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26" r:id="rId7"/>
    <p:sldId id="318" r:id="rId8"/>
    <p:sldId id="327" r:id="rId9"/>
    <p:sldId id="328" r:id="rId10"/>
    <p:sldId id="329" r:id="rId11"/>
    <p:sldId id="330" r:id="rId12"/>
    <p:sldId id="331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95388" autoAdjust="0"/>
  </p:normalViewPr>
  <p:slideViewPr>
    <p:cSldViewPr snapToGrid="0">
      <p:cViewPr varScale="1">
        <p:scale>
          <a:sx n="101" d="100"/>
          <a:sy n="101" d="100"/>
        </p:scale>
        <p:origin x="150" y="60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EA4D3-DBB7-4013-6A08-1E6108A6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18D43-18ED-8EDB-5CCF-DE01435D8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90ED-BA97-B536-92A5-A8ECB571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74E2-B739-6A2B-E187-693D10D6A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59DC-9388-AAFE-2F62-6E038211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8E570-3D5A-0BCC-266D-AA98147BB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DED47-01FD-02EA-E529-2F31B5EF5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B4E5-A25A-D389-8C7B-3E2B8F56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6A327-1076-EA55-2A89-5778E1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207D-A6DA-1ED9-E428-28A73BE32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BE28B-A0A4-4966-4E97-DA12A6C2A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AEB6-9665-42E4-6A58-2B5E198B3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1622-4944-99DD-F1BB-48FD114F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065CB-BF58-9703-2744-7379184F7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FC28D8-01A3-0080-9B6F-A902811B3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89C1-4905-C58A-D05A-2C669573A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4A886-04B4-C05B-83B5-062FD999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86901-232F-A862-D494-58ED34A72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26C3B-6CAB-2AF5-AC48-98D0F025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B904F-5D4E-2C25-C087-6B06CC23B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9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2D3D-6D69-CA49-6F36-3B6513C7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ECC5D-46A0-9D97-E6C7-A3BAC99B2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F8C83-2171-B211-8686-46E665E41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7C5B1-A51B-801A-B4F0-D6E7B3B37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r.warspotting.net/api/losses/russ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yxspioenko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2773681"/>
            <a:ext cx="6703060" cy="3200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Russia-Ukraine war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Russian combat losses </a:t>
            </a:r>
            <a:r>
              <a:rPr lang="en-US" sz="3200" dirty="0"/>
              <a:t>data </a:t>
            </a:r>
            <a:r>
              <a:rPr lang="en-US" sz="3600" dirty="0"/>
              <a:t>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1125"/>
              </a:spcAft>
            </a:pPr>
            <a:r>
              <a:rPr lang="en-US" b="1" i="0" dirty="0">
                <a:effectLst/>
                <a:latin typeface="Roboto" panose="02000000000000000000" pitchFamily="2" charset="0"/>
              </a:rPr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77900"/>
            <a:ext cx="5181600" cy="27654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data about Russian losses is pulled from </a:t>
            </a:r>
            <a:r>
              <a:rPr lang="en-US" dirty="0">
                <a:hlinkClick r:id="rId3"/>
              </a:rPr>
              <a:t>https://ukr.warspotting.net/api/losses/russia</a:t>
            </a:r>
            <a:r>
              <a:rPr lang="en-US" dirty="0"/>
              <a:t>   using API call, and Jason requests with jupyter_notebook.</a:t>
            </a:r>
          </a:p>
          <a:p>
            <a:r>
              <a:rPr lang="en-US" dirty="0"/>
              <a:t>Data is then converted into </a:t>
            </a:r>
            <a:r>
              <a:rPr lang="en-US" dirty="0" err="1"/>
              <a:t>panda_df</a:t>
            </a:r>
            <a:r>
              <a:rPr lang="en-US" dirty="0"/>
              <a:t> and saved as a csv file “russia_losses.csv” for future use.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BB228-3402-C03A-5305-858E3C19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93251"/>
            <a:ext cx="10555173" cy="235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E9A0A-EA92-8B35-5D72-882300A3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911" y="370710"/>
            <a:ext cx="4287219" cy="3176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19559E-AE33-85F4-891E-29CC497F38E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191987" y="2557918"/>
            <a:ext cx="1304924" cy="133533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374F-4BE0-8F6C-E412-A3BBF447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09593-4DAF-B7A3-510A-2CB05E87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1125"/>
              </a:spcAft>
            </a:pPr>
            <a:r>
              <a:rPr lang="en-US" b="1" i="0" dirty="0">
                <a:effectLst/>
                <a:latin typeface="Roboto" panose="02000000000000000000" pitchFamily="2" charset="0"/>
              </a:rPr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E34C3-A789-BC8C-1F0C-70E0DE959B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675" y="977900"/>
            <a:ext cx="5810249" cy="2619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Additional data about Russian equipment is pulled from </a:t>
            </a:r>
            <a:r>
              <a:rPr lang="en-US" dirty="0">
                <a:hlinkClick r:id="rId3"/>
              </a:rPr>
              <a:t>https://www.oryxspioenkop.com</a:t>
            </a:r>
            <a:r>
              <a:rPr lang="en-US" dirty="0"/>
              <a:t>, parsed using </a:t>
            </a:r>
            <a:r>
              <a:rPr lang="en-US" dirty="0" err="1"/>
              <a:t>BeautifulSoup</a:t>
            </a:r>
            <a:r>
              <a:rPr lang="en-US" dirty="0"/>
              <a:t>, and cleaned with python in jupyter_notebook, </a:t>
            </a:r>
          </a:p>
          <a:p>
            <a:r>
              <a:rPr lang="en-US" dirty="0"/>
              <a:t>Data is then converted into </a:t>
            </a:r>
            <a:r>
              <a:rPr lang="en-US" dirty="0" err="1"/>
              <a:t>panda_df</a:t>
            </a:r>
            <a:r>
              <a:rPr lang="en-US" dirty="0"/>
              <a:t> and saved as a csv file “equipment_by_category.csv” for future use.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AB338-4E48-0830-BBC8-09074F2F5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19373-4085-E493-F27A-F559AB5F9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76534"/>
            <a:ext cx="4782217" cy="2200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7A9AF-0D2F-D89F-8629-AEE5B93A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302" y="1277129"/>
            <a:ext cx="3305114" cy="2863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B8D85A-3017-33DF-C72C-E46780EB40CE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5696617" y="2708870"/>
            <a:ext cx="2612685" cy="23679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transformation</a:t>
            </a:r>
            <a:r>
              <a:rPr lang="en-US" sz="3200" dirty="0"/>
              <a:t> – </a:t>
            </a:r>
            <a:r>
              <a:rPr lang="en-US" sz="3200" b="1" cap="none" dirty="0"/>
              <a:t>update Equipment database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76973"/>
            <a:ext cx="9315452" cy="176174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from russia_losses.csv was imported into jupyter_notebook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Columns “type” and “model” were saved as separate dataFrame “equipment_df”. Data was cleaned by removing duplicates and unwanted text in “Equipment column”. Data was saved as “</a:t>
            </a:r>
            <a:r>
              <a:rPr lang="en-US" dirty="0" err="1">
                <a:cs typeface="Calibri"/>
              </a:rPr>
              <a:t>clean_equipment_df</a:t>
            </a:r>
            <a:r>
              <a:rPr lang="en-US" dirty="0">
                <a:cs typeface="Calibri"/>
              </a:rPr>
              <a:t>” and then merged with “</a:t>
            </a:r>
            <a:r>
              <a:rPr lang="en-US" dirty="0" err="1">
                <a:cs typeface="Calibri"/>
              </a:rPr>
              <a:t>old_equipment_df</a:t>
            </a:r>
            <a:r>
              <a:rPr lang="en-US" dirty="0">
                <a:cs typeface="Calibri"/>
              </a:rPr>
              <a:t>” and new csv was created "new_equipment_by_category.csv"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D00EC-B7FF-A4BC-9B07-D719661C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7" y="3007821"/>
            <a:ext cx="3038478" cy="3386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D7E23D-1EEC-C7EC-08DC-ED06FE43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85" y="2938720"/>
            <a:ext cx="2724530" cy="3524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6439D-0BD8-EC92-D712-776DBCF5944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952875" y="4701091"/>
            <a:ext cx="57131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210F1-34BE-0594-9CAB-EC3B19605E22}"/>
              </a:ext>
            </a:extLst>
          </p:cNvPr>
          <p:cNvSpPr/>
          <p:nvPr/>
        </p:nvSpPr>
        <p:spPr>
          <a:xfrm>
            <a:off x="7562662" y="4171949"/>
            <a:ext cx="4171950" cy="895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libri"/>
              </a:rPr>
              <a:t>new_equipment_by_category.csv was update with 250 new rows of data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4B46-921D-F2BD-1787-95798BCF4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BBE9-68FF-FFE1-AA7D-A374FF9E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Location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C344-B561-F0AB-FA10-2286587E30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504949"/>
            <a:ext cx="9848852" cy="41052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from russia_losses.csv was imported into jupyter_notebook</a:t>
            </a:r>
            <a:r>
              <a:rPr lang="en-US" dirty="0">
                <a:cs typeface="Calibri"/>
              </a:rPr>
              <a:t> and converted into Pandas dataFrame “</a:t>
            </a:r>
            <a:r>
              <a:rPr lang="en-US" dirty="0" err="1">
                <a:cs typeface="Calibri"/>
              </a:rPr>
              <a:t>losses_df</a:t>
            </a:r>
            <a:r>
              <a:rPr lang="en-US" dirty="0">
                <a:cs typeface="Calibri"/>
              </a:rPr>
              <a:t>”. Unwanted columns “</a:t>
            </a:r>
            <a:r>
              <a:rPr lang="en-US" dirty="0" err="1">
                <a:cs typeface="Calibri"/>
              </a:rPr>
              <a:t>lost_by</a:t>
            </a:r>
            <a:r>
              <a:rPr lang="en-US" dirty="0">
                <a:cs typeface="Calibri"/>
              </a:rPr>
              <a:t>” and “unit” were dropped.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“geo” was split into “</a:t>
            </a:r>
            <a:r>
              <a:rPr lang="en-US" dirty="0" err="1">
                <a:cs typeface="Calibri"/>
              </a:rPr>
              <a:t>lat</a:t>
            </a:r>
            <a:r>
              <a:rPr lang="en-US" dirty="0">
                <a:cs typeface="Calibri"/>
              </a:rPr>
              <a:t>” and “</a:t>
            </a:r>
            <a:r>
              <a:rPr lang="en-US" dirty="0" err="1">
                <a:cs typeface="Calibri"/>
              </a:rPr>
              <a:t>lon</a:t>
            </a:r>
            <a:r>
              <a:rPr lang="en-US" dirty="0">
                <a:cs typeface="Calibri"/>
              </a:rPr>
              <a:t>” and rounded to 6 decimals for uniformity.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New columns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 were created.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</a:t>
            </a:r>
            <a:r>
              <a:rPr lang="en-US" dirty="0" err="1">
                <a:cs typeface="Calibri"/>
              </a:rPr>
              <a:t>nearest_location</a:t>
            </a:r>
            <a:r>
              <a:rPr lang="en-US" dirty="0">
                <a:cs typeface="Calibri"/>
              </a:rPr>
              <a:t>” was split by comma, and with a special function used to populate corresponding cells in columns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Data from specially created files “</a:t>
            </a:r>
            <a:r>
              <a:rPr lang="fr-FR" dirty="0">
                <a:cs typeface="Calibri"/>
              </a:rPr>
              <a:t>regions.csv</a:t>
            </a:r>
            <a:r>
              <a:rPr lang="en-US" dirty="0">
                <a:cs typeface="Calibri"/>
              </a:rPr>
              <a:t>” and “</a:t>
            </a:r>
            <a:r>
              <a:rPr lang="fr-FR" dirty="0">
                <a:cs typeface="Calibri"/>
              </a:rPr>
              <a:t>unique_locations.csv</a:t>
            </a:r>
            <a:r>
              <a:rPr lang="en-US" dirty="0">
                <a:cs typeface="Calibri"/>
              </a:rPr>
              <a:t>” was used to populated missing data “front”, “oblast”, “</a:t>
            </a:r>
            <a:r>
              <a:rPr lang="en-US" dirty="0" err="1">
                <a:cs typeface="Calibri"/>
              </a:rPr>
              <a:t>raion</a:t>
            </a:r>
            <a:r>
              <a:rPr lang="en-US" dirty="0">
                <a:cs typeface="Calibri"/>
              </a:rPr>
              <a:t>”, “town” columns.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was then saved as csv file “russia_losses_cleaned.csv”.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D30-DCB6-078B-E56C-47B267A9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BD553-0294-4CCB-B00B-7D64349EF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A61-419D-91E0-DE7E-408D13B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Location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9F5C-6B4B-BB16-9DA7-584EB536C2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76973"/>
            <a:ext cx="9848852" cy="44332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63BB6-5765-CBAF-7058-1D9A4B91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5E222-7643-4CD9-18C8-A0C0728A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247775"/>
            <a:ext cx="8135485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23615-A361-18E0-8543-0B350B5FD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74" y="2871671"/>
            <a:ext cx="8284739" cy="177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070AC-5D92-596C-5D17-AB4F530AA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222" y="4614689"/>
            <a:ext cx="8097380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870B0-DCEB-738C-572C-66334792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F682-4D83-0F59-CFDE-A18BB8B8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3200" dirty="0"/>
              <a:t>– </a:t>
            </a:r>
            <a:r>
              <a:rPr lang="en-US" sz="3200" b="1" cap="none" dirty="0"/>
              <a:t>transform “tags” column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37B6-DB52-6714-6376-4EE7422056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030676"/>
            <a:ext cx="8610602" cy="39433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Column “tags” was split by comma then flattened with duplicate values dropped and stored as a list “</a:t>
            </a:r>
            <a:r>
              <a:rPr lang="en-US" dirty="0" err="1">
                <a:cs typeface="Calibri"/>
              </a:rPr>
              <a:t>tags_unique_list</a:t>
            </a:r>
            <a:r>
              <a:rPr lang="en-US" dirty="0">
                <a:cs typeface="Calibri"/>
              </a:rPr>
              <a:t>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From the </a:t>
            </a:r>
            <a:r>
              <a:rPr lang="en-US" dirty="0">
                <a:cs typeface="Calibri"/>
              </a:rPr>
              <a:t>“</a:t>
            </a:r>
            <a:r>
              <a:rPr lang="en-US" dirty="0" err="1">
                <a:cs typeface="Calibri"/>
              </a:rPr>
              <a:t>tags_unique_list</a:t>
            </a:r>
            <a:r>
              <a:rPr lang="en-US" dirty="0">
                <a:cs typeface="Calibri"/>
              </a:rPr>
              <a:t>” a dataFrame “</a:t>
            </a:r>
            <a:r>
              <a:rPr lang="en-US" dirty="0" err="1">
                <a:cs typeface="Calibri"/>
              </a:rPr>
              <a:t>tags_df</a:t>
            </a:r>
            <a:r>
              <a:rPr lang="en-US" dirty="0">
                <a:cs typeface="Calibri"/>
              </a:rPr>
              <a:t>” was created with columns “id” and “tag”. </a:t>
            </a:r>
          </a:p>
          <a:p>
            <a:pPr marL="0" indent="0">
              <a:buNone/>
            </a:pPr>
            <a:r>
              <a:rPr lang="en-US" sz="2000" cap="none" dirty="0">
                <a:cs typeface="Calibri"/>
              </a:rPr>
              <a:t>Value in column “id” was modified from single- or double-digit value to </a:t>
            </a:r>
            <a:r>
              <a:rPr lang="en-US" dirty="0">
                <a:cs typeface="Calibri"/>
              </a:rPr>
              <a:t>a three-digit value with a leading “-” such as “</a:t>
            </a:r>
            <a:r>
              <a:rPr lang="en-US" b="0" i="0" dirty="0">
                <a:effectLst/>
                <a:latin typeface="system-ui"/>
              </a:rPr>
              <a:t>-958” to prevent any future false positive matches. </a:t>
            </a:r>
            <a:r>
              <a:rPr lang="en-US" sz="2000" cap="none" dirty="0">
                <a:cs typeface="Calibri"/>
              </a:rPr>
              <a:t>“</a:t>
            </a:r>
            <a:r>
              <a:rPr lang="en-US" sz="2000" cap="none" dirty="0" err="1">
                <a:cs typeface="Calibri"/>
              </a:rPr>
              <a:t>tags</a:t>
            </a:r>
            <a:r>
              <a:rPr lang="en-US" dirty="0" err="1">
                <a:cs typeface="Calibri"/>
              </a:rPr>
              <a:t>_df</a:t>
            </a:r>
            <a:r>
              <a:rPr lang="en-US" dirty="0">
                <a:cs typeface="Calibri"/>
              </a:rPr>
              <a:t>” was then saved as csv file “tags_index.csv”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Data in “</a:t>
            </a:r>
            <a:r>
              <a:rPr lang="en-US" sz="2000" cap="none" dirty="0" err="1">
                <a:cs typeface="Calibri"/>
              </a:rPr>
              <a:t>tags</a:t>
            </a:r>
            <a:r>
              <a:rPr lang="en-US" dirty="0" err="1">
                <a:cs typeface="Calibri"/>
              </a:rPr>
              <a:t>_df</a:t>
            </a:r>
            <a:r>
              <a:rPr lang="en-US" dirty="0">
                <a:cs typeface="Calibri"/>
              </a:rPr>
              <a:t>”  was converted into “</a:t>
            </a:r>
            <a:r>
              <a:rPr lang="en-US" dirty="0" err="1">
                <a:cs typeface="Calibri"/>
              </a:rPr>
              <a:t>tag_to_index</a:t>
            </a:r>
            <a:r>
              <a:rPr lang="en-US" dirty="0">
                <a:cs typeface="Calibri"/>
              </a:rPr>
              <a:t>” dictionary and text in “</a:t>
            </a:r>
            <a:r>
              <a:rPr lang="en-US" dirty="0" err="1">
                <a:cs typeface="Calibri"/>
              </a:rPr>
              <a:t>losses_df.tags</a:t>
            </a:r>
            <a:r>
              <a:rPr lang="en-US" dirty="0">
                <a:cs typeface="Calibri"/>
              </a:rPr>
              <a:t>” was replaced with corresponding “ids”</a:t>
            </a:r>
          </a:p>
          <a:p>
            <a:pPr marL="0" indent="0">
              <a:buNone/>
            </a:pPr>
            <a:r>
              <a:rPr lang="en-US" sz="2000" cap="none" dirty="0">
                <a:cs typeface="Calibri"/>
              </a:rPr>
              <a:t>Data was then saved as csv file “russia_losses_cleaned.csv”.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5DC5-1FBB-18F9-162B-390FE49E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6BFB3-4372-9D7C-900F-94F63E0C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028" y="1176973"/>
            <a:ext cx="1781424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5D15E-A2EC-5E87-89AA-4B0AB1026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4679622"/>
            <a:ext cx="4772691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4443C4-3C56-50AD-F36C-2A007841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114" y="4679621"/>
            <a:ext cx="4129577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C87B1-DB32-3FE0-57EA-EFB6A153230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96000" y="5536991"/>
            <a:ext cx="643114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4429F-20A7-F2E4-9A61-F6CE35452343}"/>
              </a:ext>
            </a:extLst>
          </p:cNvPr>
          <p:cNvCxnSpPr>
            <a:cxnSpLocks/>
          </p:cNvCxnSpPr>
          <p:nvPr/>
        </p:nvCxnSpPr>
        <p:spPr>
          <a:xfrm>
            <a:off x="8772525" y="1910266"/>
            <a:ext cx="75247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3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0C8F-2A76-F644-5F7D-2FBA2BCF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9804-8E6D-A07D-E398-125F4A67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storage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1E7C-1CE8-A5C5-1B60-A5ED01A583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30676"/>
            <a:ext cx="5553076" cy="27220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Data is stored using </a:t>
            </a:r>
            <a:r>
              <a:rPr lang="en-US" dirty="0" err="1">
                <a:cs typeface="Calibri"/>
              </a:rPr>
              <a:t>pgAdmin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PostgressSQL</a:t>
            </a:r>
            <a:r>
              <a:rPr lang="en-US" dirty="0">
                <a:cs typeface="Calibri"/>
              </a:rPr>
              <a:t> database.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cs typeface="Calibri"/>
              </a:rPr>
              <a:t>PostgressSQL</a:t>
            </a:r>
            <a:r>
              <a:rPr lang="en-US" dirty="0">
                <a:cs typeface="Calibri"/>
              </a:rPr>
              <a:t> allows to do following quarries: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Find all Equipment that was destroyed in Central Russia, and has tag assigned to it. Sort it by id, Category, Equipment, and Oblast.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42CA-0182-BC44-9A8A-15FCE104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3ED5C9-FD3B-9D7A-EC21-8808C663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3524250"/>
            <a:ext cx="8792991" cy="272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1EB14-7B03-7E03-62B3-BB8BC872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6" y="381677"/>
            <a:ext cx="3783817" cy="2563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296C59-5795-3AAE-7DC0-1FB8D5D28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165" y="1972585"/>
            <a:ext cx="2967363" cy="3325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1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FD264-F0E7-ABDA-C302-8C0969D7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9A7-B101-9152-5D55-9B5CB0F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9578341" cy="811848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Analysis - </a:t>
            </a:r>
            <a:r>
              <a:rPr lang="en-US" sz="3200" b="1" dirty="0" err="1"/>
              <a:t>Pyspark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6040-479B-C205-3597-E8E5A3BF6C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30676"/>
            <a:ext cx="10725150" cy="72189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russia_losses_cleaned.csv was imported into Jupyter_notebook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cs typeface="Calibri"/>
              </a:rPr>
              <a:t>pySpark</a:t>
            </a:r>
            <a:r>
              <a:rPr lang="en-US" dirty="0">
                <a:cs typeface="Calibri"/>
              </a:rPr>
              <a:t> library was used to convert csv files into spark </a:t>
            </a:r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and calculate following statistics. 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509E-3373-2ED8-A7D5-40EAF178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81735-5028-5B02-5047-1DB890AF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5" y="1725659"/>
            <a:ext cx="9002381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0B1A-DA4E-4008-5491-6844016D3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25" y="2583699"/>
            <a:ext cx="8954750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E2594-3CEB-6A14-4FFA-E490E5304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586" y="3277396"/>
            <a:ext cx="8259328" cy="12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9ACE-7385-4305-92A9-B1E81248F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75" y="3541347"/>
            <a:ext cx="4272253" cy="3196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B02DF-B5E4-F403-2A09-1FDF2E45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506" y="4019389"/>
            <a:ext cx="4391638" cy="221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68346-94A6-BA77-B130-03E355D7E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18" y="6146676"/>
            <a:ext cx="4629796" cy="49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19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9E6DF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674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system-ui</vt:lpstr>
      <vt:lpstr>Tenorite</vt:lpstr>
      <vt:lpstr>Custom</vt:lpstr>
      <vt:lpstr>Russia-Ukraine war  Russian combat losses data analysis </vt:lpstr>
      <vt:lpstr>Database Design</vt:lpstr>
      <vt:lpstr>Database Design</vt:lpstr>
      <vt:lpstr>Data transformation – update Equipment database</vt:lpstr>
      <vt:lpstr>Data transformation – transform Location data</vt:lpstr>
      <vt:lpstr>Data transformation – transform Location data</vt:lpstr>
      <vt:lpstr>Data transformation – transform “tags” column</vt:lpstr>
      <vt:lpstr>Data storage </vt:lpstr>
      <vt:lpstr>Data Analysis - Pyspark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Myroslav Protsiv</dc:creator>
  <cp:lastModifiedBy>Myroslav Protsiv</cp:lastModifiedBy>
  <cp:revision>2</cp:revision>
  <dcterms:created xsi:type="dcterms:W3CDTF">2025-01-04T18:13:49Z</dcterms:created>
  <dcterms:modified xsi:type="dcterms:W3CDTF">2025-01-06T23:56:04Z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