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1" r:id="rId2"/>
    <p:sldId id="272" r:id="rId3"/>
    <p:sldId id="273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210C4E1-EE01-482E-A37A-892DED89ACF5}">
          <p14:sldIdLst>
            <p14:sldId id="271"/>
            <p14:sldId id="272"/>
            <p14:sldId id="273"/>
          </p14:sldIdLst>
        </p14:section>
        <p14:section name="Untitled Section" id="{751D9A84-1280-40EF-A9EC-836717B420F9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2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60000-396C-41D3-8378-B41EF70AAAE2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9D1FD-5110-4946-AE7D-28B263BBFE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949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59D1FD-5110-4946-AE7D-28B263BBFE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00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9B630-9074-9C0B-D0FA-5CDB09AFA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B19ED-12F3-1938-667B-05928F39D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521B3-C6A7-C581-B1C9-2DF45B3C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7AC6B-6517-A883-7F99-DD2E890B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AFC85-2E55-2F38-56EA-BB57F29EB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70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9AAD-B939-04BD-9717-A6C49460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5CEEE6-882A-1F27-0C63-32FC5A743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B1459-7116-C87F-E740-89919C44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060F9-909E-8E0A-ACD7-A95D485B8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7730-B54A-5A0E-A79D-6A38D1BD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90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FC64AA-197B-55D5-9804-4F0515A22A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E0A094-2D32-630A-9CE5-44434AF0F7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6E1C9-D6C4-6270-DB88-93E7BC60E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E389D-EE23-5E53-D0C2-5AA6C8494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11FF0-4655-BAA5-BCBA-DDE496E22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44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D640E-7AD9-CC0B-DB17-BBBDA7F3A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AF1B8-6C48-EB20-6D5C-237A34850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0BE45-750B-3E56-092B-55C71C7BE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C8D7-3CB3-CA4F-BB54-797AE1ABD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1E91F-D6A4-246E-C26E-01690573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895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B4684-28EC-671C-F40F-A04B35610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02EE7-3F2F-ABEE-7955-8F04AC7D4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C0093-EAB3-6500-29FA-5E18AED35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0F536-A091-BFB9-430C-1BFA0DD3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80541-FFAD-CD3C-B663-54273D67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15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5A1EC-15EA-A4FB-1483-A2F6E60E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6C109-EE3F-9462-7C7E-AF2DEA1E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B2C721-4A57-C8F3-886E-4CF279A73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B3016-383D-8B58-6DBF-E66758C8C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19A902-F5F0-7AE7-368A-FC3909F74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0AC56-F506-E84C-877C-21221FE1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A633-0322-624B-DC81-7028A60E7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3C1B42-77BF-B571-AE68-AED271AB1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CE3292-FD7F-48CF-BA32-3A3D4F9F0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7B4BF-7387-F97B-6080-2F754C0204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1A62EF-CDF0-BEFB-8642-C08031920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A36E62-2754-89FF-A00A-F6E442A0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94A95-CF7F-35C2-31E1-A02043F3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DD8950-AD50-0A28-84B2-F39FD0C45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304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CDEB1-25A4-124A-C172-57B0E5536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5366D-5F81-6860-CA87-A66ED002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0F3E0-0A93-E0EB-9134-ACED42575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8130CB-436D-7A0D-B61E-94135101B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62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12BB99-2D71-D061-AA47-507E84662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782FFA-D10C-7C4F-7807-67519EB9A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7A5E4D-DDE1-DB54-F86F-D5593A82C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927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F9A56-A4F3-AF06-9AC7-D9335AB2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179798-0C0F-FF63-32D0-D27C0DB73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0027CD-D1B0-582B-F79A-4D2207256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C462B-2816-EB66-6C7F-4592BD850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76E153-3C57-2866-EB93-E30566F33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F0E76-4678-051E-355F-D1D137A9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51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EC7B3-A51B-B94D-4AA1-7B041DF5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ABCAFD-0258-A5A8-8B74-9D7E81A62D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72831-981E-18CD-FF18-413BCC741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8D0CD5-73D5-FBAB-6A75-2121BF88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D95CE-A7A6-79A0-E7F4-126F87DF1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E5BEF-2CD5-87A3-833C-1F34BC1C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351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BEA78BD-B6A5-5AAD-C761-05AAF73F4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54BCA-584C-E210-912E-A431555C0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BAF52-C9B0-9D2E-494E-B94390D10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F762D2-EC57-4374-9EAD-FA616AE204F1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EE5A-377E-103E-77BC-4B9046726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B8D3C-3F44-28C6-8349-F5028379E5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23A8D9-CA9A-478A-8A79-EF41B0DAF6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30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978B2-AE99-1A60-7B22-E832020F0F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Cryptos, Chips</a:t>
            </a:r>
            <a:r>
              <a:rPr lang="en-US" b="0" i="0">
                <a:solidFill>
                  <a:srgbClr val="1F2328"/>
                </a:solidFill>
                <a:effectLst/>
                <a:latin typeface="-apple-system"/>
              </a:rPr>
              <a:t>, Indexes, and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Market Correlation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1F9E25-2887-E6D9-A354-85075A1070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Caleb Allen, Belay Hagos,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Myroslav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Protsiv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, and Cyril Varghese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560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EB660C-6B24-C68D-C19A-38FA0EA93C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748644"/>
            <a:ext cx="11187129" cy="33607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B5474D-EF7A-0E47-8F49-663E2F3F247E}"/>
              </a:ext>
            </a:extLst>
          </p:cNvPr>
          <p:cNvSpPr txBox="1"/>
          <p:nvPr/>
        </p:nvSpPr>
        <p:spPr>
          <a:xfrm>
            <a:off x="596543" y="306027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Daily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19E865C-4F90-7BA8-C4C8-047AB6540737}"/>
              </a:ext>
            </a:extLst>
          </p:cNvPr>
          <p:cNvSpPr txBox="1">
            <a:spLocks/>
          </p:cNvSpPr>
          <p:nvPr/>
        </p:nvSpPr>
        <p:spPr>
          <a:xfrm>
            <a:off x="5218245" y="5109355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Observations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AD5A01-CFC0-9053-15E9-BE3AAE6F659F}"/>
              </a:ext>
            </a:extLst>
          </p:cNvPr>
          <p:cNvSpPr txBox="1"/>
          <p:nvPr/>
        </p:nvSpPr>
        <p:spPr>
          <a:xfrm>
            <a:off x="6304788" y="520815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E2A167-24A2-A846-1780-7DDBC9ACFD23}"/>
              </a:ext>
            </a:extLst>
          </p:cNvPr>
          <p:cNvSpPr txBox="1"/>
          <p:nvPr/>
        </p:nvSpPr>
        <p:spPr>
          <a:xfrm>
            <a:off x="11299873" y="121361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4E862-1697-032F-6439-C3A3F0E1EEC6}"/>
              </a:ext>
            </a:extLst>
          </p:cNvPr>
          <p:cNvSpPr txBox="1"/>
          <p:nvPr/>
        </p:nvSpPr>
        <p:spPr>
          <a:xfrm>
            <a:off x="1222625" y="5491617"/>
            <a:ext cx="90177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4 stocks index shared moments of jumping up and down with the daily price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QQQ </a:t>
            </a:r>
            <a:r>
              <a:rPr lang="en-US" sz="1800" b="0" i="0" dirty="0">
                <a:solidFill>
                  <a:srgbClr val="1F2328"/>
                </a:solidFill>
                <a:effectLst/>
                <a:latin typeface="-apple-system"/>
              </a:rPr>
              <a:t>NASDAQ Composite with the highest peak throughout the 4 index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EWJ had the biggest drop of the daily price change</a:t>
            </a:r>
          </a:p>
        </p:txBody>
      </p:sp>
    </p:spTree>
    <p:extLst>
      <p:ext uri="{BB962C8B-B14F-4D97-AF65-F5344CB8AC3E}">
        <p14:creationId xmlns:p14="http://schemas.microsoft.com/office/powerpoint/2010/main" val="2951946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8E2515-FAC1-344D-592C-80C2A6610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435" y="1615283"/>
            <a:ext cx="11187129" cy="36274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6936E20-770B-1922-E91F-509F187A37E8}"/>
              </a:ext>
            </a:extLst>
          </p:cNvPr>
          <p:cNvSpPr txBox="1"/>
          <p:nvPr/>
        </p:nvSpPr>
        <p:spPr>
          <a:xfrm>
            <a:off x="2919222" y="546854"/>
            <a:ext cx="38381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70B72517-9CBF-E46B-0267-8AB4A608A213}"/>
              </a:ext>
            </a:extLst>
          </p:cNvPr>
          <p:cNvSpPr txBox="1">
            <a:spLocks/>
          </p:cNvSpPr>
          <p:nvPr/>
        </p:nvSpPr>
        <p:spPr>
          <a:xfrm>
            <a:off x="3749040" y="5212080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6AFF32-4136-1253-C969-044FF5863168}"/>
              </a:ext>
            </a:extLst>
          </p:cNvPr>
          <p:cNvSpPr txBox="1"/>
          <p:nvPr/>
        </p:nvSpPr>
        <p:spPr>
          <a:xfrm>
            <a:off x="10746769" y="277402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BB6BB5-82D3-2FA4-B068-9428830B5664}"/>
              </a:ext>
            </a:extLst>
          </p:cNvPr>
          <p:cNvSpPr txBox="1"/>
          <p:nvPr/>
        </p:nvSpPr>
        <p:spPr>
          <a:xfrm>
            <a:off x="5157627" y="5156539"/>
            <a:ext cx="15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Observations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C14D58-C11F-41BA-1467-1F2C1DFAC2E9}"/>
              </a:ext>
            </a:extLst>
          </p:cNvPr>
          <p:cNvSpPr txBox="1"/>
          <p:nvPr/>
        </p:nvSpPr>
        <p:spPr>
          <a:xfrm>
            <a:off x="1736333" y="5866544"/>
            <a:ext cx="63039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stock index has positive climbs in the price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QQQ had the biggest price change out of the 4 stocks index</a:t>
            </a:r>
          </a:p>
        </p:txBody>
      </p:sp>
    </p:spTree>
    <p:extLst>
      <p:ext uri="{BB962C8B-B14F-4D97-AF65-F5344CB8AC3E}">
        <p14:creationId xmlns:p14="http://schemas.microsoft.com/office/powerpoint/2010/main" val="3486262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4E5D9CE-EC69-508B-9F46-88279E7C8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2" y="1462133"/>
            <a:ext cx="11126164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5D41D6-9E5F-FD44-6280-414E15F5F537}"/>
              </a:ext>
            </a:extLst>
          </p:cNvPr>
          <p:cNvSpPr txBox="1"/>
          <p:nvPr/>
        </p:nvSpPr>
        <p:spPr>
          <a:xfrm>
            <a:off x="2672334" y="903470"/>
            <a:ext cx="40485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Index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1CB3FE2-CDDD-B7DF-C054-41E684A4D96D}"/>
              </a:ext>
            </a:extLst>
          </p:cNvPr>
          <p:cNvSpPr txBox="1">
            <a:spLocks/>
          </p:cNvSpPr>
          <p:nvPr/>
        </p:nvSpPr>
        <p:spPr>
          <a:xfrm>
            <a:off x="5166873" y="4981693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Observation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6F78B9-8325-7F05-C243-0C446530C536}"/>
              </a:ext>
            </a:extLst>
          </p:cNvPr>
          <p:cNvSpPr txBox="1"/>
          <p:nvPr/>
        </p:nvSpPr>
        <p:spPr>
          <a:xfrm>
            <a:off x="10880333" y="246580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455880-64E7-B140-55F5-3E7BDEFAEEEB}"/>
              </a:ext>
            </a:extLst>
          </p:cNvPr>
          <p:cNvSpPr txBox="1"/>
          <p:nvPr/>
        </p:nvSpPr>
        <p:spPr>
          <a:xfrm>
            <a:off x="1530849" y="5548045"/>
            <a:ext cx="50841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Steady Volume change with all 4 stocks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EWU AND EWJ had the biggest volume change</a:t>
            </a:r>
          </a:p>
        </p:txBody>
      </p:sp>
    </p:spTree>
    <p:extLst>
      <p:ext uri="{BB962C8B-B14F-4D97-AF65-F5344CB8AC3E}">
        <p14:creationId xmlns:p14="http://schemas.microsoft.com/office/powerpoint/2010/main" val="23924163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C5F7FA-CB9D-1C77-5D99-261A7C2AF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52" y="1820269"/>
            <a:ext cx="10988992" cy="3436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14CB06-667A-322C-9B86-24783913C43A}"/>
              </a:ext>
            </a:extLst>
          </p:cNvPr>
          <p:cNvSpPr txBox="1"/>
          <p:nvPr/>
        </p:nvSpPr>
        <p:spPr>
          <a:xfrm>
            <a:off x="2809494" y="83031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D.png 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EBC6D0C-00F0-4A7B-B509-D0ECF1806456}"/>
              </a:ext>
            </a:extLst>
          </p:cNvPr>
          <p:cNvSpPr txBox="1">
            <a:spLocks/>
          </p:cNvSpPr>
          <p:nvPr/>
        </p:nvSpPr>
        <p:spPr>
          <a:xfrm>
            <a:off x="5493181" y="5409407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Observations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932B0C-DB2B-E560-581A-DE8977E4FC32}"/>
              </a:ext>
            </a:extLst>
          </p:cNvPr>
          <p:cNvSpPr txBox="1"/>
          <p:nvPr/>
        </p:nvSpPr>
        <p:spPr>
          <a:xfrm>
            <a:off x="10870058" y="339047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AE0E57-087F-6245-DE24-B8DA3C749001}"/>
              </a:ext>
            </a:extLst>
          </p:cNvPr>
          <p:cNvSpPr txBox="1"/>
          <p:nvPr/>
        </p:nvSpPr>
        <p:spPr>
          <a:xfrm>
            <a:off x="1726058" y="5938463"/>
            <a:ext cx="7992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</a:t>
            </a:r>
            <a:r>
              <a:rPr lang="en-US"/>
              <a:t>the comparison </a:t>
            </a:r>
            <a:r>
              <a:rPr lang="en-US" dirty="0"/>
              <a:t>we see the drastic spike with DOGE  daily price change</a:t>
            </a:r>
          </a:p>
        </p:txBody>
      </p:sp>
    </p:spTree>
    <p:extLst>
      <p:ext uri="{BB962C8B-B14F-4D97-AF65-F5344CB8AC3E}">
        <p14:creationId xmlns:p14="http://schemas.microsoft.com/office/powerpoint/2010/main" val="3475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E9A740-DB8C-3323-70A8-CEF5C89AC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939" y="1785216"/>
            <a:ext cx="11133785" cy="34521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21C990-1DD0-1C5D-99B1-33CCA5097160}"/>
              </a:ext>
            </a:extLst>
          </p:cNvPr>
          <p:cNvSpPr txBox="1"/>
          <p:nvPr/>
        </p:nvSpPr>
        <p:spPr>
          <a:xfrm>
            <a:off x="2039112" y="1086350"/>
            <a:ext cx="4187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P.png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642339A-F8B9-09E4-FBD3-A4D85528500A}"/>
              </a:ext>
            </a:extLst>
          </p:cNvPr>
          <p:cNvSpPr txBox="1">
            <a:spLocks/>
          </p:cNvSpPr>
          <p:nvPr/>
        </p:nvSpPr>
        <p:spPr>
          <a:xfrm>
            <a:off x="5290164" y="5237375"/>
            <a:ext cx="3739896" cy="283464"/>
          </a:xfrm>
          <a:prstGeom prst="rect">
            <a:avLst/>
          </a:prstGeom>
        </p:spPr>
        <p:txBody>
          <a:bodyPr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u="sng" dirty="0"/>
              <a:t>Observations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9CAFE4-E79C-FF9A-E00A-1650AE9E3F21}"/>
              </a:ext>
            </a:extLst>
          </p:cNvPr>
          <p:cNvSpPr txBox="1"/>
          <p:nvPr/>
        </p:nvSpPr>
        <p:spPr>
          <a:xfrm>
            <a:off x="10315254" y="25685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99DFC-7240-134B-DA96-43DAF113DD38}"/>
              </a:ext>
            </a:extLst>
          </p:cNvPr>
          <p:cNvSpPr txBox="1"/>
          <p:nvPr/>
        </p:nvSpPr>
        <p:spPr>
          <a:xfrm>
            <a:off x="630563" y="5771650"/>
            <a:ext cx="11193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comparison with price change “QQQ” stay steady while NVDA, BTC, and DOGE climb there price change </a:t>
            </a:r>
          </a:p>
        </p:txBody>
      </p:sp>
    </p:spTree>
    <p:extLst>
      <p:ext uri="{BB962C8B-B14F-4D97-AF65-F5344CB8AC3E}">
        <p14:creationId xmlns:p14="http://schemas.microsoft.com/office/powerpoint/2010/main" val="461230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3E865A-C2BA-0370-1316-07F231995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66" y="1763885"/>
            <a:ext cx="11164267" cy="33302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F951F1-7046-C29D-C58A-0FE23D2AA67D}"/>
              </a:ext>
            </a:extLst>
          </p:cNvPr>
          <p:cNvSpPr txBox="1"/>
          <p:nvPr/>
        </p:nvSpPr>
        <p:spPr>
          <a:xfrm>
            <a:off x="2388870" y="574286"/>
            <a:ext cx="27317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data/Custom V.png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F3F74BA8-0C4B-D2DB-5FE3-9ABF626D5F52}"/>
              </a:ext>
            </a:extLst>
          </p:cNvPr>
          <p:cNvSpPr txBox="1">
            <a:spLocks/>
          </p:cNvSpPr>
          <p:nvPr/>
        </p:nvSpPr>
        <p:spPr>
          <a:xfrm>
            <a:off x="800357" y="5167901"/>
            <a:ext cx="3739896" cy="317369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DCA161-990C-1F39-C47F-C2C1F438F5AC}"/>
              </a:ext>
            </a:extLst>
          </p:cNvPr>
          <p:cNvSpPr txBox="1"/>
          <p:nvPr/>
        </p:nvSpPr>
        <p:spPr>
          <a:xfrm>
            <a:off x="10849510" y="380144"/>
            <a:ext cx="77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Caleb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743E66-E169-93F3-23FF-8FEED4E3FF12}"/>
              </a:ext>
            </a:extLst>
          </p:cNvPr>
          <p:cNvSpPr txBox="1"/>
          <p:nvPr/>
        </p:nvSpPr>
        <p:spPr>
          <a:xfrm>
            <a:off x="5373384" y="5229546"/>
            <a:ext cx="15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F0D96-BCA0-E3EF-3547-C78875A36AA1}"/>
              </a:ext>
            </a:extLst>
          </p:cNvPr>
          <p:cNvSpPr txBox="1"/>
          <p:nvPr/>
        </p:nvSpPr>
        <p:spPr>
          <a:xfrm>
            <a:off x="1407560" y="5887092"/>
            <a:ext cx="4706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Volume change for DOGE spike the highest</a:t>
            </a:r>
          </a:p>
        </p:txBody>
      </p:sp>
    </p:spTree>
    <p:extLst>
      <p:ext uri="{BB962C8B-B14F-4D97-AF65-F5344CB8AC3E}">
        <p14:creationId xmlns:p14="http://schemas.microsoft.com/office/powerpoint/2010/main" val="805476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B86FA-F3D0-AF1A-632D-261A6213F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E188-FDC3-B130-2D3D-51EAA6623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The goal of our project was to compare crypto prices and chip maker prices to world market indexes to find a trend between them all. </a:t>
            </a:r>
          </a:p>
          <a:p>
            <a:r>
              <a:rPr lang="en-US" sz="2800" dirty="0"/>
              <a:t>To get the data, we used alpaca API where it had all the information for all the all the stocks, cryptos, and indexes that we used. </a:t>
            </a:r>
          </a:p>
          <a:p>
            <a:r>
              <a:rPr lang="en-US" sz="2800" dirty="0"/>
              <a:t>Cleaned the data in </a:t>
            </a:r>
            <a:r>
              <a:rPr lang="en-US" sz="2800" dirty="0" err="1"/>
              <a:t>jupyter</a:t>
            </a:r>
            <a:r>
              <a:rPr lang="en-US" sz="2800" dirty="0"/>
              <a:t> notebook by taking out columns not needed and converted timestamp to date format</a:t>
            </a:r>
          </a:p>
          <a:p>
            <a:r>
              <a:rPr lang="en-US" sz="2800" dirty="0"/>
              <a:t>With our data, we wanted to answer three main questions:</a:t>
            </a:r>
          </a:p>
          <a:p>
            <a:pPr marL="342900" indent="-342900">
              <a:buAutoNum type="arabicPeriod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Are chip makers and cryptocurrencies prices correlated (avg rate of change in price)?</a:t>
            </a:r>
            <a:r>
              <a:rPr lang="en-US" sz="2400" dirty="0"/>
              <a:t> </a:t>
            </a:r>
          </a:p>
          <a:p>
            <a:pPr marL="342900" indent="-342900">
              <a:buAutoNum type="arabicPeriod" startAt="2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Are there any outliers for any single stock or crypto that might break this correlation?</a:t>
            </a:r>
          </a:p>
          <a:p>
            <a:pPr marL="342900" indent="-342900">
              <a:buAutoNum type="arabicPeriod" startAt="2"/>
            </a:pPr>
            <a:r>
              <a:rPr lang="en-US" sz="2400" b="0" i="0" dirty="0">
                <a:solidFill>
                  <a:srgbClr val="1F2328"/>
                </a:solidFill>
                <a:effectLst/>
                <a:latin typeface="-apple-system"/>
              </a:rPr>
              <a:t>Is there a better correlation between chip makers and crypto prices and world market indexes?</a:t>
            </a:r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70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B85F0-BBD5-B6AC-385D-3E78797A6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56474-4A71-DC0A-9D49-0580371CE7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Price change – The change in price over a certain period</a:t>
            </a:r>
          </a:p>
          <a:p>
            <a:r>
              <a:rPr lang="en-US" dirty="0"/>
              <a:t>Volume change- The change in the number of shares traded over a certain period</a:t>
            </a:r>
          </a:p>
          <a:p>
            <a:r>
              <a:rPr lang="en-US" dirty="0"/>
              <a:t>Correlation – The relationship between two stocks and their price movements.</a:t>
            </a:r>
          </a:p>
          <a:p>
            <a:r>
              <a:rPr lang="en-US" dirty="0"/>
              <a:t>Indexes – Made up of a collection of stocks in the market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36673-B7BA-0475-9C9F-BB3B8D3DCF4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sz="2800" dirty="0"/>
              <a:t>Index of Chip makers, cryptos, indexes used</a:t>
            </a:r>
          </a:p>
          <a:p>
            <a:r>
              <a:rPr lang="en-US" sz="2800" dirty="0"/>
              <a:t>Cryptos: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Bitcoin (BTC), Ethereum (ETH),Dogecoin (DOGE), Litecoin (LTC)</a:t>
            </a:r>
          </a:p>
          <a:p>
            <a:r>
              <a:rPr lang="en-US" sz="2800" dirty="0">
                <a:solidFill>
                  <a:srgbClr val="1F2328"/>
                </a:solidFill>
                <a:latin typeface="-apple-system"/>
              </a:rPr>
              <a:t>Indexes: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S&amp;P 500 (^GSPC)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SPY NASDAQ Composite (^IXIC)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QQQ FTSE 100 (^FTSE)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EWU Nikkei 225 (^N225)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  <a:sym typeface="Wingdings" panose="05000000000000000000" pitchFamily="2" charset="2"/>
              </a:rPr>
              <a:t>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 EWJ</a:t>
            </a:r>
          </a:p>
          <a:p>
            <a:r>
              <a:rPr lang="en-US" sz="2800" dirty="0">
                <a:solidFill>
                  <a:srgbClr val="1F2328"/>
                </a:solidFill>
                <a:latin typeface="-apple-system"/>
              </a:rPr>
              <a:t>Chip makers: </a:t>
            </a:r>
            <a:r>
              <a:rPr lang="en-US" sz="2800" b="0" i="0" dirty="0">
                <a:solidFill>
                  <a:srgbClr val="1F2328"/>
                </a:solidFill>
                <a:effectLst/>
                <a:latin typeface="-apple-system"/>
              </a:rPr>
              <a:t>NVIDIA Corporation (NVDA), Advanced Micro Devices, Inc. (AMD), Taiwan Semiconductor Manufacturing Company Limited (TSM), Intel Corporation (INTC)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24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FAFA-7BC0-0323-7673-46FBE70B1C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93193"/>
            <a:ext cx="8947355" cy="749808"/>
          </a:xfrm>
        </p:spPr>
        <p:txBody>
          <a:bodyPr>
            <a:normAutofit/>
          </a:bodyPr>
          <a:lstStyle/>
          <a:p>
            <a:r>
              <a:rPr lang="en-US" sz="2800" dirty="0"/>
              <a:t>data/Crypto Daily Price Change.png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897C9-FB61-99FC-17FC-19F7A6EEC9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91008" y="535784"/>
            <a:ext cx="2336833" cy="40243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Belay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9FE31-AA53-67BD-4822-E00620C3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51" y="1316471"/>
            <a:ext cx="11201401" cy="2743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7433CD-5E6E-F3C9-FB2C-A3A25053E9F4}"/>
              </a:ext>
            </a:extLst>
          </p:cNvPr>
          <p:cNvSpPr txBox="1"/>
          <p:nvPr/>
        </p:nvSpPr>
        <p:spPr>
          <a:xfrm>
            <a:off x="786580" y="4998777"/>
            <a:ext cx="1061883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</a:t>
            </a:r>
            <a:r>
              <a:rPr lang="en-US" sz="2400" dirty="0"/>
              <a:t>e daily price for dogecoin  went up among the 4 cryptocurrency in march 2024.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The daily price for LTC and </a:t>
            </a:r>
            <a:r>
              <a:rPr lang="en-US" sz="2400" dirty="0" err="1"/>
              <a:t>Ethrium</a:t>
            </a:r>
            <a:r>
              <a:rPr lang="en-US" sz="2400" dirty="0"/>
              <a:t> are almost the same entire year.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AB268-D37F-80F2-FABB-63BDBBF6BDF3}"/>
              </a:ext>
            </a:extLst>
          </p:cNvPr>
          <p:cNvSpPr txBox="1"/>
          <p:nvPr/>
        </p:nvSpPr>
        <p:spPr>
          <a:xfrm>
            <a:off x="2407298" y="4059670"/>
            <a:ext cx="60742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/>
              <a:t> Observations</a:t>
            </a:r>
          </a:p>
        </p:txBody>
      </p:sp>
    </p:spTree>
    <p:extLst>
      <p:ext uri="{BB962C8B-B14F-4D97-AF65-F5344CB8AC3E}">
        <p14:creationId xmlns:p14="http://schemas.microsoft.com/office/powerpoint/2010/main" val="582912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728A6F2-9DFD-8445-AC52-40A9FCA26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42" y="804788"/>
            <a:ext cx="11202371" cy="30100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ACB208-9975-1680-051B-53BAC45A2797}"/>
              </a:ext>
            </a:extLst>
          </p:cNvPr>
          <p:cNvSpPr txBox="1"/>
          <p:nvPr/>
        </p:nvSpPr>
        <p:spPr>
          <a:xfrm>
            <a:off x="2862072" y="226814"/>
            <a:ext cx="59413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                        data/Crypto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1EAF7933-2E48-E510-E99E-7D4E359F4E0C}"/>
              </a:ext>
            </a:extLst>
          </p:cNvPr>
          <p:cNvSpPr txBox="1">
            <a:spLocks/>
          </p:cNvSpPr>
          <p:nvPr/>
        </p:nvSpPr>
        <p:spPr>
          <a:xfrm>
            <a:off x="9794404" y="404211"/>
            <a:ext cx="1620848" cy="383869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FCF99F-E6BF-9CA4-A28E-FD2841EC2354}"/>
              </a:ext>
            </a:extLst>
          </p:cNvPr>
          <p:cNvSpPr txBox="1"/>
          <p:nvPr/>
        </p:nvSpPr>
        <p:spPr>
          <a:xfrm>
            <a:off x="588811" y="4951164"/>
            <a:ext cx="108107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doge is the highest mover among the 4 crypto currency and the lite coin was decreased, in March 2024.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7F91F5-19C6-F2BB-3736-15DA631182B3}"/>
              </a:ext>
            </a:extLst>
          </p:cNvPr>
          <p:cNvSpPr txBox="1"/>
          <p:nvPr/>
        </p:nvSpPr>
        <p:spPr>
          <a:xfrm>
            <a:off x="3493562" y="4105469"/>
            <a:ext cx="2500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  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586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C77A85-0ACB-04C3-7E3F-AF19B3C1D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147" y="1272802"/>
            <a:ext cx="10680677" cy="34729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1983AF-6139-7BA0-0BEE-834540781135}"/>
              </a:ext>
            </a:extLst>
          </p:cNvPr>
          <p:cNvSpPr txBox="1"/>
          <p:nvPr/>
        </p:nvSpPr>
        <p:spPr>
          <a:xfrm>
            <a:off x="3703320" y="802886"/>
            <a:ext cx="3794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data/Crypto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C7AB63C8-EC16-6250-2B44-B5C6E5F2A0AE}"/>
              </a:ext>
            </a:extLst>
          </p:cNvPr>
          <p:cNvSpPr txBox="1">
            <a:spLocks/>
          </p:cNvSpPr>
          <p:nvPr/>
        </p:nvSpPr>
        <p:spPr>
          <a:xfrm>
            <a:off x="689261" y="5458408"/>
            <a:ext cx="10999930" cy="1082351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There doge volume spike in march,2024 which indicate high trading than the other crypto.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9B9934-AF98-8C0B-4104-881C037A6BA5}"/>
              </a:ext>
            </a:extLst>
          </p:cNvPr>
          <p:cNvSpPr txBox="1"/>
          <p:nvPr/>
        </p:nvSpPr>
        <p:spPr>
          <a:xfrm>
            <a:off x="10375640" y="317241"/>
            <a:ext cx="1175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Belay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79D33-E292-0F42-8B59-AB3CE59399DB}"/>
              </a:ext>
            </a:extLst>
          </p:cNvPr>
          <p:cNvSpPr txBox="1"/>
          <p:nvPr/>
        </p:nvSpPr>
        <p:spPr>
          <a:xfrm>
            <a:off x="3753089" y="4962633"/>
            <a:ext cx="1770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642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F039CF-1121-E83D-AC7B-295E166B3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07" y="1733403"/>
            <a:ext cx="11133785" cy="33911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DC03DA-8C16-D55A-C525-2F58531C9920}"/>
              </a:ext>
            </a:extLst>
          </p:cNvPr>
          <p:cNvSpPr txBox="1"/>
          <p:nvPr/>
        </p:nvSpPr>
        <p:spPr>
          <a:xfrm>
            <a:off x="3367278" y="482846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Daily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8502ED6-7B80-DFAC-6545-110667A2825B}"/>
              </a:ext>
            </a:extLst>
          </p:cNvPr>
          <p:cNvSpPr txBox="1">
            <a:spLocks/>
          </p:cNvSpPr>
          <p:nvPr/>
        </p:nvSpPr>
        <p:spPr>
          <a:xfrm>
            <a:off x="9461755" y="481231"/>
            <a:ext cx="1930924" cy="370947"/>
          </a:xfrm>
          <a:prstGeom prst="rect">
            <a:avLst/>
          </a:prstGeom>
        </p:spPr>
        <p:txBody>
          <a:bodyPr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10298C-8FF0-9E20-1ECA-73067FF14E5E}"/>
              </a:ext>
            </a:extLst>
          </p:cNvPr>
          <p:cNvSpPr txBox="1"/>
          <p:nvPr/>
        </p:nvSpPr>
        <p:spPr>
          <a:xfrm>
            <a:off x="877078" y="5657671"/>
            <a:ext cx="98158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NVDA was highest moving in March while intel was dropped in </a:t>
            </a:r>
            <a:r>
              <a:rPr lang="en-US" dirty="0" err="1"/>
              <a:t>february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intel daily price was dropped between July and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TSM and AMD daily price was moving almost the same entire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F4741-4D70-1670-64D8-CDCBCE46849B}"/>
              </a:ext>
            </a:extLst>
          </p:cNvPr>
          <p:cNvSpPr txBox="1"/>
          <p:nvPr/>
        </p:nvSpPr>
        <p:spPr>
          <a:xfrm>
            <a:off x="3760237" y="5288339"/>
            <a:ext cx="189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8935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62D7F-8A8F-9E33-EB95-D18A9E9B6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3020" y="1653386"/>
            <a:ext cx="10635596" cy="35512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404599A-CB66-1F50-9CEF-42914D8C05A2}"/>
              </a:ext>
            </a:extLst>
          </p:cNvPr>
          <p:cNvSpPr txBox="1"/>
          <p:nvPr/>
        </p:nvSpPr>
        <p:spPr>
          <a:xfrm>
            <a:off x="3156966" y="501134"/>
            <a:ext cx="33627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Price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C9D1C46-3931-76E8-FAC2-0035CF8F2061}"/>
              </a:ext>
            </a:extLst>
          </p:cNvPr>
          <p:cNvSpPr txBox="1">
            <a:spLocks/>
          </p:cNvSpPr>
          <p:nvPr/>
        </p:nvSpPr>
        <p:spPr>
          <a:xfrm>
            <a:off x="9859289" y="501134"/>
            <a:ext cx="1849327" cy="56916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79EF50-4B63-E743-3572-88F452130081}"/>
              </a:ext>
            </a:extLst>
          </p:cNvPr>
          <p:cNvSpPr txBox="1"/>
          <p:nvPr/>
        </p:nvSpPr>
        <p:spPr>
          <a:xfrm>
            <a:off x="1104122" y="5896948"/>
            <a:ext cx="7520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over all change for the NVDA was highest mover in June and July.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intel was the lowest mover than the other stock prices.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FA9B4A-2B42-DB1E-C7E8-6096A9254125}"/>
              </a:ext>
            </a:extLst>
          </p:cNvPr>
          <p:cNvSpPr txBox="1"/>
          <p:nvPr/>
        </p:nvSpPr>
        <p:spPr>
          <a:xfrm>
            <a:off x="3968619" y="5204614"/>
            <a:ext cx="179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53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AEE6F0-7CE0-419B-43AC-FA4100C2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117" y="1350878"/>
            <a:ext cx="11179509" cy="34064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852C63-D7A7-E939-5793-88443CD124CE}"/>
              </a:ext>
            </a:extLst>
          </p:cNvPr>
          <p:cNvSpPr txBox="1"/>
          <p:nvPr/>
        </p:nvSpPr>
        <p:spPr>
          <a:xfrm>
            <a:off x="3239262" y="665726"/>
            <a:ext cx="34815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data/Stocks Volume Change.png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A3ECFA0-5D85-F0A9-B117-375BD0322666}"/>
              </a:ext>
            </a:extLst>
          </p:cNvPr>
          <p:cNvSpPr txBox="1">
            <a:spLocks/>
          </p:cNvSpPr>
          <p:nvPr/>
        </p:nvSpPr>
        <p:spPr>
          <a:xfrm>
            <a:off x="9861993" y="438539"/>
            <a:ext cx="1942633" cy="317054"/>
          </a:xfrm>
          <a:prstGeom prst="rect">
            <a:avLst/>
          </a:prstGeom>
        </p:spPr>
        <p:txBody>
          <a:bodyPr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Belay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BBBEE0-0094-673D-575E-2D2E4652A282}"/>
              </a:ext>
            </a:extLst>
          </p:cNvPr>
          <p:cNvSpPr txBox="1"/>
          <p:nvPr/>
        </p:nvSpPr>
        <p:spPr>
          <a:xfrm>
            <a:off x="448304" y="5496131"/>
            <a:ext cx="10385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stock volume for intel was highest in August.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NVDA volume change was almost the same entire year.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449FB-97A3-CDFF-A3CC-8654B59E3FC5}"/>
              </a:ext>
            </a:extLst>
          </p:cNvPr>
          <p:cNvSpPr txBox="1"/>
          <p:nvPr/>
        </p:nvSpPr>
        <p:spPr>
          <a:xfrm>
            <a:off x="3644201" y="4983266"/>
            <a:ext cx="162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u="sng" dirty="0"/>
              <a:t>Observations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2899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683</Words>
  <Application>Microsoft Office PowerPoint</Application>
  <PresentationFormat>Widescreen</PresentationFormat>
  <Paragraphs>78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-apple-system</vt:lpstr>
      <vt:lpstr>Aptos</vt:lpstr>
      <vt:lpstr>Aptos Display</vt:lpstr>
      <vt:lpstr>Arial</vt:lpstr>
      <vt:lpstr>Office Theme</vt:lpstr>
      <vt:lpstr>Cryptos, Chips, Indexes, and Market Correlation</vt:lpstr>
      <vt:lpstr>Introduction</vt:lpstr>
      <vt:lpstr>Key Terms</vt:lpstr>
      <vt:lpstr>data/Crypto Daily Price Change.png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Belay Raya</dc:creator>
  <cp:lastModifiedBy>Cyril Varghese</cp:lastModifiedBy>
  <cp:revision>7</cp:revision>
  <dcterms:created xsi:type="dcterms:W3CDTF">2024-05-22T20:26:33Z</dcterms:created>
  <dcterms:modified xsi:type="dcterms:W3CDTF">2024-10-23T23:00:56Z</dcterms:modified>
</cp:coreProperties>
</file>