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71" r:id="rId10"/>
    <p:sldId id="264" r:id="rId11"/>
    <p:sldId id="266" r:id="rId12"/>
    <p:sldId id="267" r:id="rId13"/>
    <p:sldId id="272" r:id="rId14"/>
    <p:sldId id="270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76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0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8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6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4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6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6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6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21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215B-A18E-4A7E-BD6F-33F02CE23C27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D795-F379-488A-A3C3-A59D0D885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2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ermorregulaci%C3%B3n" TargetMode="External"/><Relationship Id="rId2" Type="http://schemas.openxmlformats.org/officeDocument/2006/relationships/hyperlink" Target="https://es.wikipedia.org/wiki/Estado_estacionar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Hábitos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Homeostat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Modelo de N neuronas 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Función de </a:t>
            </a:r>
            <a:r>
              <a:rPr lang="es-ES" dirty="0" smtClean="0"/>
              <a:t>transferencia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Pruebas de estabilidad</a:t>
            </a:r>
          </a:p>
          <a:p>
            <a:r>
              <a:rPr lang="es-ES" dirty="0"/>
              <a:t>Pruebas de tiempo de convergencia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56792"/>
            <a:ext cx="2592288" cy="159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3168352" cy="202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2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Agente homeostático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77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Agente homeostático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Incorporar sistemas </a:t>
            </a:r>
            <a:r>
              <a:rPr lang="es-ES" dirty="0" err="1" smtClean="0"/>
              <a:t>homoestáticos</a:t>
            </a:r>
            <a:r>
              <a:rPr lang="es-ES" dirty="0" smtClean="0"/>
              <a:t> para regular el comportamiento de agentes artificiales</a:t>
            </a:r>
          </a:p>
          <a:p>
            <a:r>
              <a:rPr lang="es-ES" dirty="0" smtClean="0"/>
              <a:t>Sistemas de control dinámico: CTRNN</a:t>
            </a:r>
          </a:p>
          <a:p>
            <a:pPr lvl="1"/>
            <a:r>
              <a:rPr lang="es-ES" dirty="0" smtClean="0"/>
              <a:t>Red recurrente</a:t>
            </a:r>
          </a:p>
          <a:p>
            <a:pPr lvl="1"/>
            <a:r>
              <a:rPr lang="es-ES" dirty="0" smtClean="0"/>
              <a:t>Función de transferencia </a:t>
            </a:r>
            <a:r>
              <a:rPr lang="es-ES" dirty="0" err="1" smtClean="0"/>
              <a:t>sigmoidal</a:t>
            </a:r>
            <a:endParaRPr lang="es-ES" dirty="0" smtClean="0"/>
          </a:p>
          <a:p>
            <a:pPr lvl="1"/>
            <a:r>
              <a:rPr lang="es-ES" dirty="0" smtClean="0"/>
              <a:t>Algoritmo genético para fijar pesos según un </a:t>
            </a:r>
            <a:r>
              <a:rPr lang="es-ES" dirty="0" err="1" smtClean="0"/>
              <a:t>fitness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69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CTRNN</a:t>
            </a:r>
            <a:endParaRPr lang="es-ES" altLang="es-ES" dirty="0" smtClean="0"/>
          </a:p>
        </p:txBody>
      </p:sp>
      <p:sp>
        <p:nvSpPr>
          <p:cNvPr id="114691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 lnSpcReduction="10000"/>
          </a:bodyPr>
          <a:lstStyle/>
          <a:p>
            <a:endParaRPr lang="es-ES" altLang="es-ES" dirty="0" smtClean="0"/>
          </a:p>
          <a:p>
            <a:endParaRPr lang="es-ES" altLang="es-ES" dirty="0" smtClean="0"/>
          </a:p>
          <a:p>
            <a:endParaRPr lang="es-ES" altLang="es-ES" dirty="0" smtClean="0"/>
          </a:p>
          <a:p>
            <a:endParaRPr lang="en-US" altLang="es-ES" sz="2400" i="1" dirty="0" smtClean="0"/>
          </a:p>
          <a:p>
            <a:r>
              <a:rPr lang="en-US" altLang="es-ES" sz="2400" i="1" dirty="0" smtClean="0"/>
              <a:t>τ </a:t>
            </a:r>
            <a:r>
              <a:rPr lang="en-US" altLang="es-ES" sz="2400" i="1" dirty="0" err="1" smtClean="0"/>
              <a:t>es</a:t>
            </a:r>
            <a:r>
              <a:rPr lang="en-US" altLang="es-ES" sz="2400" i="1" dirty="0" smtClean="0"/>
              <a:t> el </a:t>
            </a:r>
            <a:r>
              <a:rPr lang="en-US" altLang="es-ES" sz="2400" i="1" dirty="0" err="1" smtClean="0"/>
              <a:t>tiempo</a:t>
            </a:r>
            <a:r>
              <a:rPr lang="en-US" altLang="es-ES" sz="2400" i="1" dirty="0" smtClean="0"/>
              <a:t> de </a:t>
            </a:r>
            <a:r>
              <a:rPr lang="en-US" altLang="es-ES" sz="2400" i="1" dirty="0" err="1" smtClean="0"/>
              <a:t>activación</a:t>
            </a:r>
            <a:r>
              <a:rPr lang="en-US" altLang="es-ES" sz="2400" i="1" dirty="0" smtClean="0"/>
              <a:t> de la </a:t>
            </a:r>
            <a:r>
              <a:rPr lang="en-US" altLang="es-ES" sz="2400" i="1" dirty="0" err="1" smtClean="0"/>
              <a:t>membrana</a:t>
            </a:r>
            <a:endParaRPr lang="en-US" altLang="es-ES" sz="2400" i="1" dirty="0" smtClean="0"/>
          </a:p>
          <a:p>
            <a:r>
              <a:rPr lang="en-US" altLang="es-ES" sz="2400" i="1" dirty="0" smtClean="0"/>
              <a:t>y </a:t>
            </a:r>
            <a:r>
              <a:rPr lang="en-US" altLang="es-ES" sz="2400" dirty="0" err="1" smtClean="0"/>
              <a:t>es</a:t>
            </a:r>
            <a:r>
              <a:rPr lang="en-US" altLang="es-ES" sz="2400" dirty="0" smtClean="0"/>
              <a:t> el </a:t>
            </a:r>
            <a:r>
              <a:rPr lang="en-US" altLang="es-ES" sz="2400" dirty="0" err="1" smtClean="0"/>
              <a:t>potencial</a:t>
            </a:r>
            <a:r>
              <a:rPr lang="en-US" altLang="es-ES" sz="2400" dirty="0" smtClean="0"/>
              <a:t> de </a:t>
            </a:r>
            <a:r>
              <a:rPr lang="en-US" altLang="es-ES" sz="2400" dirty="0" err="1" smtClean="0"/>
              <a:t>acción</a:t>
            </a:r>
            <a:endParaRPr lang="en-US" altLang="es-ES" sz="2400" dirty="0" smtClean="0"/>
          </a:p>
          <a:p>
            <a:r>
              <a:rPr lang="el-GR" altLang="es-ES" sz="2400" i="1" dirty="0" smtClean="0"/>
              <a:t>Θ</a:t>
            </a:r>
            <a:r>
              <a:rPr lang="es-ES" altLang="es-ES" sz="2400" i="1" dirty="0" smtClean="0"/>
              <a:t> es el umbral</a:t>
            </a:r>
          </a:p>
          <a:p>
            <a:r>
              <a:rPr lang="en-US" altLang="es-ES" sz="2400" i="1" dirty="0" smtClean="0"/>
              <a:t>σ </a:t>
            </a:r>
            <a:r>
              <a:rPr lang="en-US" altLang="es-ES" sz="2400" dirty="0" smtClean="0"/>
              <a:t>(</a:t>
            </a:r>
            <a:r>
              <a:rPr lang="en-US" altLang="es-ES" sz="2400" i="1" dirty="0" smtClean="0"/>
              <a:t>y</a:t>
            </a:r>
            <a:r>
              <a:rPr lang="en-US" altLang="es-ES" sz="2400" dirty="0" smtClean="0"/>
              <a:t>−</a:t>
            </a:r>
            <a:r>
              <a:rPr lang="el-GR" altLang="es-ES" sz="2400" i="1" dirty="0" smtClean="0"/>
              <a:t> Θ</a:t>
            </a:r>
            <a:r>
              <a:rPr lang="en-US" altLang="es-ES" sz="2400" i="1" dirty="0" smtClean="0"/>
              <a:t>) </a:t>
            </a:r>
            <a:r>
              <a:rPr lang="en-US" altLang="es-ES" sz="2400" dirty="0" err="1" smtClean="0"/>
              <a:t>es</a:t>
            </a:r>
            <a:r>
              <a:rPr lang="en-US" altLang="es-ES" sz="2400" dirty="0" smtClean="0"/>
              <a:t> la </a:t>
            </a:r>
            <a:r>
              <a:rPr lang="en-US" altLang="es-ES" sz="2400" dirty="0" err="1" smtClean="0"/>
              <a:t>activación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filtrada</a:t>
            </a:r>
            <a:endParaRPr lang="en-US" altLang="es-ES" sz="2400" dirty="0" smtClean="0"/>
          </a:p>
          <a:p>
            <a:r>
              <a:rPr lang="es-ES" altLang="es-ES" sz="2400" dirty="0" smtClean="0"/>
              <a:t> </a:t>
            </a:r>
            <a:r>
              <a:rPr lang="es-ES" altLang="es-ES" sz="2400" i="1" dirty="0" smtClean="0"/>
              <a:t>I es un input externo</a:t>
            </a:r>
          </a:p>
          <a:p>
            <a:r>
              <a:rPr lang="en-US" altLang="es-ES" sz="2400" i="1" dirty="0" smtClean="0"/>
              <a:t>w </a:t>
            </a:r>
            <a:r>
              <a:rPr lang="en-US" altLang="es-ES" sz="2400" i="1" dirty="0" err="1" smtClean="0"/>
              <a:t>es</a:t>
            </a:r>
            <a:r>
              <a:rPr lang="en-US" altLang="es-ES" sz="2400" i="1" dirty="0" smtClean="0"/>
              <a:t> el peso </a:t>
            </a:r>
            <a:r>
              <a:rPr lang="en-US" altLang="es-ES" sz="2400" i="1" dirty="0" err="1" smtClean="0"/>
              <a:t>sináptico</a:t>
            </a:r>
            <a:endParaRPr lang="es-ES" altLang="es-ES" sz="2400" dirty="0" smtClean="0"/>
          </a:p>
        </p:txBody>
      </p:sp>
      <p:graphicFrame>
        <p:nvGraphicFramePr>
          <p:cNvPr id="11469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116619"/>
              </p:ext>
            </p:extLst>
          </p:nvPr>
        </p:nvGraphicFramePr>
        <p:xfrm>
          <a:off x="971600" y="1556792"/>
          <a:ext cx="726281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286000" imgH="444500" progId="Equation.3">
                  <p:embed/>
                </p:oleObj>
              </mc:Choice>
              <mc:Fallback>
                <p:oleObj name="Equation" r:id="rId3" imgW="2286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7262813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1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Agente estructurando hábitos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08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Ejercicios: </a:t>
            </a:r>
          </a:p>
          <a:p>
            <a:pPr lvl="1"/>
            <a:r>
              <a:rPr lang="es-ES" dirty="0" smtClean="0"/>
              <a:t>programar </a:t>
            </a:r>
            <a:r>
              <a:rPr lang="es-ES" dirty="0" smtClean="0"/>
              <a:t>un </a:t>
            </a:r>
            <a:r>
              <a:rPr lang="es-ES" dirty="0" err="1" smtClean="0"/>
              <a:t>homeostat</a:t>
            </a:r>
            <a:r>
              <a:rPr lang="es-ES" dirty="0" smtClean="0"/>
              <a:t> </a:t>
            </a:r>
            <a:r>
              <a:rPr lang="es-ES" dirty="0" smtClean="0"/>
              <a:t>(tesis, </a:t>
            </a:r>
            <a:r>
              <a:rPr lang="es-ES" dirty="0" err="1" smtClean="0"/>
              <a:t>pag</a:t>
            </a:r>
            <a:r>
              <a:rPr lang="es-ES" dirty="0" smtClean="0"/>
              <a:t> 26)</a:t>
            </a:r>
          </a:p>
          <a:p>
            <a:pPr lvl="1"/>
            <a:r>
              <a:rPr lang="es-ES" dirty="0" smtClean="0"/>
              <a:t>Programar CTRNN (1 neurona)</a:t>
            </a:r>
          </a:p>
          <a:p>
            <a:pPr lvl="1"/>
            <a:r>
              <a:rPr lang="es-ES" dirty="0" smtClean="0"/>
              <a:t>Programar CTRNN (N neuronas)</a:t>
            </a:r>
          </a:p>
          <a:p>
            <a:pPr lvl="1"/>
            <a:r>
              <a:rPr lang="es-ES" dirty="0" smtClean="0"/>
              <a:t>Programar CTRNN </a:t>
            </a:r>
            <a:r>
              <a:rPr lang="es-ES" dirty="0" smtClean="0"/>
              <a:t>homeostática en una tarea </a:t>
            </a:r>
            <a:r>
              <a:rPr lang="es-ES" dirty="0" err="1" smtClean="0"/>
              <a:t>fototáctica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86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Noción de hábito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dirty="0" smtClean="0"/>
              <a:t>Opción 1: nuestro comportamiento es el resultado de una intención (mental) ejecutada</a:t>
            </a:r>
          </a:p>
          <a:p>
            <a:pPr algn="just"/>
            <a:r>
              <a:rPr lang="es-ES" dirty="0" smtClean="0"/>
              <a:t>Opción 2: nuestras relaciones con el entorno van configurando un comportamiento en forma de red de hábitos y sus dinámicas </a:t>
            </a:r>
            <a:r>
              <a:rPr lang="es-ES" dirty="0"/>
              <a:t>de </a:t>
            </a:r>
            <a:r>
              <a:rPr lang="es-ES" dirty="0" smtClean="0"/>
              <a:t>coordinación</a:t>
            </a:r>
          </a:p>
          <a:p>
            <a:pPr lvl="1" algn="just"/>
            <a:r>
              <a:rPr lang="es-ES" dirty="0" smtClean="0"/>
              <a:t>Fumar, mirar la calle al cruzar, colocarnos en un ascensor, …</a:t>
            </a:r>
          </a:p>
          <a:p>
            <a:pPr lvl="1" algn="just"/>
            <a:r>
              <a:rPr lang="es-ES" dirty="0" smtClean="0"/>
              <a:t>Cuando la red de esquemas encuentra un quiebro, pasamos a la opción 1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50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Noción de hábito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Tradicionalmente se </a:t>
            </a:r>
            <a:r>
              <a:rPr lang="es-ES" dirty="0"/>
              <a:t>ha </a:t>
            </a:r>
            <a:r>
              <a:rPr lang="es-ES" dirty="0" smtClean="0"/>
              <a:t>entendido como la probabilidad </a:t>
            </a:r>
            <a:r>
              <a:rPr lang="es-ES" dirty="0"/>
              <a:t>de respuesta desencadenada por </a:t>
            </a:r>
            <a:r>
              <a:rPr lang="es-ES" dirty="0" smtClean="0"/>
              <a:t>estímulo</a:t>
            </a:r>
            <a:r>
              <a:rPr lang="es-ES" dirty="0" smtClean="0">
                <a:sym typeface="Wingdings" panose="05000000000000000000" pitchFamily="2" charset="2"/>
              </a:rPr>
              <a:t> simple automatismo de respuesta mecánico</a:t>
            </a:r>
          </a:p>
          <a:p>
            <a:pPr lvl="1" algn="just"/>
            <a:r>
              <a:rPr lang="es-ES" dirty="0" smtClean="0">
                <a:sym typeface="Wingdings" panose="05000000000000000000" pitchFamily="2" charset="2"/>
              </a:rPr>
              <a:t>Hábitos </a:t>
            </a:r>
            <a:r>
              <a:rPr lang="es-ES" dirty="0" err="1" smtClean="0">
                <a:sym typeface="Wingdings" panose="05000000000000000000" pitchFamily="2" charset="2"/>
              </a:rPr>
              <a:t>Paulov</a:t>
            </a:r>
            <a:endParaRPr lang="es-ES" dirty="0" smtClean="0"/>
          </a:p>
          <a:p>
            <a:pPr algn="just"/>
            <a:r>
              <a:rPr lang="es-ES" dirty="0" smtClean="0"/>
              <a:t>Nosotros los concebimos como </a:t>
            </a:r>
            <a:r>
              <a:rPr lang="es-ES" dirty="0"/>
              <a:t>patrones de comportamiento </a:t>
            </a:r>
            <a:r>
              <a:rPr lang="es-ES" dirty="0" smtClean="0"/>
              <a:t>auto-sostenidos</a:t>
            </a:r>
            <a:r>
              <a:rPr lang="es-ES" dirty="0" smtClean="0">
                <a:sym typeface="Wingdings" panose="05000000000000000000" pitchFamily="2" charset="2"/>
              </a:rPr>
              <a:t> inspiración biológica</a:t>
            </a:r>
          </a:p>
          <a:p>
            <a:pPr lvl="1" algn="just"/>
            <a:r>
              <a:rPr lang="es-ES" dirty="0" smtClean="0">
                <a:sym typeface="Wingdings" panose="05000000000000000000" pitchFamily="2" charset="2"/>
              </a:rPr>
              <a:t>Formación y supervivencia de una célula</a:t>
            </a:r>
          </a:p>
          <a:p>
            <a:pPr lvl="1" algn="just"/>
            <a:r>
              <a:rPr lang="es-ES" dirty="0" smtClean="0">
                <a:sym typeface="Wingdings" panose="05000000000000000000" pitchFamily="2" charset="2"/>
              </a:rPr>
              <a:t>Estructuras que se refuerzan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0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Inspiración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física/biología existen estructuras abiertas autosustentables</a:t>
            </a:r>
            <a:r>
              <a:rPr lang="es-ES" dirty="0"/>
              <a:t>, </a:t>
            </a:r>
            <a:r>
              <a:rPr lang="es-ES" dirty="0" smtClean="0"/>
              <a:t>en continua interacción, </a:t>
            </a:r>
            <a:r>
              <a:rPr lang="es-ES" dirty="0"/>
              <a:t>como la química </a:t>
            </a:r>
            <a:r>
              <a:rPr lang="es-ES" dirty="0" err="1" smtClean="0"/>
              <a:t>autocatalítica</a:t>
            </a:r>
            <a:r>
              <a:rPr lang="es-ES" dirty="0" smtClean="0"/>
              <a:t>, como base de la vida.</a:t>
            </a:r>
            <a:r>
              <a:rPr lang="es-ES" dirty="0"/>
              <a:t> </a:t>
            </a:r>
          </a:p>
        </p:txBody>
      </p:sp>
      <p:pic>
        <p:nvPicPr>
          <p:cNvPr id="1026" name="Picture 2" descr="Image result for celulas de ben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" b="31728"/>
          <a:stretch/>
        </p:blipFill>
        <p:spPr bwMode="auto">
          <a:xfrm>
            <a:off x="1403648" y="4005064"/>
            <a:ext cx="5877691" cy="22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Inspiración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¿posibilidad </a:t>
            </a:r>
            <a:r>
              <a:rPr lang="es-ES" dirty="0"/>
              <a:t>de patrones </a:t>
            </a:r>
            <a:r>
              <a:rPr lang="es-ES" dirty="0" err="1" smtClean="0"/>
              <a:t>autosostenibles</a:t>
            </a:r>
            <a:r>
              <a:rPr lang="es-ES" dirty="0" smtClean="0"/>
              <a:t> de comportamiento sensomotor, en continua interacción, como base de la conducta?</a:t>
            </a:r>
          </a:p>
          <a:p>
            <a:r>
              <a:rPr lang="es-ES" dirty="0" smtClean="0"/>
              <a:t>Pensamos en sus estructuras neuronales de soporte: </a:t>
            </a:r>
          </a:p>
          <a:p>
            <a:pPr lvl="1"/>
            <a:r>
              <a:rPr lang="es-ES" dirty="0" smtClean="0"/>
              <a:t>Estructuras de neuronas que se unen, fortalecen su unión y conforman patrones</a:t>
            </a:r>
          </a:p>
          <a:p>
            <a:pPr lvl="1"/>
            <a:r>
              <a:rPr lang="es-ES" dirty="0" smtClean="0"/>
              <a:t>Estas estructuras son espontáneas, se forman por azar pero se fortalecen mediante la acción (</a:t>
            </a:r>
            <a:r>
              <a:rPr lang="es-ES" dirty="0" err="1" smtClean="0"/>
              <a:t>ej</a:t>
            </a:r>
            <a:r>
              <a:rPr lang="es-ES" dirty="0" smtClean="0"/>
              <a:t> caminos)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33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Estructuras de neuronas artificiales que permitan generar patrones </a:t>
            </a:r>
            <a:r>
              <a:rPr lang="es-ES" dirty="0" err="1" smtClean="0"/>
              <a:t>autosostenidos</a:t>
            </a:r>
            <a:r>
              <a:rPr lang="es-ES" dirty="0" smtClean="0"/>
              <a:t>  (reforzados) </a:t>
            </a:r>
          </a:p>
          <a:p>
            <a:r>
              <a:rPr lang="es-ES" dirty="0" smtClean="0"/>
              <a:t>Si cambia la interacción que tenga el soporte para establecer otros</a:t>
            </a:r>
          </a:p>
          <a:p>
            <a:pPr lvl="1"/>
            <a:r>
              <a:rPr lang="es-ES" dirty="0" smtClean="0"/>
              <a:t>Percepción invertida</a:t>
            </a:r>
          </a:p>
          <a:p>
            <a:pPr marL="514350" indent="-457200"/>
            <a:r>
              <a:rPr lang="es-ES" dirty="0" smtClean="0"/>
              <a:t>Modela fenómenos poco frecuentes</a:t>
            </a:r>
          </a:p>
          <a:p>
            <a:pPr marL="914400" lvl="1" indent="-457200"/>
            <a:r>
              <a:rPr lang="es-ES" dirty="0" smtClean="0"/>
              <a:t>“identidad” dependiente </a:t>
            </a:r>
            <a:r>
              <a:rPr lang="es-ES" dirty="0"/>
              <a:t>de </a:t>
            </a:r>
            <a:r>
              <a:rPr lang="es-ES" dirty="0" smtClean="0"/>
              <a:t>su </a:t>
            </a:r>
            <a:r>
              <a:rPr lang="es-ES" dirty="0"/>
              <a:t>historia, </a:t>
            </a:r>
            <a:r>
              <a:rPr lang="es-ES" dirty="0" smtClean="0"/>
              <a:t>del entorno en el que ha vivido,…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07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Homeostasis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51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Noción de homeostasis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capacidad de mantener una condición interna </a:t>
            </a:r>
            <a:r>
              <a:rPr lang="es-ES" dirty="0" smtClean="0">
                <a:hlinkClick r:id="rId2" tooltip="Estado estacionario"/>
              </a:rPr>
              <a:t>estable</a:t>
            </a:r>
            <a:r>
              <a:rPr lang="es-ES" dirty="0" smtClean="0"/>
              <a:t> compensando </a:t>
            </a:r>
            <a:r>
              <a:rPr lang="es-ES" dirty="0"/>
              <a:t>los cambios en su entorno mediante </a:t>
            </a:r>
            <a:r>
              <a:rPr lang="es-ES" dirty="0" smtClean="0"/>
              <a:t>la interacción con el exterior</a:t>
            </a:r>
          </a:p>
          <a:p>
            <a:pPr lvl="1"/>
            <a:r>
              <a:rPr lang="es-ES" dirty="0" smtClean="0"/>
              <a:t>gracias </a:t>
            </a:r>
            <a:r>
              <a:rPr lang="es-ES" dirty="0"/>
              <a:t>a una red de sistemas de </a:t>
            </a:r>
            <a:r>
              <a:rPr lang="es-ES" dirty="0" smtClean="0"/>
              <a:t>autorregulación </a:t>
            </a:r>
          </a:p>
          <a:p>
            <a:pPr lvl="1"/>
            <a:r>
              <a:rPr lang="es-ES" dirty="0" smtClean="0"/>
              <a:t>Ejemplo </a:t>
            </a:r>
            <a:r>
              <a:rPr lang="es-ES" dirty="0"/>
              <a:t>de homeostasis </a:t>
            </a:r>
            <a:r>
              <a:rPr lang="es-ES" dirty="0" smtClean="0"/>
              <a:t>es </a:t>
            </a:r>
            <a:r>
              <a:rPr lang="es-ES" dirty="0"/>
              <a:t>la </a:t>
            </a:r>
            <a:r>
              <a:rPr lang="es-ES" dirty="0">
                <a:hlinkClick r:id="rId3" tooltip="Termorregulación"/>
              </a:rPr>
              <a:t>regulación de la temperatura</a:t>
            </a:r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6130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Homeostat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Image result for homeost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731445" cy="433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37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379</Words>
  <Application>Microsoft Office PowerPoint</Application>
  <PresentationFormat>Presentación en pantalla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Tema de Office</vt:lpstr>
      <vt:lpstr>Microsoft Equation 3.0</vt:lpstr>
      <vt:lpstr>Hábitos</vt:lpstr>
      <vt:lpstr>Noción de hábito</vt:lpstr>
      <vt:lpstr>Noción de hábito</vt:lpstr>
      <vt:lpstr>Inspiración</vt:lpstr>
      <vt:lpstr>Inspiración</vt:lpstr>
      <vt:lpstr>Implementación</vt:lpstr>
      <vt:lpstr>Homeostasis</vt:lpstr>
      <vt:lpstr>Noción de homeostasis</vt:lpstr>
      <vt:lpstr>Homeostat</vt:lpstr>
      <vt:lpstr>Homeostat</vt:lpstr>
      <vt:lpstr>Agente homeostático</vt:lpstr>
      <vt:lpstr>Agente homeostático</vt:lpstr>
      <vt:lpstr>CTRNN</vt:lpstr>
      <vt:lpstr>Agente estructurando hábitos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2018-03-18T17:16:30Z</dcterms:created>
  <dcterms:modified xsi:type="dcterms:W3CDTF">2018-03-18T22:15:10Z</dcterms:modified>
</cp:coreProperties>
</file>