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3" r:id="rId13"/>
    <p:sldId id="264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02" autoAdjust="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osludtsev.egor@outlook.com" userId="76c0662420b108ff" providerId="LiveId" clId="{F4ACEFBA-B967-4326-88C1-E068BF114E66}"/>
    <pc:docChg chg="undo custSel modSld">
      <pc:chgData name="belosludtsev.egor@outlook.com" userId="76c0662420b108ff" providerId="LiveId" clId="{F4ACEFBA-B967-4326-88C1-E068BF114E66}" dt="2023-12-25T11:01:20.135" v="571" actId="20577"/>
      <pc:docMkLst>
        <pc:docMk/>
      </pc:docMkLst>
      <pc:sldChg chg="modSp mod">
        <pc:chgData name="belosludtsev.egor@outlook.com" userId="76c0662420b108ff" providerId="LiveId" clId="{F4ACEFBA-B967-4326-88C1-E068BF114E66}" dt="2023-12-25T09:50:00.323" v="39" actId="20577"/>
        <pc:sldMkLst>
          <pc:docMk/>
          <pc:sldMk cId="0" sldId="256"/>
        </pc:sldMkLst>
        <pc:spChg chg="mod">
          <ac:chgData name="belosludtsev.egor@outlook.com" userId="76c0662420b108ff" providerId="LiveId" clId="{F4ACEFBA-B967-4326-88C1-E068BF114E66}" dt="2023-12-25T09:50:00.323" v="3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elosludtsev.egor@outlook.com" userId="76c0662420b108ff" providerId="LiveId" clId="{F4ACEFBA-B967-4326-88C1-E068BF114E66}" dt="2023-12-25T11:01:20.135" v="571" actId="20577"/>
        <pc:sldMkLst>
          <pc:docMk/>
          <pc:sldMk cId="0" sldId="257"/>
        </pc:sldMkLst>
        <pc:spChg chg="mod">
          <ac:chgData name="belosludtsev.egor@outlook.com" userId="76c0662420b108ff" providerId="LiveId" clId="{F4ACEFBA-B967-4326-88C1-E068BF114E66}" dt="2023-12-25T11:01:20.135" v="57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elosludtsev.egor@outlook.com" userId="76c0662420b108ff" providerId="LiveId" clId="{F4ACEFBA-B967-4326-88C1-E068BF114E66}" dt="2023-12-25T09:55:15.369" v="475" actId="20577"/>
        <pc:sldMkLst>
          <pc:docMk/>
          <pc:sldMk cId="0" sldId="259"/>
        </pc:sldMkLst>
        <pc:spChg chg="mod">
          <ac:chgData name="belosludtsev.egor@outlook.com" userId="76c0662420b108ff" providerId="LiveId" clId="{F4ACEFBA-B967-4326-88C1-E068BF114E66}" dt="2023-12-25T09:55:15.369" v="475" actId="20577"/>
          <ac:spMkLst>
            <pc:docMk/>
            <pc:sldMk cId="0" sldId="259"/>
            <ac:spMk id="5" creationId="{EB7C058E-47CB-4C8B-8CA1-F1F46883F5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6F4D5-ADF7-4A3E-BC3B-3A08E2CCF276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C2E35-ED59-49D2-9351-843C411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C2E35-ED59-49D2-9351-843C411F11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5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Belchonok31/client-e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2" y="1352801"/>
            <a:ext cx="7475220" cy="1619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400" b="1" spc="-15" dirty="0">
                <a:latin typeface="Times New Roman"/>
                <a:cs typeface="Times New Roman"/>
              </a:rPr>
              <a:t>Федеральное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государственное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бюджетное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образовательное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учреждение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высшего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Российский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технологический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1800" b="1" spc="5" dirty="0">
                <a:latin typeface="Times New Roman"/>
                <a:cs typeface="Times New Roman"/>
              </a:rPr>
              <a:t>РТУ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</a:pPr>
            <a:r>
              <a:rPr sz="1400" b="1" spc="-15" dirty="0">
                <a:latin typeface="Times New Roman"/>
                <a:cs typeface="Times New Roman"/>
              </a:rPr>
              <a:t>Институт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информационных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</a:pPr>
            <a:r>
              <a:rPr sz="1400" b="1" spc="-20" dirty="0">
                <a:latin typeface="Times New Roman"/>
                <a:cs typeface="Times New Roman"/>
              </a:rPr>
              <a:t>Кафедра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прикладного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программного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1400" b="1" spc="-10" dirty="0" err="1">
                <a:latin typeface="Times New Roman"/>
                <a:cs typeface="Times New Roman"/>
              </a:rPr>
              <a:t>Дисциплина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«</a:t>
            </a:r>
            <a:r>
              <a:rPr lang="ru-RU" sz="1400" b="1" spc="-20" dirty="0">
                <a:latin typeface="Times New Roman"/>
                <a:cs typeface="Times New Roman"/>
              </a:rPr>
              <a:t>Разработка серверных частей интернет-ресурсов</a:t>
            </a:r>
            <a:r>
              <a:rPr sz="1400" b="1" spc="-1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3147108"/>
            <a:ext cx="9829800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КУРСОВАЯ </a:t>
            </a:r>
            <a:r>
              <a:rPr sz="2400" b="1" spc="-80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lang="ru-RU" sz="2400" b="1" dirty="0">
                <a:latin typeface="Times New Roman"/>
                <a:cs typeface="Times New Roman"/>
              </a:rPr>
              <a:t>Серверная </a:t>
            </a:r>
            <a:r>
              <a:rPr lang="ru-RU" sz="2400" b="1">
                <a:latin typeface="Times New Roman"/>
                <a:cs typeface="Times New Roman"/>
              </a:rPr>
              <a:t>часть веб-приложения </a:t>
            </a:r>
            <a:r>
              <a:rPr lang="ru-RU" sz="2400" b="1" dirty="0">
                <a:latin typeface="Times New Roman"/>
                <a:cs typeface="Times New Roman"/>
              </a:rPr>
              <a:t>«Почтовый клиент»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630" y="4921931"/>
            <a:ext cx="4897121" cy="8566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Студент: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err="1">
                <a:latin typeface="Times New Roman"/>
                <a:cs typeface="Times New Roman"/>
              </a:rPr>
              <a:t>Белослудцев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ru-RU" sz="1600" spc="-5" dirty="0">
                <a:latin typeface="Times New Roman"/>
                <a:cs typeface="Times New Roman"/>
              </a:rPr>
              <a:t>Е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lang="ru-RU" sz="1600" spc="-5" dirty="0">
                <a:latin typeface="Times New Roman"/>
                <a:cs typeface="Times New Roman"/>
              </a:rPr>
              <a:t>Д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15" dirty="0">
                <a:latin typeface="Times New Roman"/>
                <a:cs typeface="Times New Roman"/>
              </a:rPr>
              <a:t>Группа: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ИКБО-16-21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5" dirty="0">
                <a:latin typeface="Times New Roman"/>
                <a:cs typeface="Times New Roman"/>
              </a:rPr>
              <a:t>Руководитель: </a:t>
            </a:r>
            <a:r>
              <a:rPr sz="1600" spc="5" dirty="0">
                <a:latin typeface="Times New Roman"/>
                <a:cs typeface="Times New Roman"/>
              </a:rPr>
              <a:t>старший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преподаватель </a:t>
            </a:r>
            <a:r>
              <a:rPr lang="ru-RU" sz="1600" spc="-25" dirty="0">
                <a:latin typeface="Times New Roman"/>
                <a:cs typeface="Times New Roman"/>
              </a:rPr>
              <a:t>Синицын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А.В.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120" y="6388100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202</a:t>
            </a:r>
            <a:r>
              <a:rPr lang="ru-RU" sz="1800" spc="10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1519133" y="3303776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1C1275B-C132-4177-A6E1-ACC61E56BF4A}"/>
              </a:ext>
            </a:extLst>
          </p:cNvPr>
          <p:cNvSpPr txBox="1"/>
          <p:nvPr/>
        </p:nvSpPr>
        <p:spPr>
          <a:xfrm>
            <a:off x="7611235" y="4377568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Страница авторизации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E3B02E-1DE1-4C7A-94DC-294B1059C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812" y="987161"/>
            <a:ext cx="5190157" cy="24418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998790-4130-4425-B4FD-13B3BDAB6F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20599" y="1447800"/>
            <a:ext cx="357771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8120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7467600" y="4804854"/>
            <a:ext cx="3396438" cy="11849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spcBef>
                <a:spcPts val="136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Страница просмотра сообщения у пользователя</a:t>
            </a: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84A6F6D-2C55-4F83-B1C2-BFE3258E88F7}"/>
              </a:ext>
            </a:extLst>
          </p:cNvPr>
          <p:cNvSpPr txBox="1"/>
          <p:nvPr/>
        </p:nvSpPr>
        <p:spPr>
          <a:xfrm>
            <a:off x="1193257" y="4804854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Страница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A9A7C-2730-470C-80B7-727D5D806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1725199"/>
            <a:ext cx="6019800" cy="30796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FFA79E-ABB3-401D-940A-40AF34AECD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8005" y="1624889"/>
            <a:ext cx="5539194" cy="30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579" y="746201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5" dirty="0"/>
              <a:t>Результат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195" y="1260932"/>
            <a:ext cx="8699805" cy="360675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Разработано веб-приложения «Почтовый клиент»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Создана серверная часть при помощи языка программирования </a:t>
            </a:r>
            <a:r>
              <a:rPr lang="en-US" sz="2400" spc="-5" dirty="0">
                <a:latin typeface="Times New Roman"/>
                <a:cs typeface="Times New Roman"/>
              </a:rPr>
              <a:t>Java </a:t>
            </a:r>
            <a:r>
              <a:rPr lang="ru-RU" sz="2400" spc="-5" dirty="0">
                <a:latin typeface="Times New Roman"/>
                <a:cs typeface="Times New Roman"/>
              </a:rPr>
              <a:t>и фреймворка </a:t>
            </a:r>
            <a:r>
              <a:rPr lang="en-US" sz="2400" spc="-5" dirty="0">
                <a:latin typeface="Times New Roman"/>
                <a:cs typeface="Times New Roman"/>
              </a:rPr>
              <a:t>Spring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>
                <a:latin typeface="Times New Roman"/>
                <a:cs typeface="Times New Roman"/>
              </a:rPr>
              <a:t>Создана клиентская часть при помощи библиотеки </a:t>
            </a:r>
            <a:r>
              <a:rPr lang="en-US" sz="2400" spc="-5" dirty="0">
                <a:latin typeface="Times New Roman"/>
                <a:cs typeface="Times New Roman"/>
              </a:rPr>
              <a:t>JavaScript – React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endParaRPr lang="ru-RU" sz="2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endParaRPr lang="ru-RU" sz="2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URL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хранилища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 err="1">
                <a:latin typeface="Times New Roman"/>
                <a:cs typeface="Times New Roman"/>
              </a:rPr>
              <a:t>кодо</a:t>
            </a:r>
            <a:r>
              <a:rPr lang="ru-RU" sz="2000" spc="-50" dirty="0">
                <a:latin typeface="Times New Roman"/>
                <a:cs typeface="Times New Roman"/>
              </a:rPr>
              <a:t>м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https://github.com/Belchonok31/client-email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spc="-10" dirty="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B1FEC-74D9-4BEC-BEEA-DE0803E1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948724"/>
            <a:ext cx="3124471" cy="12465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DB5059-ED83-45FC-A4C8-E32F9404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80" y="5410200"/>
            <a:ext cx="3124471" cy="1044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0" dirty="0"/>
              <a:t>СПАСИБО</a:t>
            </a:r>
            <a:r>
              <a:rPr sz="4400" spc="20" dirty="0"/>
              <a:t> </a:t>
            </a:r>
            <a:r>
              <a:rPr sz="4400" spc="-5" dirty="0"/>
              <a:t>ЗА</a:t>
            </a:r>
            <a:r>
              <a:rPr sz="4400" spc="-25" dirty="0"/>
              <a:t> </a:t>
            </a:r>
            <a:r>
              <a:rPr sz="4400" spc="-15" dirty="0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</a:t>
            </a:r>
            <a:r>
              <a:rPr spc="-10" dirty="0"/>
              <a:t>л</a:t>
            </a:r>
            <a:r>
              <a:rPr dirty="0"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143000"/>
            <a:ext cx="10356850" cy="38356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spcBef>
                <a:spcPts val="1170"/>
              </a:spcBef>
            </a:pPr>
            <a:r>
              <a:rPr lang="ru-RU" sz="1800" dirty="0">
                <a:latin typeface="Times New Roman"/>
                <a:cs typeface="Times New Roman"/>
              </a:rPr>
              <a:t>Ра</a:t>
            </a:r>
            <a:r>
              <a:rPr sz="1800" dirty="0">
                <a:latin typeface="Times New Roman"/>
                <a:cs typeface="Times New Roman"/>
              </a:rPr>
              <a:t>з</a:t>
            </a:r>
            <a:r>
              <a:rPr lang="ru-RU" sz="1800" dirty="0">
                <a:latin typeface="Times New Roman"/>
                <a:cs typeface="Times New Roman"/>
              </a:rPr>
              <a:t>р</a:t>
            </a:r>
            <a:r>
              <a:rPr sz="1800" dirty="0">
                <a:latin typeface="Times New Roman"/>
                <a:cs typeface="Times New Roman"/>
              </a:rPr>
              <a:t>а</a:t>
            </a:r>
            <a:r>
              <a:rPr lang="ru-RU" sz="1800" dirty="0">
                <a:latin typeface="Times New Roman"/>
                <a:cs typeface="Times New Roman"/>
              </a:rPr>
              <a:t>ботать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ru-RU" sz="1800" spc="-10" dirty="0">
                <a:latin typeface="Times New Roman"/>
                <a:cs typeface="Times New Roman"/>
              </a:rPr>
              <a:t>серверную часть </a:t>
            </a:r>
            <a:r>
              <a:rPr lang="ru-RU" spc="-10" dirty="0">
                <a:latin typeface="Times New Roman"/>
                <a:cs typeface="Times New Roman"/>
              </a:rPr>
              <a:t>веб-приложения</a:t>
            </a:r>
            <a:r>
              <a:rPr lang="ru-RU" dirty="0">
                <a:latin typeface="Times New Roman"/>
                <a:cs typeface="Times New Roman"/>
              </a:rPr>
              <a:t> «Почтовый клиент»</a:t>
            </a:r>
          </a:p>
          <a:p>
            <a:pPr marL="368935">
              <a:lnSpc>
                <a:spcPct val="100000"/>
              </a:lnSpc>
              <a:spcBef>
                <a:spcPts val="117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r>
              <a:rPr sz="2400" b="1" spc="-5" dirty="0">
                <a:latin typeface="Times New Roman"/>
                <a:cs typeface="Times New Roman"/>
              </a:rPr>
              <a:t>Задачи</a:t>
            </a:r>
            <a:endParaRPr sz="2400" dirty="0">
              <a:latin typeface="Times New Roman"/>
              <a:cs typeface="Times New Roman"/>
            </a:endParaRPr>
          </a:p>
          <a:p>
            <a:pPr marL="204470" indent="-192405">
              <a:lnSpc>
                <a:spcPct val="100000"/>
              </a:lnSpc>
              <a:spcBef>
                <a:spcPts val="1914"/>
              </a:spcBef>
              <a:buSzPct val="95000"/>
              <a:buAutoNum type="arabicPeriod"/>
              <a:tabLst>
                <a:tab pos="20510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ru-RU" sz="2000" spc="-5" dirty="0">
                <a:latin typeface="Times New Roman"/>
                <a:cs typeface="Times New Roman"/>
              </a:rPr>
              <a:t>Провести</a:t>
            </a:r>
            <a:r>
              <a:rPr lang="ru-RU" sz="2000" spc="15" dirty="0">
                <a:latin typeface="Times New Roman"/>
                <a:cs typeface="Times New Roman"/>
              </a:rPr>
              <a:t> </a:t>
            </a:r>
            <a:r>
              <a:rPr lang="ru-RU" sz="2000" spc="-15" dirty="0">
                <a:latin typeface="Times New Roman"/>
                <a:cs typeface="Times New Roman"/>
              </a:rPr>
              <a:t>анализ</a:t>
            </a:r>
            <a:r>
              <a:rPr lang="ru-RU" sz="2000" spc="55" dirty="0">
                <a:latin typeface="Times New Roman"/>
                <a:cs typeface="Times New Roman"/>
              </a:rPr>
              <a:t> </a:t>
            </a:r>
            <a:r>
              <a:rPr lang="ru-RU" sz="2000" spc="-5" dirty="0">
                <a:latin typeface="Times New Roman"/>
                <a:cs typeface="Times New Roman"/>
              </a:rPr>
              <a:t>предметной</a:t>
            </a:r>
            <a:r>
              <a:rPr lang="ru-RU" sz="2000" spc="25" dirty="0">
                <a:latin typeface="Times New Roman"/>
                <a:cs typeface="Times New Roman"/>
              </a:rPr>
              <a:t> </a:t>
            </a:r>
            <a:r>
              <a:rPr lang="ru-RU" sz="2000" spc="-10" dirty="0">
                <a:latin typeface="Times New Roman"/>
                <a:cs typeface="Times New Roman"/>
              </a:rPr>
              <a:t>области</a:t>
            </a:r>
            <a:r>
              <a:rPr lang="ru-RU" sz="2000" spc="-5" dirty="0">
                <a:latin typeface="Times New Roman"/>
                <a:cs typeface="Times New Roman"/>
              </a:rPr>
              <a:t> разрабатываемого</a:t>
            </a:r>
            <a:r>
              <a:rPr lang="ru-RU" sz="2000" spc="15" dirty="0">
                <a:latin typeface="Times New Roman"/>
                <a:cs typeface="Times New Roman"/>
              </a:rPr>
              <a:t> веб-приложения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05"/>
              </a:spcBef>
              <a:buSzPct val="95000"/>
              <a:buAutoNum type="arabicPeriod"/>
              <a:tabLst>
                <a:tab pos="269240" algn="l"/>
              </a:tabLst>
            </a:pPr>
            <a:r>
              <a:rPr sz="2000" spc="-10" dirty="0">
                <a:latin typeface="Times New Roman"/>
                <a:cs typeface="Times New Roman"/>
              </a:rPr>
              <a:t>Обосновать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выбор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 err="1">
                <a:latin typeface="Times New Roman"/>
                <a:cs typeface="Times New Roman"/>
              </a:rPr>
              <a:t>технологий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 err="1">
                <a:latin typeface="Times New Roman"/>
                <a:cs typeface="Times New Roman"/>
              </a:rPr>
              <a:t>разраб</a:t>
            </a:r>
            <a:r>
              <a:rPr lang="ru-RU" sz="2000" spc="-10" dirty="0" err="1">
                <a:latin typeface="Times New Roman"/>
                <a:cs typeface="Times New Roman"/>
              </a:rPr>
              <a:t>атываемого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lang="ru-RU" sz="2000" spc="-10" dirty="0">
                <a:latin typeface="Times New Roman"/>
                <a:cs typeface="Times New Roman"/>
              </a:rPr>
              <a:t>веб-приложения</a:t>
            </a:r>
            <a:endParaRPr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8702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Разработать архитектуру веб-приложения</a:t>
            </a:r>
            <a:endParaRPr lang="ru-RU" sz="20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8702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Реализовать слой логики базы данных</a:t>
            </a: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8702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Разработать серверную часть приложения с использованием выбранных технологий</a:t>
            </a:r>
          </a:p>
          <a:p>
            <a:pPr marL="287020" indent="-27432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87020" algn="l"/>
              </a:tabLst>
            </a:pPr>
            <a:r>
              <a:rPr lang="ru-RU" sz="2000" spc="-10" dirty="0">
                <a:latin typeface="Times New Roman"/>
                <a:cs typeface="Times New Roman"/>
              </a:rPr>
              <a:t>Разработать клиентскую часть приложения с использованием выбранных технологий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559" y="586544"/>
            <a:ext cx="47708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Функциональные требования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6CADB-78CA-4E31-905E-27914B6BA954}"/>
              </a:ext>
            </a:extLst>
          </p:cNvPr>
          <p:cNvSpPr txBox="1"/>
          <p:nvPr/>
        </p:nvSpPr>
        <p:spPr>
          <a:xfrm>
            <a:off x="228600" y="1295400"/>
            <a:ext cx="117348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Разрабатываемый сервис должен быть функциональным, иметь четкие условия пользования, понятный и удобный интерфейс, быть информативным для пользователя и предоставлять услуги высокого качества.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C058E-47CB-4C8B-8CA1-F1F46883F521}"/>
              </a:ext>
            </a:extLst>
          </p:cNvPr>
          <p:cNvSpPr txBox="1"/>
          <p:nvPr/>
        </p:nvSpPr>
        <p:spPr>
          <a:xfrm>
            <a:off x="228600" y="2573672"/>
            <a:ext cx="11734800" cy="259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Программный продукт должен включать:</a:t>
            </a:r>
          </a:p>
          <a:p>
            <a:pPr marL="1214120" marR="10160" lvl="1" indent="-342900">
              <a:lnSpc>
                <a:spcPct val="15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Авторизацию и аутентификация.</a:t>
            </a:r>
          </a:p>
          <a:p>
            <a:pPr marL="1214120" marR="10160" lvl="1" indent="-342900">
              <a:lnSpc>
                <a:spcPct val="15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и отправление сообщений между учетными записями.</a:t>
            </a:r>
          </a:p>
          <a:p>
            <a:pPr marL="1214120" marR="10160" lvl="1" indent="-342900">
              <a:lnSpc>
                <a:spcPct val="15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просматривать сообщения, сортирую их или по дате или по имени.</a:t>
            </a:r>
          </a:p>
          <a:p>
            <a:pPr marL="1214120" marR="10160" lvl="1" indent="-342900">
              <a:lnSpc>
                <a:spcPct val="15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сообщений по ключевым словам.</a:t>
            </a:r>
          </a:p>
          <a:p>
            <a:pPr marL="1214120" marR="10160" lvl="1" indent="-342900">
              <a:lnSpc>
                <a:spcPct val="15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Отмечать сообщения пометкой «важное».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81000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Технологии</a:t>
            </a:r>
            <a:r>
              <a:rPr spc="-4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3425" y="1143000"/>
            <a:ext cx="10353040" cy="5403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В качестве языка программирования выбран Java, так как он является одним из наиболее популярных языков программирования, имеет обширную документацию и сообщество разработчиков, а также обладает хорошей производительностью и безопасностью.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Для реализации функционала приложения использован фреймворк </a:t>
            </a:r>
            <a:r>
              <a:rPr lang="ru-RU" dirty="0" err="1"/>
              <a:t>Spring</a:t>
            </a:r>
            <a:r>
              <a:rPr lang="ru-RU" dirty="0"/>
              <a:t>, который является одним из наиболее популярных фреймворков для разработки серверных приложений на языке Java. </a:t>
            </a:r>
            <a:r>
              <a:rPr lang="ru-RU" dirty="0" err="1"/>
              <a:t>Spring</a:t>
            </a:r>
            <a:r>
              <a:rPr lang="ru-RU" dirty="0"/>
              <a:t> предоставляет широкие возможности для управления жизненным циклом объектов, а также обеспечивает высокую производительность и безопасность приложения.</a:t>
            </a:r>
            <a:r>
              <a:rPr lang="en-US" dirty="0"/>
              <a:t> </a:t>
            </a:r>
            <a:r>
              <a:rPr lang="ru-RU" dirty="0"/>
              <a:t>Для написания клиентской части интернет-ресурса была выбрана библиотека для </a:t>
            </a:r>
            <a:r>
              <a:rPr lang="en-US" dirty="0"/>
              <a:t>JavaScript - React</a:t>
            </a:r>
            <a:endParaRPr lang="ru-RU"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Среди возможного множества редакторов кода выбран редактор исходного кода </a:t>
            </a:r>
            <a:r>
              <a:rPr lang="en-US" dirty="0" err="1"/>
              <a:t>InteliJ</a:t>
            </a:r>
            <a:r>
              <a:rPr lang="en-US" dirty="0"/>
              <a:t> IDEA</a:t>
            </a:r>
            <a:r>
              <a:rPr lang="ru-RU" dirty="0"/>
              <a:t>, разработанный </a:t>
            </a:r>
            <a:r>
              <a:rPr lang="en-US" dirty="0"/>
              <a:t>JetBrains</a:t>
            </a:r>
            <a:r>
              <a:rPr lang="ru-RU" dirty="0"/>
              <a:t> для Windows,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macOS</a:t>
            </a:r>
            <a:r>
              <a:rPr lang="ru-RU" dirty="0"/>
              <a:t>.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/>
              <a:t>	В качестве системы управления базами данных выбрана </a:t>
            </a:r>
            <a:r>
              <a:rPr lang="ru-RU" dirty="0" err="1"/>
              <a:t>PostgreSQL</a:t>
            </a:r>
            <a:r>
              <a:rPr lang="ru-RU" dirty="0"/>
              <a:t>. </a:t>
            </a:r>
            <a:r>
              <a:rPr lang="ru-RU" dirty="0" err="1"/>
              <a:t>PostgreSQL</a:t>
            </a:r>
            <a:r>
              <a:rPr lang="ru-RU" dirty="0"/>
              <a:t> — это реляционная система управления базами данных, которая использует язык SQL для манипулирования данными.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71085"/>
            <a:ext cx="4237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Выбранная архитектура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6F2FF-6B36-4605-905F-442881CC8296}"/>
              </a:ext>
            </a:extLst>
          </p:cNvPr>
          <p:cNvSpPr txBox="1"/>
          <p:nvPr/>
        </p:nvSpPr>
        <p:spPr>
          <a:xfrm>
            <a:off x="1676400" y="5063490"/>
            <a:ext cx="20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3FF84-0368-49B3-BE46-244AD6DD70A1}"/>
              </a:ext>
            </a:extLst>
          </p:cNvPr>
          <p:cNvSpPr txBox="1"/>
          <p:nvPr/>
        </p:nvSpPr>
        <p:spPr>
          <a:xfrm>
            <a:off x="6477000" y="5063490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использования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789CF9-BD0D-4813-BB8A-E5B4B9DFA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24915"/>
            <a:ext cx="3810000" cy="3116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B9AE92-A385-43B9-AFA7-BC45039606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24915"/>
            <a:ext cx="4356705" cy="330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17953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4338230" y="5942482"/>
            <a:ext cx="6858000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ru-RU" dirty="0">
                <a:latin typeface="Times New Roman"/>
                <a:cs typeface="Times New Roman"/>
              </a:rPr>
              <a:t>-диаграмма разработанной базы данных</a:t>
            </a: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6043F1-2D1A-4F32-B161-D997CDA846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11930" y="777240"/>
            <a:ext cx="416814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71959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серверной части. Структура проекта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676400" y="5250213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Общая структура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9D6A3DB-8414-4144-806D-BBCB4BC651E0}"/>
              </a:ext>
            </a:extLst>
          </p:cNvPr>
          <p:cNvSpPr txBox="1"/>
          <p:nvPr/>
        </p:nvSpPr>
        <p:spPr>
          <a:xfrm>
            <a:off x="6816498" y="4567975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>
                <a:latin typeface="Times New Roman"/>
                <a:cs typeface="Times New Roman"/>
              </a:rPr>
              <a:t>Основные директории и файлы</a:t>
            </a: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646A0-ED52-4933-9120-688FFCF536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6475" y="2004093"/>
            <a:ext cx="2849880" cy="32461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A6A915-1316-40E2-AA35-A6BF4F2C37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5646" y="1752600"/>
            <a:ext cx="2849879" cy="27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серверной части. Конфигурация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115794" y="3234075"/>
            <a:ext cx="3045106" cy="3898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400" dirty="0">
                <a:latin typeface="Times New Roman"/>
                <a:cs typeface="Times New Roman"/>
              </a:rPr>
              <a:t>Файл конфигурации серверной части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7391399" y="3363527"/>
            <a:ext cx="3396438" cy="3898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400" dirty="0">
                <a:latin typeface="Times New Roman"/>
                <a:cs typeface="Times New Roman"/>
              </a:rPr>
              <a:t>Метод авторизации через </a:t>
            </a:r>
            <a:r>
              <a:rPr lang="en-US" sz="1400" dirty="0">
                <a:latin typeface="Times New Roman"/>
                <a:cs typeface="Times New Roman"/>
              </a:rPr>
              <a:t>JWT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7299883-93D9-4C2D-88EB-888E19E12482}"/>
              </a:ext>
            </a:extLst>
          </p:cNvPr>
          <p:cNvSpPr txBox="1"/>
          <p:nvPr/>
        </p:nvSpPr>
        <p:spPr>
          <a:xfrm>
            <a:off x="4160900" y="6284649"/>
            <a:ext cx="3396438" cy="3898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400" dirty="0">
                <a:latin typeface="Times New Roman"/>
                <a:cs typeface="Times New Roman"/>
              </a:rPr>
              <a:t>Конфигурация </a:t>
            </a:r>
            <a:r>
              <a:rPr lang="en-US" sz="1400" dirty="0">
                <a:latin typeface="Times New Roman"/>
                <a:cs typeface="Times New Roman"/>
              </a:rPr>
              <a:t>Spring Security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2B383-2B04-48BB-888D-886A73A1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6" y="1342669"/>
            <a:ext cx="5489464" cy="18176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CAED5E-9C55-4E72-99DE-7C5B2A93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02" y="3874799"/>
            <a:ext cx="4434233" cy="26062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29557B-3954-4536-8720-FCD6EED7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07" y="1050748"/>
            <a:ext cx="4982793" cy="2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Структура проекта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3118662" y="5288102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Структура проекта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C242E19-7D30-49E3-BE4E-D7939D6002C6}"/>
              </a:ext>
            </a:extLst>
          </p:cNvPr>
          <p:cNvSpPr txBox="1"/>
          <p:nvPr/>
        </p:nvSpPr>
        <p:spPr>
          <a:xfrm>
            <a:off x="6683873" y="4015855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Страницы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68698" y="5491076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Компоненты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33018A-8B25-4AF5-9A4D-8D14311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43" y="880576"/>
            <a:ext cx="1615580" cy="46105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1FD5E3-A78F-4528-89A1-48FFD054C3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9097" y="984143"/>
            <a:ext cx="1266068" cy="42934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10196C-20B9-407D-8577-50E825FC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957" y="1874321"/>
            <a:ext cx="172226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459</Words>
  <Application>Microsoft Office PowerPoint</Application>
  <PresentationFormat>Широкоэкранный</PresentationFormat>
  <Paragraphs>77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Office Theme</vt:lpstr>
      <vt:lpstr>Презентация PowerPoint</vt:lpstr>
      <vt:lpstr>Цель</vt:lpstr>
      <vt:lpstr>Функциональные требования</vt:lpstr>
      <vt:lpstr>Технологии разработки</vt:lpstr>
      <vt:lpstr>Выбранная архитектура</vt:lpstr>
      <vt:lpstr>Структура базы данных</vt:lpstr>
      <vt:lpstr>Разработка серверной части. Структура проекта</vt:lpstr>
      <vt:lpstr>Разработка серверной части. Конфигурация</vt:lpstr>
      <vt:lpstr>Разработка клиентской части. Структура проекта</vt:lpstr>
      <vt:lpstr>Разработка клиентской части. Визуальная часть</vt:lpstr>
      <vt:lpstr>Разработка клиентской части. Визуальная часть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Егорка</dc:creator>
  <cp:lastModifiedBy>belosludtsev.egor@outlook.com</cp:lastModifiedBy>
  <cp:revision>11</cp:revision>
  <dcterms:created xsi:type="dcterms:W3CDTF">2023-05-17T15:39:40Z</dcterms:created>
  <dcterms:modified xsi:type="dcterms:W3CDTF">2023-12-25T12:33:18Z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