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3" r:id="rId9"/>
    <p:sldId id="264" r:id="rId10"/>
  </p:sldIdLst>
  <p:sldSz cx="12192000" cy="6858000"/>
  <p:notesSz cx="12192000" cy="6858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25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losludtsev.egor@outlook.com" userId="76c0662420b108ff" providerId="LiveId" clId="{6A698115-9AA8-432A-84F9-E72F9200B864}"/>
    <pc:docChg chg="modSld">
      <pc:chgData name="belosludtsev.egor@outlook.com" userId="76c0662420b108ff" providerId="LiveId" clId="{6A698115-9AA8-432A-84F9-E72F9200B864}" dt="2023-06-13T06:00:05.478" v="56" actId="20577"/>
      <pc:docMkLst>
        <pc:docMk/>
      </pc:docMkLst>
      <pc:sldChg chg="modSp mod">
        <pc:chgData name="belosludtsev.egor@outlook.com" userId="76c0662420b108ff" providerId="LiveId" clId="{6A698115-9AA8-432A-84F9-E72F9200B864}" dt="2023-06-13T04:50:20.317" v="39" actId="20577"/>
        <pc:sldMkLst>
          <pc:docMk/>
          <pc:sldMk cId="0" sldId="257"/>
        </pc:sldMkLst>
        <pc:spChg chg="mod">
          <ac:chgData name="belosludtsev.egor@outlook.com" userId="76c0662420b108ff" providerId="LiveId" clId="{6A698115-9AA8-432A-84F9-E72F9200B864}" dt="2023-06-13T04:50:20.317" v="39" actId="20577"/>
          <ac:spMkLst>
            <pc:docMk/>
            <pc:sldMk cId="0" sldId="257"/>
            <ac:spMk id="3" creationId="{00000000-0000-0000-0000-000000000000}"/>
          </ac:spMkLst>
        </pc:spChg>
      </pc:sldChg>
      <pc:sldChg chg="modSp mod">
        <pc:chgData name="belosludtsev.egor@outlook.com" userId="76c0662420b108ff" providerId="LiveId" clId="{6A698115-9AA8-432A-84F9-E72F9200B864}" dt="2023-06-13T05:49:44.103" v="51" actId="1076"/>
        <pc:sldMkLst>
          <pc:docMk/>
          <pc:sldMk cId="0" sldId="258"/>
        </pc:sldMkLst>
        <pc:spChg chg="mod">
          <ac:chgData name="belosludtsev.egor@outlook.com" userId="76c0662420b108ff" providerId="LiveId" clId="{6A698115-9AA8-432A-84F9-E72F9200B864}" dt="2023-06-13T05:49:44.103" v="51" actId="1076"/>
          <ac:spMkLst>
            <pc:docMk/>
            <pc:sldMk cId="0" sldId="258"/>
            <ac:spMk id="3" creationId="{00000000-0000-0000-0000-000000000000}"/>
          </ac:spMkLst>
        </pc:spChg>
      </pc:sldChg>
      <pc:sldChg chg="modSp mod">
        <pc:chgData name="belosludtsev.egor@outlook.com" userId="76c0662420b108ff" providerId="LiveId" clId="{6A698115-9AA8-432A-84F9-E72F9200B864}" dt="2023-06-13T05:58:12.810" v="52" actId="1076"/>
        <pc:sldMkLst>
          <pc:docMk/>
          <pc:sldMk cId="0" sldId="259"/>
        </pc:sldMkLst>
        <pc:picChg chg="mod">
          <ac:chgData name="belosludtsev.egor@outlook.com" userId="76c0662420b108ff" providerId="LiveId" clId="{6A698115-9AA8-432A-84F9-E72F9200B864}" dt="2023-06-13T05:58:12.810" v="52" actId="1076"/>
          <ac:picMkLst>
            <pc:docMk/>
            <pc:sldMk cId="0" sldId="259"/>
            <ac:picMk id="15" creationId="{E1454A0E-DE97-4388-A720-92039EF787ED}"/>
          </ac:picMkLst>
        </pc:picChg>
      </pc:sldChg>
      <pc:sldChg chg="modSp mod">
        <pc:chgData name="belosludtsev.egor@outlook.com" userId="76c0662420b108ff" providerId="LiveId" clId="{6A698115-9AA8-432A-84F9-E72F9200B864}" dt="2023-06-13T04:54:58.370" v="40" actId="1076"/>
        <pc:sldMkLst>
          <pc:docMk/>
          <pc:sldMk cId="0" sldId="261"/>
        </pc:sldMkLst>
        <pc:picChg chg="mod">
          <ac:chgData name="belosludtsev.egor@outlook.com" userId="76c0662420b108ff" providerId="LiveId" clId="{6A698115-9AA8-432A-84F9-E72F9200B864}" dt="2023-06-13T04:49:58.832" v="0" actId="1076"/>
          <ac:picMkLst>
            <pc:docMk/>
            <pc:sldMk cId="0" sldId="261"/>
            <ac:picMk id="11" creationId="{E4CF26DE-EB91-4B1B-98E9-5D38D2C2E736}"/>
          </ac:picMkLst>
        </pc:picChg>
        <pc:picChg chg="mod">
          <ac:chgData name="belosludtsev.egor@outlook.com" userId="76c0662420b108ff" providerId="LiveId" clId="{6A698115-9AA8-432A-84F9-E72F9200B864}" dt="2023-06-13T04:50:00.292" v="2" actId="1076"/>
          <ac:picMkLst>
            <pc:docMk/>
            <pc:sldMk cId="0" sldId="261"/>
            <ac:picMk id="13" creationId="{A7D36ACD-8132-4DA1-B30A-E21277D49A46}"/>
          </ac:picMkLst>
        </pc:picChg>
        <pc:picChg chg="mod">
          <ac:chgData name="belosludtsev.egor@outlook.com" userId="76c0662420b108ff" providerId="LiveId" clId="{6A698115-9AA8-432A-84F9-E72F9200B864}" dt="2023-06-13T04:54:58.370" v="40" actId="1076"/>
          <ac:picMkLst>
            <pc:docMk/>
            <pc:sldMk cId="0" sldId="261"/>
            <ac:picMk id="14" creationId="{36E3D410-4ECD-4156-AD31-18942AFE93CA}"/>
          </ac:picMkLst>
        </pc:picChg>
      </pc:sldChg>
      <pc:sldChg chg="modSp mod">
        <pc:chgData name="belosludtsev.egor@outlook.com" userId="76c0662420b108ff" providerId="LiveId" clId="{6A698115-9AA8-432A-84F9-E72F9200B864}" dt="2023-06-13T06:00:05.478" v="56" actId="20577"/>
        <pc:sldMkLst>
          <pc:docMk/>
          <pc:sldMk cId="0" sldId="263"/>
        </pc:sldMkLst>
        <pc:spChg chg="mod">
          <ac:chgData name="belosludtsev.egor@outlook.com" userId="76c0662420b108ff" providerId="LiveId" clId="{6A698115-9AA8-432A-84F9-E72F9200B864}" dt="2023-06-13T06:00:05.478" v="56" actId="20577"/>
          <ac:spMkLst>
            <pc:docMk/>
            <pc:sldMk cId="0" sldId="263"/>
            <ac:spMk id="3" creationId="{00000000-0000-0000-0000-000000000000}"/>
          </ac:spMkLst>
        </pc:spChg>
        <pc:picChg chg="mod">
          <ac:chgData name="belosludtsev.egor@outlook.com" userId="76c0662420b108ff" providerId="LiveId" clId="{6A698115-9AA8-432A-84F9-E72F9200B864}" dt="2023-06-13T04:55:37.496" v="43" actId="1076"/>
          <ac:picMkLst>
            <pc:docMk/>
            <pc:sldMk cId="0" sldId="263"/>
            <ac:picMk id="5" creationId="{03C3471B-F70B-4EA0-BBE7-BF954C36B36B}"/>
          </ac:picMkLst>
        </pc:picChg>
        <pc:picChg chg="mod">
          <ac:chgData name="belosludtsev.egor@outlook.com" userId="76c0662420b108ff" providerId="LiveId" clId="{6A698115-9AA8-432A-84F9-E72F9200B864}" dt="2023-06-13T04:55:38.445" v="44" actId="1076"/>
          <ac:picMkLst>
            <pc:docMk/>
            <pc:sldMk cId="0" sldId="263"/>
            <ac:picMk id="7" creationId="{0338F84A-A826-4488-817A-4C5BD7A425B1}"/>
          </ac:picMkLst>
        </pc:picChg>
        <pc:picChg chg="mod">
          <ac:chgData name="belosludtsev.egor@outlook.com" userId="76c0662420b108ff" providerId="LiveId" clId="{6A698115-9AA8-432A-84F9-E72F9200B864}" dt="2023-06-13T04:55:41.366" v="46" actId="1076"/>
          <ac:picMkLst>
            <pc:docMk/>
            <pc:sldMk cId="0" sldId="263"/>
            <ac:picMk id="12" creationId="{6F60B4D2-FD5E-4B1C-ADB9-28CD64F6818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830318" y="647446"/>
            <a:ext cx="2531363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119104" y="42671"/>
            <a:ext cx="865631" cy="98450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830318" y="647446"/>
            <a:ext cx="2531363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9479" y="1682068"/>
            <a:ext cx="10353040" cy="3806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075161" y="5942482"/>
            <a:ext cx="231140" cy="330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12822" y="1352801"/>
            <a:ext cx="7475220" cy="161988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95"/>
              </a:spcBef>
            </a:pPr>
            <a:r>
              <a:rPr sz="1400" b="1" spc="-15" dirty="0">
                <a:latin typeface="Times New Roman"/>
                <a:cs typeface="Times New Roman"/>
              </a:rPr>
              <a:t>Федеральное</a:t>
            </a:r>
            <a:r>
              <a:rPr sz="1400" b="1" spc="95" dirty="0">
                <a:latin typeface="Times New Roman"/>
                <a:cs typeface="Times New Roman"/>
              </a:rPr>
              <a:t> </a:t>
            </a:r>
            <a:r>
              <a:rPr sz="1400" b="1" spc="-25" dirty="0">
                <a:latin typeface="Times New Roman"/>
                <a:cs typeface="Times New Roman"/>
              </a:rPr>
              <a:t>государственное</a:t>
            </a:r>
            <a:r>
              <a:rPr sz="1400" b="1" spc="100" dirty="0">
                <a:latin typeface="Times New Roman"/>
                <a:cs typeface="Times New Roman"/>
              </a:rPr>
              <a:t> </a:t>
            </a:r>
            <a:r>
              <a:rPr sz="1400" b="1" spc="-25" dirty="0">
                <a:latin typeface="Times New Roman"/>
                <a:cs typeface="Times New Roman"/>
              </a:rPr>
              <a:t>бюджетное</a:t>
            </a:r>
            <a:r>
              <a:rPr sz="1400" b="1" spc="125" dirty="0">
                <a:latin typeface="Times New Roman"/>
                <a:cs typeface="Times New Roman"/>
              </a:rPr>
              <a:t> </a:t>
            </a:r>
            <a:r>
              <a:rPr sz="1400" b="1" spc="-20" dirty="0">
                <a:latin typeface="Times New Roman"/>
                <a:cs typeface="Times New Roman"/>
              </a:rPr>
              <a:t>образовательное</a:t>
            </a:r>
            <a:r>
              <a:rPr sz="1400" b="1" spc="15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учреждение</a:t>
            </a:r>
            <a:r>
              <a:rPr sz="1400" b="1" spc="50" dirty="0">
                <a:latin typeface="Times New Roman"/>
                <a:cs typeface="Times New Roman"/>
              </a:rPr>
              <a:t> </a:t>
            </a:r>
            <a:r>
              <a:rPr sz="1400" b="1" spc="-20" dirty="0">
                <a:latin typeface="Times New Roman"/>
                <a:cs typeface="Times New Roman"/>
              </a:rPr>
              <a:t>высшего</a:t>
            </a:r>
            <a:r>
              <a:rPr sz="1400" b="1" spc="50" dirty="0">
                <a:latin typeface="Times New Roman"/>
                <a:cs typeface="Times New Roman"/>
              </a:rPr>
              <a:t> </a:t>
            </a:r>
            <a:r>
              <a:rPr sz="1400" b="1" spc="-25" dirty="0">
                <a:latin typeface="Times New Roman"/>
                <a:cs typeface="Times New Roman"/>
              </a:rPr>
              <a:t>образования</a:t>
            </a:r>
            <a:endParaRPr sz="1400" dirty="0">
              <a:latin typeface="Times New Roman"/>
              <a:cs typeface="Times New Roman"/>
            </a:endParaRPr>
          </a:p>
          <a:p>
            <a:pPr marL="902969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latin typeface="Times New Roman"/>
                <a:cs typeface="Times New Roman"/>
              </a:rPr>
              <a:t>«МИРЭА</a:t>
            </a:r>
            <a:r>
              <a:rPr sz="1400" b="1" spc="-3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–</a:t>
            </a:r>
            <a:r>
              <a:rPr sz="1400" b="1" spc="15" dirty="0">
                <a:latin typeface="Times New Roman"/>
                <a:cs typeface="Times New Roman"/>
              </a:rPr>
              <a:t> </a:t>
            </a:r>
            <a:r>
              <a:rPr sz="1400" b="1" spc="-20" dirty="0">
                <a:latin typeface="Times New Roman"/>
                <a:cs typeface="Times New Roman"/>
              </a:rPr>
              <a:t>Российский</a:t>
            </a:r>
            <a:r>
              <a:rPr sz="1400" b="1" spc="85" dirty="0">
                <a:latin typeface="Times New Roman"/>
                <a:cs typeface="Times New Roman"/>
              </a:rPr>
              <a:t> </a:t>
            </a:r>
            <a:r>
              <a:rPr sz="1400" b="1" spc="-15" dirty="0">
                <a:latin typeface="Times New Roman"/>
                <a:cs typeface="Times New Roman"/>
              </a:rPr>
              <a:t>технологический</a:t>
            </a:r>
            <a:r>
              <a:rPr sz="1400" b="1" spc="125" dirty="0">
                <a:latin typeface="Times New Roman"/>
                <a:cs typeface="Times New Roman"/>
              </a:rPr>
              <a:t> </a:t>
            </a:r>
            <a:r>
              <a:rPr sz="1400" b="1" spc="-15" dirty="0">
                <a:latin typeface="Times New Roman"/>
                <a:cs typeface="Times New Roman"/>
              </a:rPr>
              <a:t>университет»</a:t>
            </a:r>
            <a:endParaRPr sz="1400" dirty="0">
              <a:latin typeface="Times New Roman"/>
              <a:cs typeface="Times New Roman"/>
            </a:endParaRPr>
          </a:p>
          <a:p>
            <a:pPr marL="1905" algn="ctr">
              <a:lnSpc>
                <a:spcPct val="100000"/>
              </a:lnSpc>
              <a:spcBef>
                <a:spcPts val="490"/>
              </a:spcBef>
            </a:pPr>
            <a:r>
              <a:rPr sz="1800" b="1" spc="5" dirty="0">
                <a:latin typeface="Times New Roman"/>
                <a:cs typeface="Times New Roman"/>
              </a:rPr>
              <a:t>РТУ</a:t>
            </a:r>
            <a:r>
              <a:rPr sz="1800" b="1" spc="-3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МИРЭА</a:t>
            </a:r>
            <a:endParaRPr sz="1800" dirty="0">
              <a:latin typeface="Times New Roman"/>
              <a:cs typeface="Times New Roman"/>
            </a:endParaRPr>
          </a:p>
          <a:p>
            <a:pPr marL="652145" algn="ctr">
              <a:lnSpc>
                <a:spcPct val="100000"/>
              </a:lnSpc>
              <a:spcBef>
                <a:spcPts val="115"/>
              </a:spcBef>
            </a:pPr>
            <a:r>
              <a:rPr sz="1400" b="1" spc="-15" dirty="0">
                <a:latin typeface="Times New Roman"/>
                <a:cs typeface="Times New Roman"/>
              </a:rPr>
              <a:t>Институт</a:t>
            </a:r>
            <a:r>
              <a:rPr sz="1400" b="1" spc="45" dirty="0">
                <a:latin typeface="Times New Roman"/>
                <a:cs typeface="Times New Roman"/>
              </a:rPr>
              <a:t> </a:t>
            </a:r>
            <a:r>
              <a:rPr sz="1400" b="1" spc="-15" dirty="0">
                <a:latin typeface="Times New Roman"/>
                <a:cs typeface="Times New Roman"/>
              </a:rPr>
              <a:t>информационных</a:t>
            </a:r>
            <a:r>
              <a:rPr sz="1400" b="1" spc="85" dirty="0">
                <a:latin typeface="Times New Roman"/>
                <a:cs typeface="Times New Roman"/>
              </a:rPr>
              <a:t> </a:t>
            </a:r>
            <a:r>
              <a:rPr sz="1400" b="1" spc="-20" dirty="0">
                <a:latin typeface="Times New Roman"/>
                <a:cs typeface="Times New Roman"/>
              </a:rPr>
              <a:t>технологий</a:t>
            </a:r>
            <a:endParaRPr sz="1400" dirty="0">
              <a:latin typeface="Times New Roman"/>
              <a:cs typeface="Times New Roman"/>
            </a:endParaRPr>
          </a:p>
          <a:p>
            <a:pPr marL="902969">
              <a:lnSpc>
                <a:spcPct val="100000"/>
              </a:lnSpc>
              <a:spcBef>
                <a:spcPts val="120"/>
              </a:spcBef>
            </a:pPr>
            <a:r>
              <a:rPr sz="1400" b="1" spc="-20" dirty="0">
                <a:latin typeface="Times New Roman"/>
                <a:cs typeface="Times New Roman"/>
              </a:rPr>
              <a:t>Кафедра</a:t>
            </a:r>
            <a:r>
              <a:rPr sz="1400" b="1" spc="65" dirty="0">
                <a:latin typeface="Times New Roman"/>
                <a:cs typeface="Times New Roman"/>
              </a:rPr>
              <a:t> </a:t>
            </a:r>
            <a:r>
              <a:rPr sz="1400" b="1" spc="-15" dirty="0">
                <a:latin typeface="Times New Roman"/>
                <a:cs typeface="Times New Roman"/>
              </a:rPr>
              <a:t>инструментального</a:t>
            </a:r>
            <a:r>
              <a:rPr sz="1400" b="1" spc="114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и</a:t>
            </a:r>
            <a:r>
              <a:rPr sz="1400" b="1" spc="10" dirty="0">
                <a:latin typeface="Times New Roman"/>
                <a:cs typeface="Times New Roman"/>
              </a:rPr>
              <a:t> </a:t>
            </a:r>
            <a:r>
              <a:rPr sz="1400" b="1" spc="-20" dirty="0">
                <a:latin typeface="Times New Roman"/>
                <a:cs typeface="Times New Roman"/>
              </a:rPr>
              <a:t>прикладного</a:t>
            </a:r>
            <a:r>
              <a:rPr sz="1400" b="1" spc="114" dirty="0">
                <a:latin typeface="Times New Roman"/>
                <a:cs typeface="Times New Roman"/>
              </a:rPr>
              <a:t> </a:t>
            </a:r>
            <a:r>
              <a:rPr sz="1400" b="1" spc="-20" dirty="0">
                <a:latin typeface="Times New Roman"/>
                <a:cs typeface="Times New Roman"/>
              </a:rPr>
              <a:t>программного</a:t>
            </a:r>
            <a:r>
              <a:rPr sz="1400" b="1" spc="9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обеспечения</a:t>
            </a:r>
            <a:endParaRPr sz="1400" dirty="0">
              <a:latin typeface="Times New Roman"/>
              <a:cs typeface="Times New Roman"/>
            </a:endParaRPr>
          </a:p>
          <a:p>
            <a:pPr marL="1270" algn="ctr">
              <a:lnSpc>
                <a:spcPct val="100000"/>
              </a:lnSpc>
              <a:spcBef>
                <a:spcPts val="1080"/>
              </a:spcBef>
            </a:pPr>
            <a:r>
              <a:rPr sz="1400" b="1" spc="-10" dirty="0" err="1">
                <a:latin typeface="Times New Roman"/>
                <a:cs typeface="Times New Roman"/>
              </a:rPr>
              <a:t>Дисциплина</a:t>
            </a:r>
            <a:r>
              <a:rPr sz="1400" b="1" spc="70" dirty="0">
                <a:latin typeface="Times New Roman"/>
                <a:cs typeface="Times New Roman"/>
              </a:rPr>
              <a:t> </a:t>
            </a:r>
            <a:r>
              <a:rPr sz="1400" b="1" spc="-20" dirty="0">
                <a:latin typeface="Times New Roman"/>
                <a:cs typeface="Times New Roman"/>
              </a:rPr>
              <a:t>«</a:t>
            </a:r>
            <a:r>
              <a:rPr lang="ru-RU" sz="1400" b="1" spc="-20" dirty="0">
                <a:latin typeface="Times New Roman"/>
                <a:cs typeface="Times New Roman"/>
              </a:rPr>
              <a:t>Шаблоны программных платформ языка </a:t>
            </a:r>
            <a:r>
              <a:rPr lang="en-US" sz="1400" b="1" spc="-20" dirty="0">
                <a:latin typeface="Times New Roman"/>
                <a:cs typeface="Times New Roman"/>
              </a:rPr>
              <a:t>Java</a:t>
            </a:r>
            <a:r>
              <a:rPr sz="1400" b="1" spc="-15" dirty="0">
                <a:latin typeface="Times New Roman"/>
                <a:cs typeface="Times New Roman"/>
              </a:rPr>
              <a:t>»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52442" y="3241294"/>
            <a:ext cx="5030470" cy="1377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621030" algn="ctr">
              <a:lnSpc>
                <a:spcPct val="100000"/>
              </a:lnSpc>
              <a:spcBef>
                <a:spcPts val="100"/>
              </a:spcBef>
            </a:pPr>
            <a:r>
              <a:rPr sz="2400" b="1" spc="-25" dirty="0">
                <a:latin typeface="Times New Roman"/>
                <a:cs typeface="Times New Roman"/>
              </a:rPr>
              <a:t>КУРСОВАЯ </a:t>
            </a:r>
            <a:r>
              <a:rPr sz="2400" b="1" spc="-80" dirty="0">
                <a:latin typeface="Times New Roman"/>
                <a:cs typeface="Times New Roman"/>
              </a:rPr>
              <a:t>РАБОТА</a:t>
            </a:r>
            <a:endParaRPr sz="24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2020"/>
              </a:spcBef>
            </a:pPr>
            <a:r>
              <a:rPr lang="ru-RU" sz="2400" b="1" dirty="0">
                <a:latin typeface="Times New Roman"/>
                <a:cs typeface="Times New Roman"/>
              </a:rPr>
              <a:t>Приложение «Магазин футбольной атрибутики»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8631" y="4921931"/>
            <a:ext cx="4427220" cy="859155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1600" spc="-25" dirty="0">
                <a:latin typeface="Times New Roman"/>
                <a:cs typeface="Times New Roman"/>
              </a:rPr>
              <a:t>Студент: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lang="ru-RU" sz="1600" spc="10" dirty="0" err="1">
                <a:latin typeface="Times New Roman"/>
                <a:cs typeface="Times New Roman"/>
              </a:rPr>
              <a:t>Белослудцев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lang="ru-RU" sz="1600" spc="-5" dirty="0">
                <a:latin typeface="Times New Roman"/>
                <a:cs typeface="Times New Roman"/>
              </a:rPr>
              <a:t>Е</a:t>
            </a:r>
            <a:r>
              <a:rPr sz="1600" spc="-5" dirty="0">
                <a:latin typeface="Times New Roman"/>
                <a:cs typeface="Times New Roman"/>
              </a:rPr>
              <a:t>.</a:t>
            </a:r>
            <a:r>
              <a:rPr lang="ru-RU" sz="1600" spc="-5" dirty="0">
                <a:latin typeface="Times New Roman"/>
                <a:cs typeface="Times New Roman"/>
              </a:rPr>
              <a:t>Д</a:t>
            </a:r>
            <a:r>
              <a:rPr sz="1600" spc="-5" dirty="0">
                <a:latin typeface="Times New Roman"/>
                <a:cs typeface="Times New Roman"/>
              </a:rPr>
              <a:t>.</a:t>
            </a:r>
            <a:endParaRPr sz="16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1600" spc="-15" dirty="0">
                <a:latin typeface="Times New Roman"/>
                <a:cs typeface="Times New Roman"/>
              </a:rPr>
              <a:t>Группа: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ИКБО-16-21</a:t>
            </a: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1600" spc="-15" dirty="0">
                <a:latin typeface="Times New Roman"/>
                <a:cs typeface="Times New Roman"/>
              </a:rPr>
              <a:t>Руководитель: </a:t>
            </a:r>
            <a:r>
              <a:rPr sz="1600" spc="5" dirty="0">
                <a:latin typeface="Times New Roman"/>
                <a:cs typeface="Times New Roman"/>
              </a:rPr>
              <a:t>старший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преподаватель </a:t>
            </a:r>
            <a:r>
              <a:rPr sz="1600" spc="-25" dirty="0">
                <a:latin typeface="Times New Roman"/>
                <a:cs typeface="Times New Roman"/>
              </a:rPr>
              <a:t>Рачков</a:t>
            </a:r>
            <a:r>
              <a:rPr sz="1600" spc="-6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А.В.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05120" y="6388100"/>
            <a:ext cx="12858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Times New Roman"/>
                <a:cs typeface="Times New Roman"/>
              </a:rPr>
              <a:t>Москва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10" dirty="0">
                <a:latin typeface="Times New Roman"/>
                <a:cs typeface="Times New Roman"/>
              </a:rPr>
              <a:t>2022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35752" y="179831"/>
            <a:ext cx="920496" cy="101803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05017" y="647446"/>
            <a:ext cx="7296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Це</a:t>
            </a:r>
            <a:r>
              <a:rPr spc="-10" dirty="0"/>
              <a:t>л</a:t>
            </a:r>
            <a:r>
              <a:rPr dirty="0"/>
              <a:t>ь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05967" y="1172898"/>
            <a:ext cx="10356850" cy="4071627"/>
          </a:xfrm>
          <a:prstGeom prst="rect">
            <a:avLst/>
          </a:prstGeom>
        </p:spPr>
        <p:txBody>
          <a:bodyPr vert="horz" wrap="square" lIns="0" tIns="148590" rIns="0" bIns="0" rtlCol="0">
            <a:spAutoFit/>
          </a:bodyPr>
          <a:lstStyle/>
          <a:p>
            <a:pPr marL="368935">
              <a:lnSpc>
                <a:spcPct val="100000"/>
              </a:lnSpc>
              <a:spcBef>
                <a:spcPts val="1170"/>
              </a:spcBef>
            </a:pPr>
            <a:r>
              <a:rPr lang="ru-RU" sz="1800" dirty="0">
                <a:latin typeface="Times New Roman"/>
                <a:cs typeface="Times New Roman"/>
              </a:rPr>
              <a:t>Ра</a:t>
            </a:r>
            <a:r>
              <a:rPr sz="1800" dirty="0" err="1">
                <a:latin typeface="Times New Roman"/>
                <a:cs typeface="Times New Roman"/>
              </a:rPr>
              <a:t>зработ</a:t>
            </a:r>
            <a:r>
              <a:rPr lang="ru-RU" dirty="0" err="1">
                <a:latin typeface="Times New Roman"/>
                <a:cs typeface="Times New Roman"/>
              </a:rPr>
              <a:t>ать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lang="ru-RU" sz="1800" spc="-10" dirty="0">
                <a:latin typeface="Times New Roman"/>
                <a:cs typeface="Times New Roman"/>
              </a:rPr>
              <a:t>приложение</a:t>
            </a:r>
            <a:r>
              <a:rPr lang="ru-RU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«</a:t>
            </a:r>
            <a:r>
              <a:rPr lang="ru-RU" sz="2000" spc="-5" dirty="0">
                <a:latin typeface="Times New Roman"/>
                <a:cs typeface="Times New Roman"/>
              </a:rPr>
              <a:t>Магазин футбольной атрибутики</a:t>
            </a:r>
            <a:r>
              <a:rPr sz="2000" spc="-5" dirty="0">
                <a:latin typeface="Times New Roman"/>
                <a:cs typeface="Times New Roman"/>
              </a:rPr>
              <a:t>»</a:t>
            </a:r>
            <a:endParaRPr sz="2000" dirty="0">
              <a:latin typeface="Times New Roman"/>
              <a:cs typeface="Times New Roman"/>
            </a:endParaRPr>
          </a:p>
          <a:p>
            <a:pPr marL="32384" algn="ctr">
              <a:lnSpc>
                <a:spcPct val="100000"/>
              </a:lnSpc>
              <a:spcBef>
                <a:spcPts val="1305"/>
              </a:spcBef>
            </a:pPr>
            <a:r>
              <a:rPr sz="2400" b="1" spc="-5" dirty="0">
                <a:latin typeface="Times New Roman"/>
                <a:cs typeface="Times New Roman"/>
              </a:rPr>
              <a:t>Задачи</a:t>
            </a:r>
            <a:endParaRPr sz="2400" dirty="0">
              <a:latin typeface="Times New Roman"/>
              <a:cs typeface="Times New Roman"/>
            </a:endParaRPr>
          </a:p>
          <a:p>
            <a:pPr marL="204470" indent="-192405">
              <a:lnSpc>
                <a:spcPct val="100000"/>
              </a:lnSpc>
              <a:spcBef>
                <a:spcPts val="1914"/>
              </a:spcBef>
              <a:buSzPct val="95000"/>
              <a:buAutoNum type="arabicPeriod"/>
              <a:tabLst>
                <a:tab pos="205104" algn="l"/>
              </a:tabLst>
            </a:pPr>
            <a:r>
              <a:rPr lang="ru-RU" sz="2000" spc="-5" dirty="0">
                <a:latin typeface="Times New Roman"/>
                <a:cs typeface="Times New Roman"/>
              </a:rPr>
              <a:t>Провести</a:t>
            </a:r>
            <a:r>
              <a:rPr lang="ru-RU" sz="2000" spc="15" dirty="0">
                <a:latin typeface="Times New Roman"/>
                <a:cs typeface="Times New Roman"/>
              </a:rPr>
              <a:t> </a:t>
            </a:r>
            <a:r>
              <a:rPr lang="ru-RU" sz="2000" spc="-15" dirty="0">
                <a:latin typeface="Times New Roman"/>
                <a:cs typeface="Times New Roman"/>
              </a:rPr>
              <a:t>анализ</a:t>
            </a:r>
            <a:r>
              <a:rPr lang="ru-RU" sz="2000" spc="55" dirty="0">
                <a:latin typeface="Times New Roman"/>
                <a:cs typeface="Times New Roman"/>
              </a:rPr>
              <a:t> </a:t>
            </a:r>
            <a:r>
              <a:rPr lang="ru-RU" sz="2000" spc="-5" dirty="0">
                <a:latin typeface="Times New Roman"/>
                <a:cs typeface="Times New Roman"/>
              </a:rPr>
              <a:t>предметной</a:t>
            </a:r>
            <a:r>
              <a:rPr lang="ru-RU" sz="2000" spc="25" dirty="0">
                <a:latin typeface="Times New Roman"/>
                <a:cs typeface="Times New Roman"/>
              </a:rPr>
              <a:t> </a:t>
            </a:r>
            <a:r>
              <a:rPr lang="ru-RU" sz="2000" spc="-10" dirty="0">
                <a:latin typeface="Times New Roman"/>
                <a:cs typeface="Times New Roman"/>
              </a:rPr>
              <a:t>области</a:t>
            </a:r>
            <a:r>
              <a:rPr lang="ru-RU" sz="2000" spc="-5" dirty="0">
                <a:latin typeface="Times New Roman"/>
                <a:cs typeface="Times New Roman"/>
              </a:rPr>
              <a:t> разрабатываемого</a:t>
            </a:r>
            <a:r>
              <a:rPr lang="ru-RU" sz="2000" spc="15" dirty="0">
                <a:latin typeface="Times New Roman"/>
                <a:cs typeface="Times New Roman"/>
              </a:rPr>
              <a:t> </a:t>
            </a:r>
            <a:r>
              <a:rPr lang="ru-RU" sz="2000" spc="-15" dirty="0">
                <a:latin typeface="Times New Roman"/>
                <a:cs typeface="Times New Roman"/>
              </a:rPr>
              <a:t>интернет-ресурса</a:t>
            </a:r>
            <a:endParaRPr sz="2000" dirty="0">
              <a:latin typeface="Times New Roman"/>
              <a:cs typeface="Times New Roman"/>
            </a:endParaRPr>
          </a:p>
          <a:p>
            <a:pPr marL="268605" indent="-256540">
              <a:lnSpc>
                <a:spcPct val="100000"/>
              </a:lnSpc>
              <a:spcBef>
                <a:spcPts val="505"/>
              </a:spcBef>
              <a:buSzPct val="95000"/>
              <a:buAutoNum type="arabicPeriod"/>
              <a:tabLst>
                <a:tab pos="269240" algn="l"/>
              </a:tabLst>
            </a:pPr>
            <a:r>
              <a:rPr sz="2000" spc="-10" dirty="0">
                <a:latin typeface="Times New Roman"/>
                <a:cs typeface="Times New Roman"/>
              </a:rPr>
              <a:t>Обосновать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выбор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технологий</a:t>
            </a:r>
            <a:r>
              <a:rPr sz="2000" spc="10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разработки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интернет-ресурса</a:t>
            </a:r>
            <a:endParaRPr sz="2000" dirty="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480"/>
              </a:spcBef>
              <a:buSzPct val="95000"/>
              <a:buAutoNum type="arabicPeriod"/>
              <a:tabLst>
                <a:tab pos="287020" algn="l"/>
              </a:tabLst>
            </a:pPr>
            <a:r>
              <a:rPr lang="ru-RU" sz="2000" spc="-10" dirty="0">
                <a:latin typeface="Times New Roman"/>
                <a:cs typeface="Times New Roman"/>
              </a:rPr>
              <a:t>Разработать приложение с использованием фреймворка </a:t>
            </a:r>
            <a:r>
              <a:rPr lang="en-US" sz="2000" spc="-10" dirty="0">
                <a:latin typeface="Times New Roman"/>
                <a:cs typeface="Times New Roman"/>
              </a:rPr>
              <a:t>Spring</a:t>
            </a:r>
            <a:r>
              <a:rPr lang="ru-RU" sz="2000" spc="-10" dirty="0">
                <a:latin typeface="Times New Roman"/>
                <a:cs typeface="Times New Roman"/>
              </a:rPr>
              <a:t>, выбранной технологии и инструментария</a:t>
            </a:r>
            <a:endParaRPr sz="2000" dirty="0">
              <a:latin typeface="Times New Roman"/>
              <a:cs typeface="Times New Roman"/>
            </a:endParaRPr>
          </a:p>
          <a:p>
            <a:pPr marL="268605" indent="-256540">
              <a:lnSpc>
                <a:spcPct val="100000"/>
              </a:lnSpc>
              <a:spcBef>
                <a:spcPts val="500"/>
              </a:spcBef>
              <a:buSzPct val="95000"/>
              <a:buAutoNum type="arabicPeriod" startAt="4"/>
              <a:tabLst>
                <a:tab pos="269240" algn="l"/>
              </a:tabLst>
            </a:pPr>
            <a:r>
              <a:rPr lang="ru-RU" sz="2000" spc="-10" dirty="0">
                <a:latin typeface="Times New Roman"/>
                <a:cs typeface="Times New Roman"/>
              </a:rPr>
              <a:t>Оформить пояснительную записку по курсовой работе в соответствии с ГОСТ 7.32-2017.6</a:t>
            </a:r>
            <a:endParaRPr sz="2000" dirty="0">
              <a:latin typeface="Times New Roman"/>
              <a:cs typeface="Times New Roman"/>
            </a:endParaRPr>
          </a:p>
          <a:p>
            <a:pPr marL="268605" indent="-256540">
              <a:lnSpc>
                <a:spcPct val="100000"/>
              </a:lnSpc>
              <a:spcBef>
                <a:spcPts val="509"/>
              </a:spcBef>
              <a:buSzPct val="95000"/>
              <a:buAutoNum type="arabicPeriod" startAt="4"/>
              <a:tabLst>
                <a:tab pos="269240" algn="l"/>
              </a:tabLst>
            </a:pPr>
            <a:r>
              <a:rPr sz="2000" spc="-10" dirty="0">
                <a:latin typeface="Times New Roman"/>
                <a:cs typeface="Times New Roman"/>
              </a:rPr>
              <a:t>Реализовать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слой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клиентской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логики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веб-страниц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с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применением</a:t>
            </a:r>
            <a:r>
              <a:rPr sz="2000" spc="70" dirty="0">
                <a:latin typeface="Times New Roman"/>
                <a:cs typeface="Times New Roman"/>
              </a:rPr>
              <a:t> </a:t>
            </a:r>
            <a:r>
              <a:rPr sz="2000" spc="-15" dirty="0" err="1">
                <a:latin typeface="Times New Roman"/>
                <a:cs typeface="Times New Roman"/>
              </a:rPr>
              <a:t>технологии</a:t>
            </a:r>
            <a:r>
              <a:rPr sz="2000" spc="7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JavaScript</a:t>
            </a:r>
            <a:endParaRPr lang="ru-RU" sz="2000" spc="-5" dirty="0">
              <a:latin typeface="Times New Roman"/>
              <a:cs typeface="Times New Roman"/>
            </a:endParaRPr>
          </a:p>
          <a:p>
            <a:pPr marL="268605" indent="-256540">
              <a:lnSpc>
                <a:spcPct val="100000"/>
              </a:lnSpc>
              <a:spcBef>
                <a:spcPts val="509"/>
              </a:spcBef>
              <a:buSzPct val="95000"/>
              <a:buAutoNum type="arabicPeriod" startAt="4"/>
              <a:tabLst>
                <a:tab pos="269240" algn="l"/>
              </a:tabLst>
            </a:pPr>
            <a:r>
              <a:rPr lang="ru-RU" sz="2000" spc="-5" dirty="0">
                <a:latin typeface="Times New Roman"/>
                <a:cs typeface="Times New Roman"/>
              </a:rPr>
              <a:t>Провести анализ текста на антиплагиат</a:t>
            </a:r>
            <a:endParaRPr sz="2000" dirty="0">
              <a:latin typeface="Times New Roman"/>
              <a:cs typeface="Times New Roman"/>
            </a:endParaRPr>
          </a:p>
          <a:p>
            <a:pPr marL="268605" indent="-256540">
              <a:lnSpc>
                <a:spcPct val="100000"/>
              </a:lnSpc>
              <a:spcBef>
                <a:spcPts val="355"/>
              </a:spcBef>
              <a:buSzPct val="95000"/>
              <a:buAutoNum type="arabicPeriod" startAt="4"/>
              <a:tabLst>
                <a:tab pos="269240" algn="l"/>
              </a:tabLst>
            </a:pPr>
            <a:r>
              <a:rPr lang="ru-RU" sz="2000" spc="-10" dirty="0" err="1">
                <a:latin typeface="Times New Roman"/>
                <a:cs typeface="Times New Roman"/>
              </a:rPr>
              <a:t>Создат</a:t>
            </a:r>
            <a:r>
              <a:rPr sz="2000" spc="-10" dirty="0">
                <a:latin typeface="Times New Roman"/>
                <a:cs typeface="Times New Roman"/>
              </a:rPr>
              <a:t>ь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презентацию</a:t>
            </a:r>
            <a:r>
              <a:rPr sz="2000" spc="7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по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lang="ru-RU" sz="2000" spc="5" dirty="0">
                <a:latin typeface="Times New Roman"/>
                <a:cs typeface="Times New Roman"/>
              </a:rPr>
              <a:t>выполненной </a:t>
            </a:r>
            <a:r>
              <a:rPr sz="2000" spc="-10" dirty="0" err="1">
                <a:latin typeface="Times New Roman"/>
                <a:cs typeface="Times New Roman"/>
              </a:rPr>
              <a:t>курсовой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 err="1">
                <a:latin typeface="Times New Roman"/>
                <a:cs typeface="Times New Roman"/>
              </a:rPr>
              <a:t>работ</a:t>
            </a:r>
            <a:r>
              <a:rPr lang="ru-RU" sz="2000" spc="-5" dirty="0">
                <a:latin typeface="Times New Roman"/>
                <a:cs typeface="Times New Roman"/>
              </a:rPr>
              <a:t>ы</a:t>
            </a:r>
            <a:endParaRPr sz="2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68902" y="985469"/>
            <a:ext cx="328549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Технологии</a:t>
            </a:r>
            <a:r>
              <a:rPr spc="-45" dirty="0"/>
              <a:t> </a:t>
            </a:r>
            <a:r>
              <a:rPr spc="-5" dirty="0"/>
              <a:t>разработки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864400" y="1377264"/>
            <a:ext cx="10353040" cy="49881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14020" marR="10160">
              <a:lnSpc>
                <a:spcPct val="150000"/>
              </a:lnSpc>
              <a:spcBef>
                <a:spcPts val="105"/>
              </a:spcBef>
            </a:pPr>
            <a:r>
              <a:rPr lang="ru-RU" dirty="0"/>
              <a:t>	В качестве языка программирования выбран Java, так как он является одним из наиболее популярных языков программирования, имеет обширную документацию и сообщество разработчиков, а также обладает хорошей производительностью и безопасностью.</a:t>
            </a:r>
          </a:p>
          <a:p>
            <a:pPr marL="414020" marR="10160">
              <a:lnSpc>
                <a:spcPct val="150000"/>
              </a:lnSpc>
              <a:spcBef>
                <a:spcPts val="105"/>
              </a:spcBef>
            </a:pPr>
            <a:r>
              <a:rPr lang="ru-RU" dirty="0"/>
              <a:t>	Для реализации функционала приложения использован фреймворк </a:t>
            </a:r>
            <a:r>
              <a:rPr lang="ru-RU" dirty="0" err="1"/>
              <a:t>Spring</a:t>
            </a:r>
            <a:r>
              <a:rPr lang="ru-RU" dirty="0"/>
              <a:t>, который является одним из наиболее популярных фреймворков для разработки серверных приложений на языке Java. </a:t>
            </a:r>
            <a:r>
              <a:rPr lang="ru-RU" dirty="0" err="1"/>
              <a:t>Spring</a:t>
            </a:r>
            <a:r>
              <a:rPr lang="ru-RU" dirty="0"/>
              <a:t> предоставляет широкие возможности для управления жизненным циклом объектов, а также обеспечивает высокую производительность и безопасность приложения.</a:t>
            </a:r>
          </a:p>
          <a:p>
            <a:pPr marL="414020" marR="10160">
              <a:lnSpc>
                <a:spcPct val="150000"/>
              </a:lnSpc>
              <a:spcBef>
                <a:spcPts val="105"/>
              </a:spcBef>
            </a:pPr>
            <a:r>
              <a:rPr lang="ru-RU" dirty="0"/>
              <a:t>	Среди возможного множества редакторов кода выбран редактор исходного кода </a:t>
            </a:r>
            <a:r>
              <a:rPr lang="en-US" dirty="0"/>
              <a:t>IntelliJ IDEA</a:t>
            </a:r>
            <a:r>
              <a:rPr lang="ru-RU" dirty="0"/>
              <a:t>, разработанный Microsoft для Windows, Linux и </a:t>
            </a:r>
            <a:r>
              <a:rPr lang="ru-RU" dirty="0" err="1"/>
              <a:t>macOS</a:t>
            </a:r>
            <a:r>
              <a:rPr lang="ru-RU" dirty="0"/>
              <a:t>.</a:t>
            </a:r>
          </a:p>
          <a:p>
            <a:pPr marL="414020" marR="10160">
              <a:lnSpc>
                <a:spcPct val="150000"/>
              </a:lnSpc>
              <a:spcBef>
                <a:spcPts val="105"/>
              </a:spcBef>
            </a:pPr>
            <a:r>
              <a:rPr lang="ru-RU" dirty="0"/>
              <a:t>	В качестве системы управления базами данных выбрана </a:t>
            </a:r>
            <a:r>
              <a:rPr lang="ru-RU" dirty="0" err="1"/>
              <a:t>PostgreSQL</a:t>
            </a:r>
            <a:r>
              <a:rPr lang="ru-RU" dirty="0"/>
              <a:t>. </a:t>
            </a:r>
            <a:r>
              <a:rPr lang="ru-RU" dirty="0" err="1"/>
              <a:t>PostgreSQL</a:t>
            </a:r>
            <a:r>
              <a:rPr lang="ru-RU" dirty="0"/>
              <a:t> — это реляционная система управления базами данных, которая использует язык SQL для манипулирования данными. 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10559" y="586544"/>
            <a:ext cx="4770882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7170">
              <a:lnSpc>
                <a:spcPct val="100000"/>
              </a:lnSpc>
              <a:spcBef>
                <a:spcPts val="100"/>
              </a:spcBef>
            </a:pPr>
            <a:r>
              <a:rPr lang="ru-RU" dirty="0"/>
              <a:t>Тестирование приложения</a:t>
            </a:r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1975357" y="5010404"/>
            <a:ext cx="42456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1800" spc="-5" dirty="0">
                <a:latin typeface="Times New Roman"/>
                <a:cs typeface="Times New Roman"/>
              </a:rPr>
              <a:t>Страни</a:t>
            </a:r>
            <a:r>
              <a:rPr lang="ru-RU" spc="-5" dirty="0">
                <a:latin typeface="Times New Roman"/>
                <a:cs typeface="Times New Roman"/>
              </a:rPr>
              <a:t>ца регистрации</a:t>
            </a:r>
            <a:endParaRPr lang="ru-RU" sz="18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408486" y="3414870"/>
            <a:ext cx="413829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spc="-5" dirty="0">
                <a:latin typeface="Times New Roman"/>
                <a:cs typeface="Times New Roman"/>
              </a:rPr>
              <a:t>POST </a:t>
            </a:r>
            <a:r>
              <a:rPr lang="ru-RU" spc="-5" dirty="0">
                <a:latin typeface="Times New Roman"/>
                <a:cs typeface="Times New Roman"/>
              </a:rPr>
              <a:t>запрос на регистрацию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DFEA8-CF13-4D2A-8943-4D7089FFF0BF}"/>
              </a:ext>
            </a:extLst>
          </p:cNvPr>
          <p:cNvSpPr txBox="1"/>
          <p:nvPr/>
        </p:nvSpPr>
        <p:spPr>
          <a:xfrm>
            <a:off x="8143517" y="6182561"/>
            <a:ext cx="6094428" cy="6591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1800" spc="-5" dirty="0">
                <a:latin typeface="Times New Roman"/>
                <a:cs typeface="Times New Roman"/>
              </a:rPr>
              <a:t>Ответ от сервера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ru-RU" sz="1800" dirty="0">
              <a:latin typeface="Times New Roman"/>
              <a:cs typeface="Times New Roman"/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67FC9D81-A891-401B-91D8-7A6A6596D86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45219" y="1219199"/>
            <a:ext cx="4536381" cy="3597369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82564E33-68F5-46FD-BA45-C353313A487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567053" y="1051700"/>
            <a:ext cx="6120130" cy="2414270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E1454A0E-DE97-4388-A720-92039EF787ED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567053" y="3906139"/>
            <a:ext cx="6120130" cy="220853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46728" y="609600"/>
            <a:ext cx="4237482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7170">
              <a:lnSpc>
                <a:spcPct val="100000"/>
              </a:lnSpc>
              <a:spcBef>
                <a:spcPts val="100"/>
              </a:spcBef>
            </a:pPr>
            <a:r>
              <a:rPr lang="ru-RU" dirty="0"/>
              <a:t>Тестирование приложения</a:t>
            </a:r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998748" y="4777536"/>
            <a:ext cx="45624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1800" spc="-5" dirty="0">
                <a:latin typeface="Times New Roman"/>
                <a:cs typeface="Times New Roman"/>
              </a:rPr>
              <a:t>Главная страница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924800" y="5430587"/>
            <a:ext cx="445579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1800" spc="-5" dirty="0">
                <a:latin typeface="Times New Roman"/>
                <a:cs typeface="Times New Roman"/>
              </a:rPr>
              <a:t>Страница товара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798B2DF-B4F8-416E-89D2-3E84A0606B9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63118" y="2128102"/>
            <a:ext cx="5075682" cy="2649434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43933AD-33CA-4609-9989-60B387AAB95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529139" y="1127058"/>
            <a:ext cx="4777162" cy="42608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30318" y="647446"/>
            <a:ext cx="4161282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7170">
              <a:lnSpc>
                <a:spcPct val="100000"/>
              </a:lnSpc>
              <a:spcBef>
                <a:spcPts val="100"/>
              </a:spcBef>
            </a:pPr>
            <a:r>
              <a:rPr lang="ru-RU" dirty="0"/>
              <a:t>Тестирование приложения</a:t>
            </a:r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274512" y="2878666"/>
            <a:ext cx="5103978" cy="451406"/>
          </a:xfrm>
          <a:prstGeom prst="rect">
            <a:avLst/>
          </a:prstGeom>
        </p:spPr>
        <p:txBody>
          <a:bodyPr vert="horz" wrap="square" lIns="0" tIns="1727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60"/>
              </a:spcBef>
            </a:pPr>
            <a:r>
              <a:rPr lang="en-US" sz="1800" dirty="0">
                <a:latin typeface="Times New Roman"/>
                <a:cs typeface="Times New Roman"/>
              </a:rPr>
              <a:t>POST </a:t>
            </a:r>
            <a:r>
              <a:rPr lang="ru-RU" sz="1800" dirty="0">
                <a:latin typeface="Times New Roman"/>
                <a:cs typeface="Times New Roman"/>
              </a:rPr>
              <a:t>запрос на добавление товара в корзину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99AFE344-B330-4A21-8FEA-CEDD36F6C522}"/>
              </a:ext>
            </a:extLst>
          </p:cNvPr>
          <p:cNvSpPr txBox="1"/>
          <p:nvPr/>
        </p:nvSpPr>
        <p:spPr>
          <a:xfrm>
            <a:off x="1480362" y="4346297"/>
            <a:ext cx="3349956" cy="451406"/>
          </a:xfrm>
          <a:prstGeom prst="rect">
            <a:avLst/>
          </a:prstGeom>
        </p:spPr>
        <p:txBody>
          <a:bodyPr vert="horz" wrap="square" lIns="0" tIns="1727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60"/>
              </a:spcBef>
            </a:pPr>
            <a:r>
              <a:rPr lang="ru-RU" sz="1800" dirty="0">
                <a:latin typeface="Times New Roman"/>
                <a:cs typeface="Times New Roman"/>
              </a:rPr>
              <a:t>Добавление товара в корзину</a:t>
            </a:r>
          </a:p>
        </p:txBody>
      </p:sp>
      <p:sp>
        <p:nvSpPr>
          <p:cNvPr id="12" name="object 5">
            <a:extLst>
              <a:ext uri="{FF2B5EF4-FFF2-40B4-BE49-F238E27FC236}">
                <a16:creationId xmlns:a16="http://schemas.microsoft.com/office/drawing/2014/main" id="{4CA1DC86-8973-4BEC-9760-352EDB9BA358}"/>
              </a:ext>
            </a:extLst>
          </p:cNvPr>
          <p:cNvSpPr txBox="1"/>
          <p:nvPr/>
        </p:nvSpPr>
        <p:spPr>
          <a:xfrm>
            <a:off x="7151523" y="5656176"/>
            <a:ext cx="3349956" cy="451406"/>
          </a:xfrm>
          <a:prstGeom prst="rect">
            <a:avLst/>
          </a:prstGeom>
        </p:spPr>
        <p:txBody>
          <a:bodyPr vert="horz" wrap="square" lIns="0" tIns="1727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60"/>
              </a:spcBef>
            </a:pPr>
            <a:r>
              <a:rPr lang="ru-RU" sz="1800" dirty="0">
                <a:latin typeface="Times New Roman"/>
                <a:cs typeface="Times New Roman"/>
              </a:rPr>
              <a:t>Ответ от сервера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E4CF26DE-EB91-4B1B-98E9-5D38D2C2E73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04800" y="1455312"/>
            <a:ext cx="4888865" cy="2875274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A7D36ACD-8132-4DA1-B30A-E21277D49A4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619161" y="986008"/>
            <a:ext cx="5739690" cy="1994385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36E3D410-4ECD-4156-AD31-18942AFE93CA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619161" y="3527929"/>
            <a:ext cx="6120130" cy="225806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30318" y="647446"/>
            <a:ext cx="4161282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7170">
              <a:lnSpc>
                <a:spcPct val="100000"/>
              </a:lnSpc>
              <a:spcBef>
                <a:spcPts val="100"/>
              </a:spcBef>
            </a:pPr>
            <a:r>
              <a:rPr lang="ru-RU" dirty="0"/>
              <a:t>Тестирование приложения</a:t>
            </a:r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439611" y="3135027"/>
            <a:ext cx="5103978" cy="451406"/>
          </a:xfrm>
          <a:prstGeom prst="rect">
            <a:avLst/>
          </a:prstGeom>
        </p:spPr>
        <p:txBody>
          <a:bodyPr vert="horz" wrap="square" lIns="0" tIns="1727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60"/>
              </a:spcBef>
            </a:pPr>
            <a:r>
              <a:rPr lang="en-US" sz="1800" dirty="0">
                <a:latin typeface="Times New Roman"/>
                <a:cs typeface="Times New Roman"/>
              </a:rPr>
              <a:t>POST </a:t>
            </a:r>
            <a:r>
              <a:rPr lang="ru-RU" sz="1800" dirty="0">
                <a:latin typeface="Times New Roman"/>
                <a:cs typeface="Times New Roman"/>
              </a:rPr>
              <a:t>запрос на удаление</a:t>
            </a:r>
            <a:r>
              <a:rPr lang="ru-RU" dirty="0">
                <a:latin typeface="Times New Roman"/>
                <a:cs typeface="Times New Roman"/>
              </a:rPr>
              <a:t> товара из корзины</a:t>
            </a:r>
            <a:endParaRPr lang="ru-RU" sz="18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99AFE344-B330-4A21-8FEA-CEDD36F6C522}"/>
              </a:ext>
            </a:extLst>
          </p:cNvPr>
          <p:cNvSpPr txBox="1"/>
          <p:nvPr/>
        </p:nvSpPr>
        <p:spPr>
          <a:xfrm>
            <a:off x="1480362" y="4346297"/>
            <a:ext cx="3349956" cy="451406"/>
          </a:xfrm>
          <a:prstGeom prst="rect">
            <a:avLst/>
          </a:prstGeom>
        </p:spPr>
        <p:txBody>
          <a:bodyPr vert="horz" wrap="square" lIns="0" tIns="17272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60"/>
              </a:spcBef>
            </a:pPr>
            <a:r>
              <a:rPr lang="ru-RU" sz="1800" dirty="0">
                <a:latin typeface="Times New Roman"/>
                <a:cs typeface="Times New Roman"/>
              </a:rPr>
              <a:t>Удаление товара из корзины</a:t>
            </a:r>
          </a:p>
        </p:txBody>
      </p:sp>
      <p:sp>
        <p:nvSpPr>
          <p:cNvPr id="12" name="object 5">
            <a:extLst>
              <a:ext uri="{FF2B5EF4-FFF2-40B4-BE49-F238E27FC236}">
                <a16:creationId xmlns:a16="http://schemas.microsoft.com/office/drawing/2014/main" id="{4CA1DC86-8973-4BEC-9760-352EDB9BA358}"/>
              </a:ext>
            </a:extLst>
          </p:cNvPr>
          <p:cNvSpPr txBox="1"/>
          <p:nvPr/>
        </p:nvSpPr>
        <p:spPr>
          <a:xfrm>
            <a:off x="7316622" y="5081474"/>
            <a:ext cx="3349956" cy="451406"/>
          </a:xfrm>
          <a:prstGeom prst="rect">
            <a:avLst/>
          </a:prstGeom>
        </p:spPr>
        <p:txBody>
          <a:bodyPr vert="horz" wrap="square" lIns="0" tIns="1727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60"/>
              </a:spcBef>
            </a:pPr>
            <a:r>
              <a:rPr lang="ru-RU" sz="1800" dirty="0">
                <a:latin typeface="Times New Roman"/>
                <a:cs typeface="Times New Roman"/>
              </a:rPr>
              <a:t>Ответ от сервера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0AEFE810-F694-410D-B68C-6BF243BA2BF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92765" y="1841433"/>
            <a:ext cx="4161282" cy="2298739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70B5776A-23A5-4086-9ECD-140725A375C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588484" y="1255305"/>
            <a:ext cx="5602247" cy="1981941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03157661-1D3A-4D9F-87A4-7175D4C3FB4B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263193" y="3967962"/>
            <a:ext cx="6120130" cy="1339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136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75579" y="746201"/>
            <a:ext cx="160845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Р</a:t>
            </a:r>
            <a:r>
              <a:rPr spc="-10" dirty="0"/>
              <a:t>е</a:t>
            </a:r>
            <a:r>
              <a:rPr spc="-55" dirty="0"/>
              <a:t>з</a:t>
            </a:r>
            <a:r>
              <a:rPr spc="-75" dirty="0"/>
              <a:t>у</a:t>
            </a:r>
            <a:r>
              <a:rPr spc="-5" dirty="0"/>
              <a:t>л</a:t>
            </a:r>
            <a:r>
              <a:rPr spc="-95" dirty="0"/>
              <a:t>ь</a:t>
            </a:r>
            <a:r>
              <a:rPr spc="40" dirty="0"/>
              <a:t>т</a:t>
            </a:r>
            <a:r>
              <a:rPr spc="-70" dirty="0"/>
              <a:t>а</a:t>
            </a:r>
            <a:r>
              <a:rPr spc="15" dirty="0"/>
              <a:t>т</a:t>
            </a:r>
            <a:r>
              <a:rPr dirty="0"/>
              <a:t>ы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4195" y="1260932"/>
            <a:ext cx="11068685" cy="1975541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85"/>
              </a:spcBef>
              <a:buFont typeface="Arial MT"/>
              <a:buChar char="•"/>
              <a:tabLst>
                <a:tab pos="241300" algn="l"/>
              </a:tabLst>
            </a:pPr>
            <a:r>
              <a:rPr lang="ru-RU" sz="2400" spc="-5" dirty="0">
                <a:latin typeface="Times New Roman"/>
                <a:cs typeface="Times New Roman"/>
              </a:rPr>
              <a:t>Разработано приложение «Магазин футбольной </a:t>
            </a:r>
            <a:br>
              <a:rPr lang="ru-RU" sz="2400" spc="-5" dirty="0">
                <a:latin typeface="Times New Roman"/>
                <a:cs typeface="Times New Roman"/>
              </a:rPr>
            </a:br>
            <a:r>
              <a:rPr lang="ru-RU" sz="2400" spc="-5" dirty="0">
                <a:latin typeface="Times New Roman"/>
                <a:cs typeface="Times New Roman"/>
              </a:rPr>
              <a:t>атрибутики» </a:t>
            </a:r>
          </a:p>
          <a:p>
            <a:pPr marL="12700">
              <a:lnSpc>
                <a:spcPct val="100000"/>
              </a:lnSpc>
              <a:spcBef>
                <a:spcPts val="585"/>
              </a:spcBef>
              <a:tabLst>
                <a:tab pos="241300" algn="l"/>
              </a:tabLst>
            </a:pPr>
            <a:r>
              <a:rPr lang="ru-RU" sz="2400" spc="-5" dirty="0">
                <a:latin typeface="Times New Roman"/>
                <a:cs typeface="Times New Roman"/>
              </a:rPr>
              <a:t>	с использованием фреймворка</a:t>
            </a:r>
            <a:r>
              <a:rPr lang="en-US" sz="2400" spc="-5" dirty="0">
                <a:latin typeface="Times New Roman"/>
                <a:cs typeface="Times New Roman"/>
              </a:rPr>
              <a:t> Spring</a:t>
            </a:r>
            <a:endParaRPr lang="ru-RU" sz="2400" spc="-5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85"/>
              </a:spcBef>
              <a:tabLst>
                <a:tab pos="241300" algn="l"/>
              </a:tabLst>
            </a:pPr>
            <a:endParaRPr sz="2150" dirty="0">
              <a:latin typeface="Times New Roman"/>
              <a:cs typeface="Times New Roman"/>
            </a:endParaRPr>
          </a:p>
          <a:p>
            <a:pPr marL="12700"/>
            <a:r>
              <a:rPr sz="2000" spc="-10" dirty="0">
                <a:latin typeface="Times New Roman"/>
                <a:cs typeface="Times New Roman"/>
              </a:rPr>
              <a:t>URL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хранилища</a:t>
            </a:r>
            <a:r>
              <a:rPr sz="2000" spc="7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с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0" dirty="0" err="1">
                <a:latin typeface="Times New Roman"/>
                <a:cs typeface="Times New Roman"/>
              </a:rPr>
              <a:t>кодом</a:t>
            </a:r>
            <a:r>
              <a:rPr lang="ru-RU" sz="2000" spc="-50">
                <a:latin typeface="Times New Roman"/>
                <a:cs typeface="Times New Roman"/>
              </a:rPr>
              <a:t> </a:t>
            </a:r>
            <a:r>
              <a:rPr sz="2000" spc="-10">
                <a:latin typeface="Times New Roman"/>
                <a:cs typeface="Times New Roman"/>
              </a:rPr>
              <a:t>(</a:t>
            </a:r>
            <a:r>
              <a:rPr lang="ru-RU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https://github.com/Belchonok31/java-term-work</a:t>
            </a:r>
            <a:r>
              <a:rPr sz="2000" spc="-10" dirty="0">
                <a:latin typeface="Times New Roman"/>
                <a:cs typeface="Times New Roman"/>
              </a:rPr>
              <a:t>)</a:t>
            </a:r>
            <a:endParaRPr sz="2000" dirty="0">
              <a:latin typeface="Times New Roman"/>
              <a:cs typeface="Times New Roman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3C3471B-F70B-4EA0-BBE7-BF954C36B3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7192" y="1242779"/>
            <a:ext cx="3749365" cy="136409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338F84A-A826-4488-817A-4C5BD7A425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492" y="3626241"/>
            <a:ext cx="6361028" cy="2225805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6F60B4D2-FD5E-4B1C-ADB9-28CD64F68182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884034" y="3497716"/>
            <a:ext cx="5075682" cy="264943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09189" y="2693365"/>
            <a:ext cx="7442834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50" dirty="0"/>
              <a:t>СПАСИБО</a:t>
            </a:r>
            <a:r>
              <a:rPr sz="4400" spc="20" dirty="0"/>
              <a:t> </a:t>
            </a:r>
            <a:r>
              <a:rPr sz="4400" spc="-5" dirty="0"/>
              <a:t>ЗА</a:t>
            </a:r>
            <a:r>
              <a:rPr sz="4400" spc="-25" dirty="0"/>
              <a:t> </a:t>
            </a:r>
            <a:r>
              <a:rPr sz="4400" spc="-15" dirty="0"/>
              <a:t>ВНИМАНИЕ!</a:t>
            </a:r>
            <a:endParaRPr sz="4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</TotalTime>
  <Words>344</Words>
  <Application>Microsoft Office PowerPoint</Application>
  <PresentationFormat>Широкоэкранный</PresentationFormat>
  <Paragraphs>54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Arial MT</vt:lpstr>
      <vt:lpstr>Calibri</vt:lpstr>
      <vt:lpstr>Times New Roman</vt:lpstr>
      <vt:lpstr>Office Theme</vt:lpstr>
      <vt:lpstr>Презентация PowerPoint</vt:lpstr>
      <vt:lpstr>Цель</vt:lpstr>
      <vt:lpstr>Технологии разработки</vt:lpstr>
      <vt:lpstr>Тестирование приложения</vt:lpstr>
      <vt:lpstr>Тестирование приложения</vt:lpstr>
      <vt:lpstr>Тестирование приложения</vt:lpstr>
      <vt:lpstr>Тестирование приложения</vt:lpstr>
      <vt:lpstr>Результаты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belosludtsev.egor@outlook.com</cp:lastModifiedBy>
  <cp:revision>5</cp:revision>
  <dcterms:created xsi:type="dcterms:W3CDTF">2023-05-17T15:39:40Z</dcterms:created>
  <dcterms:modified xsi:type="dcterms:W3CDTF">2023-06-13T06:00:07Z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2022-12-11T00:00:00Z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2023-05-17T00:00:00Z</vt:filetime>
  </property>
</Properties>
</file>