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notesMasterIdLst>
    <p:notesMasterId r:id="rId22"/>
  </p:notesMasterIdLst>
  <p:sldIdLst>
    <p:sldId id="256" r:id="rId5"/>
    <p:sldId id="274" r:id="rId6"/>
    <p:sldId id="267" r:id="rId7"/>
    <p:sldId id="258" r:id="rId8"/>
    <p:sldId id="259" r:id="rId9"/>
    <p:sldId id="260" r:id="rId10"/>
    <p:sldId id="262" r:id="rId11"/>
    <p:sldId id="263" r:id="rId12"/>
    <p:sldId id="264" r:id="rId13"/>
    <p:sldId id="266" r:id="rId14"/>
    <p:sldId id="268" r:id="rId15"/>
    <p:sldId id="269" r:id="rId16"/>
    <p:sldId id="271" r:id="rId17"/>
    <p:sldId id="270" r:id="rId18"/>
    <p:sldId id="272" r:id="rId19"/>
    <p:sldId id="26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C45BB-EBE1-4792-ACC1-8B909F0A3703}" v="18" dt="2022-10-19T06:29:54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3955" autoAdjust="0"/>
  </p:normalViewPr>
  <p:slideViewPr>
    <p:cSldViewPr snapToGrid="0">
      <p:cViewPr varScale="1">
        <p:scale>
          <a:sx n="92" d="100"/>
          <a:sy n="92" d="100"/>
        </p:scale>
        <p:origin x="26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237E3-903E-4462-98D6-08C698A4CC22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56395-E03B-4946-B27C-91DD947D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2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6395-E03B-4946-B27C-91DD947DEF8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15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YOLOv3 uses a grid size of 16, 32 and 64 and a B value of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6395-E03B-4946-B27C-91DD947DEF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8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6395-E03B-4946-B27C-91DD947DEF8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2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SAM generates a </a:t>
            </a:r>
            <a:r>
              <a:rPr lang="en-GB" b="0" i="0" dirty="0">
                <a:solidFill>
                  <a:srgbClr val="212529"/>
                </a:solidFill>
                <a:effectLst/>
                <a:latin typeface="Lato" panose="020B0604020202020204" pitchFamily="34" charset="0"/>
              </a:rPr>
              <a:t>spatial attention map by utilizing the inter-spatial relationship of features. EG This feature is this far from this feature. This modification enables SAM to go this point is this far from this point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6395-E03B-4946-B27C-91DD947DEF8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8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Helps to preserve the information from low-level features which tends to be related to localization information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6395-E03B-4946-B27C-91DD947DEF8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31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Batch normalization, taking into account the previous iterations for when a batch size is small. But this modification only </a:t>
            </a:r>
            <a:br>
              <a:rPr lang="en-AU" dirty="0"/>
            </a:br>
            <a:r>
              <a:rPr lang="en-AU" dirty="0"/>
              <a:t>Mini-batch size is usually 32 or 64 but as the models got more complex, GPUs ran out of memory with mini-batch sizes dropping to around four mini batches.  CBN would consider statistics across iterations, but </a:t>
            </a:r>
            <a:r>
              <a:rPr lang="en-AU" dirty="0" err="1"/>
              <a:t>CmBN</a:t>
            </a:r>
            <a:r>
              <a:rPr lang="en-AU" dirty="0"/>
              <a:t> allows us to consider stats between mini-batches and iterations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6395-E03B-4946-B27C-91DD947DEF8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6395-E03B-4946-B27C-91DD947DEF8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18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10% AP and 12% fps on v3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6395-E03B-4946-B27C-91DD947DEF8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80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8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51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132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39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14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7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3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8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0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83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8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4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7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FCB-FC9D-47EF-90FB-A60E9471C6B8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98D8F1-F93A-4043-9915-8AF9D3075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05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78FB-FCFE-4360-0E37-51E51D7FF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YOLOv4: Optimal Speed and Accuracy of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9A777-D797-A40D-3C30-CBBF64A0B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4797" y="4050836"/>
            <a:ext cx="9448800" cy="685800"/>
          </a:xfrm>
        </p:spPr>
        <p:txBody>
          <a:bodyPr/>
          <a:lstStyle/>
          <a:p>
            <a:r>
              <a:rPr lang="en-AU" dirty="0"/>
              <a:t>YOLOv3 but fast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12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B22A-5E24-253D-01B0-90E4B36F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YOLOv4 Innovations and Modifications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3158-6CB0-A125-D2D6-51473E0F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Numerous modifications to allow for the operation of YOLO on a single GPU. These include:</a:t>
            </a:r>
          </a:p>
          <a:p>
            <a:pPr lvl="1"/>
            <a:r>
              <a:rPr lang="en-AU" dirty="0"/>
              <a:t>Modified Spatial Attention Module (SAM)</a:t>
            </a:r>
          </a:p>
          <a:p>
            <a:pPr lvl="1"/>
            <a:r>
              <a:rPr lang="en-AU" dirty="0"/>
              <a:t>Modified Path Aggregation Network (</a:t>
            </a:r>
            <a:r>
              <a:rPr lang="en-AU" dirty="0" err="1"/>
              <a:t>PANet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Modified Cross iteration Batch Normalization (CBN)</a:t>
            </a:r>
          </a:p>
          <a:p>
            <a:pPr lvl="1"/>
            <a:endParaRPr lang="en-AU" dirty="0"/>
          </a:p>
          <a:p>
            <a:r>
              <a:rPr lang="en-AU" dirty="0"/>
              <a:t>Several new techniques were also developed:</a:t>
            </a:r>
          </a:p>
          <a:p>
            <a:pPr lvl="1"/>
            <a:r>
              <a:rPr lang="en-AU" dirty="0"/>
              <a:t>Self Adversarial Training (SAT)</a:t>
            </a:r>
          </a:p>
          <a:p>
            <a:pPr lvl="1"/>
            <a:r>
              <a:rPr lang="en-AU" dirty="0"/>
              <a:t>Mosaic Augmentation</a:t>
            </a:r>
          </a:p>
        </p:txBody>
      </p:sp>
    </p:spTree>
    <p:extLst>
      <p:ext uri="{BB962C8B-B14F-4D97-AF65-F5344CB8AC3E}">
        <p14:creationId xmlns:p14="http://schemas.microsoft.com/office/powerpoint/2010/main" val="77341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A663-69D9-1821-2A5B-9A2D2213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SAM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0034-1584-1CE8-0358-C9F9555A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Modified from feature-wise spatial attention to point-wise attention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2129F-8E19-956A-3BD4-3D414424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33" y="2625663"/>
            <a:ext cx="5350934" cy="38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8C57-A4C5-016F-CB6E-DF342795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PAN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D4A5-54BC-1C17-A519-6FBA8A28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Modified the addition short cut connection to instead be concatenation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E7D01-0E82-F2F2-5078-6FAA0903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3456192"/>
            <a:ext cx="5077534" cy="2943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D3B729-784D-A20D-B38E-42D6FC619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440" y="3455783"/>
            <a:ext cx="507753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9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D98D-4777-B33B-E31B-BE98F675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Modified CBN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654A-9F76-CF59-9DC5-00556C95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modified version of Cross iteration Batch Normalization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FE8C6-E5B8-7988-DF0D-09CF731F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277" y="2818226"/>
            <a:ext cx="5161445" cy="377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FDFB-5974-C9F0-74D5-12B45F5D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Self Adversarial 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D93B-24DD-A92C-22C2-120ECCB9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Operates in two stages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Backward pass which modifies the input 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Forward pass which trains the network on this modified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81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C1-05D9-D66F-811C-5ABAA09B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Mosaic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CA2-E9D0-D322-7988-C0023C59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Input image contains 2x2 images</a:t>
            </a:r>
          </a:p>
          <a:p>
            <a:r>
              <a:rPr lang="en-AU" dirty="0"/>
              <a:t>Reduced mini-batch size as each mini-batch can collect statistics from four images at a time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94CCB-1348-8198-CF9F-5722B9198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139" y="3209075"/>
            <a:ext cx="5823721" cy="36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9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9614-C78E-2449-27FD-8CDCEC0D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EB12-F304-E97C-1E5A-D603993C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464799" cy="3880773"/>
          </a:xfrm>
        </p:spPr>
        <p:txBody>
          <a:bodyPr/>
          <a:lstStyle/>
          <a:p>
            <a:r>
              <a:rPr lang="en-AU" dirty="0"/>
              <a:t>Better average precision at the same FPS when compared to YOLOv3</a:t>
            </a:r>
          </a:p>
          <a:p>
            <a:pPr marL="0" indent="0" algn="ctr">
              <a:buNone/>
            </a:pPr>
            <a:r>
              <a:rPr lang="en-AU" dirty="0"/>
              <a:t>Great success!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36DF5-AD30-ADD6-964A-1ED03714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58" y="2997654"/>
            <a:ext cx="4857684" cy="38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1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543F-E28F-F9DD-5DBF-011EE6FE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6CE6-2645-F861-801C-181EB6BD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Average precision still has room for improvement</a:t>
            </a:r>
          </a:p>
          <a:p>
            <a:endParaRPr lang="en-AU" dirty="0"/>
          </a:p>
          <a:p>
            <a:r>
              <a:rPr lang="en-AU" dirty="0"/>
              <a:t>Still a relatively heavy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0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C28B-E190-DD28-D04F-9C9AC7D1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Detection vs 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0C40-291A-9CE0-A2AD-DFADDE70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 = predicting the class of one object in an image</a:t>
            </a:r>
          </a:p>
          <a:p>
            <a:r>
              <a:rPr lang="en-GB" dirty="0"/>
              <a:t>Localisation = identifying the location of one or more objects</a:t>
            </a:r>
          </a:p>
          <a:p>
            <a:r>
              <a:rPr lang="en-GB" dirty="0"/>
              <a:t>Detection = Localisation +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108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4500-BF50-16FF-3915-29704A74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 Only Look Once (YOLO)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3EAC-3C72-9598-0902-7017F9AB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Split image into s x s grid</a:t>
            </a:r>
          </a:p>
          <a:p>
            <a:r>
              <a:rPr lang="en-AU" dirty="0"/>
              <a:t>Predict object class per grid cell</a:t>
            </a:r>
          </a:p>
          <a:p>
            <a:r>
              <a:rPr lang="en-AU" dirty="0"/>
              <a:t>Predict B bounding boxes</a:t>
            </a:r>
          </a:p>
          <a:p>
            <a:r>
              <a:rPr lang="en-AU" dirty="0"/>
              <a:t>Combine bounding boxes + class label to achieve final result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C712C-64B5-0EA3-9CE8-5C70ACAE8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2" b="5590"/>
          <a:stretch/>
        </p:blipFill>
        <p:spPr>
          <a:xfrm>
            <a:off x="3397879" y="3774304"/>
            <a:ext cx="5396241" cy="30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2E39-9D24-3634-9ABA-F46C1CB4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Architectural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CDBE1-B188-5CAD-DEFA-3B4EAEE61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264"/>
            <a:ext cx="10515600" cy="3413336"/>
          </a:xfrm>
        </p:spPr>
        <p:txBody>
          <a:bodyPr>
            <a:normAutofit/>
          </a:bodyPr>
          <a:lstStyle/>
          <a:p>
            <a:r>
              <a:rPr lang="en-AU" dirty="0"/>
              <a:t>Input =&gt; Input Image</a:t>
            </a:r>
          </a:p>
          <a:p>
            <a:r>
              <a:rPr lang="en-AU" dirty="0"/>
              <a:t>Backbone =&gt; Feature extraction</a:t>
            </a:r>
          </a:p>
          <a:p>
            <a:r>
              <a:rPr lang="en-AU" dirty="0"/>
              <a:t>Neck =&gt; Feature aggregation</a:t>
            </a:r>
          </a:p>
          <a:p>
            <a:r>
              <a:rPr lang="en-AU" dirty="0"/>
              <a:t>Head =&gt; Detector</a:t>
            </a:r>
          </a:p>
          <a:p>
            <a:pPr lvl="1"/>
            <a:r>
              <a:rPr lang="en-AU" dirty="0"/>
              <a:t>One stage (Predict a label for every pixel)</a:t>
            </a:r>
          </a:p>
          <a:p>
            <a:pPr lvl="1"/>
            <a:r>
              <a:rPr lang="en-AU" dirty="0"/>
              <a:t>Two stage (Feature map from neck + proposed region from dense prediction)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B02C5-2724-1F3E-77C7-57D00BBF9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8" r="3107"/>
          <a:stretch/>
        </p:blipFill>
        <p:spPr>
          <a:xfrm>
            <a:off x="2141524" y="4555261"/>
            <a:ext cx="7908952" cy="23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0C9E-EEE0-B817-4902-2F99BE41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Backbone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7540-2F6B-15B7-8F66-3DA994B6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pre-trained object classifier</a:t>
            </a:r>
          </a:p>
          <a:p>
            <a:r>
              <a:rPr lang="en-GB" dirty="0"/>
              <a:t>Good object classifier =/= good object detector</a:t>
            </a:r>
          </a:p>
          <a:p>
            <a:r>
              <a:rPr lang="en-GB" dirty="0"/>
              <a:t>Detection requires:</a:t>
            </a:r>
          </a:p>
          <a:p>
            <a:pPr lvl="1"/>
            <a:r>
              <a:rPr lang="en-GB" dirty="0"/>
              <a:t>higher input image resolution</a:t>
            </a:r>
          </a:p>
          <a:p>
            <a:pPr lvl="1"/>
            <a:r>
              <a:rPr lang="en-GB" dirty="0"/>
              <a:t>more layers to cover increased input size</a:t>
            </a:r>
          </a:p>
          <a:p>
            <a:pPr lvl="1"/>
            <a:r>
              <a:rPr lang="en-GB" dirty="0"/>
              <a:t>more parameters</a:t>
            </a:r>
          </a:p>
          <a:p>
            <a:pPr marL="457200" lvl="1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A0083-D868-3232-5733-C7248DBF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4582624"/>
            <a:ext cx="11012437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E03C2-A217-0986-0AFA-D99E463C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622" y="1141864"/>
            <a:ext cx="3039596" cy="34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EB69-9876-7017-C289-7857D300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AE37-0871-FC96-E328-4BC6AA4B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Spatial Pyramid Pooling (SPP)</a:t>
            </a:r>
          </a:p>
          <a:p>
            <a:pPr lvl="1"/>
            <a:r>
              <a:rPr lang="en-AU" dirty="0"/>
              <a:t>Perform max pooling on several d x d blocks</a:t>
            </a:r>
          </a:p>
          <a:p>
            <a:pPr lvl="1"/>
            <a:r>
              <a:rPr lang="en-AU" dirty="0"/>
              <a:t>Increases receptive field, separates the most significant features, no reduction in speed</a:t>
            </a:r>
          </a:p>
          <a:p>
            <a:r>
              <a:rPr lang="en-AU" dirty="0"/>
              <a:t>Path Aggregation Network (</a:t>
            </a:r>
            <a:r>
              <a:rPr lang="en-AU" dirty="0" err="1"/>
              <a:t>PANet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Parameter aggregation</a:t>
            </a:r>
            <a:endParaRPr lang="en-GB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FAB33-DDAE-180A-1421-1AAE6D7F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3544469"/>
            <a:ext cx="2917998" cy="331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7A33-9F7B-8E47-F347-0DE55A98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YOLOv4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4A21-3314-E571-2FE2-0B8325FF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Backbone: CSPDarknet53</a:t>
            </a:r>
          </a:p>
          <a:p>
            <a:r>
              <a:rPr lang="en-AU" dirty="0"/>
              <a:t>Neck: SPP, </a:t>
            </a:r>
            <a:r>
              <a:rPr lang="en-AU" dirty="0" err="1"/>
              <a:t>PANet</a:t>
            </a:r>
            <a:endParaRPr lang="en-AU" dirty="0"/>
          </a:p>
          <a:p>
            <a:r>
              <a:rPr lang="en-AU" dirty="0"/>
              <a:t>Head: YOLOv3</a:t>
            </a:r>
          </a:p>
        </p:txBody>
      </p:sp>
    </p:spTree>
    <p:extLst>
      <p:ext uri="{BB962C8B-B14F-4D97-AF65-F5344CB8AC3E}">
        <p14:creationId xmlns:p14="http://schemas.microsoft.com/office/powerpoint/2010/main" val="53189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324-0A15-0601-6DB7-664F034D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Bag of Freebies (</a:t>
            </a:r>
            <a:r>
              <a:rPr lang="en-AU" dirty="0" err="1"/>
              <a:t>BoF</a:t>
            </a:r>
            <a:r>
              <a:rPr lang="en-AU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498C-558B-0BCB-A910-A11BBA2A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Modify the </a:t>
            </a:r>
            <a:r>
              <a:rPr lang="en-GB" dirty="0"/>
              <a:t>training strategy or cost without modifying inference</a:t>
            </a:r>
          </a:p>
          <a:p>
            <a:r>
              <a:rPr lang="en-GB" dirty="0"/>
              <a:t>Key techniques:</a:t>
            </a:r>
          </a:p>
          <a:p>
            <a:pPr lvl="1"/>
            <a:r>
              <a:rPr lang="en-GB" dirty="0" err="1"/>
              <a:t>CutMix</a:t>
            </a:r>
            <a:endParaRPr lang="en-GB" dirty="0"/>
          </a:p>
          <a:p>
            <a:pPr lvl="1"/>
            <a:r>
              <a:rPr lang="en-GB" dirty="0"/>
              <a:t>Mosaic</a:t>
            </a:r>
          </a:p>
          <a:p>
            <a:pPr lvl="1"/>
            <a:r>
              <a:rPr lang="en-GB" dirty="0" err="1"/>
              <a:t>DropBlock</a:t>
            </a:r>
            <a:r>
              <a:rPr lang="en-GB" dirty="0"/>
              <a:t> regularization</a:t>
            </a:r>
          </a:p>
          <a:p>
            <a:pPr lvl="1"/>
            <a:r>
              <a:rPr lang="en-GB" dirty="0"/>
              <a:t>Class Label Smoothing</a:t>
            </a:r>
          </a:p>
          <a:p>
            <a:pPr lvl="1"/>
            <a:r>
              <a:rPr lang="en-GB" dirty="0" err="1"/>
              <a:t>CIoU</a:t>
            </a:r>
            <a:r>
              <a:rPr lang="en-GB" dirty="0"/>
              <a:t> Loss (</a:t>
            </a:r>
            <a:r>
              <a:rPr lang="en-GB" dirty="0" err="1"/>
              <a:t>IoU</a:t>
            </a:r>
            <a:r>
              <a:rPr lang="en-GB" dirty="0"/>
              <a:t> + centre point </a:t>
            </a:r>
            <a:r>
              <a:rPr lang="el-GR" dirty="0"/>
              <a:t>Δ</a:t>
            </a:r>
            <a:r>
              <a:rPr lang="en-AU" dirty="0"/>
              <a:t> + aspect ratio)</a:t>
            </a:r>
            <a:endParaRPr lang="en-GB" dirty="0"/>
          </a:p>
          <a:p>
            <a:pPr lvl="1"/>
            <a:r>
              <a:rPr lang="en-GB" dirty="0"/>
              <a:t>Self Adversarial Training</a:t>
            </a:r>
          </a:p>
          <a:p>
            <a:pPr lvl="1"/>
            <a:r>
              <a:rPr lang="en-GB" dirty="0"/>
              <a:t>Cross mini-Batch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2351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2820-F4AC-A40C-CD37-6CB08E46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Bag of Specials (BoS)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8B7A-9C7A-0F74-5807-31BE8F18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Slightly increase the inference but significantly improve the object detection accuracy</a:t>
            </a:r>
          </a:p>
          <a:p>
            <a:r>
              <a:rPr lang="en-GB" dirty="0"/>
              <a:t>Key techniques:</a:t>
            </a:r>
          </a:p>
          <a:p>
            <a:pPr lvl="1"/>
            <a:r>
              <a:rPr lang="en-GB" dirty="0"/>
              <a:t>Mish activation function</a:t>
            </a:r>
          </a:p>
          <a:p>
            <a:pPr lvl="1"/>
            <a:r>
              <a:rPr lang="en-GB" dirty="0"/>
              <a:t>Cross-Stage Partial connection (CSP)</a:t>
            </a:r>
          </a:p>
          <a:p>
            <a:pPr lvl="1"/>
            <a:r>
              <a:rPr lang="en-GB" dirty="0"/>
              <a:t>Multi-input Weighted Residual Connections (</a:t>
            </a:r>
            <a:r>
              <a:rPr lang="en-GB" dirty="0" err="1"/>
              <a:t>MiWRC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Spatial Pyramid Pooling (SPP)</a:t>
            </a:r>
          </a:p>
          <a:p>
            <a:pPr lvl="1"/>
            <a:r>
              <a:rPr lang="en-GB" dirty="0"/>
              <a:t>Spatial Attention Module (SAM)</a:t>
            </a:r>
          </a:p>
          <a:p>
            <a:pPr lvl="1"/>
            <a:r>
              <a:rPr lang="en-GB" dirty="0"/>
              <a:t>Path Aggregation Network (</a:t>
            </a:r>
            <a:r>
              <a:rPr lang="en-GB" dirty="0" err="1"/>
              <a:t>PANet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DIoU</a:t>
            </a:r>
            <a:r>
              <a:rPr lang="en-GB" dirty="0"/>
              <a:t> (</a:t>
            </a:r>
            <a:r>
              <a:rPr lang="en-GB" dirty="0" err="1"/>
              <a:t>IoU</a:t>
            </a:r>
            <a:r>
              <a:rPr lang="en-GB" dirty="0"/>
              <a:t> + centre point </a:t>
            </a:r>
            <a:r>
              <a:rPr lang="el-GR" dirty="0"/>
              <a:t>Δ</a:t>
            </a:r>
            <a:r>
              <a:rPr lang="en-AU" dirty="0"/>
              <a:t>)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Meet Mish: New Activation function, possible successor to ReLU? - fastai -  Deep Learning Course Forums">
            <a:extLst>
              <a:ext uri="{FF2B5EF4-FFF2-40B4-BE49-F238E27FC236}">
                <a16:creationId xmlns:a16="http://schemas.microsoft.com/office/drawing/2014/main" id="{95D4DDEB-2FF1-48C6-5AD7-3D5815CE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110" y="3017132"/>
            <a:ext cx="3668889" cy="38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805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rgbClr val="2F2F2F"/>
      </a:dk1>
      <a:lt1>
        <a:sysClr val="window" lastClr="FFFFFF"/>
      </a:lt1>
      <a:dk2>
        <a:srgbClr val="2F2F2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97D62A296853448153070D8DB1D73E" ma:contentTypeVersion="11" ma:contentTypeDescription="Create a new document." ma:contentTypeScope="" ma:versionID="d57fc2e8505af32c16ae16097198f9c2">
  <xsd:schema xmlns:xsd="http://www.w3.org/2001/XMLSchema" xmlns:xs="http://www.w3.org/2001/XMLSchema" xmlns:p="http://schemas.microsoft.com/office/2006/metadata/properties" xmlns:ns3="a60af710-0219-4f85-a8dd-555fd340d7c6" xmlns:ns4="2f4670c3-3f10-4212-b6f8-88dd0d970b2b" targetNamespace="http://schemas.microsoft.com/office/2006/metadata/properties" ma:root="true" ma:fieldsID="29d85637c82df949f9dc17d537a350df" ns3:_="" ns4:_="">
    <xsd:import namespace="a60af710-0219-4f85-a8dd-555fd340d7c6"/>
    <xsd:import namespace="2f4670c3-3f10-4212-b6f8-88dd0d970b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0af710-0219-4f85-a8dd-555fd340d7c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670c3-3f10-4212-b6f8-88dd0d970b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768F3F-CA32-42EF-943E-DECE61C8E8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65F583-0D94-4339-812C-9472FFB11F48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a60af710-0219-4f85-a8dd-555fd340d7c6"/>
    <ds:schemaRef ds:uri="http://purl.org/dc/dcmitype/"/>
    <ds:schemaRef ds:uri="http://www.w3.org/XML/1998/namespace"/>
    <ds:schemaRef ds:uri="http://schemas.openxmlformats.org/package/2006/metadata/core-properties"/>
    <ds:schemaRef ds:uri="2f4670c3-3f10-4212-b6f8-88dd0d970b2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1586E2D-6E96-45BA-BA91-41CA9B35AE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0af710-0219-4f85-a8dd-555fd340d7c6"/>
    <ds:schemaRef ds:uri="2f4670c3-3f10-4212-b6f8-88dd0d970b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2131</TotalTime>
  <Words>621</Words>
  <Application>Microsoft Office PowerPoint</Application>
  <PresentationFormat>Widescreen</PresentationFormat>
  <Paragraphs>97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Lato</vt:lpstr>
      <vt:lpstr>Trebuchet MS</vt:lpstr>
      <vt:lpstr>Wingdings 3</vt:lpstr>
      <vt:lpstr>Facet</vt:lpstr>
      <vt:lpstr>YOLOv4: Optimal Speed and Accuracy of Object Detection</vt:lpstr>
      <vt:lpstr>Detection vs Classification</vt:lpstr>
      <vt:lpstr>You Only Look Once (YOLO)</vt:lpstr>
      <vt:lpstr>Architectural Components</vt:lpstr>
      <vt:lpstr>Backbone</vt:lpstr>
      <vt:lpstr>Neck</vt:lpstr>
      <vt:lpstr>YOLOv4 Architecture</vt:lpstr>
      <vt:lpstr>Bag of Freebies (BoF)</vt:lpstr>
      <vt:lpstr>Bag of Specials (BoS)</vt:lpstr>
      <vt:lpstr>YOLOv4 Innovations and Modifications</vt:lpstr>
      <vt:lpstr>Modified SAM</vt:lpstr>
      <vt:lpstr>Modified PAN</vt:lpstr>
      <vt:lpstr>Modified CBN</vt:lpstr>
      <vt:lpstr>Self Adversarial Training</vt:lpstr>
      <vt:lpstr>Mosaic</vt:lpstr>
      <vt:lpstr>Results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YOLOv4</dc:title>
  <dc:creator>William Belcher</dc:creator>
  <cp:lastModifiedBy>William Belcher</cp:lastModifiedBy>
  <cp:revision>2</cp:revision>
  <dcterms:created xsi:type="dcterms:W3CDTF">2022-10-17T01:38:59Z</dcterms:created>
  <dcterms:modified xsi:type="dcterms:W3CDTF">2022-10-19T06:33:44Z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0x0101004E97D62A296853448153070D8DB1D73E</vt:lpwstr>
  </property>
</Properties>
</file>