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LordGrox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18T16:19:24.373">
    <p:pos x="6000" y="0"/>
    <p:text>Hier Beispiel Code nach Refactoring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d3d15d7ce_4_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1d3d15d7ce_4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4d8a4f607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4d8a4f607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6de841a9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6de841a9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d8a4f60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a4d8a4f60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4d8a4f60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4d8a4f60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4d8a4f60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a4d8a4f60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4d8a4f6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a4d8a4f60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d85435af1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1d85435af1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ffbc0c0f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1ffbc0c0f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e26d3ac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Code-Schulden: Software</a:t>
            </a:r>
            <a:r>
              <a:rPr b="1" lang="de" sz="1600">
                <a:solidFill>
                  <a:schemeClr val="dk1"/>
                </a:solidFill>
              </a:rPr>
              <a:t>entwickler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Architektur-Schulden: Software</a:t>
            </a:r>
            <a:r>
              <a:rPr b="1" lang="de" sz="1600">
                <a:solidFill>
                  <a:schemeClr val="dk1"/>
                </a:solidFill>
              </a:rPr>
              <a:t>architekten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Entwickler nicht immer qualifiziert für die Identifikation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de" sz="1600">
                <a:solidFill>
                  <a:schemeClr val="dk1"/>
                </a:solidFill>
              </a:rPr>
              <a:t>Schulungen benötigt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9" name="Google Shape;189;g31de26d3ac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4d8a4f607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</a:pPr>
            <a:r>
              <a:rPr i="1" lang="de" sz="1600">
                <a:solidFill>
                  <a:schemeClr val="dk1"/>
                </a:solidFill>
              </a:rPr>
              <a:t>Praxis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kundenbezogen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Blockierung anderer (Entwicklungs-) Arbeiten</a:t>
            </a:r>
            <a:endParaRPr/>
          </a:p>
        </p:txBody>
      </p:sp>
      <p:sp>
        <p:nvSpPr>
          <p:cNvPr id="196" name="Google Shape;196;g2a4d8a4f607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3d15d7ce_4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1d3d15d7ce_4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4d8a4f607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</a:pPr>
            <a:r>
              <a:rPr i="1" lang="de" sz="1600">
                <a:solidFill>
                  <a:schemeClr val="dk1"/>
                </a:solidFill>
              </a:rPr>
              <a:t>Praxis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kundenbezogen</a:t>
            </a:r>
            <a:endParaRPr i="1" sz="1600">
              <a:solidFill>
                <a:schemeClr val="dk1"/>
              </a:solidFill>
            </a:endParaRPr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</a:pPr>
            <a:r>
              <a:rPr i="1" lang="de" sz="1600">
                <a:solidFill>
                  <a:schemeClr val="dk1"/>
                </a:solidFill>
              </a:rPr>
              <a:t>Blockierung anderer (Entwicklungs-) Arbeiten</a:t>
            </a:r>
            <a:endParaRPr/>
          </a:p>
        </p:txBody>
      </p:sp>
      <p:sp>
        <p:nvSpPr>
          <p:cNvPr id="203" name="Google Shape;203;g2a4d8a4f607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de26d3ac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1de26d3ac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e26d3ac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 Grundlage der Daten aus der Messung entscheiden, ob mehr Fokus auf Rückzahlung von TS gelegt werden muss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Auswirkung auf Produktivität</a:t>
            </a:r>
            <a:endParaRPr/>
          </a:p>
        </p:txBody>
      </p:sp>
      <p:sp>
        <p:nvSpPr>
          <p:cNvPr id="218" name="Google Shape;218;g31de26d3ac3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4d8a4f607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a4d8a4f607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4d8a4f60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 Grundlage der Daten aus der Messung entscheiden, ob mehr Fokus auf Rückzahlung von TS gelegt werden muss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Auswirkung auf Produktivität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Einbeziehung von Rückzahlungen in den Entwicklungsprozess: Im Sprint-Planning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Einplanung von TS in den Entwicklungs-Sprint muss der Product-Owner: Dieser entscheidet, </a:t>
            </a:r>
            <a:r>
              <a:rPr b="1" lang="de"/>
              <a:t>was</a:t>
            </a:r>
            <a:r>
              <a:rPr lang="de"/>
              <a:t> gemacht wird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meist nicht technischer Hintergrund bei PO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ihm muss vermittelt werden, warum Rückzahlung erforderlich ist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232" name="Google Shape;232;g2a4d8a4f607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e26d3ac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de26d3ac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2d44cb8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22d44cb8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046c65a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2046c65a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32f91db71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232f91db71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46c65ab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2046c65ab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d85435af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1d85435af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046c65ab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2046c65ab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046c65ab4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2046c65ab4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046c65ab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2046c65ab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046c65ab4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2046c65ab4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046c65ab4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2046c65ab4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046c65ab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2046c65ab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046c65ab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2046c65ab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046c65ab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2046c65ab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046c65ab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2046c65ab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4d8a4f60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a4d8a4f60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85435af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1d85435af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046c65ab4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2046c65ab4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046c65ab4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2046c65ab4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2046c65ab4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2046c65ab4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046c65ab4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2046c65ab4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ffbc0c0f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1ffbc0c0f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d85435af1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1d85435af1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85435af1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1d85435af1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d85435af1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1d85435af1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85435af1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1d85435af1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d85435af1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1d85435af1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 showMasterSp="0">
  <p:cSld name="Titelfoli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01" y="3633810"/>
            <a:ext cx="7703998" cy="967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20000" y="4654800"/>
            <a:ext cx="1522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314799" y="4653828"/>
            <a:ext cx="540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/>
          <p:nvPr>
            <p:ph idx="2" type="pic"/>
          </p:nvPr>
        </p:nvSpPr>
        <p:spPr>
          <a:xfrm>
            <a:off x="720000" y="858600"/>
            <a:ext cx="7704000" cy="2632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00" y="325949"/>
            <a:ext cx="1888920" cy="252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11779" y="1123950"/>
            <a:ext cx="648000" cy="21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"/>
              <a:buFont typeface="Arial"/>
              <a:buNone/>
              <a:defRPr b="0" sz="1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8184221" y="1133116"/>
            <a:ext cx="648000" cy="21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"/>
              <a:buFont typeface="Arial"/>
              <a:buNone/>
              <a:defRPr b="0" sz="100">
                <a:solidFill>
                  <a:srgbClr val="FFFF00"/>
                </a:solidFill>
              </a:defRPr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/>
        </p:nvSpPr>
        <p:spPr>
          <a:xfrm>
            <a:off x="2242800" y="4705100"/>
            <a:ext cx="27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Felix Herrling, Oliver Lindemann, Tim Dietrich, Software Engineering 24/25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" showMasterSp="0">
  <p:cSld name="Titelfolie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1480542" y="802481"/>
            <a:ext cx="6182915" cy="4341019"/>
            <a:chOff x="455613" y="533400"/>
            <a:chExt cx="8243887" cy="5788025"/>
          </a:xfrm>
        </p:grpSpPr>
        <p:sp>
          <p:nvSpPr>
            <p:cNvPr id="26" name="Google Shape;26;p3"/>
            <p:cNvSpPr/>
            <p:nvPr/>
          </p:nvSpPr>
          <p:spPr>
            <a:xfrm>
              <a:off x="455613" y="533400"/>
              <a:ext cx="3340100" cy="5788025"/>
            </a:xfrm>
            <a:custGeom>
              <a:rect b="b" l="l" r="r" t="t"/>
              <a:pathLst>
                <a:path extrusionOk="0" h="6066" w="3503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359400" y="533400"/>
              <a:ext cx="3340100" cy="5788025"/>
            </a:xfrm>
            <a:custGeom>
              <a:rect b="b" l="l" r="r" t="t"/>
              <a:pathLst>
                <a:path extrusionOk="0" h="6066" w="3504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1197000" y="1687500"/>
            <a:ext cx="6750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20000" y="4654800"/>
            <a:ext cx="1522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314799" y="4653828"/>
            <a:ext cx="540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00" y="330627"/>
            <a:ext cx="1888920" cy="2521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2242800" y="4706425"/>
            <a:ext cx="4232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Felix Herrling, Oliver Lindemann, Tim Dietrich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Modul “Software Engineering” (Prof. Dr. Andreas Both, Wintersemester 2024/2025) an der HTWK Leipzig, MIT License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945375" y="4651350"/>
            <a:ext cx="27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Refactoring und technische Schulden in agilen Projekten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80002" y="1085400"/>
            <a:ext cx="3925836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17500" lvl="3" marL="18288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538163" y="1125142"/>
            <a:ext cx="3927475" cy="347900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 txBox="1"/>
          <p:nvPr/>
        </p:nvSpPr>
        <p:spPr>
          <a:xfrm>
            <a:off x="945375" y="4651350"/>
            <a:ext cx="27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1"/>
                </a:solidFill>
              </a:rPr>
              <a:t>Refactoring und technische Schulden in agilen Projekten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13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036800" y="4840649"/>
            <a:ext cx="3643200" cy="895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Hochschule für Technik, Wirtschaft und Kultur Leipzig</a:t>
            </a:r>
            <a:endParaRPr sz="11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8164" y="1083915"/>
            <a:ext cx="8067674" cy="35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36799" y="4653828"/>
            <a:ext cx="3643203" cy="168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97000"/>
            <a:ext cx="9144002" cy="534600"/>
            <a:chOff x="0" y="396000"/>
            <a:chExt cx="9144002" cy="71280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52468" y="4713732"/>
            <a:ext cx="853369" cy="2219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21">
          <p15:clr>
            <a:srgbClr val="F26B43"/>
          </p15:clr>
        </p15:guide>
        <p15:guide id="2" pos="339">
          <p15:clr>
            <a:srgbClr val="F26B43"/>
          </p15:clr>
        </p15:guide>
        <p15:guide id="3" orient="horz" pos="205">
          <p15:clr>
            <a:srgbClr val="F26B43"/>
          </p15:clr>
        </p15:guide>
        <p15:guide id="4" orient="horz" pos="2899">
          <p15:clr>
            <a:srgbClr val="F26B43"/>
          </p15:clr>
        </p15:guide>
        <p15:guide id="5" orient="horz" pos="708">
          <p15:clr>
            <a:srgbClr val="F26B43"/>
          </p15:clr>
        </p15:guide>
        <p15:guide id="6" orient="horz" pos="3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ciencedirect.com/science/article/pii/S0164121213000022" TargetMode="External"/><Relationship Id="rId4" Type="http://schemas.openxmlformats.org/officeDocument/2006/relationships/hyperlink" Target="https://dl.acm.org/doi/10.1145/157710.157715" TargetMode="External"/><Relationship Id="rId5" Type="http://schemas.openxmlformats.org/officeDocument/2006/relationships/hyperlink" Target="https://www.researchgate.net/profile/Philippe-Kruchten/publication/221560462_Managing_technical_debt_in_software-reliant_systems/links/0fcfd50b83582ece7d000000/Managing-technical-debt-in-software-reliant-systems.pdf?origin=scientificContributions" TargetMode="External"/><Relationship Id="rId6" Type="http://schemas.openxmlformats.org/officeDocument/2006/relationships/hyperlink" Target="https://www.sciencedirect.com/science/article/pii/S016412121630053X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martinfowler.com/bliki/TechnicalDebtQuadrant.html" TargetMode="External"/><Relationship Id="rId4" Type="http://schemas.openxmlformats.org/officeDocument/2006/relationships/hyperlink" Target="https://ieeexplore.ieee.org/document/10109339" TargetMode="External"/><Relationship Id="rId5" Type="http://schemas.openxmlformats.org/officeDocument/2006/relationships/hyperlink" Target="https://www.researchgate.net/publication/269396520_A_Systematic_Mapping_Study_on_Technical_Debt_and_Its_Management" TargetMode="External"/><Relationship Id="rId6" Type="http://schemas.openxmlformats.org/officeDocument/2006/relationships/hyperlink" Target="https://ieeexplore.ieee.org/document/6225999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sciencedirect.com/science/article/abs/pii/S0950584916302890" TargetMode="External"/><Relationship Id="rId4" Type="http://schemas.openxmlformats.org/officeDocument/2006/relationships/hyperlink" Target="https://www.sciencedirect.com/science/article/pii/S0950584917305098" TargetMode="External"/><Relationship Id="rId5" Type="http://schemas.openxmlformats.org/officeDocument/2006/relationships/hyperlink" Target="https://ieeexplore.ieee.org/document/6608672" TargetMode="External"/><Relationship Id="rId6" Type="http://schemas.openxmlformats.org/officeDocument/2006/relationships/hyperlink" Target="https://ieeexplore.ieee.org/document/7019961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link.springer.com/chapter/10.1007/978-3-540-85279-7_20" TargetMode="External"/><Relationship Id="rId4" Type="http://schemas.openxmlformats.org/officeDocument/2006/relationships/hyperlink" Target="https://ieeexplore.ieee.org/document/6827119" TargetMode="External"/><Relationship Id="rId5" Type="http://schemas.openxmlformats.org/officeDocument/2006/relationships/hyperlink" Target="https://link.springer.com/article/10.1007/s10664-015-9390-8" TargetMode="External"/><Relationship Id="rId6" Type="http://schemas.openxmlformats.org/officeDocument/2006/relationships/hyperlink" Target="https://martinfowler.com/books/refactoring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sciencedirect.com/science/article/pii/S0950584915001743" TargetMode="External"/><Relationship Id="rId4" Type="http://schemas.openxmlformats.org/officeDocument/2006/relationships/hyperlink" Target="https://doi.org/10.1145/2786805.278684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1197000" y="1687500"/>
            <a:ext cx="6750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de"/>
              <a:t>Refactoring und technische Schulden in agilen Projekten</a:t>
            </a:r>
            <a:endParaRPr/>
          </a:p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20000" y="4654800"/>
            <a:ext cx="1522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8</a:t>
            </a:r>
            <a:r>
              <a:rPr lang="de"/>
              <a:t> JANUAR,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Beispiel Code Smells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61" y="1361313"/>
            <a:ext cx="2985626" cy="9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050" y="2820225"/>
            <a:ext cx="5573899" cy="9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Architektur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38170" y="1083925"/>
            <a:ext cx="45189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Beispiel aus Seminar Übung 02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Erweiterung neuer Exam-Typen soll durch</a:t>
            </a:r>
            <a:endParaRPr b="0"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600"/>
              <a:t>Interface-Struktur ermöglicht werden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Neue Anforderung in Übung 03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de" sz="1600"/>
              <a:t>Attribute dürfen nach Start der Prüfung</a:t>
            </a:r>
            <a:r>
              <a:rPr lang="de" sz="1600"/>
              <a:t> </a:t>
            </a:r>
            <a:r>
              <a:rPr b="0" lang="de" sz="1600"/>
              <a:t>nicht mehr geändert werden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schlecht umsetzbar in aktueller Architektur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TS wird sichtbar ⇒ Lösung?</a:t>
            </a:r>
            <a:endParaRPr b="0" sz="16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20" y="831600"/>
            <a:ext cx="3514755" cy="37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64261" l="0" r="0" t="0"/>
          <a:stretch/>
        </p:blipFill>
        <p:spPr>
          <a:xfrm>
            <a:off x="538175" y="1083925"/>
            <a:ext cx="757237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66573"/>
          <a:stretch/>
        </p:blipFill>
        <p:spPr>
          <a:xfrm>
            <a:off x="538175" y="2799575"/>
            <a:ext cx="7572375" cy="16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52519" l="0" r="0" t="11743"/>
          <a:stretch/>
        </p:blipFill>
        <p:spPr>
          <a:xfrm>
            <a:off x="538175" y="1083925"/>
            <a:ext cx="7572375" cy="17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66573"/>
          <a:stretch/>
        </p:blipFill>
        <p:spPr>
          <a:xfrm>
            <a:off x="538175" y="2799575"/>
            <a:ext cx="7572375" cy="16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 flipH="1" rot="10800000">
            <a:off x="1195050" y="2218400"/>
            <a:ext cx="6762300" cy="603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35361" l="0" r="0" t="11742"/>
          <a:stretch/>
        </p:blipFill>
        <p:spPr>
          <a:xfrm>
            <a:off x="538175" y="1083925"/>
            <a:ext cx="7572375" cy="25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19349" l="0" r="0" t="66573"/>
          <a:stretch/>
        </p:blipFill>
        <p:spPr>
          <a:xfrm>
            <a:off x="538175" y="3623350"/>
            <a:ext cx="7572375" cy="6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719" l="0" r="0" t="94454"/>
          <a:stretch/>
        </p:blipFill>
        <p:spPr>
          <a:xfrm>
            <a:off x="538175" y="4299126"/>
            <a:ext cx="7572375" cy="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 flipH="1" rot="10800000">
            <a:off x="1195050" y="2980400"/>
            <a:ext cx="6762300" cy="603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Beispiel Tests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35361" l="0" r="0" t="11742"/>
          <a:stretch/>
        </p:blipFill>
        <p:spPr>
          <a:xfrm>
            <a:off x="538175" y="1083925"/>
            <a:ext cx="7572375" cy="25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19349" l="0" r="0" t="66573"/>
          <a:stretch/>
        </p:blipFill>
        <p:spPr>
          <a:xfrm>
            <a:off x="538175" y="3623350"/>
            <a:ext cx="7572375" cy="6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719" l="0" r="0" t="94454"/>
          <a:stretch/>
        </p:blipFill>
        <p:spPr>
          <a:xfrm>
            <a:off x="538175" y="4299126"/>
            <a:ext cx="7572375" cy="2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 flipH="1" rot="10800000">
            <a:off x="1195050" y="2980525"/>
            <a:ext cx="2106000" cy="214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Eigenschaften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Sichtbarkeit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schnell/einfach kann die TS erkannt werden?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Wert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Unterschied Zustand mit TS ⇒ idealer Zustand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Verzinsung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stark steigt der Wert der TS?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Zeitwert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Wert + Verzinsung zum aktuellen Zeitpunkt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Umfeld / Herkunft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entsprechend der Kategorisierung</a:t>
            </a:r>
            <a:endParaRPr b="0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Einfluss</a:t>
            </a:r>
            <a:endParaRPr b="0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viele / welche Komponenten sind betroffen?</a:t>
            </a:r>
            <a:endParaRPr sz="16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538164" y="105816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Ziele: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Prävention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Verwaltung und 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Reduktion technischer Schulden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Unterteilbar in Aktivitäten: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815413" y="2945025"/>
            <a:ext cx="1807200" cy="494400"/>
          </a:xfrm>
          <a:prstGeom prst="homePlate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Identifizierung</a:t>
            </a:r>
            <a:endParaRPr sz="1200"/>
          </a:p>
        </p:txBody>
      </p:sp>
      <p:sp>
        <p:nvSpPr>
          <p:cNvPr id="180" name="Google Shape;180;p22"/>
          <p:cNvSpPr/>
          <p:nvPr/>
        </p:nvSpPr>
        <p:spPr>
          <a:xfrm>
            <a:off x="2622521" y="294502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Messung</a:t>
            </a:r>
            <a:endParaRPr sz="1200"/>
          </a:p>
        </p:txBody>
      </p:sp>
      <p:sp>
        <p:nvSpPr>
          <p:cNvPr id="181" name="Google Shape;181;p22"/>
          <p:cNvSpPr/>
          <p:nvPr/>
        </p:nvSpPr>
        <p:spPr>
          <a:xfrm>
            <a:off x="4429630" y="294502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Priorisierung</a:t>
            </a:r>
            <a:endParaRPr sz="1200"/>
          </a:p>
        </p:txBody>
      </p:sp>
      <p:sp>
        <p:nvSpPr>
          <p:cNvPr id="182" name="Google Shape;182;p22"/>
          <p:cNvSpPr/>
          <p:nvPr/>
        </p:nvSpPr>
        <p:spPr>
          <a:xfrm>
            <a:off x="6236739" y="294502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Prävention</a:t>
            </a:r>
            <a:endParaRPr sz="1200"/>
          </a:p>
        </p:txBody>
      </p:sp>
      <p:sp>
        <p:nvSpPr>
          <p:cNvPr id="183" name="Google Shape;183;p22"/>
          <p:cNvSpPr/>
          <p:nvPr/>
        </p:nvSpPr>
        <p:spPr>
          <a:xfrm>
            <a:off x="1405286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Überwachung</a:t>
            </a:r>
            <a:endParaRPr sz="1200"/>
          </a:p>
        </p:txBody>
      </p:sp>
      <p:sp>
        <p:nvSpPr>
          <p:cNvPr id="184" name="Google Shape;184;p22"/>
          <p:cNvSpPr/>
          <p:nvPr/>
        </p:nvSpPr>
        <p:spPr>
          <a:xfrm>
            <a:off x="3158605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Dokumentation</a:t>
            </a:r>
            <a:endParaRPr sz="1200"/>
          </a:p>
        </p:txBody>
      </p:sp>
      <p:sp>
        <p:nvSpPr>
          <p:cNvPr id="185" name="Google Shape;185;p22"/>
          <p:cNvSpPr/>
          <p:nvPr/>
        </p:nvSpPr>
        <p:spPr>
          <a:xfrm>
            <a:off x="4965714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Kommunikation</a:t>
            </a:r>
            <a:endParaRPr sz="1200"/>
          </a:p>
        </p:txBody>
      </p:sp>
      <p:sp>
        <p:nvSpPr>
          <p:cNvPr id="186" name="Google Shape;186;p22"/>
          <p:cNvSpPr/>
          <p:nvPr/>
        </p:nvSpPr>
        <p:spPr>
          <a:xfrm>
            <a:off x="6772823" y="3614055"/>
            <a:ext cx="1807200" cy="4944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Rückzahlung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Identifikation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Code-Schulden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Code-Reviews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automatisierte Tests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Code-Analysen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Architektur-/ Design-Schulden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/>
              <a:t>Indikatoren</a:t>
            </a:r>
            <a:endParaRPr sz="1600"/>
          </a:p>
          <a:p>
            <a:pPr indent="-196850" lvl="5" marL="809999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Modularität</a:t>
            </a:r>
            <a:endParaRPr sz="1600"/>
          </a:p>
          <a:p>
            <a:pPr indent="-196850" lvl="5" marL="809999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Gott-Klassen</a:t>
            </a:r>
            <a:endParaRPr sz="1600"/>
          </a:p>
          <a:p>
            <a:pPr indent="-196850" lvl="5" marL="809999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Abhängigkeiten</a:t>
            </a:r>
            <a:endParaRPr i="1" sz="1600"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Messung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Auswirkungen </a:t>
            </a:r>
            <a:r>
              <a:rPr lang="de" sz="1600"/>
              <a:t>von technischen Schulden </a:t>
            </a:r>
            <a:r>
              <a:rPr lang="de" sz="1600"/>
              <a:t>quantifizieren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Wert (</a:t>
            </a:r>
            <a:r>
              <a:rPr lang="de" sz="1600"/>
              <a:t>Rückzahlungskosten) 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Zinssatz (potentiellen Kosten durch Aufschiebung)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Hilfsmittel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mathematische Berechnungen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definierte Modelle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Abschätzung durch Erfahrung und Expertise</a:t>
            </a:r>
            <a:endParaRPr sz="1600"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538163" y="297000"/>
            <a:ext cx="8067674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Technische Schulden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Refactoring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Fazit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Diskussion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/>
              <a:t>Quellen</a:t>
            </a:r>
            <a:endParaRPr sz="1600"/>
          </a:p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38163" y="4654800"/>
            <a:ext cx="367691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Priorisierung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Entscheidungsfindung: Zurückzahlen oder aufschieben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/>
              <a:t>Priorisierung von technischen Schulden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/>
              <a:t>Modelle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de" sz="1600"/>
              <a:t>Kosten-Nutzen-Analyse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Portfolio-Ansatz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Optionsstrategie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Analytic-Hierarchy-Process</a:t>
            </a:r>
            <a:endParaRPr i="1" sz="1600"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5205425" y="1553400"/>
            <a:ext cx="34004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Prävention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" sz="1600"/>
              <a:t>technische Schulden verhindern / minimieren durch: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de" sz="1600"/>
              <a:t>Qualitätssicherung</a:t>
            </a:r>
            <a:endParaRPr b="1"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Programmierrichtlinien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automatisierte Tests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Code-Reviews</a:t>
            </a:r>
            <a:endParaRPr sz="1600"/>
          </a:p>
          <a:p>
            <a:pPr indent="-17145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" sz="1600"/>
              <a:t>einheitliche Definition of Done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Überwachung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Grundlage für fundierte Entscheidungen</a:t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Beobachtung von 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Wert- und Zinsveränderungen über die Zeit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Produktivität des Teams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Gesamtqualität der Software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Tools zur Unterstützung von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Code-Dopplungen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Fehlende Kommentare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Verstöße gegen Programmierrichtlinien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Dokumentation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Identifizierte technische Schuld dokumentieren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Position, Typ, Beschreibung, …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zentraler Ort für technische Schulden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transparent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nachvollziehbar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zugänglich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separates Backlog für technische Schulden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Sprint-Planning I</a:t>
            </a:r>
            <a:endParaRPr sz="1600"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Kommunikation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Entwicklungsteam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gemeinsames Verständnis über Prioritäten &amp; Status der Schulden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regelmäßige Reviews / Retrospektiven</a:t>
            </a:r>
            <a:endParaRPr sz="1600"/>
          </a:p>
          <a:p>
            <a:pPr indent="0" lvl="0" marL="2667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Stakeholder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Einbeziehung von Rückzahlungen in den Entwicklungsprozess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Vermittlung zwischen technischen und nicht-technischen Stakeholdern</a:t>
            </a:r>
            <a:endParaRPr sz="1600"/>
          </a:p>
          <a:p>
            <a:pPr indent="-152400" lvl="4" marL="406400" rtl="0" algn="l"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Implikationen bei Nicht-Rückzahlung verdeutlichen, bspw: </a:t>
            </a:r>
            <a:endParaRPr sz="1600"/>
          </a:p>
          <a:p>
            <a:pPr indent="-196850" lvl="5" marL="1125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Performance beeinflusst</a:t>
            </a:r>
            <a:endParaRPr sz="1600"/>
          </a:p>
          <a:p>
            <a:pPr indent="-196850" lvl="5" marL="1125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Sicherheit gefährdet</a:t>
            </a:r>
            <a:endParaRPr sz="1600"/>
          </a:p>
          <a:p>
            <a:pPr indent="-196850" lvl="5" marL="11250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Entwicklungsaufwand erhöht</a:t>
            </a:r>
            <a:endParaRPr sz="16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Technisches Schuldenmanagement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Rückzahlung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Code-Schulden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Bug-Fixing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Tests</a:t>
            </a:r>
            <a:endParaRPr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152400" lvl="3" marL="2667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tieferliegende Schulden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Reengineering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Rewriting</a:t>
            </a:r>
            <a:endParaRPr sz="1600"/>
          </a:p>
          <a:p>
            <a:pPr indent="-152400" lvl="4" marL="40640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ts val="1600"/>
              <a:buChar char="○"/>
            </a:pPr>
            <a:r>
              <a:rPr b="1" lang="de" sz="1600"/>
              <a:t>Refactoring</a:t>
            </a:r>
            <a:endParaRPr b="1" sz="1600"/>
          </a:p>
          <a:p>
            <a:pPr indent="0" lvl="0" marL="0" rtl="0" algn="l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Einführung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19" y="1528000"/>
            <a:ext cx="2087500" cy="2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224" y="1116425"/>
            <a:ext cx="2227538" cy="29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>
            <p:ph idx="4294967295" type="ftr"/>
          </p:nvPr>
        </p:nvSpPr>
        <p:spPr>
          <a:xfrm>
            <a:off x="2578425" y="3666525"/>
            <a:ext cx="11709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https://martinfowler.com/</a:t>
            </a:r>
            <a:endParaRPr/>
          </a:p>
        </p:txBody>
      </p:sp>
      <p:sp>
        <p:nvSpPr>
          <p:cNvPr id="253" name="Google Shape;253;p31"/>
          <p:cNvSpPr txBox="1"/>
          <p:nvPr>
            <p:ph idx="4294967295" type="ftr"/>
          </p:nvPr>
        </p:nvSpPr>
        <p:spPr>
          <a:xfrm>
            <a:off x="5863525" y="4094200"/>
            <a:ext cx="11709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https://refactoring.com/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Motivation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538175" y="1478225"/>
            <a:ext cx="40338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Architektur zersetzt sich mit Zeit von alleine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Refactoring verbessert Lesbarkeit des Codes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Refactoring erleichtert die Fehlersuche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Verschnellert den Entwicklungsprozess</a:t>
            </a:r>
            <a:endParaRPr b="0" sz="1600"/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822" y="1340703"/>
            <a:ext cx="3925224" cy="24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4294967295" type="ftr"/>
          </p:nvPr>
        </p:nvSpPr>
        <p:spPr>
          <a:xfrm>
            <a:off x="5417800" y="3802801"/>
            <a:ext cx="2691300" cy="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Refactoring: Improving the Design of Existing Code (M. Fowler)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Voraussetzung</a:t>
            </a:r>
            <a:endParaRPr/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Automatische Tests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Continuous Integration</a:t>
            </a:r>
            <a:endParaRPr b="0" sz="1600"/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Kategorisierung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538170" y="1083925"/>
            <a:ext cx="4033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Floss Refactoring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Zahnseide ein alltäglicher Prozess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keine gesonderte Aufgabe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opportunistisch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725170" y="1083925"/>
            <a:ext cx="40338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Root Canal Refactoring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Expliziter</a:t>
            </a:r>
            <a:r>
              <a:rPr lang="de" sz="1600"/>
              <a:t> Auftrag: Refactoring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Eigenständige Aufgabe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gilt zu vermeiden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Begriffsklärung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Rückstände in der Software während der Entwicklung, welche die zukünftige Produktivität negativ beeinflussen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Metapher zu Schulden in der Finanzwelt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soll den Grund für steigende Kosten in der Softwareentwicklung verdeutlichen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allgemein anerkannte Definition existiert nicht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globale TS: 500 Milliarden US-Dollar (2010)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Methodik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Die Beste Zeit ist direkt vor Implementierung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Wann auch immer ich dadurch die Verständlichkeit des Codes verbessern kann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Root Canal Refactoring gilt zu vermeiden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0" lang="de" sz="1600"/>
              <a:t>Große Refactoring-Vorhaben müssen nicht als ganzes gelöst werden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Als Bestandteil von Code Reviews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Auch guter Code wird Refactoring benötigen</a:t>
            </a:r>
            <a:endParaRPr b="0" sz="1600"/>
          </a:p>
          <a:p>
            <a:pPr indent="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Anwendungsbeispiel Code Smells</a:t>
            </a:r>
            <a:endParaRPr/>
          </a:p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13" y="2066938"/>
            <a:ext cx="3552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138" y="1004888"/>
            <a:ext cx="45243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Anwendungsbeispiel Code Smells</a:t>
            </a:r>
            <a:endParaRPr/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38" y="976150"/>
            <a:ext cx="69723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076" y="2636875"/>
            <a:ext cx="50577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1513"/>
            <a:ext cx="4033776" cy="309533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Anwendungsbeispiel Architektur</a:t>
            </a:r>
            <a:endParaRPr/>
          </a:p>
        </p:txBody>
      </p:sp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75" y="1016576"/>
            <a:ext cx="3342352" cy="35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1395525" y="1581700"/>
            <a:ext cx="1646400" cy="482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4605050" y="2445500"/>
            <a:ext cx="1267200" cy="67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8"/>
          <p:cNvCxnSpPr>
            <a:stCxn id="309" idx="3"/>
            <a:endCxn id="310" idx="1"/>
          </p:cNvCxnSpPr>
          <p:nvPr/>
        </p:nvCxnSpPr>
        <p:spPr>
          <a:xfrm>
            <a:off x="3041925" y="1823050"/>
            <a:ext cx="1563000" cy="9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Gefahren von verschobenen Refactoring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Verringerte Produktivität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Erhöhte Arbeitslast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Höhere Fehleranfälligkeit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Später anfallende hohe Arbeitslast durch notwendige Aufräumarbeiten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Herausforderungen</a:t>
            </a:r>
            <a:endParaRPr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Kosten müssen immer direkt bezahlt werden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Konflikte:</a:t>
            </a:r>
            <a:endParaRPr b="0"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Zeitlicher Aufwand </a:t>
            </a:r>
            <a:r>
              <a:rPr lang="de" sz="1600"/>
              <a:t>vs.</a:t>
            </a:r>
            <a:r>
              <a:rPr lang="de" sz="1600"/>
              <a:t> (sichtbarer) Gewinn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Unterschiedliches Verständnis von Aufwandsschätzungen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Außerdem: </a:t>
            </a:r>
            <a:r>
              <a:rPr b="0" lang="de" sz="1600"/>
              <a:t>Refactoring benötigt zwingend Ressourcen zur korrekten Umsetzung</a:t>
            </a:r>
            <a:endParaRPr b="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Scrum-Phase Planning 2 bietet sich hier besonders an</a:t>
            </a:r>
            <a:endParaRPr b="0" sz="1600"/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Erfolgsfaktoren</a:t>
            </a:r>
            <a:endParaRPr/>
          </a:p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977" y="977300"/>
            <a:ext cx="5132049" cy="3188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>
            <p:ph idx="4294967295" type="ftr"/>
          </p:nvPr>
        </p:nvSpPr>
        <p:spPr>
          <a:xfrm>
            <a:off x="2046125" y="4390075"/>
            <a:ext cx="5051700" cy="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/>
              <a:t>Towards an Evidence-Based Understanding of Emergence of Architecture Through Continuous Refactoring in Agile Software Development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Refactoring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Erfolgsfaktoren</a:t>
            </a:r>
            <a:endParaRPr/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Wissensvermittlung innerhalb von Teams ist </a:t>
            </a:r>
            <a:r>
              <a:rPr b="0" lang="de" sz="1600"/>
              <a:t>essentiell</a:t>
            </a:r>
            <a:endParaRPr b="0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Im Planungsprozess sollten verschiedene Gruppen mit einbezogen werden</a:t>
            </a:r>
            <a:endParaRPr b="0" sz="1600"/>
          </a:p>
        </p:txBody>
      </p:sp>
      <p:sp>
        <p:nvSpPr>
          <p:cNvPr id="340" name="Google Shape;340;p4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keine einheitliche Definition von 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häufig fehlende Kenntnisse im Team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erfolgreiches TSM durch ganzes Team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Refactoring ist bewährtes Mittel zum Abbau 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Grundlage ist immer eine automatische Testabdeckung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Auch Refactoring muss durch komplettes Team unterstützt werden</a:t>
            </a:r>
            <a:endParaRPr b="0" sz="1600"/>
          </a:p>
        </p:txBody>
      </p:sp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Diskussion</a:t>
            </a:r>
            <a:endParaRPr/>
          </a:p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Erfahrungen mit technischen Schulden?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Sind euch technische Schulden bei der Arbeit begegnet?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Wurde der Begriff “</a:t>
            </a:r>
            <a:r>
              <a:rPr lang="de" sz="1600"/>
              <a:t>T</a:t>
            </a:r>
            <a:r>
              <a:rPr lang="de" sz="1600"/>
              <a:t>echnische Schuld” verwendet?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Umgang</a:t>
            </a:r>
            <a:r>
              <a:rPr lang="de" sz="1600"/>
              <a:t> mit</a:t>
            </a:r>
            <a:r>
              <a:rPr lang="de" sz="1600"/>
              <a:t> Refactoring?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Gehört Refactoring bei euch zum alltäglichen Entwicklungsprozess?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 sz="1600"/>
              <a:t>Wie viel Zeit verbringt ihr mit Refactoring?</a:t>
            </a:r>
            <a:endParaRPr sz="1600"/>
          </a:p>
        </p:txBody>
      </p:sp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Begriffsursprung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Erfahrungsbericht von Ward Cunningham (1992)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Softwareprojekt der Firma “Wyatt Software”</a:t>
            </a:r>
            <a:endParaRPr b="0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/>
              <a:t>“Shipping first time code is like going into debt. A little debt speeds development so long as it is paid back promptly with a rewrite.”</a:t>
            </a:r>
            <a:endParaRPr b="0" i="1"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Anpassung der Architektur vorerst nur für neue Features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bewusstes Vorgehen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Metapher für Kommunikation mit Projektleitung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50" y="2433525"/>
            <a:ext cx="2024225" cy="21682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idx="4294967295" type="ftr"/>
          </p:nvPr>
        </p:nvSpPr>
        <p:spPr>
          <a:xfrm rot="-5400000">
            <a:off x="7302200" y="3214126"/>
            <a:ext cx="2691300" cy="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</a:rPr>
              <a:t>Quelle: https://en.wikipedia.org/wiki/File:Ward_Cunningham_-_Commons-1.jpg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An exploration of technical debt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Edith Tom, Aybüke Aurum, Richard Vidgen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https://www.sciencedirect.com/science/article/pii/S0164121213000022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Experience Report - </a:t>
            </a:r>
            <a:r>
              <a:rPr lang="de" sz="1100"/>
              <a:t>The WyCash portfolio management system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Ward Cunningham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https://dl.acm.org/doi/10.1145/157710.157715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Managing Technical Debt in Software-Reliant Systems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Brown, N., Cai, Y., Guo, Y., Kazman, R., Kim, M., Kruchten, P., Lim, E., MacCormack, A., Nord, R, Ozkaya, I, Sangwan, R., Seaman, C., Sullivan, K., Zazworka, 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https://www.researchgate.net/profile/Philippe-Kruchten/publication/221560462_Managing_technical_debt_in_software-reliant_systems/links/0fcfd50b83582ece7d000000/Managing-technical-debt-in-software-reliant-systems.pdf?origin=scientificContributions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/>
              <a:t>How do software development teams manage technical debt? – An empirical study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Jesse Yli-Huumo, Andrey Maglyas, Kari Smolander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https://www.sciencedirect.com/science/article/pii/S016412121630053X</a:t>
            </a:r>
            <a:endParaRPr b="0" sz="1100"/>
          </a:p>
        </p:txBody>
      </p:sp>
      <p:sp>
        <p:nvSpPr>
          <p:cNvPr id="361" name="Google Shape;361;p45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67" name="Google Shape;367;p46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Technical Debt Quadrant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Martin Fowler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https://martinfowler.com/bliki/TechnicalDebtQuadrant.html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Defining, Measuring, and Managing Technical Debt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Ciera Jaspan, Collin Green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https://ieeexplore.ieee.org/document/10109339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 Systematic Mapping Study on Technical Debt and Its Management</a:t>
            </a:r>
            <a:endParaRPr b="0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/>
              <a:t>Zengyang Li, Paris Avgeriou, Peng Liang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https://www.researchgate.net/publication/269396520_A_Systematic_Mapping_Study_on_Technical_Debt_and_Its_Management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Using technical debt data in decision making: Potential decision approaches</a:t>
            </a:r>
            <a:br>
              <a:rPr lang="de" sz="1100"/>
            </a:br>
            <a:r>
              <a:rPr b="0" lang="de" sz="1100"/>
              <a:t>C. Seaman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https://ieeexplore.ieee.org/document/6225999</a:t>
            </a:r>
            <a:endParaRPr b="0" sz="1100">
              <a:solidFill>
                <a:srgbClr val="1155CC"/>
              </a:solidFill>
            </a:endParaRPr>
          </a:p>
        </p:txBody>
      </p:sp>
      <p:sp>
        <p:nvSpPr>
          <p:cNvPr id="368" name="Google Shape;368;p46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100"/>
              <a:t>Analyzing the concept of technical debt in the context of agile software development: A systematic literature review</a:t>
            </a:r>
            <a:br>
              <a:rPr lang="de" sz="1100"/>
            </a:br>
            <a:r>
              <a:rPr b="0" lang="de" sz="1100"/>
              <a:t>Woubshet Nema Behutiye, Pilar Rodríguez, Markku Oivo, Ayşe Tosun,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https://www.sciencedirect.com/science/article/abs/pii/S0950584916302890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Technical debt and agile software development practices and processes: An industry practitioner survey</a:t>
            </a:r>
            <a:br>
              <a:rPr b="0" lang="de" sz="1100"/>
            </a:br>
            <a:r>
              <a:rPr b="0" lang="de" sz="1100"/>
              <a:t>Johannes Holvitie, Sherlock A. Licorish, Rodrigo O. Spínola, Sami Hyrynsalmi, Stephen G. MacDonell, Thiago S. Mendes, Jim Buchan, Ville Leppänen</a:t>
            </a:r>
            <a:br>
              <a:rPr lang="de" sz="1100"/>
            </a:b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https://www.sciencedirect.com/science/article/pii/S0950584917305098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Managing technical debt: An industrial case study</a:t>
            </a:r>
            <a:br>
              <a:rPr lang="de" sz="1100"/>
            </a:br>
            <a:r>
              <a:rPr b="0" lang="de" sz="1100"/>
              <a:t>Z. Codabux and B. Williams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https://ieeexplore.ieee.org/document/6608672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A simulation study of practical methods for technical debt management in agile software development</a:t>
            </a:r>
            <a:br>
              <a:rPr lang="de" sz="1100"/>
            </a:br>
            <a:r>
              <a:rPr b="0" lang="de" sz="1100"/>
              <a:t>I. Griffith, H. Taffahi, C. Izurieta and D. Claudio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https://ieeexplore.ieee.org/document/7019961</a:t>
            </a:r>
            <a:r>
              <a:rPr b="0" lang="de" sz="1100">
                <a:solidFill>
                  <a:srgbClr val="1155CC"/>
                </a:solidFill>
              </a:rPr>
              <a:t> </a:t>
            </a:r>
            <a:endParaRPr b="0" sz="1100">
              <a:solidFill>
                <a:srgbClr val="1155CC"/>
              </a:solidFill>
            </a:endParaRPr>
          </a:p>
        </p:txBody>
      </p:sp>
      <p:sp>
        <p:nvSpPr>
          <p:cNvPr id="375" name="Google Shape;375;p47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100"/>
              <a:t>A Case Study on the Impact of Refactoring on Quality and Productivity in an Agile Team</a:t>
            </a:r>
            <a:br>
              <a:rPr b="0" lang="de" sz="1100"/>
            </a:br>
            <a:r>
              <a:rPr b="0" lang="de" sz="1100"/>
              <a:t>Moser, R., Abrahamsson, P., Pedrycz, W., Sillitti, A., Succi, G.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https://link.springer.com/chapter/10.1007/978-3-540-85279-7_20</a:t>
            </a:r>
            <a:br>
              <a:rPr lang="de" sz="1100"/>
            </a:br>
            <a:br>
              <a:rPr lang="de" sz="1100"/>
            </a:br>
            <a:r>
              <a:rPr lang="de" sz="1100"/>
              <a:t>Towards an Evidence-Based Understanding of Emergence of Architecture Through Continuous Refactoring in Agile Software Development</a:t>
            </a:r>
            <a:br>
              <a:rPr lang="de" sz="1100"/>
            </a:br>
            <a:r>
              <a:rPr b="0" lang="de" sz="1100"/>
              <a:t>L. Chen and M. A. Babar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https://ieeexplore.ieee.org/document/6827119</a:t>
            </a:r>
            <a:br>
              <a:rPr lang="de" sz="1100"/>
            </a:br>
            <a:br>
              <a:rPr lang="de" sz="1100"/>
            </a:br>
            <a:r>
              <a:rPr lang="de" sz="1100"/>
              <a:t>Perspectives on refactoring planning and practice: an empirical study</a:t>
            </a:r>
            <a:br>
              <a:rPr lang="de" sz="1100"/>
            </a:br>
            <a:r>
              <a:rPr b="0" lang="de" sz="1100"/>
              <a:t>Chen, J., Xiao, J., Wang, Q.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https://link.springer.com/article/10.1007/s10664-015-9390-8</a:t>
            </a:r>
            <a:br>
              <a:rPr lang="de" sz="1100"/>
            </a:br>
            <a:br>
              <a:rPr lang="de" sz="1100"/>
            </a:br>
            <a:r>
              <a:rPr lang="de" sz="1100"/>
              <a:t>Refactoring: Improving the Design of Existing Code</a:t>
            </a:r>
            <a:br>
              <a:rPr lang="de" sz="1100"/>
            </a:br>
            <a:r>
              <a:rPr b="0" lang="de" sz="1100"/>
              <a:t>Fowler, M. and Beck, K. and Brant, J. and Opdyke, W. and Roberts, D.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https://martinfowler.com/books/refactoring.html</a:t>
            </a:r>
            <a:endParaRPr b="0"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100"/>
          </a:p>
        </p:txBody>
      </p:sp>
      <p:sp>
        <p:nvSpPr>
          <p:cNvPr id="382" name="Google Shape;382;p48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100"/>
              <a:t>Identification and management of technical debt: A systematic mapping study</a:t>
            </a:r>
            <a:br>
              <a:rPr b="0" lang="de" sz="1100"/>
            </a:br>
            <a:r>
              <a:rPr b="0" lang="de" sz="1100"/>
              <a:t>Nicolli S.R. Alves, Thiago S. Mendes, Manoel G. de Mendonça, Rodrigo O. Spínola, Forrest Shull, Carolyn Seaman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https://www.sciencedirect.com/science/article/pii/S0950584915001743</a:t>
            </a:r>
            <a:r>
              <a:rPr b="0" lang="de" sz="1100">
                <a:solidFill>
                  <a:srgbClr val="1155CC"/>
                </a:solidFill>
              </a:rPr>
              <a:t> </a:t>
            </a:r>
            <a:br>
              <a:rPr b="0" lang="de" sz="1100"/>
            </a:br>
            <a:br>
              <a:rPr b="0" lang="de" sz="1100"/>
            </a:br>
            <a:r>
              <a:rPr lang="de" sz="1100"/>
              <a:t>Measure it? Manage it? Ignore it? software practitioners and technical debt</a:t>
            </a:r>
            <a:br>
              <a:rPr lang="de" sz="1100"/>
            </a:br>
            <a:r>
              <a:rPr b="0" lang="de" sz="1100"/>
              <a:t>Neil A. Ernst, Stephany Bellomo, Ipek Ozkaya, Robert L. Nord, and Ian Gorton</a:t>
            </a:r>
            <a:br>
              <a:rPr b="0" lang="de" sz="1100"/>
            </a:br>
            <a:r>
              <a:rPr b="0" lang="de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https://doi.org/10.1145/2786805.2786848</a:t>
            </a:r>
            <a:r>
              <a:rPr b="0" lang="de" sz="1100">
                <a:solidFill>
                  <a:srgbClr val="1155CC"/>
                </a:solidFill>
              </a:rPr>
              <a:t> </a:t>
            </a:r>
            <a:endParaRPr b="0" sz="11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</p:txBody>
      </p:sp>
      <p:sp>
        <p:nvSpPr>
          <p:cNvPr id="389" name="Google Shape;389;p49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Vorteile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Wettbewerbsvorteil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schnelleres Kundenfeedback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neue Erfahrungen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bessere Entscheidungen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höhere Qualität zukünftiger Arbeit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Gefahren</a:t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Zinsen in Form von Mehrkosten / Mehraufwand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1600"/>
              <a:t>“The danger occurs when the debt is not repaid. Every minute spent on not-quite-right code counts as interest on that debt.”</a:t>
            </a:r>
            <a:endParaRPr b="0" i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Komplexität des Quellcodes steigt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Wartbarkeit und Produktivität werden schlechter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mehr Fehler und Missverständnisse</a:t>
            </a:r>
            <a:endParaRPr b="0" sz="1600"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Entstehung</a:t>
            </a:r>
            <a:endParaRPr/>
          </a:p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75" y="973650"/>
            <a:ext cx="4599199" cy="34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Entstehung</a:t>
            </a:r>
            <a:endParaRPr/>
          </a:p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verschiedene Ursachen für die Entstehung technischer Schulden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vor allem rücksichtslose Schulden sind gefährlich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vorsichtiges Verhalten reduziert Gefahren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Technische Schulden entstehen immer</a:t>
            </a:r>
            <a:endParaRPr sz="1600"/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538163" y="297000"/>
            <a:ext cx="806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Technische Schulden</a:t>
            </a:r>
            <a:endParaRPr/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de"/>
              <a:t>Kategorisierung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538164" y="1083915"/>
            <a:ext cx="8067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Quellcode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Architektur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Tests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Dokumentation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Anforderungen</a:t>
            </a:r>
            <a:endParaRPr b="0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de" sz="1600"/>
              <a:t>Infrastruktur</a:t>
            </a:r>
            <a:endParaRPr sz="1600"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538163" y="4654800"/>
            <a:ext cx="367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WK_Praesentation_16-9">
  <a:themeElements>
    <a:clrScheme name="HTWK_Test">
      <a:dk1>
        <a:srgbClr val="000000"/>
      </a:dk1>
      <a:lt1>
        <a:srgbClr val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