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59CC51FB-750F-44D3-B389-BBEFDBDF4D61}" type="datetimeFigureOut">
              <a:rPr lang="es-ES" smtClean="0"/>
              <a:t>20/09/2020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9D7E060-5516-4A9B-956B-BA4CAA90CD50}" type="slidenum">
              <a:rPr lang="es-ES" smtClean="0"/>
              <a:t>‹Nº›</a:t>
            </a:fld>
            <a:endParaRPr lang="es-ES"/>
          </a:p>
        </p:txBody>
      </p:sp>
    </p:spTree>
    <p:extLst>
      <p:ext uri="{BB962C8B-B14F-4D97-AF65-F5344CB8AC3E}">
        <p14:creationId xmlns:p14="http://schemas.microsoft.com/office/powerpoint/2010/main" val="2118374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59CC51FB-750F-44D3-B389-BBEFDBDF4D61}" type="datetimeFigureOut">
              <a:rPr lang="es-ES" smtClean="0"/>
              <a:t>20/09/2020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9D7E060-5516-4A9B-956B-BA4CAA90CD50}" type="slidenum">
              <a:rPr lang="es-ES" smtClean="0"/>
              <a:t>‹Nº›</a:t>
            </a:fld>
            <a:endParaRPr lang="es-ES"/>
          </a:p>
        </p:txBody>
      </p:sp>
    </p:spTree>
    <p:extLst>
      <p:ext uri="{BB962C8B-B14F-4D97-AF65-F5344CB8AC3E}">
        <p14:creationId xmlns:p14="http://schemas.microsoft.com/office/powerpoint/2010/main" val="169763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59CC51FB-750F-44D3-B389-BBEFDBDF4D61}" type="datetimeFigureOut">
              <a:rPr lang="es-ES" smtClean="0"/>
              <a:t>20/09/2020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9D7E060-5516-4A9B-956B-BA4CAA90CD50}" type="slidenum">
              <a:rPr lang="es-ES" smtClean="0"/>
              <a:t>‹Nº›</a:t>
            </a:fld>
            <a:endParaRPr lang="es-ES"/>
          </a:p>
        </p:txBody>
      </p:sp>
    </p:spTree>
    <p:extLst>
      <p:ext uri="{BB962C8B-B14F-4D97-AF65-F5344CB8AC3E}">
        <p14:creationId xmlns:p14="http://schemas.microsoft.com/office/powerpoint/2010/main" val="1146495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59CC51FB-750F-44D3-B389-BBEFDBDF4D61}" type="datetimeFigureOut">
              <a:rPr lang="es-ES" smtClean="0"/>
              <a:t>20/09/2020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9D7E060-5516-4A9B-956B-BA4CAA90CD50}" type="slidenum">
              <a:rPr lang="es-ES" smtClean="0"/>
              <a:t>‹Nº›</a:t>
            </a:fld>
            <a:endParaRPr lang="es-ES"/>
          </a:p>
        </p:txBody>
      </p:sp>
    </p:spTree>
    <p:extLst>
      <p:ext uri="{BB962C8B-B14F-4D97-AF65-F5344CB8AC3E}">
        <p14:creationId xmlns:p14="http://schemas.microsoft.com/office/powerpoint/2010/main" val="3771923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9CC51FB-750F-44D3-B389-BBEFDBDF4D61}" type="datetimeFigureOut">
              <a:rPr lang="es-ES" smtClean="0"/>
              <a:t>20/09/2020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9D7E060-5516-4A9B-956B-BA4CAA90CD50}" type="slidenum">
              <a:rPr lang="es-ES" smtClean="0"/>
              <a:t>‹Nº›</a:t>
            </a:fld>
            <a:endParaRPr lang="es-ES"/>
          </a:p>
        </p:txBody>
      </p:sp>
    </p:spTree>
    <p:extLst>
      <p:ext uri="{BB962C8B-B14F-4D97-AF65-F5344CB8AC3E}">
        <p14:creationId xmlns:p14="http://schemas.microsoft.com/office/powerpoint/2010/main" val="88322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59CC51FB-750F-44D3-B389-BBEFDBDF4D61}" type="datetimeFigureOut">
              <a:rPr lang="es-ES" smtClean="0"/>
              <a:t>20/09/2020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9D7E060-5516-4A9B-956B-BA4CAA90CD50}" type="slidenum">
              <a:rPr lang="es-ES" smtClean="0"/>
              <a:t>‹Nº›</a:t>
            </a:fld>
            <a:endParaRPr lang="es-ES"/>
          </a:p>
        </p:txBody>
      </p:sp>
    </p:spTree>
    <p:extLst>
      <p:ext uri="{BB962C8B-B14F-4D97-AF65-F5344CB8AC3E}">
        <p14:creationId xmlns:p14="http://schemas.microsoft.com/office/powerpoint/2010/main" val="104392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59CC51FB-750F-44D3-B389-BBEFDBDF4D61}" type="datetimeFigureOut">
              <a:rPr lang="es-ES" smtClean="0"/>
              <a:t>20/09/2020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B9D7E060-5516-4A9B-956B-BA4CAA90CD50}" type="slidenum">
              <a:rPr lang="es-ES" smtClean="0"/>
              <a:t>‹Nº›</a:t>
            </a:fld>
            <a:endParaRPr lang="es-ES"/>
          </a:p>
        </p:txBody>
      </p:sp>
    </p:spTree>
    <p:extLst>
      <p:ext uri="{BB962C8B-B14F-4D97-AF65-F5344CB8AC3E}">
        <p14:creationId xmlns:p14="http://schemas.microsoft.com/office/powerpoint/2010/main" val="2902708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59CC51FB-750F-44D3-B389-BBEFDBDF4D61}" type="datetimeFigureOut">
              <a:rPr lang="es-ES" smtClean="0"/>
              <a:t>20/09/2020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B9D7E060-5516-4A9B-956B-BA4CAA90CD50}" type="slidenum">
              <a:rPr lang="es-ES" smtClean="0"/>
              <a:t>‹Nº›</a:t>
            </a:fld>
            <a:endParaRPr lang="es-ES"/>
          </a:p>
        </p:txBody>
      </p:sp>
    </p:spTree>
    <p:extLst>
      <p:ext uri="{BB962C8B-B14F-4D97-AF65-F5344CB8AC3E}">
        <p14:creationId xmlns:p14="http://schemas.microsoft.com/office/powerpoint/2010/main" val="2461644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9CC51FB-750F-44D3-B389-BBEFDBDF4D61}" type="datetimeFigureOut">
              <a:rPr lang="es-ES" smtClean="0"/>
              <a:t>20/09/2020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B9D7E060-5516-4A9B-956B-BA4CAA90CD50}" type="slidenum">
              <a:rPr lang="es-ES" smtClean="0"/>
              <a:t>‹Nº›</a:t>
            </a:fld>
            <a:endParaRPr lang="es-ES"/>
          </a:p>
        </p:txBody>
      </p:sp>
    </p:spTree>
    <p:extLst>
      <p:ext uri="{BB962C8B-B14F-4D97-AF65-F5344CB8AC3E}">
        <p14:creationId xmlns:p14="http://schemas.microsoft.com/office/powerpoint/2010/main" val="347234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9CC51FB-750F-44D3-B389-BBEFDBDF4D61}" type="datetimeFigureOut">
              <a:rPr lang="es-ES" smtClean="0"/>
              <a:t>20/09/2020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9D7E060-5516-4A9B-956B-BA4CAA90CD50}" type="slidenum">
              <a:rPr lang="es-ES" smtClean="0"/>
              <a:t>‹Nº›</a:t>
            </a:fld>
            <a:endParaRPr lang="es-ES"/>
          </a:p>
        </p:txBody>
      </p:sp>
    </p:spTree>
    <p:extLst>
      <p:ext uri="{BB962C8B-B14F-4D97-AF65-F5344CB8AC3E}">
        <p14:creationId xmlns:p14="http://schemas.microsoft.com/office/powerpoint/2010/main" val="248921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9CC51FB-750F-44D3-B389-BBEFDBDF4D61}" type="datetimeFigureOut">
              <a:rPr lang="es-ES" smtClean="0"/>
              <a:t>20/09/2020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9D7E060-5516-4A9B-956B-BA4CAA90CD50}" type="slidenum">
              <a:rPr lang="es-ES" smtClean="0"/>
              <a:t>‹Nº›</a:t>
            </a:fld>
            <a:endParaRPr lang="es-ES"/>
          </a:p>
        </p:txBody>
      </p:sp>
    </p:spTree>
    <p:extLst>
      <p:ext uri="{BB962C8B-B14F-4D97-AF65-F5344CB8AC3E}">
        <p14:creationId xmlns:p14="http://schemas.microsoft.com/office/powerpoint/2010/main" val="212279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CC51FB-750F-44D3-B389-BBEFDBDF4D61}" type="datetimeFigureOut">
              <a:rPr lang="es-ES" smtClean="0"/>
              <a:t>20/09/2020</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D7E060-5516-4A9B-956B-BA4CAA90CD50}" type="slidenum">
              <a:rPr lang="es-ES" smtClean="0"/>
              <a:t>‹Nº›</a:t>
            </a:fld>
            <a:endParaRPr lang="es-ES"/>
          </a:p>
        </p:txBody>
      </p:sp>
    </p:spTree>
    <p:extLst>
      <p:ext uri="{BB962C8B-B14F-4D97-AF65-F5344CB8AC3E}">
        <p14:creationId xmlns:p14="http://schemas.microsoft.com/office/powerpoint/2010/main" val="1458624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611" y="2060993"/>
            <a:ext cx="7873016" cy="4190476"/>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641" y="171847"/>
            <a:ext cx="2362200" cy="857250"/>
          </a:xfrm>
          <a:prstGeom prst="rect">
            <a:avLst/>
          </a:prstGeom>
        </p:spPr>
      </p:pic>
      <p:sp>
        <p:nvSpPr>
          <p:cNvPr id="4" name="Rectángulo 3"/>
          <p:cNvSpPr/>
          <p:nvPr/>
        </p:nvSpPr>
        <p:spPr>
          <a:xfrm>
            <a:off x="2662466" y="443753"/>
            <a:ext cx="6167074" cy="707886"/>
          </a:xfrm>
          <a:prstGeom prst="rect">
            <a:avLst/>
          </a:prstGeom>
        </p:spPr>
        <p:txBody>
          <a:bodyPr wrap="none">
            <a:spAutoFit/>
          </a:bodyPr>
          <a:lstStyle/>
          <a:p>
            <a:pPr algn="ctr"/>
            <a:r>
              <a:rPr lang="es-ES" sz="4000" i="0" dirty="0" smtClean="0">
                <a:ln w="0"/>
                <a:effectLst>
                  <a:outerShdw blurRad="38100" dist="19050" dir="2700000" algn="tl" rotWithShape="0">
                    <a:schemeClr val="dk1">
                      <a:alpha val="40000"/>
                    </a:schemeClr>
                  </a:outerShdw>
                </a:effectLst>
                <a:latin typeface="Playfair Display"/>
              </a:rPr>
              <a:t>DAM GRADO SUPERIOR</a:t>
            </a:r>
            <a:endParaRPr lang="es-ES" sz="4000" i="0" dirty="0">
              <a:ln w="0"/>
              <a:effectLst>
                <a:outerShdw blurRad="38100" dist="19050" dir="2700000" algn="tl" rotWithShape="0">
                  <a:schemeClr val="dk1">
                    <a:alpha val="40000"/>
                  </a:schemeClr>
                </a:outerShdw>
              </a:effectLst>
              <a:latin typeface="Playfair Display"/>
            </a:endParaRPr>
          </a:p>
        </p:txBody>
      </p:sp>
      <p:sp>
        <p:nvSpPr>
          <p:cNvPr id="5" name="Rectángulo 4"/>
          <p:cNvSpPr/>
          <p:nvPr/>
        </p:nvSpPr>
        <p:spPr>
          <a:xfrm>
            <a:off x="3293640" y="1360379"/>
            <a:ext cx="4690323" cy="369332"/>
          </a:xfrm>
          <a:prstGeom prst="rect">
            <a:avLst/>
          </a:prstGeom>
        </p:spPr>
        <p:txBody>
          <a:bodyPr wrap="none">
            <a:spAutoFit/>
          </a:bodyPr>
          <a:lstStyle/>
          <a:p>
            <a:r>
              <a:rPr lang="es-ES" dirty="0" smtClean="0"/>
              <a:t>Programación multimedia y dispositivos móviles</a:t>
            </a:r>
            <a:endParaRPr lang="es-ES" dirty="0"/>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4627" y="4537262"/>
            <a:ext cx="1143000" cy="1028700"/>
          </a:xfrm>
          <a:prstGeom prst="rect">
            <a:avLst/>
          </a:prstGeom>
        </p:spPr>
      </p:pic>
    </p:spTree>
    <p:extLst>
      <p:ext uri="{BB962C8B-B14F-4D97-AF65-F5344CB8AC3E}">
        <p14:creationId xmlns:p14="http://schemas.microsoft.com/office/powerpoint/2010/main" val="2108650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333593" y="224501"/>
            <a:ext cx="2198038" cy="369332"/>
          </a:xfrm>
          <a:prstGeom prst="rect">
            <a:avLst/>
          </a:prstGeom>
        </p:spPr>
        <p:txBody>
          <a:bodyPr wrap="none">
            <a:spAutoFit/>
          </a:bodyPr>
          <a:lstStyle/>
          <a:p>
            <a:r>
              <a:rPr lang="es-ES" b="1" i="0" dirty="0" smtClean="0">
                <a:solidFill>
                  <a:srgbClr val="333333"/>
                </a:solidFill>
                <a:effectLst/>
                <a:latin typeface="Arial" panose="020B0604020202020204" pitchFamily="34" charset="0"/>
              </a:rPr>
              <a:t>Control </a:t>
            </a:r>
            <a:r>
              <a:rPr lang="es-ES" b="1" i="0" dirty="0" err="1" smtClean="0">
                <a:solidFill>
                  <a:srgbClr val="333333"/>
                </a:solidFill>
                <a:effectLst/>
                <a:latin typeface="Arial" panose="020B0604020202020204" pitchFamily="34" charset="0"/>
              </a:rPr>
              <a:t>CheckBox</a:t>
            </a:r>
            <a:endParaRPr lang="es-ES" b="1" i="0" dirty="0">
              <a:solidFill>
                <a:srgbClr val="333333"/>
              </a:solidFill>
              <a:effectLst/>
              <a:latin typeface="Arial" panose="020B0604020202020204" pitchFamily="34" charset="0"/>
            </a:endParaRPr>
          </a:p>
        </p:txBody>
      </p:sp>
      <p:sp>
        <p:nvSpPr>
          <p:cNvPr id="3" name="Rectángulo 2"/>
          <p:cNvSpPr/>
          <p:nvPr/>
        </p:nvSpPr>
        <p:spPr>
          <a:xfrm>
            <a:off x="2725271" y="700973"/>
            <a:ext cx="6096000" cy="923330"/>
          </a:xfrm>
          <a:prstGeom prst="rect">
            <a:avLst/>
          </a:prstGeom>
        </p:spPr>
        <p:txBody>
          <a:bodyPr>
            <a:spAutoFit/>
          </a:bodyPr>
          <a:lstStyle/>
          <a:p>
            <a:r>
              <a:rPr lang="es-ES" b="0" i="0" dirty="0" smtClean="0">
                <a:solidFill>
                  <a:srgbClr val="333333"/>
                </a:solidFill>
                <a:effectLst/>
                <a:latin typeface="arial" panose="020B0604020202020204" pitchFamily="34" charset="0"/>
              </a:rPr>
              <a:t>El objetivo de este concepto es seguir practicando lo visto hasta ahora para la creación de un proyecto con Android Studio e incorporar el control visual </a:t>
            </a:r>
            <a:r>
              <a:rPr lang="es-ES" b="0" i="0" dirty="0" err="1" smtClean="0">
                <a:solidFill>
                  <a:srgbClr val="333333"/>
                </a:solidFill>
                <a:effectLst/>
                <a:latin typeface="arial" panose="020B0604020202020204" pitchFamily="34" charset="0"/>
              </a:rPr>
              <a:t>CheckBox</a:t>
            </a:r>
            <a:endParaRPr lang="es-ES" dirty="0"/>
          </a:p>
        </p:txBody>
      </p:sp>
      <p:sp>
        <p:nvSpPr>
          <p:cNvPr id="4" name="Rectángulo 3"/>
          <p:cNvSpPr/>
          <p:nvPr/>
        </p:nvSpPr>
        <p:spPr>
          <a:xfrm>
            <a:off x="2725271" y="1653917"/>
            <a:ext cx="4326826" cy="369332"/>
          </a:xfrm>
          <a:prstGeom prst="rect">
            <a:avLst/>
          </a:prstGeom>
        </p:spPr>
        <p:txBody>
          <a:bodyPr wrap="none">
            <a:spAutoFit/>
          </a:bodyPr>
          <a:lstStyle/>
          <a:p>
            <a:r>
              <a:rPr lang="es-ES" b="0" i="0" dirty="0" smtClean="0">
                <a:solidFill>
                  <a:srgbClr val="333333"/>
                </a:solidFill>
                <a:effectLst/>
                <a:latin typeface="arial" panose="020B0604020202020204" pitchFamily="34" charset="0"/>
              </a:rPr>
              <a:t>Crear un proyecto llamado Proyecto004.</a:t>
            </a:r>
            <a:endParaRPr lang="es-ES" dirty="0"/>
          </a:p>
        </p:txBody>
      </p:sp>
      <p:sp>
        <p:nvSpPr>
          <p:cNvPr id="5" name="Rectángulo 4"/>
          <p:cNvSpPr/>
          <p:nvPr/>
        </p:nvSpPr>
        <p:spPr>
          <a:xfrm>
            <a:off x="543928" y="2599780"/>
            <a:ext cx="5229343" cy="3693319"/>
          </a:xfrm>
          <a:prstGeom prst="rect">
            <a:avLst/>
          </a:prstGeom>
        </p:spPr>
        <p:txBody>
          <a:bodyPr wrap="square">
            <a:spAutoFit/>
          </a:bodyPr>
          <a:lstStyle/>
          <a:p>
            <a:pPr algn="just"/>
            <a:r>
              <a:rPr lang="es-ES" b="1" dirty="0" smtClean="0">
                <a:solidFill>
                  <a:srgbClr val="333333"/>
                </a:solidFill>
                <a:latin typeface="arial" panose="020B0604020202020204" pitchFamily="34" charset="0"/>
              </a:rPr>
              <a:t>Supuesto práctico</a:t>
            </a:r>
            <a:r>
              <a:rPr lang="es-ES" b="1" i="0" dirty="0" smtClean="0">
                <a:solidFill>
                  <a:srgbClr val="333333"/>
                </a:solidFill>
                <a:effectLst/>
                <a:latin typeface="arial" panose="020B0604020202020204" pitchFamily="34" charset="0"/>
              </a:rPr>
              <a:t>:</a:t>
            </a:r>
          </a:p>
          <a:p>
            <a:pPr algn="just"/>
            <a:r>
              <a:rPr lang="es-ES" b="0" i="0" dirty="0" smtClean="0">
                <a:solidFill>
                  <a:srgbClr val="333333"/>
                </a:solidFill>
                <a:effectLst/>
                <a:latin typeface="arial" panose="020B0604020202020204" pitchFamily="34" charset="0"/>
              </a:rPr>
              <a:t>Realizar la carga de dos números en controles de tipo </a:t>
            </a:r>
            <a:r>
              <a:rPr lang="es-ES" b="0" i="0" dirty="0" err="1" smtClean="0">
                <a:solidFill>
                  <a:srgbClr val="333333"/>
                </a:solidFill>
                <a:effectLst/>
                <a:latin typeface="arial" panose="020B0604020202020204" pitchFamily="34" charset="0"/>
              </a:rPr>
              <a:t>EditText</a:t>
            </a:r>
            <a:r>
              <a:rPr lang="es-ES" b="0" i="0" dirty="0" smtClean="0">
                <a:solidFill>
                  <a:srgbClr val="333333"/>
                </a:solidFill>
                <a:effectLst/>
                <a:latin typeface="arial" panose="020B0604020202020204" pitchFamily="34" charset="0"/>
              </a:rPr>
              <a:t> ("</a:t>
            </a:r>
            <a:r>
              <a:rPr lang="es-ES" b="0" i="0" dirty="0" err="1" smtClean="0">
                <a:solidFill>
                  <a:srgbClr val="333333"/>
                </a:solidFill>
                <a:effectLst/>
                <a:latin typeface="arial" panose="020B0604020202020204" pitchFamily="34" charset="0"/>
              </a:rPr>
              <a:t>Number</a:t>
            </a:r>
            <a:r>
              <a:rPr lang="es-ES" b="0" i="0" dirty="0" smtClean="0">
                <a:solidFill>
                  <a:srgbClr val="333333"/>
                </a:solidFill>
                <a:effectLst/>
                <a:latin typeface="arial" panose="020B0604020202020204" pitchFamily="34" charset="0"/>
              </a:rPr>
              <a:t>"). Mostrar en las propiedades "</a:t>
            </a:r>
            <a:r>
              <a:rPr lang="es-ES" b="0" i="0" dirty="0" err="1" smtClean="0">
                <a:solidFill>
                  <a:srgbClr val="333333"/>
                </a:solidFill>
                <a:effectLst/>
                <a:latin typeface="arial" panose="020B0604020202020204" pitchFamily="34" charset="0"/>
              </a:rPr>
              <a:t>hint</a:t>
            </a:r>
            <a:r>
              <a:rPr lang="es-ES" b="0" i="0" dirty="0" smtClean="0">
                <a:solidFill>
                  <a:srgbClr val="333333"/>
                </a:solidFill>
                <a:effectLst/>
                <a:latin typeface="arial" panose="020B0604020202020204" pitchFamily="34" charset="0"/>
              </a:rPr>
              <a:t>" de cada componente un mensaje que solicite la carga de los valores. Disponer dos controles de tipo </a:t>
            </a:r>
            <a:r>
              <a:rPr lang="es-ES" b="0" i="0" dirty="0" err="1" smtClean="0">
                <a:solidFill>
                  <a:srgbClr val="333333"/>
                </a:solidFill>
                <a:effectLst/>
                <a:latin typeface="arial" panose="020B0604020202020204" pitchFamily="34" charset="0"/>
              </a:rPr>
              <a:t>CheckBox</a:t>
            </a:r>
            <a:r>
              <a:rPr lang="es-ES" b="0" i="0" dirty="0" smtClean="0">
                <a:solidFill>
                  <a:srgbClr val="333333"/>
                </a:solidFill>
                <a:effectLst/>
                <a:latin typeface="arial" panose="020B0604020202020204" pitchFamily="34" charset="0"/>
              </a:rPr>
              <a:t> para seleccionar si queremos sumar y/o restar dichos valores. Finalmente mediante un control de tipo </a:t>
            </a:r>
            <a:r>
              <a:rPr lang="es-ES" b="0" i="0" dirty="0" err="1" smtClean="0">
                <a:solidFill>
                  <a:srgbClr val="333333"/>
                </a:solidFill>
                <a:effectLst/>
                <a:latin typeface="arial" panose="020B0604020202020204" pitchFamily="34" charset="0"/>
              </a:rPr>
              <a:t>Button</a:t>
            </a:r>
            <a:r>
              <a:rPr lang="es-ES" b="0" i="0" dirty="0" smtClean="0">
                <a:solidFill>
                  <a:srgbClr val="333333"/>
                </a:solidFill>
                <a:effectLst/>
                <a:latin typeface="arial" panose="020B0604020202020204" pitchFamily="34" charset="0"/>
              </a:rPr>
              <a:t> efectuamos la operación respectiva. Mostramos el o los resultados en un </a:t>
            </a:r>
            <a:r>
              <a:rPr lang="es-ES" b="0" i="0" dirty="0" err="1" smtClean="0">
                <a:solidFill>
                  <a:srgbClr val="333333"/>
                </a:solidFill>
                <a:effectLst/>
                <a:latin typeface="arial" panose="020B0604020202020204" pitchFamily="34" charset="0"/>
              </a:rPr>
              <a:t>TextView</a:t>
            </a:r>
            <a:r>
              <a:rPr lang="es-ES" b="0" i="0" dirty="0" smtClean="0">
                <a:solidFill>
                  <a:srgbClr val="333333"/>
                </a:solidFill>
                <a:effectLst/>
                <a:latin typeface="arial" panose="020B0604020202020204" pitchFamily="34" charset="0"/>
              </a:rPr>
              <a:t>.</a:t>
            </a:r>
          </a:p>
          <a:p>
            <a:pPr algn="just"/>
            <a:r>
              <a:rPr lang="es-ES" b="0" i="0" dirty="0" smtClean="0">
                <a:solidFill>
                  <a:srgbClr val="333333"/>
                </a:solidFill>
                <a:effectLst/>
                <a:latin typeface="arial" panose="020B0604020202020204" pitchFamily="34" charset="0"/>
              </a:rPr>
              <a:t>Lo nuevo en este problema es la inserción de dos objetos de la clase </a:t>
            </a:r>
            <a:r>
              <a:rPr lang="es-ES" b="0" i="0" dirty="0" err="1" smtClean="0">
                <a:solidFill>
                  <a:srgbClr val="333333"/>
                </a:solidFill>
                <a:effectLst/>
                <a:latin typeface="arial" panose="020B0604020202020204" pitchFamily="34" charset="0"/>
              </a:rPr>
              <a:t>CheckBox</a:t>
            </a:r>
            <a:r>
              <a:rPr lang="es-ES" b="0" i="0" dirty="0" smtClean="0">
                <a:solidFill>
                  <a:srgbClr val="333333"/>
                </a:solidFill>
                <a:effectLst/>
                <a:latin typeface="arial" panose="020B0604020202020204" pitchFamily="34" charset="0"/>
              </a:rPr>
              <a:t> que se encuentra en la pestaña "Widgets":</a:t>
            </a:r>
            <a:endParaRPr lang="es-ES" b="0" i="0" dirty="0">
              <a:solidFill>
                <a:srgbClr val="333333"/>
              </a:solidFill>
              <a:effectLst/>
              <a:latin typeface="arial" panose="020B0604020202020204" pitchFamily="34" charset="0"/>
            </a:endParaRPr>
          </a:p>
        </p:txBody>
      </p:sp>
      <p:pic>
        <p:nvPicPr>
          <p:cNvPr id="6146" name="Picture 2" descr="control check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6552" y="2228536"/>
            <a:ext cx="5286000" cy="443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65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1013" y="590704"/>
            <a:ext cx="5934076" cy="2308324"/>
          </a:xfrm>
          <a:prstGeom prst="rect">
            <a:avLst/>
          </a:prstGeom>
        </p:spPr>
        <p:txBody>
          <a:bodyPr wrap="square">
            <a:spAutoFit/>
          </a:bodyPr>
          <a:lstStyle/>
          <a:p>
            <a:pPr algn="just"/>
            <a:r>
              <a:rPr lang="es-ES" b="0" i="0" dirty="0" smtClean="0">
                <a:solidFill>
                  <a:srgbClr val="333333"/>
                </a:solidFill>
                <a:effectLst/>
                <a:latin typeface="arial" panose="020B0604020202020204" pitchFamily="34" charset="0"/>
              </a:rPr>
              <a:t>Debemos iniciar las propiedades "</a:t>
            </a:r>
            <a:r>
              <a:rPr lang="es-ES" b="0" i="0" dirty="0" err="1" smtClean="0">
                <a:solidFill>
                  <a:srgbClr val="333333"/>
                </a:solidFill>
                <a:effectLst/>
                <a:latin typeface="arial" panose="020B0604020202020204" pitchFamily="34" charset="0"/>
              </a:rPr>
              <a:t>text</a:t>
            </a:r>
            <a:r>
              <a:rPr lang="es-ES" b="0" i="0" dirty="0" smtClean="0">
                <a:solidFill>
                  <a:srgbClr val="333333"/>
                </a:solidFill>
                <a:effectLst/>
                <a:latin typeface="arial" panose="020B0604020202020204" pitchFamily="34" charset="0"/>
              </a:rPr>
              <a:t>" para mostrar un texto y la propiedad "id" para poder hacer referencia al </a:t>
            </a:r>
            <a:r>
              <a:rPr lang="es-ES" b="0" i="0" dirty="0" err="1" smtClean="0">
                <a:solidFill>
                  <a:srgbClr val="333333"/>
                </a:solidFill>
                <a:effectLst/>
                <a:latin typeface="arial" panose="020B0604020202020204" pitchFamily="34" charset="0"/>
              </a:rPr>
              <a:t>CheckBox</a:t>
            </a:r>
            <a:r>
              <a:rPr lang="es-ES" b="0" i="0" dirty="0" smtClean="0">
                <a:solidFill>
                  <a:srgbClr val="333333"/>
                </a:solidFill>
                <a:effectLst/>
                <a:latin typeface="arial" panose="020B0604020202020204" pitchFamily="34" charset="0"/>
              </a:rPr>
              <a:t> en el programa java.</a:t>
            </a:r>
          </a:p>
          <a:p>
            <a:pPr algn="just"/>
            <a:r>
              <a:rPr lang="es-ES" b="0" i="0" dirty="0" smtClean="0">
                <a:solidFill>
                  <a:srgbClr val="333333"/>
                </a:solidFill>
                <a:effectLst/>
                <a:latin typeface="arial" panose="020B0604020202020204" pitchFamily="34" charset="0"/>
              </a:rPr>
              <a:t>El primer </a:t>
            </a:r>
            <a:r>
              <a:rPr lang="es-ES" b="0" i="0" dirty="0" err="1" smtClean="0">
                <a:solidFill>
                  <a:srgbClr val="333333"/>
                </a:solidFill>
                <a:effectLst/>
                <a:latin typeface="arial" panose="020B0604020202020204" pitchFamily="34" charset="0"/>
              </a:rPr>
              <a:t>CheckBox</a:t>
            </a:r>
            <a:r>
              <a:rPr lang="es-ES" b="0" i="0" dirty="0" smtClean="0">
                <a:solidFill>
                  <a:srgbClr val="333333"/>
                </a:solidFill>
                <a:effectLst/>
                <a:latin typeface="arial" panose="020B0604020202020204" pitchFamily="34" charset="0"/>
              </a:rPr>
              <a:t> definimos su "id" con el valor check1 y el segundo con el valor check2.</a:t>
            </a:r>
          </a:p>
          <a:p>
            <a:pPr algn="just"/>
            <a:r>
              <a:rPr lang="es-ES" b="0" i="0" dirty="0" smtClean="0">
                <a:solidFill>
                  <a:srgbClr val="333333"/>
                </a:solidFill>
                <a:effectLst/>
                <a:latin typeface="arial" panose="020B0604020202020204" pitchFamily="34" charset="0"/>
              </a:rPr>
              <a:t>Luego la interfaz gráfica final para este problema y los nombres de los controles o componentes visuales los podemos ver en la ventana "</a:t>
            </a:r>
            <a:r>
              <a:rPr lang="es-ES" b="0" i="0" dirty="0" err="1" smtClean="0">
                <a:solidFill>
                  <a:srgbClr val="333333"/>
                </a:solidFill>
                <a:effectLst/>
                <a:latin typeface="arial" panose="020B0604020202020204" pitchFamily="34" charset="0"/>
              </a:rPr>
              <a:t>Component</a:t>
            </a:r>
            <a:r>
              <a:rPr lang="es-ES" b="0" i="0" dirty="0" smtClean="0">
                <a:solidFill>
                  <a:srgbClr val="333333"/>
                </a:solidFill>
                <a:effectLst/>
                <a:latin typeface="arial" panose="020B0604020202020204" pitchFamily="34" charset="0"/>
              </a:rPr>
              <a:t> </a:t>
            </a:r>
            <a:r>
              <a:rPr lang="es-ES" b="0" i="0" dirty="0" err="1" smtClean="0">
                <a:solidFill>
                  <a:srgbClr val="333333"/>
                </a:solidFill>
                <a:effectLst/>
                <a:latin typeface="arial" panose="020B0604020202020204" pitchFamily="34" charset="0"/>
              </a:rPr>
              <a:t>Tree</a:t>
            </a:r>
            <a:r>
              <a:rPr lang="es-ES" b="0" i="0" dirty="0" smtClean="0">
                <a:solidFill>
                  <a:srgbClr val="333333"/>
                </a:solidFill>
                <a:effectLst/>
                <a:latin typeface="arial" panose="020B0604020202020204" pitchFamily="34" charset="0"/>
              </a:rPr>
              <a:t>":</a:t>
            </a:r>
            <a:endParaRPr lang="es-ES" b="0" i="0" dirty="0">
              <a:solidFill>
                <a:srgbClr val="333333"/>
              </a:solidFill>
              <a:effectLst/>
              <a:latin typeface="arial" panose="020B0604020202020204" pitchFamily="34" charset="0"/>
            </a:endParaRPr>
          </a:p>
        </p:txBody>
      </p:sp>
      <p:pic>
        <p:nvPicPr>
          <p:cNvPr id="7170" name="Picture 2" descr="control check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2312" y="98611"/>
            <a:ext cx="5642620" cy="660306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89089" y="4031013"/>
            <a:ext cx="6096000" cy="1754326"/>
          </a:xfrm>
          <a:prstGeom prst="rect">
            <a:avLst/>
          </a:prstGeom>
        </p:spPr>
        <p:txBody>
          <a:bodyPr>
            <a:spAutoFit/>
          </a:bodyPr>
          <a:lstStyle/>
          <a:p>
            <a:pPr algn="just"/>
            <a:r>
              <a:rPr lang="es-ES" b="0" i="0" dirty="0" smtClean="0">
                <a:solidFill>
                  <a:srgbClr val="333333"/>
                </a:solidFill>
                <a:effectLst/>
                <a:latin typeface="arial" panose="020B0604020202020204" pitchFamily="34" charset="0"/>
              </a:rPr>
              <a:t>Controlar que fijamos los valores de las propiedades "id" de cada objeto: et1, et2, check1, check2 y tv1.</a:t>
            </a:r>
          </a:p>
          <a:p>
            <a:pPr algn="just"/>
            <a:r>
              <a:rPr lang="es-ES" b="0" i="0" dirty="0" smtClean="0">
                <a:solidFill>
                  <a:srgbClr val="333333"/>
                </a:solidFill>
                <a:effectLst/>
                <a:latin typeface="arial" panose="020B0604020202020204" pitchFamily="34" charset="0"/>
              </a:rPr>
              <a:t>No olvidemos inicializar la propiedad </a:t>
            </a:r>
            <a:r>
              <a:rPr lang="es-ES" b="0" i="0" dirty="0" err="1" smtClean="0">
                <a:solidFill>
                  <a:srgbClr val="333333"/>
                </a:solidFill>
                <a:effectLst/>
                <a:latin typeface="arial" panose="020B0604020202020204" pitchFamily="34" charset="0"/>
              </a:rPr>
              <a:t>onClick</a:t>
            </a:r>
            <a:r>
              <a:rPr lang="es-ES" b="0" i="0" dirty="0" smtClean="0">
                <a:solidFill>
                  <a:srgbClr val="333333"/>
                </a:solidFill>
                <a:effectLst/>
                <a:latin typeface="arial" panose="020B0604020202020204" pitchFamily="34" charset="0"/>
              </a:rPr>
              <a:t> del objeto </a:t>
            </a:r>
            <a:r>
              <a:rPr lang="es-ES" b="0" i="0" dirty="0" err="1" smtClean="0">
                <a:solidFill>
                  <a:srgbClr val="333333"/>
                </a:solidFill>
                <a:effectLst/>
                <a:latin typeface="arial" panose="020B0604020202020204" pitchFamily="34" charset="0"/>
              </a:rPr>
              <a:t>button</a:t>
            </a:r>
            <a:r>
              <a:rPr lang="es-ES" b="0" i="0" dirty="0" smtClean="0">
                <a:solidFill>
                  <a:srgbClr val="333333"/>
                </a:solidFill>
                <a:effectLst/>
                <a:latin typeface="arial" panose="020B0604020202020204" pitchFamily="34" charset="0"/>
              </a:rPr>
              <a:t> con el valor "operar" (es el nombre del método a ejecutarse cuando se presione el botón y lo implementa la clase que hacemos)</a:t>
            </a:r>
            <a:endParaRPr lang="es-E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4073572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9251" t="5882" r="10676" b="6274"/>
          <a:stretch/>
        </p:blipFill>
        <p:spPr>
          <a:xfrm>
            <a:off x="4957483" y="-9375"/>
            <a:ext cx="4016188" cy="6867376"/>
          </a:xfrm>
          <a:prstGeom prst="rect">
            <a:avLst/>
          </a:prstGeom>
        </p:spPr>
      </p:pic>
      <p:sp>
        <p:nvSpPr>
          <p:cNvPr id="3" name="Rectángulo 2"/>
          <p:cNvSpPr/>
          <p:nvPr/>
        </p:nvSpPr>
        <p:spPr>
          <a:xfrm>
            <a:off x="1944118" y="357699"/>
            <a:ext cx="1813317" cy="369332"/>
          </a:xfrm>
          <a:prstGeom prst="rect">
            <a:avLst/>
          </a:prstGeom>
        </p:spPr>
        <p:txBody>
          <a:bodyPr wrap="none">
            <a:spAutoFit/>
          </a:bodyPr>
          <a:lstStyle/>
          <a:p>
            <a:pPr algn="just"/>
            <a:r>
              <a:rPr lang="es-ES" b="1" i="0" dirty="0" smtClean="0">
                <a:solidFill>
                  <a:srgbClr val="333333"/>
                </a:solidFill>
                <a:effectLst/>
                <a:latin typeface="arial" panose="020B0604020202020204" pitchFamily="34" charset="0"/>
              </a:rPr>
              <a:t>Código fuente:</a:t>
            </a:r>
            <a:endParaRPr lang="es-ES" b="1"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628583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70094" y="299882"/>
            <a:ext cx="6096000" cy="646331"/>
          </a:xfrm>
          <a:prstGeom prst="rect">
            <a:avLst/>
          </a:prstGeom>
        </p:spPr>
        <p:txBody>
          <a:bodyPr>
            <a:spAutoFit/>
          </a:bodyPr>
          <a:lstStyle/>
          <a:p>
            <a:r>
              <a:rPr lang="es-ES" b="0" i="0" dirty="0" smtClean="0">
                <a:solidFill>
                  <a:srgbClr val="333333"/>
                </a:solidFill>
                <a:effectLst/>
                <a:latin typeface="arial" panose="020B0604020202020204" pitchFamily="34" charset="0"/>
              </a:rPr>
              <a:t>Definimos dos objetos de la clase </a:t>
            </a:r>
            <a:r>
              <a:rPr lang="es-ES" b="0" i="0" dirty="0" err="1" smtClean="0">
                <a:solidFill>
                  <a:srgbClr val="333333"/>
                </a:solidFill>
                <a:effectLst/>
                <a:latin typeface="arial" panose="020B0604020202020204" pitchFamily="34" charset="0"/>
              </a:rPr>
              <a:t>CheckBox</a:t>
            </a:r>
            <a:r>
              <a:rPr lang="es-ES" b="0" i="0" dirty="0" smtClean="0">
                <a:solidFill>
                  <a:srgbClr val="333333"/>
                </a:solidFill>
                <a:effectLst/>
                <a:latin typeface="arial" panose="020B0604020202020204" pitchFamily="34" charset="0"/>
              </a:rPr>
              <a:t> como atributos de la clase:</a:t>
            </a:r>
            <a:endParaRPr lang="es-ES" dirty="0"/>
          </a:p>
        </p:txBody>
      </p:sp>
      <p:pic>
        <p:nvPicPr>
          <p:cNvPr id="3" name="Imagen 2"/>
          <p:cNvPicPr>
            <a:picLocks noChangeAspect="1"/>
          </p:cNvPicPr>
          <p:nvPr/>
        </p:nvPicPr>
        <p:blipFill rotWithShape="1">
          <a:blip r:embed="rId2"/>
          <a:srcRect l="14135" t="28996" r="14592" b="29684"/>
          <a:stretch/>
        </p:blipFill>
        <p:spPr>
          <a:xfrm>
            <a:off x="3056966" y="1357939"/>
            <a:ext cx="5076674" cy="1464425"/>
          </a:xfrm>
          <a:prstGeom prst="rect">
            <a:avLst/>
          </a:prstGeom>
        </p:spPr>
      </p:pic>
      <p:sp>
        <p:nvSpPr>
          <p:cNvPr id="4" name="Rectángulo 3"/>
          <p:cNvSpPr/>
          <p:nvPr/>
        </p:nvSpPr>
        <p:spPr>
          <a:xfrm>
            <a:off x="2770094" y="3234090"/>
            <a:ext cx="6096000" cy="646331"/>
          </a:xfrm>
          <a:prstGeom prst="rect">
            <a:avLst/>
          </a:prstGeom>
        </p:spPr>
        <p:txBody>
          <a:bodyPr>
            <a:spAutoFit/>
          </a:bodyPr>
          <a:lstStyle/>
          <a:p>
            <a:r>
              <a:rPr lang="es-ES" b="0" i="0" dirty="0" smtClean="0">
                <a:solidFill>
                  <a:srgbClr val="333333"/>
                </a:solidFill>
                <a:effectLst/>
                <a:latin typeface="arial" panose="020B0604020202020204" pitchFamily="34" charset="0"/>
              </a:rPr>
              <a:t>En el método </a:t>
            </a:r>
            <a:r>
              <a:rPr lang="es-ES" b="0" i="0" dirty="0" err="1" smtClean="0">
                <a:solidFill>
                  <a:srgbClr val="333333"/>
                </a:solidFill>
                <a:effectLst/>
                <a:latin typeface="arial" panose="020B0604020202020204" pitchFamily="34" charset="0"/>
              </a:rPr>
              <a:t>onCreate</a:t>
            </a:r>
            <a:r>
              <a:rPr lang="es-ES" b="0" i="0" dirty="0" smtClean="0">
                <a:solidFill>
                  <a:srgbClr val="333333"/>
                </a:solidFill>
                <a:effectLst/>
                <a:latin typeface="arial" panose="020B0604020202020204" pitchFamily="34" charset="0"/>
              </a:rPr>
              <a:t> los inicializamos con los objetos definidos en el archivo XML:</a:t>
            </a:r>
            <a:endParaRPr lang="es-ES" dirty="0"/>
          </a:p>
        </p:txBody>
      </p:sp>
      <p:pic>
        <p:nvPicPr>
          <p:cNvPr id="5" name="Imagen 4"/>
          <p:cNvPicPr>
            <a:picLocks noChangeAspect="1"/>
          </p:cNvPicPr>
          <p:nvPr/>
        </p:nvPicPr>
        <p:blipFill rotWithShape="1">
          <a:blip r:embed="rId3"/>
          <a:srcRect l="11489" t="26893" r="11673" b="27947"/>
          <a:stretch/>
        </p:blipFill>
        <p:spPr>
          <a:xfrm>
            <a:off x="2474259" y="4392136"/>
            <a:ext cx="6391835" cy="1636187"/>
          </a:xfrm>
          <a:prstGeom prst="rect">
            <a:avLst/>
          </a:prstGeom>
        </p:spPr>
      </p:pic>
    </p:spTree>
    <p:extLst>
      <p:ext uri="{BB962C8B-B14F-4D97-AF65-F5344CB8AC3E}">
        <p14:creationId xmlns:p14="http://schemas.microsoft.com/office/powerpoint/2010/main" val="1204048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52165" y="364448"/>
            <a:ext cx="6096000" cy="1754326"/>
          </a:xfrm>
          <a:prstGeom prst="rect">
            <a:avLst/>
          </a:prstGeom>
        </p:spPr>
        <p:txBody>
          <a:bodyPr>
            <a:spAutoFit/>
          </a:bodyPr>
          <a:lstStyle/>
          <a:p>
            <a:r>
              <a:rPr lang="es-ES" b="0" i="0" dirty="0" smtClean="0">
                <a:solidFill>
                  <a:srgbClr val="333333"/>
                </a:solidFill>
                <a:effectLst/>
                <a:latin typeface="arial" panose="020B0604020202020204" pitchFamily="34" charset="0"/>
              </a:rPr>
              <a:t>En el método operar debemos definir dos </a:t>
            </a:r>
            <a:r>
              <a:rPr lang="es-ES" b="0" i="0" dirty="0" err="1" smtClean="0">
                <a:solidFill>
                  <a:srgbClr val="333333"/>
                </a:solidFill>
                <a:effectLst/>
                <a:latin typeface="arial" panose="020B0604020202020204" pitchFamily="34" charset="0"/>
              </a:rPr>
              <a:t>if</a:t>
            </a:r>
            <a:r>
              <a:rPr lang="es-ES" b="0" i="0" dirty="0" smtClean="0">
                <a:solidFill>
                  <a:srgbClr val="333333"/>
                </a:solidFill>
                <a:effectLst/>
                <a:latin typeface="arial" panose="020B0604020202020204" pitchFamily="34" charset="0"/>
              </a:rPr>
              <a:t> a la misma altura ya que los dos controles de tipo </a:t>
            </a:r>
            <a:r>
              <a:rPr lang="es-ES" b="0" i="0" dirty="0" err="1" smtClean="0">
                <a:solidFill>
                  <a:srgbClr val="333333"/>
                </a:solidFill>
                <a:effectLst/>
                <a:latin typeface="arial" panose="020B0604020202020204" pitchFamily="34" charset="0"/>
              </a:rPr>
              <a:t>CheckBox</a:t>
            </a:r>
            <a:r>
              <a:rPr lang="es-ES" b="0" i="0" dirty="0" smtClean="0">
                <a:solidFill>
                  <a:srgbClr val="333333"/>
                </a:solidFill>
                <a:effectLst/>
                <a:latin typeface="arial" panose="020B0604020202020204" pitchFamily="34" charset="0"/>
              </a:rPr>
              <a:t> pueden estar seleccionados simultáneamente. Definimos una variable de tipo </a:t>
            </a:r>
            <a:r>
              <a:rPr lang="es-ES" b="0" i="0" dirty="0" err="1" smtClean="0">
                <a:solidFill>
                  <a:srgbClr val="333333"/>
                </a:solidFill>
                <a:effectLst/>
                <a:latin typeface="arial" panose="020B0604020202020204" pitchFamily="34" charset="0"/>
              </a:rPr>
              <a:t>String</a:t>
            </a:r>
            <a:r>
              <a:rPr lang="es-ES" b="0" i="0" dirty="0" smtClean="0">
                <a:solidFill>
                  <a:srgbClr val="333333"/>
                </a:solidFill>
                <a:effectLst/>
                <a:latin typeface="arial" panose="020B0604020202020204" pitchFamily="34" charset="0"/>
              </a:rPr>
              <a:t> y la inicializamos con cadena vacía para el caso en que los dos </a:t>
            </a:r>
            <a:r>
              <a:rPr lang="es-ES" b="0" i="0" dirty="0" err="1" smtClean="0">
                <a:solidFill>
                  <a:srgbClr val="333333"/>
                </a:solidFill>
                <a:effectLst/>
                <a:latin typeface="arial" panose="020B0604020202020204" pitchFamily="34" charset="0"/>
              </a:rPr>
              <a:t>CheckBox</a:t>
            </a:r>
            <a:r>
              <a:rPr lang="es-ES" b="0" i="0" dirty="0" smtClean="0">
                <a:solidFill>
                  <a:srgbClr val="333333"/>
                </a:solidFill>
                <a:effectLst/>
                <a:latin typeface="arial" panose="020B0604020202020204" pitchFamily="34" charset="0"/>
              </a:rPr>
              <a:t> no estén seleccionados:</a:t>
            </a:r>
            <a:endParaRPr lang="es-ES" dirty="0"/>
          </a:p>
        </p:txBody>
      </p:sp>
      <p:pic>
        <p:nvPicPr>
          <p:cNvPr id="3" name="Imagen 2"/>
          <p:cNvPicPr>
            <a:picLocks noChangeAspect="1"/>
          </p:cNvPicPr>
          <p:nvPr/>
        </p:nvPicPr>
        <p:blipFill rotWithShape="1">
          <a:blip r:embed="rId2"/>
          <a:srcRect l="11151" t="15686" r="10627" b="17124"/>
          <a:stretch/>
        </p:blipFill>
        <p:spPr>
          <a:xfrm>
            <a:off x="2550410" y="2393577"/>
            <a:ext cx="6297755" cy="3612776"/>
          </a:xfrm>
          <a:prstGeom prst="rect">
            <a:avLst/>
          </a:prstGeom>
        </p:spPr>
      </p:pic>
    </p:spTree>
    <p:extLst>
      <p:ext uri="{BB962C8B-B14F-4D97-AF65-F5344CB8AC3E}">
        <p14:creationId xmlns:p14="http://schemas.microsoft.com/office/powerpoint/2010/main" val="1398312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39035" y="452282"/>
            <a:ext cx="6096000" cy="646331"/>
          </a:xfrm>
          <a:prstGeom prst="rect">
            <a:avLst/>
          </a:prstGeom>
        </p:spPr>
        <p:txBody>
          <a:bodyPr>
            <a:spAutoFit/>
          </a:bodyPr>
          <a:lstStyle/>
          <a:p>
            <a:r>
              <a:rPr lang="es-ES" b="0" i="0" dirty="0" smtClean="0">
                <a:solidFill>
                  <a:srgbClr val="333333"/>
                </a:solidFill>
                <a:effectLst/>
                <a:latin typeface="arial" panose="020B0604020202020204" pitchFamily="34" charset="0"/>
              </a:rPr>
              <a:t>Cuando ejecutamos el programa en el emulador tenemos como resultado:</a:t>
            </a:r>
            <a:endParaRPr lang="es-ES" dirty="0"/>
          </a:p>
        </p:txBody>
      </p:sp>
      <p:pic>
        <p:nvPicPr>
          <p:cNvPr id="8194" name="Picture 2" descr="control check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762" y="940266"/>
            <a:ext cx="2984383" cy="555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290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46151" y="348734"/>
            <a:ext cx="1928733" cy="369332"/>
          </a:xfrm>
          <a:prstGeom prst="rect">
            <a:avLst/>
          </a:prstGeom>
        </p:spPr>
        <p:txBody>
          <a:bodyPr wrap="none">
            <a:spAutoFit/>
          </a:bodyPr>
          <a:lstStyle/>
          <a:p>
            <a:r>
              <a:rPr lang="es-ES" b="1" i="0" dirty="0" smtClean="0">
                <a:solidFill>
                  <a:srgbClr val="333333"/>
                </a:solidFill>
                <a:effectLst/>
                <a:latin typeface="Arial" panose="020B0604020202020204" pitchFamily="34" charset="0"/>
              </a:rPr>
              <a:t>Control </a:t>
            </a:r>
            <a:r>
              <a:rPr lang="es-ES" b="1" i="0" dirty="0" err="1" smtClean="0">
                <a:solidFill>
                  <a:srgbClr val="333333"/>
                </a:solidFill>
                <a:effectLst/>
                <a:latin typeface="Arial" panose="020B0604020202020204" pitchFamily="34" charset="0"/>
              </a:rPr>
              <a:t>Spinner</a:t>
            </a:r>
            <a:endParaRPr lang="es-ES" b="1" i="0" dirty="0">
              <a:solidFill>
                <a:srgbClr val="333333"/>
              </a:solidFill>
              <a:effectLst/>
              <a:latin typeface="Arial" panose="020B0604020202020204" pitchFamily="34" charset="0"/>
            </a:endParaRPr>
          </a:p>
        </p:txBody>
      </p:sp>
      <p:sp>
        <p:nvSpPr>
          <p:cNvPr id="3" name="Rectángulo 2"/>
          <p:cNvSpPr/>
          <p:nvPr/>
        </p:nvSpPr>
        <p:spPr>
          <a:xfrm>
            <a:off x="215153" y="817795"/>
            <a:ext cx="5545651" cy="2308324"/>
          </a:xfrm>
          <a:prstGeom prst="rect">
            <a:avLst/>
          </a:prstGeom>
        </p:spPr>
        <p:txBody>
          <a:bodyPr wrap="square">
            <a:spAutoFit/>
          </a:bodyPr>
          <a:lstStyle/>
          <a:p>
            <a:pPr algn="just"/>
            <a:r>
              <a:rPr lang="es-ES" b="0" i="0" dirty="0" smtClean="0">
                <a:solidFill>
                  <a:srgbClr val="333333"/>
                </a:solidFill>
                <a:effectLst/>
                <a:latin typeface="arial" panose="020B0604020202020204" pitchFamily="34" charset="0"/>
              </a:rPr>
              <a:t>El objetivo de este concepto es seguir practicando lo visto hasta ahora e incorporar el control visual </a:t>
            </a:r>
            <a:r>
              <a:rPr lang="es-ES" b="0" i="0" dirty="0" err="1" smtClean="0">
                <a:solidFill>
                  <a:srgbClr val="333333"/>
                </a:solidFill>
                <a:effectLst/>
                <a:latin typeface="arial" panose="020B0604020202020204" pitchFamily="34" charset="0"/>
              </a:rPr>
              <a:t>Spinner</a:t>
            </a:r>
            <a:r>
              <a:rPr lang="es-ES" b="0" i="0" dirty="0" smtClean="0">
                <a:solidFill>
                  <a:srgbClr val="333333"/>
                </a:solidFill>
                <a:effectLst/>
                <a:latin typeface="arial" panose="020B0604020202020204" pitchFamily="34" charset="0"/>
              </a:rPr>
              <a:t>.</a:t>
            </a:r>
          </a:p>
          <a:p>
            <a:pPr algn="just"/>
            <a:r>
              <a:rPr lang="es-ES" b="0" i="0" dirty="0" smtClean="0">
                <a:solidFill>
                  <a:srgbClr val="333333"/>
                </a:solidFill>
                <a:effectLst/>
                <a:latin typeface="arial" panose="020B0604020202020204" pitchFamily="34" charset="0"/>
              </a:rPr>
              <a:t>El control </a:t>
            </a:r>
            <a:r>
              <a:rPr lang="es-ES" b="0" i="0" dirty="0" err="1" smtClean="0">
                <a:solidFill>
                  <a:srgbClr val="333333"/>
                </a:solidFill>
                <a:effectLst/>
                <a:latin typeface="arial" panose="020B0604020202020204" pitchFamily="34" charset="0"/>
              </a:rPr>
              <a:t>Spinner</a:t>
            </a:r>
            <a:r>
              <a:rPr lang="es-ES" b="0" i="0" dirty="0" smtClean="0">
                <a:solidFill>
                  <a:srgbClr val="333333"/>
                </a:solidFill>
                <a:effectLst/>
                <a:latin typeface="arial" panose="020B0604020202020204" pitchFamily="34" charset="0"/>
              </a:rPr>
              <a:t> muestra una lista de </a:t>
            </a:r>
            <a:r>
              <a:rPr lang="es-ES" b="0" i="0" dirty="0" err="1" smtClean="0">
                <a:solidFill>
                  <a:srgbClr val="333333"/>
                </a:solidFill>
                <a:effectLst/>
                <a:latin typeface="arial" panose="020B0604020202020204" pitchFamily="34" charset="0"/>
              </a:rPr>
              <a:t>String</a:t>
            </a:r>
            <a:r>
              <a:rPr lang="es-ES" b="0" i="0" dirty="0" smtClean="0">
                <a:solidFill>
                  <a:srgbClr val="333333"/>
                </a:solidFill>
                <a:effectLst/>
                <a:latin typeface="arial" panose="020B0604020202020204" pitchFamily="34" charset="0"/>
              </a:rPr>
              <a:t> y nos permite seleccionar uno de ellos. Cuando se lo selecciona se abre y muestra todos sus elementos para permitir seleccionar uno de ellos.</a:t>
            </a:r>
          </a:p>
          <a:p>
            <a:pPr algn="just"/>
            <a:r>
              <a:rPr lang="es-ES" b="0" i="0" dirty="0" smtClean="0">
                <a:solidFill>
                  <a:srgbClr val="333333"/>
                </a:solidFill>
                <a:effectLst/>
                <a:latin typeface="arial" panose="020B0604020202020204" pitchFamily="34" charset="0"/>
              </a:rPr>
              <a:t>Crear un proyecto llamado Proyecto005.</a:t>
            </a:r>
            <a:endParaRPr lang="es-ES" b="0" i="0" dirty="0">
              <a:solidFill>
                <a:srgbClr val="333333"/>
              </a:solidFill>
              <a:effectLst/>
              <a:latin typeface="arial" panose="020B0604020202020204" pitchFamily="34" charset="0"/>
            </a:endParaRPr>
          </a:p>
        </p:txBody>
      </p:sp>
      <p:sp>
        <p:nvSpPr>
          <p:cNvPr id="4" name="Rectángulo 3"/>
          <p:cNvSpPr/>
          <p:nvPr/>
        </p:nvSpPr>
        <p:spPr>
          <a:xfrm>
            <a:off x="215153" y="3225848"/>
            <a:ext cx="5342965" cy="3693319"/>
          </a:xfrm>
          <a:prstGeom prst="rect">
            <a:avLst/>
          </a:prstGeom>
        </p:spPr>
        <p:txBody>
          <a:bodyPr wrap="square">
            <a:spAutoFit/>
          </a:bodyPr>
          <a:lstStyle/>
          <a:p>
            <a:pPr algn="just"/>
            <a:r>
              <a:rPr lang="es-ES" b="1" dirty="0" smtClean="0">
                <a:solidFill>
                  <a:srgbClr val="333333"/>
                </a:solidFill>
                <a:latin typeface="arial" panose="020B0604020202020204" pitchFamily="34" charset="0"/>
              </a:rPr>
              <a:t>Supuesto práctico</a:t>
            </a:r>
            <a:r>
              <a:rPr lang="es-ES" b="1" i="0" dirty="0" smtClean="0">
                <a:solidFill>
                  <a:srgbClr val="333333"/>
                </a:solidFill>
                <a:effectLst/>
                <a:latin typeface="arial" panose="020B0604020202020204" pitchFamily="34" charset="0"/>
              </a:rPr>
              <a:t>:</a:t>
            </a:r>
          </a:p>
          <a:p>
            <a:pPr algn="just"/>
            <a:r>
              <a:rPr lang="es-ES" b="0" i="0" dirty="0" smtClean="0">
                <a:solidFill>
                  <a:srgbClr val="333333"/>
                </a:solidFill>
                <a:effectLst/>
                <a:latin typeface="arial" panose="020B0604020202020204" pitchFamily="34" charset="0"/>
              </a:rPr>
              <a:t>Realizar la carga de dos números en controles de tipo </a:t>
            </a:r>
            <a:r>
              <a:rPr lang="es-ES" b="0" i="0" dirty="0" err="1" smtClean="0">
                <a:solidFill>
                  <a:srgbClr val="333333"/>
                </a:solidFill>
                <a:effectLst/>
                <a:latin typeface="arial" panose="020B0604020202020204" pitchFamily="34" charset="0"/>
              </a:rPr>
              <a:t>EditText</a:t>
            </a:r>
            <a:r>
              <a:rPr lang="es-ES" b="0" i="0" dirty="0" smtClean="0">
                <a:solidFill>
                  <a:srgbClr val="333333"/>
                </a:solidFill>
                <a:effectLst/>
                <a:latin typeface="arial" panose="020B0604020202020204" pitchFamily="34" charset="0"/>
              </a:rPr>
              <a:t> ("</a:t>
            </a:r>
            <a:r>
              <a:rPr lang="es-ES" b="0" i="0" dirty="0" err="1" smtClean="0">
                <a:solidFill>
                  <a:srgbClr val="333333"/>
                </a:solidFill>
                <a:effectLst/>
                <a:latin typeface="arial" panose="020B0604020202020204" pitchFamily="34" charset="0"/>
              </a:rPr>
              <a:t>Number</a:t>
            </a:r>
            <a:r>
              <a:rPr lang="es-ES" b="0" i="0" dirty="0" smtClean="0">
                <a:solidFill>
                  <a:srgbClr val="333333"/>
                </a:solidFill>
                <a:effectLst/>
                <a:latin typeface="arial" panose="020B0604020202020204" pitchFamily="34" charset="0"/>
              </a:rPr>
              <a:t>"). Mostrar un mensaje que solicite la carga de los valores iniciando la propiedad "</a:t>
            </a:r>
            <a:r>
              <a:rPr lang="es-ES" b="0" i="0" dirty="0" err="1" smtClean="0">
                <a:solidFill>
                  <a:srgbClr val="333333"/>
                </a:solidFill>
                <a:effectLst/>
                <a:latin typeface="arial" panose="020B0604020202020204" pitchFamily="34" charset="0"/>
              </a:rPr>
              <a:t>hint</a:t>
            </a:r>
            <a:r>
              <a:rPr lang="es-ES" b="0" i="0" dirty="0" smtClean="0">
                <a:solidFill>
                  <a:srgbClr val="333333"/>
                </a:solidFill>
                <a:effectLst/>
                <a:latin typeface="arial" panose="020B0604020202020204" pitchFamily="34" charset="0"/>
              </a:rPr>
              <a:t>" de cada control. Disponer un control de tipo </a:t>
            </a:r>
            <a:r>
              <a:rPr lang="es-ES" b="0" i="0" dirty="0" err="1" smtClean="0">
                <a:solidFill>
                  <a:srgbClr val="333333"/>
                </a:solidFill>
                <a:effectLst/>
                <a:latin typeface="arial" panose="020B0604020202020204" pitchFamily="34" charset="0"/>
              </a:rPr>
              <a:t>Spinner</a:t>
            </a:r>
            <a:r>
              <a:rPr lang="es-ES" b="0" i="0" dirty="0" smtClean="0">
                <a:solidFill>
                  <a:srgbClr val="333333"/>
                </a:solidFill>
                <a:effectLst/>
                <a:latin typeface="arial" panose="020B0604020202020204" pitchFamily="34" charset="0"/>
              </a:rPr>
              <a:t> que permita seleccionar si queremos sumar, restar, multiplicar o dividir dichos valores. Finalmente mediante un control de tipo </a:t>
            </a:r>
            <a:r>
              <a:rPr lang="es-ES" b="0" i="0" dirty="0" err="1" smtClean="0">
                <a:solidFill>
                  <a:srgbClr val="333333"/>
                </a:solidFill>
                <a:effectLst/>
                <a:latin typeface="arial" panose="020B0604020202020204" pitchFamily="34" charset="0"/>
              </a:rPr>
              <a:t>Button</a:t>
            </a:r>
            <a:r>
              <a:rPr lang="es-ES" b="0" i="0" dirty="0" smtClean="0">
                <a:solidFill>
                  <a:srgbClr val="333333"/>
                </a:solidFill>
                <a:effectLst/>
                <a:latin typeface="arial" panose="020B0604020202020204" pitchFamily="34" charset="0"/>
              </a:rPr>
              <a:t> efectuamos la operación respectiva. Mostramos el resultado en un </a:t>
            </a:r>
            <a:r>
              <a:rPr lang="es-ES" b="0" i="0" dirty="0" err="1" smtClean="0">
                <a:solidFill>
                  <a:srgbClr val="333333"/>
                </a:solidFill>
                <a:effectLst/>
                <a:latin typeface="arial" panose="020B0604020202020204" pitchFamily="34" charset="0"/>
              </a:rPr>
              <a:t>TextView</a:t>
            </a:r>
            <a:r>
              <a:rPr lang="es-ES" b="0" i="0" dirty="0" smtClean="0">
                <a:solidFill>
                  <a:srgbClr val="333333"/>
                </a:solidFill>
                <a:effectLst/>
                <a:latin typeface="arial" panose="020B0604020202020204" pitchFamily="34" charset="0"/>
              </a:rPr>
              <a:t>.</a:t>
            </a:r>
          </a:p>
          <a:p>
            <a:pPr algn="just"/>
            <a:r>
              <a:rPr lang="es-ES" b="0" i="0" dirty="0" smtClean="0">
                <a:solidFill>
                  <a:srgbClr val="333333"/>
                </a:solidFill>
                <a:effectLst/>
                <a:latin typeface="arial" panose="020B0604020202020204" pitchFamily="34" charset="0"/>
              </a:rPr>
              <a:t>Lo nuevo en este problema es la inserción de un control de tipo </a:t>
            </a:r>
            <a:r>
              <a:rPr lang="es-ES" b="0" i="0" dirty="0" err="1" smtClean="0">
                <a:solidFill>
                  <a:srgbClr val="333333"/>
                </a:solidFill>
                <a:effectLst/>
                <a:latin typeface="arial" panose="020B0604020202020204" pitchFamily="34" charset="0"/>
              </a:rPr>
              <a:t>Spinner</a:t>
            </a:r>
            <a:r>
              <a:rPr lang="es-ES" b="0" i="0" dirty="0" smtClean="0">
                <a:solidFill>
                  <a:srgbClr val="333333"/>
                </a:solidFill>
                <a:effectLst/>
                <a:latin typeface="arial" panose="020B0604020202020204" pitchFamily="34" charset="0"/>
              </a:rPr>
              <a:t> que se encuentra en la pestaña "Widgets" :</a:t>
            </a:r>
            <a:endParaRPr lang="es-ES" b="0" i="0" dirty="0">
              <a:solidFill>
                <a:srgbClr val="333333"/>
              </a:solidFill>
              <a:effectLst/>
              <a:latin typeface="arial" panose="020B0604020202020204" pitchFamily="34" charset="0"/>
            </a:endParaRPr>
          </a:p>
        </p:txBody>
      </p:sp>
      <p:pic>
        <p:nvPicPr>
          <p:cNvPr id="9218" name="Picture 2" descr="control spi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635" y="1384970"/>
            <a:ext cx="6194612" cy="498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748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0330" y="853479"/>
            <a:ext cx="6096000" cy="2031325"/>
          </a:xfrm>
          <a:prstGeom prst="rect">
            <a:avLst/>
          </a:prstGeom>
        </p:spPr>
        <p:txBody>
          <a:bodyPr>
            <a:spAutoFit/>
          </a:bodyPr>
          <a:lstStyle/>
          <a:p>
            <a:pPr algn="just"/>
            <a:r>
              <a:rPr lang="es-ES" b="0" i="0" dirty="0" smtClean="0">
                <a:solidFill>
                  <a:srgbClr val="333333"/>
                </a:solidFill>
                <a:effectLst/>
                <a:latin typeface="arial" panose="020B0604020202020204" pitchFamily="34" charset="0"/>
              </a:rPr>
              <a:t>Dejamos la propiedad id con el valor </a:t>
            </a:r>
            <a:r>
              <a:rPr lang="es-ES" b="0" i="0" dirty="0" err="1" smtClean="0">
                <a:solidFill>
                  <a:srgbClr val="333333"/>
                </a:solidFill>
                <a:effectLst/>
                <a:latin typeface="arial" panose="020B0604020202020204" pitchFamily="34" charset="0"/>
              </a:rPr>
              <a:t>spinner</a:t>
            </a:r>
            <a:r>
              <a:rPr lang="es-ES" b="0" i="0" dirty="0" smtClean="0">
                <a:solidFill>
                  <a:srgbClr val="333333"/>
                </a:solidFill>
                <a:effectLst/>
                <a:latin typeface="arial" panose="020B0604020202020204" pitchFamily="34" charset="0"/>
              </a:rPr>
              <a:t> (valor por defecto que crea el Android Studio al insertar el objeto de la clase </a:t>
            </a:r>
            <a:r>
              <a:rPr lang="es-ES" b="0" i="0" dirty="0" err="1" smtClean="0">
                <a:solidFill>
                  <a:srgbClr val="333333"/>
                </a:solidFill>
                <a:effectLst/>
                <a:latin typeface="arial" panose="020B0604020202020204" pitchFamily="34" charset="0"/>
              </a:rPr>
              <a:t>Spinner</a:t>
            </a:r>
            <a:r>
              <a:rPr lang="es-ES" b="0" i="0" dirty="0" smtClean="0">
                <a:solidFill>
                  <a:srgbClr val="333333"/>
                </a:solidFill>
                <a:effectLst/>
                <a:latin typeface="arial" panose="020B0604020202020204" pitchFamily="34" charset="0"/>
              </a:rPr>
              <a:t>).</a:t>
            </a:r>
          </a:p>
          <a:p>
            <a:pPr algn="just"/>
            <a:r>
              <a:rPr lang="es-ES" b="0" i="0" dirty="0" smtClean="0">
                <a:solidFill>
                  <a:srgbClr val="333333"/>
                </a:solidFill>
                <a:effectLst/>
                <a:latin typeface="arial" panose="020B0604020202020204" pitchFamily="34" charset="0"/>
              </a:rPr>
              <a:t>En la siguiente imagen en la ventana "</a:t>
            </a:r>
            <a:r>
              <a:rPr lang="es-ES" b="0" i="0" dirty="0" err="1" smtClean="0">
                <a:solidFill>
                  <a:srgbClr val="333333"/>
                </a:solidFill>
                <a:effectLst/>
                <a:latin typeface="arial" panose="020B0604020202020204" pitchFamily="34" charset="0"/>
              </a:rPr>
              <a:t>Component</a:t>
            </a:r>
            <a:r>
              <a:rPr lang="es-ES" b="0" i="0" dirty="0" smtClean="0">
                <a:solidFill>
                  <a:srgbClr val="333333"/>
                </a:solidFill>
                <a:effectLst/>
                <a:latin typeface="arial" panose="020B0604020202020204" pitchFamily="34" charset="0"/>
              </a:rPr>
              <a:t> </a:t>
            </a:r>
            <a:r>
              <a:rPr lang="es-ES" b="0" i="0" dirty="0" err="1" smtClean="0">
                <a:solidFill>
                  <a:srgbClr val="333333"/>
                </a:solidFill>
                <a:effectLst/>
                <a:latin typeface="arial" panose="020B0604020202020204" pitchFamily="34" charset="0"/>
              </a:rPr>
              <a:t>Tree</a:t>
            </a:r>
            <a:r>
              <a:rPr lang="es-ES" b="0" i="0" dirty="0" smtClean="0">
                <a:solidFill>
                  <a:srgbClr val="333333"/>
                </a:solidFill>
                <a:effectLst/>
                <a:latin typeface="arial" panose="020B0604020202020204" pitchFamily="34" charset="0"/>
              </a:rPr>
              <a:t>" del Android Studio podemos observar los objetos dispuestos en el formulario, sus id, sus textos y de que clase son cada uno:</a:t>
            </a:r>
            <a:endParaRPr lang="es-ES" b="0" i="0" dirty="0">
              <a:solidFill>
                <a:srgbClr val="333333"/>
              </a:solidFill>
              <a:effectLst/>
              <a:latin typeface="arial" panose="020B0604020202020204" pitchFamily="34" charset="0"/>
            </a:endParaRPr>
          </a:p>
        </p:txBody>
      </p:sp>
      <p:pic>
        <p:nvPicPr>
          <p:cNvPr id="10242" name="Picture 2" descr="control spi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7208" y="86098"/>
            <a:ext cx="5066569" cy="6771902"/>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170330" y="3702441"/>
            <a:ext cx="6096000" cy="923330"/>
          </a:xfrm>
          <a:prstGeom prst="rect">
            <a:avLst/>
          </a:prstGeom>
        </p:spPr>
        <p:txBody>
          <a:bodyPr>
            <a:spAutoFit/>
          </a:bodyPr>
          <a:lstStyle/>
          <a:p>
            <a:r>
              <a:rPr lang="es-ES" b="0" i="0" dirty="0" smtClean="0">
                <a:solidFill>
                  <a:srgbClr val="333333"/>
                </a:solidFill>
                <a:effectLst/>
                <a:latin typeface="arial" panose="020B0604020202020204" pitchFamily="34" charset="0"/>
              </a:rPr>
              <a:t>No olvidemos inicializar la propiedad </a:t>
            </a:r>
            <a:r>
              <a:rPr lang="es-ES" b="0" i="0" dirty="0" err="1" smtClean="0">
                <a:solidFill>
                  <a:srgbClr val="333333"/>
                </a:solidFill>
                <a:effectLst/>
                <a:latin typeface="arial" panose="020B0604020202020204" pitchFamily="34" charset="0"/>
              </a:rPr>
              <a:t>onClick</a:t>
            </a:r>
            <a:r>
              <a:rPr lang="es-ES" b="0" i="0" dirty="0" smtClean="0">
                <a:solidFill>
                  <a:srgbClr val="333333"/>
                </a:solidFill>
                <a:effectLst/>
                <a:latin typeface="arial" panose="020B0604020202020204" pitchFamily="34" charset="0"/>
              </a:rPr>
              <a:t> del objeto </a:t>
            </a:r>
            <a:r>
              <a:rPr lang="es-ES" b="0" i="0" dirty="0" err="1" smtClean="0">
                <a:solidFill>
                  <a:srgbClr val="333333"/>
                </a:solidFill>
                <a:effectLst/>
                <a:latin typeface="arial" panose="020B0604020202020204" pitchFamily="34" charset="0"/>
              </a:rPr>
              <a:t>button</a:t>
            </a:r>
            <a:r>
              <a:rPr lang="es-ES" b="0" i="0" dirty="0" smtClean="0">
                <a:solidFill>
                  <a:srgbClr val="333333"/>
                </a:solidFill>
                <a:effectLst/>
                <a:latin typeface="arial" panose="020B0604020202020204" pitchFamily="34" charset="0"/>
              </a:rPr>
              <a:t> con el valor "operar" (dicho nombre es el método que debemos implementar)</a:t>
            </a:r>
            <a:endParaRPr lang="es-ES" dirty="0"/>
          </a:p>
        </p:txBody>
      </p:sp>
    </p:spTree>
    <p:extLst>
      <p:ext uri="{BB962C8B-B14F-4D97-AF65-F5344CB8AC3E}">
        <p14:creationId xmlns:p14="http://schemas.microsoft.com/office/powerpoint/2010/main" val="1647152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5895" t="4313" r="6602" b="4445"/>
          <a:stretch/>
        </p:blipFill>
        <p:spPr>
          <a:xfrm>
            <a:off x="3863788" y="0"/>
            <a:ext cx="4873305" cy="6858000"/>
          </a:xfrm>
          <a:prstGeom prst="rect">
            <a:avLst/>
          </a:prstGeom>
        </p:spPr>
      </p:pic>
      <p:sp>
        <p:nvSpPr>
          <p:cNvPr id="3" name="Rectángulo 2"/>
          <p:cNvSpPr/>
          <p:nvPr/>
        </p:nvSpPr>
        <p:spPr>
          <a:xfrm>
            <a:off x="1065576" y="366664"/>
            <a:ext cx="1813317" cy="369332"/>
          </a:xfrm>
          <a:prstGeom prst="rect">
            <a:avLst/>
          </a:prstGeom>
        </p:spPr>
        <p:txBody>
          <a:bodyPr wrap="none">
            <a:spAutoFit/>
          </a:bodyPr>
          <a:lstStyle/>
          <a:p>
            <a:pPr algn="just"/>
            <a:r>
              <a:rPr lang="es-ES" b="1" i="0" dirty="0" smtClean="0">
                <a:solidFill>
                  <a:srgbClr val="333333"/>
                </a:solidFill>
                <a:effectLst/>
                <a:latin typeface="arial" panose="020B0604020202020204" pitchFamily="34" charset="0"/>
              </a:rPr>
              <a:t>Código fuente:</a:t>
            </a:r>
            <a:endParaRPr lang="es-ES" b="1"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736543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311470" y="250122"/>
            <a:ext cx="4314001" cy="369332"/>
          </a:xfrm>
          <a:prstGeom prst="rect">
            <a:avLst/>
          </a:prstGeom>
        </p:spPr>
        <p:txBody>
          <a:bodyPr wrap="none">
            <a:spAutoFit/>
          </a:bodyPr>
          <a:lstStyle/>
          <a:p>
            <a:r>
              <a:rPr lang="es-ES" b="0" i="0" dirty="0" smtClean="0">
                <a:solidFill>
                  <a:srgbClr val="333333"/>
                </a:solidFill>
                <a:effectLst/>
                <a:latin typeface="arial" panose="020B0604020202020204" pitchFamily="34" charset="0"/>
              </a:rPr>
              <a:t>Definimos un objeto de la clase </a:t>
            </a:r>
            <a:r>
              <a:rPr lang="es-ES" b="0" i="0" dirty="0" err="1" smtClean="0">
                <a:solidFill>
                  <a:srgbClr val="333333"/>
                </a:solidFill>
                <a:effectLst/>
                <a:latin typeface="arial" panose="020B0604020202020204" pitchFamily="34" charset="0"/>
              </a:rPr>
              <a:t>Spinner</a:t>
            </a:r>
            <a:r>
              <a:rPr lang="es-ES" b="0" i="0" dirty="0" smtClean="0">
                <a:solidFill>
                  <a:srgbClr val="333333"/>
                </a:solidFill>
                <a:effectLst/>
                <a:latin typeface="arial" panose="020B0604020202020204" pitchFamily="34" charset="0"/>
              </a:rPr>
              <a:t>:</a:t>
            </a:r>
            <a:endParaRPr lang="es-ES" dirty="0"/>
          </a:p>
        </p:txBody>
      </p:sp>
      <p:pic>
        <p:nvPicPr>
          <p:cNvPr id="3" name="Imagen 2"/>
          <p:cNvPicPr>
            <a:picLocks noChangeAspect="1"/>
          </p:cNvPicPr>
          <p:nvPr/>
        </p:nvPicPr>
        <p:blipFill rotWithShape="1">
          <a:blip r:embed="rId2"/>
          <a:srcRect l="16368" t="28077" r="16498" b="29685"/>
          <a:stretch/>
        </p:blipFill>
        <p:spPr>
          <a:xfrm>
            <a:off x="3160058" y="788895"/>
            <a:ext cx="4616823" cy="1649505"/>
          </a:xfrm>
          <a:prstGeom prst="rect">
            <a:avLst/>
          </a:prstGeom>
        </p:spPr>
      </p:pic>
      <p:sp>
        <p:nvSpPr>
          <p:cNvPr id="4" name="Rectángulo 3"/>
          <p:cNvSpPr/>
          <p:nvPr/>
        </p:nvSpPr>
        <p:spPr>
          <a:xfrm>
            <a:off x="2420469" y="2607841"/>
            <a:ext cx="6096000" cy="1477328"/>
          </a:xfrm>
          <a:prstGeom prst="rect">
            <a:avLst/>
          </a:prstGeom>
        </p:spPr>
        <p:txBody>
          <a:bodyPr>
            <a:spAutoFit/>
          </a:bodyPr>
          <a:lstStyle/>
          <a:p>
            <a:r>
              <a:rPr lang="es-ES" b="0" i="0" dirty="0" smtClean="0">
                <a:solidFill>
                  <a:srgbClr val="333333"/>
                </a:solidFill>
                <a:effectLst/>
                <a:latin typeface="arial" panose="020B0604020202020204" pitchFamily="34" charset="0"/>
              </a:rPr>
              <a:t>En el método </a:t>
            </a:r>
            <a:r>
              <a:rPr lang="es-ES" b="0" i="0" dirty="0" err="1" smtClean="0">
                <a:solidFill>
                  <a:srgbClr val="333333"/>
                </a:solidFill>
                <a:effectLst/>
                <a:latin typeface="arial" panose="020B0604020202020204" pitchFamily="34" charset="0"/>
              </a:rPr>
              <a:t>onCreate</a:t>
            </a:r>
            <a:r>
              <a:rPr lang="es-ES" b="0" i="0" dirty="0" smtClean="0">
                <a:solidFill>
                  <a:srgbClr val="333333"/>
                </a:solidFill>
                <a:effectLst/>
                <a:latin typeface="arial" panose="020B0604020202020204" pitchFamily="34" charset="0"/>
              </a:rPr>
              <a:t> obtenemos la referencia al control visual declarado en el archivo XML (Veamos que no es obligatorio que el nombre de nuestro objeto llamado spinner1 sea igual al id definido en la interfaz visual llamado </a:t>
            </a:r>
            <a:r>
              <a:rPr lang="es-ES" b="0" i="0" dirty="0" err="1" smtClean="0">
                <a:solidFill>
                  <a:srgbClr val="333333"/>
                </a:solidFill>
                <a:effectLst/>
                <a:latin typeface="arial" panose="020B0604020202020204" pitchFamily="34" charset="0"/>
              </a:rPr>
              <a:t>spinner</a:t>
            </a:r>
            <a:r>
              <a:rPr lang="es-ES" b="0" i="0" dirty="0" smtClean="0">
                <a:solidFill>
                  <a:srgbClr val="333333"/>
                </a:solidFill>
                <a:effectLst/>
                <a:latin typeface="arial" panose="020B0604020202020204" pitchFamily="34" charset="0"/>
              </a:rPr>
              <a:t>):</a:t>
            </a:r>
            <a:endParaRPr lang="es-ES" dirty="0"/>
          </a:p>
        </p:txBody>
      </p:sp>
      <p:pic>
        <p:nvPicPr>
          <p:cNvPr id="5" name="Imagen 4"/>
          <p:cNvPicPr>
            <a:picLocks noChangeAspect="1"/>
          </p:cNvPicPr>
          <p:nvPr/>
        </p:nvPicPr>
        <p:blipFill rotWithShape="1">
          <a:blip r:embed="rId3"/>
          <a:srcRect l="10926" t="29225" r="10926" b="30144"/>
          <a:stretch/>
        </p:blipFill>
        <p:spPr>
          <a:xfrm>
            <a:off x="1873623" y="4383741"/>
            <a:ext cx="8247530" cy="1586754"/>
          </a:xfrm>
          <a:prstGeom prst="rect">
            <a:avLst/>
          </a:prstGeom>
        </p:spPr>
      </p:pic>
    </p:spTree>
    <p:extLst>
      <p:ext uri="{BB962C8B-B14F-4D97-AF65-F5344CB8AC3E}">
        <p14:creationId xmlns:p14="http://schemas.microsoft.com/office/powerpoint/2010/main" val="65143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676918" y="277016"/>
            <a:ext cx="3636893" cy="369332"/>
          </a:xfrm>
          <a:prstGeom prst="rect">
            <a:avLst/>
          </a:prstGeom>
        </p:spPr>
        <p:txBody>
          <a:bodyPr wrap="none">
            <a:spAutoFit/>
          </a:bodyPr>
          <a:lstStyle/>
          <a:p>
            <a:r>
              <a:rPr lang="es-ES" dirty="0" smtClean="0"/>
              <a:t>Controles </a:t>
            </a:r>
            <a:r>
              <a:rPr lang="es-ES" dirty="0" err="1" smtClean="0"/>
              <a:t>RadioGroup</a:t>
            </a:r>
            <a:r>
              <a:rPr lang="es-ES" dirty="0" smtClean="0"/>
              <a:t> y </a:t>
            </a:r>
            <a:r>
              <a:rPr lang="es-ES" dirty="0" err="1" smtClean="0"/>
              <a:t>RadioButton</a:t>
            </a:r>
            <a:endParaRPr lang="es-ES" dirty="0"/>
          </a:p>
        </p:txBody>
      </p:sp>
      <p:sp>
        <p:nvSpPr>
          <p:cNvPr id="4" name="Rectángulo 3"/>
          <p:cNvSpPr/>
          <p:nvPr/>
        </p:nvSpPr>
        <p:spPr>
          <a:xfrm>
            <a:off x="770965" y="857507"/>
            <a:ext cx="10246659" cy="738664"/>
          </a:xfrm>
          <a:prstGeom prst="rect">
            <a:avLst/>
          </a:prstGeom>
        </p:spPr>
        <p:txBody>
          <a:bodyPr wrap="square">
            <a:spAutoFit/>
          </a:bodyPr>
          <a:lstStyle/>
          <a:p>
            <a:pPr algn="just"/>
            <a:r>
              <a:rPr lang="es-ES" sz="1400" b="0" i="0" dirty="0" smtClean="0">
                <a:solidFill>
                  <a:srgbClr val="333333"/>
                </a:solidFill>
                <a:effectLst/>
                <a:latin typeface="arial" panose="020B0604020202020204" pitchFamily="34" charset="0"/>
              </a:rPr>
              <a:t>El objetivo de este concepto es practicar la implementación de un programa que requiera controles de tipo </a:t>
            </a:r>
            <a:r>
              <a:rPr lang="es-ES" sz="1400" b="0" i="0" dirty="0" err="1" smtClean="0">
                <a:solidFill>
                  <a:srgbClr val="333333"/>
                </a:solidFill>
                <a:effectLst/>
                <a:latin typeface="arial" panose="020B0604020202020204" pitchFamily="34" charset="0"/>
              </a:rPr>
              <a:t>RadioButton</a:t>
            </a:r>
            <a:r>
              <a:rPr lang="es-ES" sz="1400" b="0" i="0" dirty="0" smtClean="0">
                <a:solidFill>
                  <a:srgbClr val="333333"/>
                </a:solidFill>
                <a:effectLst/>
                <a:latin typeface="arial" panose="020B0604020202020204" pitchFamily="34" charset="0"/>
              </a:rPr>
              <a:t> para seleccionar una actividad. Aprenderemos como agrupar un conjunto de </a:t>
            </a:r>
            <a:r>
              <a:rPr lang="es-ES" sz="1400" b="0" i="0" dirty="0" err="1" smtClean="0">
                <a:solidFill>
                  <a:srgbClr val="333333"/>
                </a:solidFill>
                <a:effectLst/>
                <a:latin typeface="arial" panose="020B0604020202020204" pitchFamily="34" charset="0"/>
              </a:rPr>
              <a:t>RadioButton</a:t>
            </a:r>
            <a:r>
              <a:rPr lang="es-ES" sz="1400" b="0" i="0" dirty="0" smtClean="0">
                <a:solidFill>
                  <a:srgbClr val="333333"/>
                </a:solidFill>
                <a:effectLst/>
                <a:latin typeface="arial" panose="020B0604020202020204" pitchFamily="34" charset="0"/>
              </a:rPr>
              <a:t> y verificar cual está seleccionado.</a:t>
            </a:r>
          </a:p>
          <a:p>
            <a:pPr algn="just"/>
            <a:r>
              <a:rPr lang="es-ES" sz="1400" b="0" i="0" dirty="0" smtClean="0">
                <a:solidFill>
                  <a:srgbClr val="333333"/>
                </a:solidFill>
                <a:effectLst/>
                <a:latin typeface="arial" panose="020B0604020202020204" pitchFamily="34" charset="0"/>
              </a:rPr>
              <a:t>- Crear un proyecto llamarle como queráis.</a:t>
            </a:r>
            <a:endParaRPr lang="es-ES" sz="1400" b="0" i="0" dirty="0">
              <a:solidFill>
                <a:srgbClr val="333333"/>
              </a:solidFill>
              <a:effectLst/>
              <a:latin typeface="arial" panose="020B0604020202020204" pitchFamily="34" charset="0"/>
            </a:endParaRPr>
          </a:p>
        </p:txBody>
      </p:sp>
      <p:sp>
        <p:nvSpPr>
          <p:cNvPr id="5" name="Rectángulo 4"/>
          <p:cNvSpPr/>
          <p:nvPr/>
        </p:nvSpPr>
        <p:spPr>
          <a:xfrm>
            <a:off x="367553" y="1937807"/>
            <a:ext cx="6096000" cy="4524315"/>
          </a:xfrm>
          <a:prstGeom prst="rect">
            <a:avLst/>
          </a:prstGeom>
        </p:spPr>
        <p:txBody>
          <a:bodyPr>
            <a:spAutoFit/>
          </a:bodyPr>
          <a:lstStyle/>
          <a:p>
            <a:pPr algn="just"/>
            <a:r>
              <a:rPr lang="es-ES" b="1" dirty="0" smtClean="0">
                <a:solidFill>
                  <a:srgbClr val="333333"/>
                </a:solidFill>
                <a:latin typeface="arial" panose="020B0604020202020204" pitchFamily="34" charset="0"/>
              </a:rPr>
              <a:t>Supuesto práctico:</a:t>
            </a:r>
            <a:endParaRPr lang="es-ES" b="1" i="0" dirty="0" smtClean="0">
              <a:solidFill>
                <a:srgbClr val="333333"/>
              </a:solidFill>
              <a:effectLst/>
              <a:latin typeface="arial" panose="020B0604020202020204" pitchFamily="34" charset="0"/>
            </a:endParaRPr>
          </a:p>
          <a:p>
            <a:pPr algn="just"/>
            <a:r>
              <a:rPr lang="es-ES" b="0" i="0" dirty="0" smtClean="0">
                <a:solidFill>
                  <a:srgbClr val="333333"/>
                </a:solidFill>
                <a:effectLst/>
                <a:latin typeface="arial" panose="020B0604020202020204" pitchFamily="34" charset="0"/>
              </a:rPr>
              <a:t>Realizar la carga de dos números en controles de tipo </a:t>
            </a:r>
            <a:r>
              <a:rPr lang="es-ES" b="0" i="0" dirty="0" err="1" smtClean="0">
                <a:solidFill>
                  <a:srgbClr val="333333"/>
                </a:solidFill>
                <a:effectLst/>
                <a:latin typeface="arial" panose="020B0604020202020204" pitchFamily="34" charset="0"/>
              </a:rPr>
              <a:t>EditText</a:t>
            </a:r>
            <a:r>
              <a:rPr lang="es-ES" b="0" i="0" dirty="0" smtClean="0">
                <a:solidFill>
                  <a:srgbClr val="333333"/>
                </a:solidFill>
                <a:effectLst/>
                <a:latin typeface="arial" panose="020B0604020202020204" pitchFamily="34" charset="0"/>
              </a:rPr>
              <a:t>. Mostrar mensajes que soliciten la carga de los valores dentro de los mismos </a:t>
            </a:r>
            <a:r>
              <a:rPr lang="es-ES" b="0" i="0" dirty="0" err="1" smtClean="0">
                <a:solidFill>
                  <a:srgbClr val="333333"/>
                </a:solidFill>
                <a:effectLst/>
                <a:latin typeface="arial" panose="020B0604020202020204" pitchFamily="34" charset="0"/>
              </a:rPr>
              <a:t>EditText</a:t>
            </a:r>
            <a:r>
              <a:rPr lang="es-ES" b="0" i="0" dirty="0" smtClean="0">
                <a:solidFill>
                  <a:srgbClr val="333333"/>
                </a:solidFill>
                <a:effectLst/>
                <a:latin typeface="arial" panose="020B0604020202020204" pitchFamily="34" charset="0"/>
              </a:rPr>
              <a:t> (propiedad </a:t>
            </a:r>
            <a:r>
              <a:rPr lang="es-ES" b="0" i="0" dirty="0" err="1" smtClean="0">
                <a:solidFill>
                  <a:srgbClr val="333333"/>
                </a:solidFill>
                <a:effectLst/>
                <a:latin typeface="arial" panose="020B0604020202020204" pitchFamily="34" charset="0"/>
              </a:rPr>
              <a:t>hint</a:t>
            </a:r>
            <a:r>
              <a:rPr lang="es-ES" b="0" i="0" dirty="0" smtClean="0">
                <a:solidFill>
                  <a:srgbClr val="333333"/>
                </a:solidFill>
                <a:effectLst/>
                <a:latin typeface="arial" panose="020B0604020202020204" pitchFamily="34" charset="0"/>
              </a:rPr>
              <a:t>). Disponer dos controles de tipo </a:t>
            </a:r>
            <a:r>
              <a:rPr lang="es-ES" b="0" i="0" dirty="0" err="1" smtClean="0">
                <a:solidFill>
                  <a:srgbClr val="333333"/>
                </a:solidFill>
                <a:effectLst/>
                <a:latin typeface="arial" panose="020B0604020202020204" pitchFamily="34" charset="0"/>
              </a:rPr>
              <a:t>RadioButton</a:t>
            </a:r>
            <a:r>
              <a:rPr lang="es-ES" b="0" i="0" dirty="0" smtClean="0">
                <a:solidFill>
                  <a:srgbClr val="333333"/>
                </a:solidFill>
                <a:effectLst/>
                <a:latin typeface="arial" panose="020B0604020202020204" pitchFamily="34" charset="0"/>
              </a:rPr>
              <a:t> para seleccionar si queremos sumar o restar dichos valores. Finalmente mediante un control de tipo </a:t>
            </a:r>
            <a:r>
              <a:rPr lang="es-ES" b="0" i="0" dirty="0" err="1" smtClean="0">
                <a:solidFill>
                  <a:srgbClr val="333333"/>
                </a:solidFill>
                <a:effectLst/>
                <a:latin typeface="arial" panose="020B0604020202020204" pitchFamily="34" charset="0"/>
              </a:rPr>
              <a:t>Button</a:t>
            </a:r>
            <a:r>
              <a:rPr lang="es-ES" b="0" i="0" dirty="0" smtClean="0">
                <a:solidFill>
                  <a:srgbClr val="333333"/>
                </a:solidFill>
                <a:effectLst/>
                <a:latin typeface="arial" panose="020B0604020202020204" pitchFamily="34" charset="0"/>
              </a:rPr>
              <a:t> efectuamos la operación respectiva. Mostramos el resultado en un </a:t>
            </a:r>
            <a:r>
              <a:rPr lang="es-ES" b="0" i="0" dirty="0" err="1" smtClean="0">
                <a:solidFill>
                  <a:srgbClr val="333333"/>
                </a:solidFill>
                <a:effectLst/>
                <a:latin typeface="arial" panose="020B0604020202020204" pitchFamily="34" charset="0"/>
              </a:rPr>
              <a:t>TextView</a:t>
            </a:r>
            <a:r>
              <a:rPr lang="es-ES" b="0" i="0" dirty="0" smtClean="0">
                <a:solidFill>
                  <a:srgbClr val="333333"/>
                </a:solidFill>
                <a:effectLst/>
                <a:latin typeface="arial" panose="020B0604020202020204" pitchFamily="34" charset="0"/>
              </a:rPr>
              <a:t>.</a:t>
            </a:r>
          </a:p>
          <a:p>
            <a:pPr algn="just"/>
            <a:r>
              <a:rPr lang="es-ES" b="0" i="0" dirty="0" smtClean="0">
                <a:solidFill>
                  <a:srgbClr val="333333"/>
                </a:solidFill>
                <a:effectLst/>
                <a:latin typeface="arial" panose="020B0604020202020204" pitchFamily="34" charset="0"/>
              </a:rPr>
              <a:t>El problema es similar al anterior. Disponemos dos controles </a:t>
            </a:r>
            <a:r>
              <a:rPr lang="es-ES" b="0" i="0" dirty="0" err="1" smtClean="0">
                <a:solidFill>
                  <a:srgbClr val="333333"/>
                </a:solidFill>
                <a:effectLst/>
                <a:latin typeface="arial" panose="020B0604020202020204" pitchFamily="34" charset="0"/>
              </a:rPr>
              <a:t>EditText</a:t>
            </a:r>
            <a:r>
              <a:rPr lang="es-ES" b="0" i="0" dirty="0" smtClean="0">
                <a:solidFill>
                  <a:srgbClr val="333333"/>
                </a:solidFill>
                <a:effectLst/>
                <a:latin typeface="arial" panose="020B0604020202020204" pitchFamily="34" charset="0"/>
              </a:rPr>
              <a:t> (</a:t>
            </a:r>
            <a:r>
              <a:rPr lang="es-ES" b="0" i="0" dirty="0" err="1" smtClean="0">
                <a:solidFill>
                  <a:srgbClr val="333333"/>
                </a:solidFill>
                <a:effectLst/>
                <a:latin typeface="arial" panose="020B0604020202020204" pitchFamily="34" charset="0"/>
              </a:rPr>
              <a:t>Number</a:t>
            </a:r>
            <a:r>
              <a:rPr lang="es-ES" b="0" i="0" dirty="0" smtClean="0">
                <a:solidFill>
                  <a:srgbClr val="333333"/>
                </a:solidFill>
                <a:effectLst/>
                <a:latin typeface="arial" panose="020B0604020202020204" pitchFamily="34" charset="0"/>
              </a:rPr>
              <a:t>) y configuramos sus propiedades id y </a:t>
            </a:r>
            <a:r>
              <a:rPr lang="es-ES" b="0" i="0" dirty="0" err="1" smtClean="0">
                <a:solidFill>
                  <a:srgbClr val="333333"/>
                </a:solidFill>
                <a:effectLst/>
                <a:latin typeface="arial" panose="020B0604020202020204" pitchFamily="34" charset="0"/>
              </a:rPr>
              <a:t>hint</a:t>
            </a:r>
            <a:r>
              <a:rPr lang="es-ES" b="0" i="0" dirty="0" smtClean="0">
                <a:solidFill>
                  <a:srgbClr val="333333"/>
                </a:solidFill>
                <a:effectLst/>
                <a:latin typeface="arial" panose="020B0604020202020204" pitchFamily="34" charset="0"/>
              </a:rPr>
              <a:t>. Para disponer los controles de tipo </a:t>
            </a:r>
            <a:r>
              <a:rPr lang="es-ES" b="0" i="0" dirty="0" err="1" smtClean="0">
                <a:solidFill>
                  <a:srgbClr val="333333"/>
                </a:solidFill>
                <a:effectLst/>
                <a:latin typeface="arial" panose="020B0604020202020204" pitchFamily="34" charset="0"/>
              </a:rPr>
              <a:t>RadioButton</a:t>
            </a:r>
            <a:r>
              <a:rPr lang="es-ES" b="0" i="0" dirty="0" smtClean="0">
                <a:solidFill>
                  <a:srgbClr val="333333"/>
                </a:solidFill>
                <a:effectLst/>
                <a:latin typeface="arial" panose="020B0604020202020204" pitchFamily="34" charset="0"/>
              </a:rPr>
              <a:t> debemos en realidad primero insertar un control de tipo </a:t>
            </a:r>
            <a:r>
              <a:rPr lang="es-ES" b="0" i="0" dirty="0" err="1" smtClean="0">
                <a:solidFill>
                  <a:srgbClr val="333333"/>
                </a:solidFill>
                <a:effectLst/>
                <a:latin typeface="arial" panose="020B0604020202020204" pitchFamily="34" charset="0"/>
              </a:rPr>
              <a:t>RadioGroup</a:t>
            </a:r>
            <a:r>
              <a:rPr lang="es-ES" b="0" i="0" dirty="0" smtClean="0">
                <a:solidFill>
                  <a:srgbClr val="333333"/>
                </a:solidFill>
                <a:effectLst/>
                <a:latin typeface="arial" panose="020B0604020202020204" pitchFamily="34" charset="0"/>
              </a:rPr>
              <a:t> (este control se encuentra en la paleta de componentes en la pestaña </a:t>
            </a:r>
            <a:r>
              <a:rPr lang="es-ES" b="0" i="0" dirty="0" err="1" smtClean="0">
                <a:solidFill>
                  <a:srgbClr val="333333"/>
                </a:solidFill>
                <a:effectLst/>
                <a:latin typeface="arial" panose="020B0604020202020204" pitchFamily="34" charset="0"/>
              </a:rPr>
              <a:t>Containers</a:t>
            </a:r>
            <a:r>
              <a:rPr lang="es-ES" b="0" i="0" dirty="0" smtClean="0">
                <a:solidFill>
                  <a:srgbClr val="333333"/>
                </a:solidFill>
                <a:effectLst/>
                <a:latin typeface="arial" panose="020B0604020202020204" pitchFamily="34" charset="0"/>
              </a:rPr>
              <a:t> de la "</a:t>
            </a:r>
            <a:r>
              <a:rPr lang="es-ES" b="0" i="0" dirty="0" err="1" smtClean="0">
                <a:solidFill>
                  <a:srgbClr val="333333"/>
                </a:solidFill>
                <a:effectLst/>
                <a:latin typeface="arial" panose="020B0604020202020204" pitchFamily="34" charset="0"/>
              </a:rPr>
              <a:t>Palette</a:t>
            </a:r>
            <a:r>
              <a:rPr lang="es-ES" b="0" i="0" dirty="0" smtClean="0">
                <a:solidFill>
                  <a:srgbClr val="333333"/>
                </a:solidFill>
                <a:effectLst/>
                <a:latin typeface="arial" panose="020B0604020202020204" pitchFamily="34" charset="0"/>
              </a:rPr>
              <a:t>"):</a:t>
            </a:r>
            <a:endParaRPr lang="es-ES" b="0" i="0" dirty="0">
              <a:solidFill>
                <a:srgbClr val="333333"/>
              </a:solidFill>
              <a:effectLst/>
              <a:latin typeface="arial" panose="020B0604020202020204" pitchFamily="34" charset="0"/>
            </a:endParaRPr>
          </a:p>
        </p:txBody>
      </p:sp>
      <p:pic>
        <p:nvPicPr>
          <p:cNvPr id="1026" name="Picture 2" descr="controles android radiogroup y radio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445" y="1730438"/>
            <a:ext cx="5507923" cy="4731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034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47371" y="213023"/>
            <a:ext cx="7019365" cy="369332"/>
          </a:xfrm>
          <a:prstGeom prst="rect">
            <a:avLst/>
          </a:prstGeom>
        </p:spPr>
        <p:txBody>
          <a:bodyPr wrap="square">
            <a:spAutoFit/>
          </a:bodyPr>
          <a:lstStyle/>
          <a:p>
            <a:r>
              <a:rPr lang="es-ES" b="0" i="0" dirty="0" smtClean="0">
                <a:solidFill>
                  <a:srgbClr val="333333"/>
                </a:solidFill>
                <a:effectLst/>
                <a:latin typeface="arial" panose="020B0604020202020204" pitchFamily="34" charset="0"/>
              </a:rPr>
              <a:t>Definimos un vector con la lista de </a:t>
            </a:r>
            <a:r>
              <a:rPr lang="es-ES" b="0" i="0" dirty="0" err="1" smtClean="0">
                <a:solidFill>
                  <a:srgbClr val="333333"/>
                </a:solidFill>
                <a:effectLst/>
                <a:latin typeface="arial" panose="020B0604020202020204" pitchFamily="34" charset="0"/>
              </a:rPr>
              <a:t>String</a:t>
            </a:r>
            <a:r>
              <a:rPr lang="es-ES" b="0" i="0" dirty="0" smtClean="0">
                <a:solidFill>
                  <a:srgbClr val="333333"/>
                </a:solidFill>
                <a:effectLst/>
                <a:latin typeface="arial" panose="020B0604020202020204" pitchFamily="34" charset="0"/>
              </a:rPr>
              <a:t> que mostrará el </a:t>
            </a:r>
            <a:r>
              <a:rPr lang="es-ES" b="0" i="0" dirty="0" err="1" smtClean="0">
                <a:solidFill>
                  <a:srgbClr val="333333"/>
                </a:solidFill>
                <a:effectLst/>
                <a:latin typeface="arial" panose="020B0604020202020204" pitchFamily="34" charset="0"/>
              </a:rPr>
              <a:t>Spinner</a:t>
            </a:r>
            <a:r>
              <a:rPr lang="es-ES" b="0" i="0" dirty="0" smtClean="0">
                <a:solidFill>
                  <a:srgbClr val="333333"/>
                </a:solidFill>
                <a:effectLst/>
                <a:latin typeface="arial" panose="020B0604020202020204" pitchFamily="34" charset="0"/>
              </a:rPr>
              <a:t>:</a:t>
            </a:r>
            <a:endParaRPr lang="es-ES" dirty="0"/>
          </a:p>
        </p:txBody>
      </p:sp>
      <p:pic>
        <p:nvPicPr>
          <p:cNvPr id="3" name="Imagen 2"/>
          <p:cNvPicPr>
            <a:picLocks noChangeAspect="1"/>
          </p:cNvPicPr>
          <p:nvPr/>
        </p:nvPicPr>
        <p:blipFill rotWithShape="1">
          <a:blip r:embed="rId2"/>
          <a:srcRect l="8823" t="29129" r="9044" b="30083"/>
          <a:stretch/>
        </p:blipFill>
        <p:spPr>
          <a:xfrm>
            <a:off x="2043950" y="684458"/>
            <a:ext cx="8026206" cy="1228721"/>
          </a:xfrm>
          <a:prstGeom prst="rect">
            <a:avLst/>
          </a:prstGeom>
        </p:spPr>
      </p:pic>
      <p:sp>
        <p:nvSpPr>
          <p:cNvPr id="4" name="Rectángulo 3"/>
          <p:cNvSpPr/>
          <p:nvPr/>
        </p:nvSpPr>
        <p:spPr>
          <a:xfrm>
            <a:off x="2970400" y="2015282"/>
            <a:ext cx="5994013" cy="369332"/>
          </a:xfrm>
          <a:prstGeom prst="rect">
            <a:avLst/>
          </a:prstGeom>
        </p:spPr>
        <p:txBody>
          <a:bodyPr wrap="none">
            <a:spAutoFit/>
          </a:bodyPr>
          <a:lstStyle/>
          <a:p>
            <a:r>
              <a:rPr lang="es-ES" b="0" i="0" dirty="0" smtClean="0">
                <a:solidFill>
                  <a:srgbClr val="333333"/>
                </a:solidFill>
                <a:effectLst/>
                <a:latin typeface="arial" panose="020B0604020202020204" pitchFamily="34" charset="0"/>
              </a:rPr>
              <a:t>Definimos y creamos un objeto de la clase </a:t>
            </a:r>
            <a:r>
              <a:rPr lang="es-ES" b="0" i="0" dirty="0" err="1" smtClean="0">
                <a:solidFill>
                  <a:srgbClr val="333333"/>
                </a:solidFill>
                <a:effectLst/>
                <a:latin typeface="arial" panose="020B0604020202020204" pitchFamily="34" charset="0"/>
              </a:rPr>
              <a:t>ArrayAdapter</a:t>
            </a:r>
            <a:r>
              <a:rPr lang="es-ES" b="0" i="0" dirty="0" smtClean="0">
                <a:solidFill>
                  <a:srgbClr val="333333"/>
                </a:solidFill>
                <a:effectLst/>
                <a:latin typeface="arial" panose="020B0604020202020204" pitchFamily="34" charset="0"/>
              </a:rPr>
              <a:t>:</a:t>
            </a:r>
            <a:endParaRPr lang="es-ES" dirty="0"/>
          </a:p>
        </p:txBody>
      </p:sp>
      <p:pic>
        <p:nvPicPr>
          <p:cNvPr id="5" name="Imagen 4"/>
          <p:cNvPicPr>
            <a:picLocks noChangeAspect="1"/>
          </p:cNvPicPr>
          <p:nvPr/>
        </p:nvPicPr>
        <p:blipFill rotWithShape="1">
          <a:blip r:embed="rId3"/>
          <a:srcRect l="5368" t="26097" r="5515" b="28929"/>
          <a:stretch/>
        </p:blipFill>
        <p:spPr>
          <a:xfrm>
            <a:off x="534794" y="2486717"/>
            <a:ext cx="10865223" cy="1138519"/>
          </a:xfrm>
          <a:prstGeom prst="rect">
            <a:avLst/>
          </a:prstGeom>
        </p:spPr>
      </p:pic>
      <p:sp>
        <p:nvSpPr>
          <p:cNvPr id="6" name="Rectángulo 5"/>
          <p:cNvSpPr/>
          <p:nvPr/>
        </p:nvSpPr>
        <p:spPr>
          <a:xfrm>
            <a:off x="534793" y="3793382"/>
            <a:ext cx="10865223" cy="646331"/>
          </a:xfrm>
          <a:prstGeom prst="rect">
            <a:avLst/>
          </a:prstGeom>
        </p:spPr>
        <p:txBody>
          <a:bodyPr wrap="square">
            <a:spAutoFit/>
          </a:bodyPr>
          <a:lstStyle/>
          <a:p>
            <a:r>
              <a:rPr lang="es-ES" b="0" i="0" dirty="0" smtClean="0">
                <a:solidFill>
                  <a:srgbClr val="333333"/>
                </a:solidFill>
                <a:effectLst/>
                <a:latin typeface="arial" panose="020B0604020202020204" pitchFamily="34" charset="0"/>
              </a:rPr>
              <a:t>Al constructor le pasamos como primer parámetro la referencia de nuestro </a:t>
            </a:r>
            <a:r>
              <a:rPr lang="es-ES" b="0" i="0" dirty="0" err="1" smtClean="0">
                <a:solidFill>
                  <a:srgbClr val="333333"/>
                </a:solidFill>
                <a:effectLst/>
                <a:latin typeface="arial" panose="020B0604020202020204" pitchFamily="34" charset="0"/>
              </a:rPr>
              <a:t>AppCompatActivity</a:t>
            </a:r>
            <a:r>
              <a:rPr lang="es-ES" b="0" i="0" dirty="0" smtClean="0">
                <a:solidFill>
                  <a:srgbClr val="333333"/>
                </a:solidFill>
                <a:effectLst/>
                <a:latin typeface="arial" panose="020B0604020202020204" pitchFamily="34" charset="0"/>
              </a:rPr>
              <a:t> (</a:t>
            </a:r>
            <a:r>
              <a:rPr lang="es-ES" b="0" i="0" dirty="0" err="1" smtClean="0">
                <a:solidFill>
                  <a:srgbClr val="333333"/>
                </a:solidFill>
                <a:effectLst/>
                <a:latin typeface="arial" panose="020B0604020202020204" pitchFamily="34" charset="0"/>
              </a:rPr>
              <a:t>this</a:t>
            </a:r>
            <a:r>
              <a:rPr lang="es-ES" b="0" i="0" dirty="0" smtClean="0">
                <a:solidFill>
                  <a:srgbClr val="333333"/>
                </a:solidFill>
                <a:effectLst/>
                <a:latin typeface="arial" panose="020B0604020202020204" pitchFamily="34" charset="0"/>
              </a:rPr>
              <a:t>), el segundo parámetro indica el tipo de </a:t>
            </a:r>
            <a:r>
              <a:rPr lang="es-ES" b="0" i="0" dirty="0" err="1" smtClean="0">
                <a:solidFill>
                  <a:srgbClr val="333333"/>
                </a:solidFill>
                <a:effectLst/>
                <a:latin typeface="arial" panose="020B0604020202020204" pitchFamily="34" charset="0"/>
              </a:rPr>
              <a:t>Spinner</a:t>
            </a:r>
            <a:r>
              <a:rPr lang="es-ES" b="0" i="0" dirty="0" smtClean="0">
                <a:solidFill>
                  <a:srgbClr val="333333"/>
                </a:solidFill>
                <a:effectLst/>
                <a:latin typeface="arial" panose="020B0604020202020204" pitchFamily="34" charset="0"/>
              </a:rPr>
              <a:t>, pudiendo ser las constantes:</a:t>
            </a:r>
            <a:endParaRPr lang="es-ES" dirty="0"/>
          </a:p>
        </p:txBody>
      </p:sp>
      <p:pic>
        <p:nvPicPr>
          <p:cNvPr id="7" name="Imagen 6"/>
          <p:cNvPicPr>
            <a:picLocks noChangeAspect="1"/>
          </p:cNvPicPr>
          <p:nvPr/>
        </p:nvPicPr>
        <p:blipFill rotWithShape="1">
          <a:blip r:embed="rId4"/>
          <a:srcRect l="8456" t="26713" r="8970" b="27659"/>
          <a:stretch/>
        </p:blipFill>
        <p:spPr>
          <a:xfrm>
            <a:off x="1453674" y="4607859"/>
            <a:ext cx="8030691" cy="1380164"/>
          </a:xfrm>
          <a:prstGeom prst="rect">
            <a:avLst/>
          </a:prstGeom>
        </p:spPr>
      </p:pic>
      <p:sp>
        <p:nvSpPr>
          <p:cNvPr id="8" name="Rectángulo 7"/>
          <p:cNvSpPr/>
          <p:nvPr/>
        </p:nvSpPr>
        <p:spPr>
          <a:xfrm>
            <a:off x="1810870" y="6156169"/>
            <a:ext cx="7055224" cy="369332"/>
          </a:xfrm>
          <a:prstGeom prst="rect">
            <a:avLst/>
          </a:prstGeom>
        </p:spPr>
        <p:txBody>
          <a:bodyPr wrap="square">
            <a:spAutoFit/>
          </a:bodyPr>
          <a:lstStyle/>
          <a:p>
            <a:r>
              <a:rPr lang="es-ES" b="0" i="0" dirty="0" smtClean="0">
                <a:solidFill>
                  <a:srgbClr val="333333"/>
                </a:solidFill>
                <a:effectLst/>
                <a:latin typeface="arial" panose="020B0604020202020204" pitchFamily="34" charset="0"/>
              </a:rPr>
              <a:t>El tercer parámetro es la referencia del vector que se mostrará.</a:t>
            </a:r>
            <a:endParaRPr lang="es-ES" dirty="0"/>
          </a:p>
        </p:txBody>
      </p:sp>
    </p:spTree>
    <p:extLst>
      <p:ext uri="{BB962C8B-B14F-4D97-AF65-F5344CB8AC3E}">
        <p14:creationId xmlns:p14="http://schemas.microsoft.com/office/powerpoint/2010/main" val="853207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86635" y="215170"/>
            <a:ext cx="6096000" cy="923330"/>
          </a:xfrm>
          <a:prstGeom prst="rect">
            <a:avLst/>
          </a:prstGeom>
        </p:spPr>
        <p:txBody>
          <a:bodyPr>
            <a:spAutoFit/>
          </a:bodyPr>
          <a:lstStyle/>
          <a:p>
            <a:r>
              <a:rPr lang="es-ES" b="0" i="0" dirty="0" smtClean="0">
                <a:solidFill>
                  <a:srgbClr val="333333"/>
                </a:solidFill>
                <a:effectLst/>
                <a:latin typeface="arial" panose="020B0604020202020204" pitchFamily="34" charset="0"/>
              </a:rPr>
              <a:t>Luego llamamos al método </a:t>
            </a:r>
            <a:r>
              <a:rPr lang="es-ES" b="0" i="0" dirty="0" err="1" smtClean="0">
                <a:solidFill>
                  <a:srgbClr val="333333"/>
                </a:solidFill>
                <a:effectLst/>
                <a:latin typeface="arial" panose="020B0604020202020204" pitchFamily="34" charset="0"/>
              </a:rPr>
              <a:t>setAdapter</a:t>
            </a:r>
            <a:r>
              <a:rPr lang="es-ES" b="0" i="0" dirty="0" smtClean="0">
                <a:solidFill>
                  <a:srgbClr val="333333"/>
                </a:solidFill>
                <a:effectLst/>
                <a:latin typeface="arial" panose="020B0604020202020204" pitchFamily="34" charset="0"/>
              </a:rPr>
              <a:t> de la clase </a:t>
            </a:r>
            <a:r>
              <a:rPr lang="es-ES" b="0" i="0" dirty="0" err="1" smtClean="0">
                <a:solidFill>
                  <a:srgbClr val="333333"/>
                </a:solidFill>
                <a:effectLst/>
                <a:latin typeface="arial" panose="020B0604020202020204" pitchFamily="34" charset="0"/>
              </a:rPr>
              <a:t>Spinner</a:t>
            </a:r>
            <a:r>
              <a:rPr lang="es-ES" b="0" i="0" dirty="0" smtClean="0">
                <a:solidFill>
                  <a:srgbClr val="333333"/>
                </a:solidFill>
                <a:effectLst/>
                <a:latin typeface="arial" panose="020B0604020202020204" pitchFamily="34" charset="0"/>
              </a:rPr>
              <a:t> pasando la referencia del objeto de la clase </a:t>
            </a:r>
            <a:r>
              <a:rPr lang="es-ES" b="0" i="0" dirty="0" err="1" smtClean="0">
                <a:solidFill>
                  <a:srgbClr val="333333"/>
                </a:solidFill>
                <a:effectLst/>
                <a:latin typeface="arial" panose="020B0604020202020204" pitchFamily="34" charset="0"/>
              </a:rPr>
              <a:t>ArrayAdapter</a:t>
            </a:r>
            <a:r>
              <a:rPr lang="es-ES" b="0" i="0" dirty="0" smtClean="0">
                <a:solidFill>
                  <a:srgbClr val="333333"/>
                </a:solidFill>
                <a:effectLst/>
                <a:latin typeface="arial" panose="020B0604020202020204" pitchFamily="34" charset="0"/>
              </a:rPr>
              <a:t> que acabamos de crear:</a:t>
            </a:r>
            <a:endParaRPr lang="es-ES" dirty="0"/>
          </a:p>
        </p:txBody>
      </p:sp>
      <p:pic>
        <p:nvPicPr>
          <p:cNvPr id="3" name="Imagen 2"/>
          <p:cNvPicPr>
            <a:picLocks noChangeAspect="1"/>
          </p:cNvPicPr>
          <p:nvPr/>
        </p:nvPicPr>
        <p:blipFill rotWithShape="1">
          <a:blip r:embed="rId2"/>
          <a:srcRect l="8309" t="29070" r="8603" b="30610"/>
          <a:stretch/>
        </p:blipFill>
        <p:spPr>
          <a:xfrm>
            <a:off x="779929" y="1461246"/>
            <a:ext cx="10130117" cy="1407460"/>
          </a:xfrm>
          <a:prstGeom prst="rect">
            <a:avLst/>
          </a:prstGeom>
        </p:spPr>
      </p:pic>
      <p:sp>
        <p:nvSpPr>
          <p:cNvPr id="4" name="Rectángulo 3"/>
          <p:cNvSpPr/>
          <p:nvPr/>
        </p:nvSpPr>
        <p:spPr>
          <a:xfrm>
            <a:off x="2886635" y="3155593"/>
            <a:ext cx="6096000" cy="923330"/>
          </a:xfrm>
          <a:prstGeom prst="rect">
            <a:avLst/>
          </a:prstGeom>
        </p:spPr>
        <p:txBody>
          <a:bodyPr>
            <a:spAutoFit/>
          </a:bodyPr>
          <a:lstStyle/>
          <a:p>
            <a:r>
              <a:rPr lang="es-ES" b="0" i="0" dirty="0" smtClean="0">
                <a:solidFill>
                  <a:srgbClr val="333333"/>
                </a:solidFill>
                <a:effectLst/>
                <a:latin typeface="arial" panose="020B0604020202020204" pitchFamily="34" charset="0"/>
              </a:rPr>
              <a:t>En el método operar que se ejecuta cuando presionamos el botón "OPERAR" y donde procedemos a extraer el contenido seleccionado del control </a:t>
            </a:r>
            <a:r>
              <a:rPr lang="es-ES" b="0" i="0" dirty="0" err="1" smtClean="0">
                <a:solidFill>
                  <a:srgbClr val="333333"/>
                </a:solidFill>
                <a:effectLst/>
                <a:latin typeface="arial" panose="020B0604020202020204" pitchFamily="34" charset="0"/>
              </a:rPr>
              <a:t>Spinner</a:t>
            </a:r>
            <a:r>
              <a:rPr lang="es-ES" b="0" i="0" dirty="0" smtClean="0">
                <a:solidFill>
                  <a:srgbClr val="333333"/>
                </a:solidFill>
                <a:effectLst/>
                <a:latin typeface="arial" panose="020B0604020202020204" pitchFamily="34" charset="0"/>
              </a:rPr>
              <a:t>:</a:t>
            </a:r>
            <a:endParaRPr lang="es-ES" dirty="0"/>
          </a:p>
        </p:txBody>
      </p:sp>
      <p:pic>
        <p:nvPicPr>
          <p:cNvPr id="5" name="Imagen 4"/>
          <p:cNvPicPr>
            <a:picLocks noChangeAspect="1"/>
          </p:cNvPicPr>
          <p:nvPr/>
        </p:nvPicPr>
        <p:blipFill rotWithShape="1">
          <a:blip r:embed="rId3"/>
          <a:srcRect l="8162" t="28042" r="8824" b="30354"/>
          <a:stretch/>
        </p:blipFill>
        <p:spPr>
          <a:xfrm>
            <a:off x="779929" y="4401669"/>
            <a:ext cx="10121153" cy="1452283"/>
          </a:xfrm>
          <a:prstGeom prst="rect">
            <a:avLst/>
          </a:prstGeom>
        </p:spPr>
      </p:pic>
    </p:spTree>
    <p:extLst>
      <p:ext uri="{BB962C8B-B14F-4D97-AF65-F5344CB8AC3E}">
        <p14:creationId xmlns:p14="http://schemas.microsoft.com/office/powerpoint/2010/main" val="463574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976283" y="389529"/>
            <a:ext cx="6096000" cy="646331"/>
          </a:xfrm>
          <a:prstGeom prst="rect">
            <a:avLst/>
          </a:prstGeom>
        </p:spPr>
        <p:txBody>
          <a:bodyPr>
            <a:spAutoFit/>
          </a:bodyPr>
          <a:lstStyle/>
          <a:p>
            <a:r>
              <a:rPr lang="es-ES" dirty="0" smtClean="0">
                <a:solidFill>
                  <a:srgbClr val="333333"/>
                </a:solidFill>
                <a:latin typeface="arial" panose="020B0604020202020204" pitchFamily="34" charset="0"/>
              </a:rPr>
              <a:t>Después</a:t>
            </a:r>
            <a:r>
              <a:rPr lang="es-ES" b="0" i="0" dirty="0" smtClean="0">
                <a:solidFill>
                  <a:srgbClr val="333333"/>
                </a:solidFill>
                <a:effectLst/>
                <a:latin typeface="arial" panose="020B0604020202020204" pitchFamily="34" charset="0"/>
              </a:rPr>
              <a:t> mediante una serie de </a:t>
            </a:r>
            <a:r>
              <a:rPr lang="es-ES" b="0" i="0" dirty="0" err="1" smtClean="0">
                <a:solidFill>
                  <a:srgbClr val="333333"/>
                </a:solidFill>
                <a:effectLst/>
                <a:latin typeface="arial" panose="020B0604020202020204" pitchFamily="34" charset="0"/>
              </a:rPr>
              <a:t>if</a:t>
            </a:r>
            <a:r>
              <a:rPr lang="es-ES" b="0" i="0" dirty="0" smtClean="0">
                <a:solidFill>
                  <a:srgbClr val="333333"/>
                </a:solidFill>
                <a:effectLst/>
                <a:latin typeface="arial" panose="020B0604020202020204" pitchFamily="34" charset="0"/>
              </a:rPr>
              <a:t> anidados verificamos si debemos sumar, restar, multiplicar o dividir:</a:t>
            </a:r>
            <a:endParaRPr lang="es-ES" dirty="0"/>
          </a:p>
        </p:txBody>
      </p:sp>
      <p:pic>
        <p:nvPicPr>
          <p:cNvPr id="3" name="Imagen 2"/>
          <p:cNvPicPr>
            <a:picLocks noChangeAspect="1"/>
          </p:cNvPicPr>
          <p:nvPr/>
        </p:nvPicPr>
        <p:blipFill rotWithShape="1">
          <a:blip r:embed="rId2"/>
          <a:srcRect l="8518" t="10197" r="10133" b="10588"/>
          <a:stretch/>
        </p:blipFill>
        <p:spPr>
          <a:xfrm>
            <a:off x="2976283" y="1233084"/>
            <a:ext cx="6650534" cy="5338045"/>
          </a:xfrm>
          <a:prstGeom prst="rect">
            <a:avLst/>
          </a:prstGeom>
        </p:spPr>
      </p:pic>
    </p:spTree>
    <p:extLst>
      <p:ext uri="{BB962C8B-B14F-4D97-AF65-F5344CB8AC3E}">
        <p14:creationId xmlns:p14="http://schemas.microsoft.com/office/powerpoint/2010/main" val="3337453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052918" y="75765"/>
            <a:ext cx="7386918" cy="369332"/>
          </a:xfrm>
          <a:prstGeom prst="rect">
            <a:avLst/>
          </a:prstGeom>
        </p:spPr>
        <p:txBody>
          <a:bodyPr wrap="square">
            <a:spAutoFit/>
          </a:bodyPr>
          <a:lstStyle/>
          <a:p>
            <a:r>
              <a:rPr lang="es-ES" b="0" i="0" dirty="0" smtClean="0">
                <a:solidFill>
                  <a:srgbClr val="333333"/>
                </a:solidFill>
                <a:effectLst/>
                <a:latin typeface="arial" panose="020B0604020202020204" pitchFamily="34" charset="0"/>
              </a:rPr>
              <a:t>En el emulador tenemos como resultado de ejecutar el programa:</a:t>
            </a:r>
            <a:endParaRPr lang="es-ES" dirty="0"/>
          </a:p>
        </p:txBody>
      </p:sp>
      <p:pic>
        <p:nvPicPr>
          <p:cNvPr id="11266" name="Picture 2" descr="control spi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1656" y="568697"/>
            <a:ext cx="3262090" cy="612793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7041777" y="4034135"/>
            <a:ext cx="4796118" cy="923330"/>
          </a:xfrm>
          <a:prstGeom prst="rect">
            <a:avLst/>
          </a:prstGeom>
        </p:spPr>
        <p:txBody>
          <a:bodyPr wrap="square">
            <a:spAutoFit/>
          </a:bodyPr>
          <a:lstStyle/>
          <a:p>
            <a:r>
              <a:rPr lang="es-ES" b="0" i="0" dirty="0" smtClean="0">
                <a:solidFill>
                  <a:srgbClr val="333333"/>
                </a:solidFill>
                <a:effectLst/>
                <a:latin typeface="arial" panose="020B0604020202020204" pitchFamily="34" charset="0"/>
              </a:rPr>
              <a:t>Si queremos que el </a:t>
            </a:r>
            <a:r>
              <a:rPr lang="es-ES" b="0" i="0" dirty="0" err="1" smtClean="0">
                <a:solidFill>
                  <a:srgbClr val="333333"/>
                </a:solidFill>
                <a:effectLst/>
                <a:latin typeface="arial" panose="020B0604020202020204" pitchFamily="34" charset="0"/>
              </a:rPr>
              <a:t>Spinner</a:t>
            </a:r>
            <a:r>
              <a:rPr lang="es-ES" b="0" i="0" dirty="0" smtClean="0">
                <a:solidFill>
                  <a:srgbClr val="333333"/>
                </a:solidFill>
                <a:effectLst/>
                <a:latin typeface="arial" panose="020B0604020202020204" pitchFamily="34" charset="0"/>
              </a:rPr>
              <a:t> no ocupe todo el ancho cambiamos la propiedad </a:t>
            </a:r>
            <a:r>
              <a:rPr lang="es-ES" b="0" i="0" dirty="0" err="1" smtClean="0">
                <a:solidFill>
                  <a:srgbClr val="333333"/>
                </a:solidFill>
                <a:effectLst/>
                <a:latin typeface="arial" panose="020B0604020202020204" pitchFamily="34" charset="0"/>
              </a:rPr>
              <a:t>layout_width</a:t>
            </a:r>
            <a:r>
              <a:rPr lang="es-ES" b="0" i="0" dirty="0" smtClean="0">
                <a:solidFill>
                  <a:srgbClr val="333333"/>
                </a:solidFill>
                <a:effectLst/>
                <a:latin typeface="arial" panose="020B0604020202020204" pitchFamily="34" charset="0"/>
              </a:rPr>
              <a:t> con el valor </a:t>
            </a:r>
            <a:r>
              <a:rPr lang="es-ES" b="0" i="0" dirty="0" err="1" smtClean="0">
                <a:solidFill>
                  <a:srgbClr val="333333"/>
                </a:solidFill>
                <a:effectLst/>
                <a:latin typeface="arial" panose="020B0604020202020204" pitchFamily="34" charset="0"/>
              </a:rPr>
              <a:t>wrap_content</a:t>
            </a:r>
            <a:r>
              <a:rPr lang="es-ES" b="0" i="0" dirty="0" smtClean="0">
                <a:solidFill>
                  <a:srgbClr val="333333"/>
                </a:solidFill>
                <a:effectLst/>
                <a:latin typeface="arial" panose="020B0604020202020204" pitchFamily="34" charset="0"/>
              </a:rPr>
              <a:t>.</a:t>
            </a:r>
            <a:endParaRPr lang="es-ES" dirty="0"/>
          </a:p>
        </p:txBody>
      </p:sp>
    </p:spTree>
    <p:extLst>
      <p:ext uri="{BB962C8B-B14F-4D97-AF65-F5344CB8AC3E}">
        <p14:creationId xmlns:p14="http://schemas.microsoft.com/office/powerpoint/2010/main" val="1113972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84094" y="261808"/>
            <a:ext cx="11080377" cy="1200329"/>
          </a:xfrm>
          <a:prstGeom prst="rect">
            <a:avLst/>
          </a:prstGeom>
        </p:spPr>
        <p:txBody>
          <a:bodyPr wrap="square">
            <a:spAutoFit/>
          </a:bodyPr>
          <a:lstStyle/>
          <a:p>
            <a:pPr algn="just"/>
            <a:r>
              <a:rPr lang="es-ES" b="0" i="0" dirty="0" smtClean="0">
                <a:solidFill>
                  <a:srgbClr val="333333"/>
                </a:solidFill>
                <a:effectLst/>
                <a:latin typeface="arial" panose="020B0604020202020204" pitchFamily="34" charset="0"/>
              </a:rPr>
              <a:t>Después de arrastrar el control </a:t>
            </a:r>
            <a:r>
              <a:rPr lang="es-ES" b="0" i="0" dirty="0" err="1" smtClean="0">
                <a:solidFill>
                  <a:srgbClr val="333333"/>
                </a:solidFill>
                <a:effectLst/>
                <a:latin typeface="arial" panose="020B0604020202020204" pitchFamily="34" charset="0"/>
              </a:rPr>
              <a:t>RadioGroup</a:t>
            </a:r>
            <a:r>
              <a:rPr lang="es-ES" b="0" i="0" dirty="0" smtClean="0">
                <a:solidFill>
                  <a:srgbClr val="333333"/>
                </a:solidFill>
                <a:effectLst/>
                <a:latin typeface="arial" panose="020B0604020202020204" pitchFamily="34" charset="0"/>
              </a:rPr>
              <a:t> iniciamos las propiedades </a:t>
            </a:r>
            <a:r>
              <a:rPr lang="es-ES" b="0" i="0" dirty="0" err="1" smtClean="0">
                <a:solidFill>
                  <a:srgbClr val="333333"/>
                </a:solidFill>
                <a:effectLst/>
                <a:latin typeface="arial" panose="020B0604020202020204" pitchFamily="34" charset="0"/>
              </a:rPr>
              <a:t>layout_width</a:t>
            </a:r>
            <a:r>
              <a:rPr lang="es-ES" b="0" i="0" dirty="0" smtClean="0">
                <a:solidFill>
                  <a:srgbClr val="333333"/>
                </a:solidFill>
                <a:effectLst/>
                <a:latin typeface="arial" panose="020B0604020202020204" pitchFamily="34" charset="0"/>
              </a:rPr>
              <a:t> y </a:t>
            </a:r>
            <a:r>
              <a:rPr lang="es-ES" b="0" i="0" dirty="0" err="1" smtClean="0">
                <a:solidFill>
                  <a:srgbClr val="333333"/>
                </a:solidFill>
                <a:effectLst/>
                <a:latin typeface="arial" panose="020B0604020202020204" pitchFamily="34" charset="0"/>
              </a:rPr>
              <a:t>layout_height</a:t>
            </a:r>
            <a:r>
              <a:rPr lang="es-ES" b="0" i="0" dirty="0" smtClean="0">
                <a:solidFill>
                  <a:srgbClr val="333333"/>
                </a:solidFill>
                <a:effectLst/>
                <a:latin typeface="arial" panose="020B0604020202020204" pitchFamily="34" charset="0"/>
              </a:rPr>
              <a:t> con el valor "</a:t>
            </a:r>
            <a:r>
              <a:rPr lang="es-ES" b="0" i="0" dirty="0" err="1" smtClean="0">
                <a:solidFill>
                  <a:srgbClr val="333333"/>
                </a:solidFill>
                <a:effectLst/>
                <a:latin typeface="arial" panose="020B0604020202020204" pitchFamily="34" charset="0"/>
              </a:rPr>
              <a:t>match_parent</a:t>
            </a:r>
            <a:r>
              <a:rPr lang="es-ES" b="0" i="0" dirty="0" smtClean="0">
                <a:solidFill>
                  <a:srgbClr val="333333"/>
                </a:solidFill>
                <a:effectLst/>
                <a:latin typeface="arial" panose="020B0604020202020204" pitchFamily="34" charset="0"/>
              </a:rPr>
              <a:t>". También definimos su id con el valor grupo1.</a:t>
            </a:r>
          </a:p>
          <a:p>
            <a:pPr algn="just"/>
            <a:r>
              <a:rPr lang="es-ES" b="0" i="0" dirty="0" smtClean="0">
                <a:solidFill>
                  <a:srgbClr val="333333"/>
                </a:solidFill>
                <a:effectLst/>
                <a:latin typeface="arial" panose="020B0604020202020204" pitchFamily="34" charset="0"/>
              </a:rPr>
              <a:t>Ahora debemos arrastrar dos controles de la clase </a:t>
            </a:r>
            <a:r>
              <a:rPr lang="es-ES" b="0" i="0" dirty="0" err="1" smtClean="0">
                <a:solidFill>
                  <a:srgbClr val="333333"/>
                </a:solidFill>
                <a:effectLst/>
                <a:latin typeface="arial" panose="020B0604020202020204" pitchFamily="34" charset="0"/>
              </a:rPr>
              <a:t>RadioButton</a:t>
            </a:r>
            <a:r>
              <a:rPr lang="es-ES" b="0" i="0" dirty="0" smtClean="0">
                <a:solidFill>
                  <a:srgbClr val="333333"/>
                </a:solidFill>
                <a:effectLst/>
                <a:latin typeface="arial" panose="020B0604020202020204" pitchFamily="34" charset="0"/>
              </a:rPr>
              <a:t> de la pestaña "Widgets" dentro del </a:t>
            </a:r>
            <a:r>
              <a:rPr lang="es-ES" b="0" i="0" dirty="0" err="1" smtClean="0">
                <a:solidFill>
                  <a:srgbClr val="333333"/>
                </a:solidFill>
                <a:effectLst/>
                <a:latin typeface="arial" panose="020B0604020202020204" pitchFamily="34" charset="0"/>
              </a:rPr>
              <a:t>RadioGroup</a:t>
            </a:r>
            <a:endParaRPr lang="es-ES" b="0" i="0" dirty="0">
              <a:solidFill>
                <a:srgbClr val="333333"/>
              </a:solidFill>
              <a:effectLst/>
              <a:latin typeface="arial" panose="020B0604020202020204" pitchFamily="34" charset="0"/>
            </a:endParaRPr>
          </a:p>
        </p:txBody>
      </p:sp>
      <p:pic>
        <p:nvPicPr>
          <p:cNvPr id="2050" name="Picture 2" descr="controles android radiogroup y radio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926" y="1351840"/>
            <a:ext cx="6231591" cy="5165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7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39272" y="273895"/>
            <a:ext cx="11214846" cy="923330"/>
          </a:xfrm>
          <a:prstGeom prst="rect">
            <a:avLst/>
          </a:prstGeom>
        </p:spPr>
        <p:txBody>
          <a:bodyPr wrap="square">
            <a:spAutoFit/>
          </a:bodyPr>
          <a:lstStyle/>
          <a:p>
            <a:r>
              <a:rPr lang="es-ES" b="0" i="0" dirty="0" smtClean="0">
                <a:solidFill>
                  <a:srgbClr val="333333"/>
                </a:solidFill>
                <a:effectLst/>
                <a:latin typeface="arial" panose="020B0604020202020204" pitchFamily="34" charset="0"/>
              </a:rPr>
              <a:t>Otra cosa muy importante es seleccionar nuevamente el control </a:t>
            </a:r>
            <a:r>
              <a:rPr lang="es-ES" b="0" i="0" dirty="0" err="1" smtClean="0">
                <a:solidFill>
                  <a:srgbClr val="333333"/>
                </a:solidFill>
                <a:effectLst/>
                <a:latin typeface="arial" panose="020B0604020202020204" pitchFamily="34" charset="0"/>
              </a:rPr>
              <a:t>RadioGroup</a:t>
            </a:r>
            <a:r>
              <a:rPr lang="es-ES" b="0" i="0" dirty="0" smtClean="0">
                <a:solidFill>
                  <a:srgbClr val="333333"/>
                </a:solidFill>
                <a:effectLst/>
                <a:latin typeface="arial" panose="020B0604020202020204" pitchFamily="34" charset="0"/>
              </a:rPr>
              <a:t> y cambiar la propiedad </a:t>
            </a:r>
            <a:r>
              <a:rPr lang="es-ES" b="0" i="0" dirty="0" err="1" smtClean="0">
                <a:solidFill>
                  <a:srgbClr val="333333"/>
                </a:solidFill>
                <a:effectLst/>
                <a:latin typeface="arial" panose="020B0604020202020204" pitchFamily="34" charset="0"/>
              </a:rPr>
              <a:t>layout_height</a:t>
            </a:r>
            <a:r>
              <a:rPr lang="es-ES" b="0" i="0" dirty="0" smtClean="0">
                <a:solidFill>
                  <a:srgbClr val="333333"/>
                </a:solidFill>
                <a:effectLst/>
                <a:latin typeface="arial" panose="020B0604020202020204" pitchFamily="34" charset="0"/>
              </a:rPr>
              <a:t> con el valor </a:t>
            </a:r>
            <a:r>
              <a:rPr lang="es-ES" b="0" i="0" dirty="0" err="1" smtClean="0">
                <a:solidFill>
                  <a:srgbClr val="333333"/>
                </a:solidFill>
                <a:effectLst/>
                <a:latin typeface="arial" panose="020B0604020202020204" pitchFamily="34" charset="0"/>
              </a:rPr>
              <a:t>wrap_parent</a:t>
            </a:r>
            <a:r>
              <a:rPr lang="es-ES" b="0" i="0" dirty="0" smtClean="0">
                <a:solidFill>
                  <a:srgbClr val="333333"/>
                </a:solidFill>
                <a:effectLst/>
                <a:latin typeface="arial" panose="020B0604020202020204" pitchFamily="34" charset="0"/>
              </a:rPr>
              <a:t> (para que el control </a:t>
            </a:r>
            <a:r>
              <a:rPr lang="es-ES" b="0" i="0" dirty="0" err="1" smtClean="0">
                <a:solidFill>
                  <a:srgbClr val="333333"/>
                </a:solidFill>
                <a:effectLst/>
                <a:latin typeface="arial" panose="020B0604020202020204" pitchFamily="34" charset="0"/>
              </a:rPr>
              <a:t>RadioGroup</a:t>
            </a:r>
            <a:r>
              <a:rPr lang="es-ES" b="0" i="0" dirty="0" smtClean="0">
                <a:solidFill>
                  <a:srgbClr val="333333"/>
                </a:solidFill>
                <a:effectLst/>
                <a:latin typeface="arial" panose="020B0604020202020204" pitchFamily="34" charset="0"/>
              </a:rPr>
              <a:t> solo ocupe el espacio de los dos controles </a:t>
            </a:r>
            <a:r>
              <a:rPr lang="es-ES" b="0" i="0" dirty="0" err="1" smtClean="0">
                <a:solidFill>
                  <a:srgbClr val="333333"/>
                </a:solidFill>
                <a:effectLst/>
                <a:latin typeface="arial" panose="020B0604020202020204" pitchFamily="34" charset="0"/>
              </a:rPr>
              <a:t>RadioButton</a:t>
            </a:r>
            <a:r>
              <a:rPr lang="es-ES" b="0" i="0" dirty="0" smtClean="0">
                <a:solidFill>
                  <a:srgbClr val="333333"/>
                </a:solidFill>
                <a:effectLst/>
                <a:latin typeface="arial" panose="020B0604020202020204" pitchFamily="34" charset="0"/>
              </a:rPr>
              <a:t>):</a:t>
            </a:r>
            <a:endParaRPr lang="es-ES" dirty="0"/>
          </a:p>
        </p:txBody>
      </p:sp>
      <p:pic>
        <p:nvPicPr>
          <p:cNvPr id="3074" name="Picture 2" descr="controles android radiogroup y radio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789" y="1048869"/>
            <a:ext cx="5539517" cy="5565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280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37012" y="271681"/>
            <a:ext cx="6096000" cy="2585323"/>
          </a:xfrm>
          <a:prstGeom prst="rect">
            <a:avLst/>
          </a:prstGeom>
        </p:spPr>
        <p:txBody>
          <a:bodyPr>
            <a:spAutoFit/>
          </a:bodyPr>
          <a:lstStyle/>
          <a:p>
            <a:pPr algn="just"/>
            <a:r>
              <a:rPr lang="es-ES" b="0" i="0" dirty="0" smtClean="0">
                <a:solidFill>
                  <a:srgbClr val="333333"/>
                </a:solidFill>
                <a:effectLst/>
                <a:latin typeface="arial" panose="020B0604020202020204" pitchFamily="34" charset="0"/>
              </a:rPr>
              <a:t>Ahora a los dos controles de tipo </a:t>
            </a:r>
            <a:r>
              <a:rPr lang="es-ES" b="0" i="0" dirty="0" err="1" smtClean="0">
                <a:solidFill>
                  <a:srgbClr val="333333"/>
                </a:solidFill>
                <a:effectLst/>
                <a:latin typeface="arial" panose="020B0604020202020204" pitchFamily="34" charset="0"/>
              </a:rPr>
              <a:t>RadioButton</a:t>
            </a:r>
            <a:r>
              <a:rPr lang="es-ES" b="0" i="0" dirty="0" smtClean="0">
                <a:solidFill>
                  <a:srgbClr val="333333"/>
                </a:solidFill>
                <a:effectLst/>
                <a:latin typeface="arial" panose="020B0604020202020204" pitchFamily="34" charset="0"/>
              </a:rPr>
              <a:t> definimos sus id (los llamaremos r1 y r2 respectivamente)</a:t>
            </a:r>
            <a:br>
              <a:rPr lang="es-ES" b="0" i="0" dirty="0" smtClean="0">
                <a:solidFill>
                  <a:srgbClr val="333333"/>
                </a:solidFill>
                <a:effectLst/>
                <a:latin typeface="arial" panose="020B0604020202020204" pitchFamily="34" charset="0"/>
              </a:rPr>
            </a:br>
            <a:r>
              <a:rPr lang="es-ES" b="0" i="0" dirty="0" smtClean="0">
                <a:solidFill>
                  <a:srgbClr val="333333"/>
                </a:solidFill>
                <a:effectLst/>
                <a:latin typeface="arial" panose="020B0604020202020204" pitchFamily="34" charset="0"/>
              </a:rPr>
              <a:t>Cambiamos sus propiedades </a:t>
            </a:r>
            <a:r>
              <a:rPr lang="es-ES" b="0" i="0" dirty="0" err="1" smtClean="0">
                <a:solidFill>
                  <a:srgbClr val="333333"/>
                </a:solidFill>
                <a:effectLst/>
                <a:latin typeface="arial" panose="020B0604020202020204" pitchFamily="34" charset="0"/>
              </a:rPr>
              <a:t>text</a:t>
            </a:r>
            <a:r>
              <a:rPr lang="es-ES" b="0" i="0" dirty="0" smtClean="0">
                <a:solidFill>
                  <a:srgbClr val="333333"/>
                </a:solidFill>
                <a:effectLst/>
                <a:latin typeface="arial" panose="020B0604020202020204" pitchFamily="34" charset="0"/>
              </a:rPr>
              <a:t> por los textos "sumar" y "restar".</a:t>
            </a:r>
          </a:p>
          <a:p>
            <a:pPr algn="just"/>
            <a:r>
              <a:rPr lang="es-ES" b="0" i="0" dirty="0" smtClean="0">
                <a:solidFill>
                  <a:srgbClr val="333333"/>
                </a:solidFill>
                <a:effectLst/>
                <a:latin typeface="arial" panose="020B0604020202020204" pitchFamily="34" charset="0"/>
              </a:rPr>
              <a:t>No olvidemos también cambiar los id de los controles </a:t>
            </a:r>
            <a:r>
              <a:rPr lang="es-ES" b="0" i="0" dirty="0" err="1" smtClean="0">
                <a:solidFill>
                  <a:srgbClr val="333333"/>
                </a:solidFill>
                <a:effectLst/>
                <a:latin typeface="arial" panose="020B0604020202020204" pitchFamily="34" charset="0"/>
              </a:rPr>
              <a:t>EditText</a:t>
            </a:r>
            <a:r>
              <a:rPr lang="es-ES" b="0" i="0" dirty="0" smtClean="0">
                <a:solidFill>
                  <a:srgbClr val="333333"/>
                </a:solidFill>
                <a:effectLst/>
                <a:latin typeface="arial" panose="020B0604020202020204" pitchFamily="34" charset="0"/>
              </a:rPr>
              <a:t> por et1 y et2 (igual que en el problema anterior)</a:t>
            </a:r>
          </a:p>
          <a:p>
            <a:pPr algn="just"/>
            <a:r>
              <a:rPr lang="es-ES" b="0" i="0" dirty="0" smtClean="0">
                <a:solidFill>
                  <a:srgbClr val="333333"/>
                </a:solidFill>
                <a:effectLst/>
                <a:latin typeface="arial" panose="020B0604020202020204" pitchFamily="34" charset="0"/>
              </a:rPr>
              <a:t>Por último agreguemos un botón y un </a:t>
            </a:r>
            <a:r>
              <a:rPr lang="es-ES" b="0" i="0" dirty="0" err="1" smtClean="0">
                <a:solidFill>
                  <a:srgbClr val="333333"/>
                </a:solidFill>
                <a:effectLst/>
                <a:latin typeface="arial" panose="020B0604020202020204" pitchFamily="34" charset="0"/>
              </a:rPr>
              <a:t>TextView</a:t>
            </a:r>
            <a:r>
              <a:rPr lang="es-ES" b="0" i="0" dirty="0" smtClean="0">
                <a:solidFill>
                  <a:srgbClr val="333333"/>
                </a:solidFill>
                <a:effectLst/>
                <a:latin typeface="arial" panose="020B0604020202020204" pitchFamily="34" charset="0"/>
              </a:rPr>
              <a:t> para mostrar el resultado</a:t>
            </a:r>
            <a:br>
              <a:rPr lang="es-ES" b="0" i="0" dirty="0" smtClean="0">
                <a:solidFill>
                  <a:srgbClr val="333333"/>
                </a:solidFill>
                <a:effectLst/>
                <a:latin typeface="arial" panose="020B0604020202020204" pitchFamily="34" charset="0"/>
              </a:rPr>
            </a:br>
            <a:r>
              <a:rPr lang="es-ES" b="0" i="0" dirty="0" smtClean="0">
                <a:solidFill>
                  <a:srgbClr val="333333"/>
                </a:solidFill>
                <a:effectLst/>
                <a:latin typeface="arial" panose="020B0604020202020204" pitchFamily="34" charset="0"/>
              </a:rPr>
              <a:t>Inicializamos las propiedades del botón con los valores:</a:t>
            </a:r>
            <a:endParaRPr lang="es-ES" b="0" i="0" dirty="0">
              <a:solidFill>
                <a:srgbClr val="333333"/>
              </a:solidFill>
              <a:effectLst/>
              <a:latin typeface="arial" panose="020B0604020202020204" pitchFamily="34" charset="0"/>
            </a:endParaRPr>
          </a:p>
        </p:txBody>
      </p:sp>
      <p:pic>
        <p:nvPicPr>
          <p:cNvPr id="3" name="Imagen 2"/>
          <p:cNvPicPr>
            <a:picLocks noChangeAspect="1"/>
          </p:cNvPicPr>
          <p:nvPr/>
        </p:nvPicPr>
        <p:blipFill rotWithShape="1">
          <a:blip r:embed="rId2"/>
          <a:srcRect l="22564" t="24818" r="22019" b="27929"/>
          <a:stretch/>
        </p:blipFill>
        <p:spPr>
          <a:xfrm>
            <a:off x="4419598" y="2976282"/>
            <a:ext cx="1564027" cy="1246094"/>
          </a:xfrm>
          <a:prstGeom prst="rect">
            <a:avLst/>
          </a:prstGeom>
        </p:spPr>
      </p:pic>
      <p:sp>
        <p:nvSpPr>
          <p:cNvPr id="4" name="Rectángulo 3"/>
          <p:cNvSpPr/>
          <p:nvPr/>
        </p:nvSpPr>
        <p:spPr>
          <a:xfrm>
            <a:off x="3589439" y="4341654"/>
            <a:ext cx="3224344" cy="369332"/>
          </a:xfrm>
          <a:prstGeom prst="rect">
            <a:avLst/>
          </a:prstGeom>
        </p:spPr>
        <p:txBody>
          <a:bodyPr wrap="none">
            <a:spAutoFit/>
          </a:bodyPr>
          <a:lstStyle/>
          <a:p>
            <a:r>
              <a:rPr lang="es-ES" b="0" i="0" dirty="0" smtClean="0">
                <a:solidFill>
                  <a:srgbClr val="333333"/>
                </a:solidFill>
                <a:effectLst/>
                <a:latin typeface="arial" panose="020B0604020202020204" pitchFamily="34" charset="0"/>
              </a:rPr>
              <a:t>Y el </a:t>
            </a:r>
            <a:r>
              <a:rPr lang="es-ES" b="0" i="0" dirty="0" err="1" smtClean="0">
                <a:solidFill>
                  <a:srgbClr val="333333"/>
                </a:solidFill>
                <a:effectLst/>
                <a:latin typeface="arial" panose="020B0604020202020204" pitchFamily="34" charset="0"/>
              </a:rPr>
              <a:t>TextView</a:t>
            </a:r>
            <a:r>
              <a:rPr lang="es-ES" b="0" i="0" dirty="0" smtClean="0">
                <a:solidFill>
                  <a:srgbClr val="333333"/>
                </a:solidFill>
                <a:effectLst/>
                <a:latin typeface="arial" panose="020B0604020202020204" pitchFamily="34" charset="0"/>
              </a:rPr>
              <a:t> con los valores:</a:t>
            </a:r>
            <a:endParaRPr lang="es-ES" dirty="0"/>
          </a:p>
        </p:txBody>
      </p:sp>
      <p:pic>
        <p:nvPicPr>
          <p:cNvPr id="5" name="Imagen 4"/>
          <p:cNvPicPr>
            <a:picLocks noChangeAspect="1"/>
          </p:cNvPicPr>
          <p:nvPr/>
        </p:nvPicPr>
        <p:blipFill rotWithShape="1">
          <a:blip r:embed="rId3"/>
          <a:srcRect l="20444" t="25838" r="20939" b="27526"/>
          <a:stretch/>
        </p:blipFill>
        <p:spPr>
          <a:xfrm>
            <a:off x="4325471" y="5077786"/>
            <a:ext cx="2021541" cy="1258480"/>
          </a:xfrm>
          <a:prstGeom prst="rect">
            <a:avLst/>
          </a:prstGeom>
        </p:spPr>
      </p:pic>
    </p:spTree>
    <p:extLst>
      <p:ext uri="{BB962C8B-B14F-4D97-AF65-F5344CB8AC3E}">
        <p14:creationId xmlns:p14="http://schemas.microsoft.com/office/powerpoint/2010/main" val="1137745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82705" y="153324"/>
            <a:ext cx="10506635" cy="1200329"/>
          </a:xfrm>
          <a:prstGeom prst="rect">
            <a:avLst/>
          </a:prstGeom>
        </p:spPr>
        <p:txBody>
          <a:bodyPr wrap="square">
            <a:spAutoFit/>
          </a:bodyPr>
          <a:lstStyle/>
          <a:p>
            <a:r>
              <a:rPr lang="es-ES" b="0" i="0" dirty="0" smtClean="0">
                <a:solidFill>
                  <a:srgbClr val="333333"/>
                </a:solidFill>
                <a:effectLst/>
                <a:latin typeface="arial" panose="020B0604020202020204" pitchFamily="34" charset="0"/>
              </a:rPr>
              <a:t>Podemos controlar en la ventana "</a:t>
            </a:r>
            <a:r>
              <a:rPr lang="es-ES" b="0" i="0" dirty="0" err="1" smtClean="0">
                <a:solidFill>
                  <a:srgbClr val="333333"/>
                </a:solidFill>
                <a:effectLst/>
                <a:latin typeface="arial" panose="020B0604020202020204" pitchFamily="34" charset="0"/>
              </a:rPr>
              <a:t>Component</a:t>
            </a:r>
            <a:r>
              <a:rPr lang="es-ES" b="0" i="0" dirty="0" smtClean="0">
                <a:solidFill>
                  <a:srgbClr val="333333"/>
                </a:solidFill>
                <a:effectLst/>
                <a:latin typeface="arial" panose="020B0604020202020204" pitchFamily="34" charset="0"/>
              </a:rPr>
              <a:t> </a:t>
            </a:r>
            <a:r>
              <a:rPr lang="es-ES" b="0" i="0" dirty="0" err="1" smtClean="0">
                <a:solidFill>
                  <a:srgbClr val="333333"/>
                </a:solidFill>
                <a:effectLst/>
                <a:latin typeface="arial" panose="020B0604020202020204" pitchFamily="34" charset="0"/>
              </a:rPr>
              <a:t>Tree</a:t>
            </a:r>
            <a:r>
              <a:rPr lang="es-ES" b="0" i="0" dirty="0" smtClean="0">
                <a:solidFill>
                  <a:srgbClr val="333333"/>
                </a:solidFill>
                <a:effectLst/>
                <a:latin typeface="arial" panose="020B0604020202020204" pitchFamily="34" charset="0"/>
              </a:rPr>
              <a:t>" el id definido para cada control (et1, et2, grupo1, r1, r2, tv1)</a:t>
            </a:r>
            <a:r>
              <a:rPr lang="es-ES" dirty="0" smtClean="0"/>
              <a:t/>
            </a:r>
            <a:br>
              <a:rPr lang="es-ES" dirty="0" smtClean="0"/>
            </a:br>
            <a:r>
              <a:rPr lang="es-ES" b="0" i="0" dirty="0" smtClean="0">
                <a:solidFill>
                  <a:srgbClr val="333333"/>
                </a:solidFill>
                <a:effectLst/>
                <a:latin typeface="arial" panose="020B0604020202020204" pitchFamily="34" charset="0"/>
              </a:rPr>
              <a:t>También podemos observar de que clase es cada control visual y el texto de la propiedad </a:t>
            </a:r>
            <a:r>
              <a:rPr lang="es-ES" b="0" i="0" dirty="0" err="1" smtClean="0">
                <a:solidFill>
                  <a:srgbClr val="333333"/>
                </a:solidFill>
                <a:effectLst/>
                <a:latin typeface="arial" panose="020B0604020202020204" pitchFamily="34" charset="0"/>
              </a:rPr>
              <a:t>text</a:t>
            </a:r>
            <a:r>
              <a:rPr lang="es-ES" b="0" i="0" dirty="0" smtClean="0">
                <a:solidFill>
                  <a:srgbClr val="333333"/>
                </a:solidFill>
                <a:effectLst/>
                <a:latin typeface="arial" panose="020B0604020202020204" pitchFamily="34" charset="0"/>
              </a:rPr>
              <a:t> para aquellos controles que tienen sentido su inicialización.</a:t>
            </a:r>
            <a:endParaRPr lang="es-ES" dirty="0"/>
          </a:p>
        </p:txBody>
      </p:sp>
      <p:pic>
        <p:nvPicPr>
          <p:cNvPr id="4098" name="Picture 2" descr="controles android radiogroup y radio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997" y="1353652"/>
            <a:ext cx="4183343" cy="5266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792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22730" y="140313"/>
            <a:ext cx="5121894" cy="646331"/>
          </a:xfrm>
          <a:prstGeom prst="rect">
            <a:avLst/>
          </a:prstGeom>
        </p:spPr>
        <p:txBody>
          <a:bodyPr wrap="square">
            <a:spAutoFit/>
          </a:bodyPr>
          <a:lstStyle/>
          <a:p>
            <a:pPr algn="just"/>
            <a:r>
              <a:rPr lang="es-ES" b="1" i="0" dirty="0" smtClean="0">
                <a:solidFill>
                  <a:srgbClr val="333333"/>
                </a:solidFill>
                <a:effectLst/>
                <a:latin typeface="arial" panose="020B0604020202020204" pitchFamily="34" charset="0"/>
              </a:rPr>
              <a:t>Captura del evento clic del </a:t>
            </a:r>
            <a:r>
              <a:rPr lang="es-ES" b="1" i="0" dirty="0" err="1" smtClean="0">
                <a:solidFill>
                  <a:srgbClr val="333333"/>
                </a:solidFill>
                <a:effectLst/>
                <a:latin typeface="arial" panose="020B0604020202020204" pitchFamily="34" charset="0"/>
              </a:rPr>
              <a:t>button</a:t>
            </a:r>
            <a:r>
              <a:rPr lang="es-ES" b="1" i="0" dirty="0" smtClean="0">
                <a:solidFill>
                  <a:srgbClr val="333333"/>
                </a:solidFill>
                <a:effectLst/>
                <a:latin typeface="arial" panose="020B0604020202020204" pitchFamily="34" charset="0"/>
              </a:rPr>
              <a:t> e identificación del </a:t>
            </a:r>
            <a:r>
              <a:rPr lang="es-ES" b="1" i="0" dirty="0" err="1" smtClean="0">
                <a:solidFill>
                  <a:srgbClr val="333333"/>
                </a:solidFill>
                <a:effectLst/>
                <a:latin typeface="arial" panose="020B0604020202020204" pitchFamily="34" charset="0"/>
              </a:rPr>
              <a:t>RadioButton</a:t>
            </a:r>
            <a:r>
              <a:rPr lang="es-ES" b="1" i="0" dirty="0" smtClean="0">
                <a:solidFill>
                  <a:srgbClr val="333333"/>
                </a:solidFill>
                <a:effectLst/>
                <a:latin typeface="arial" panose="020B0604020202020204" pitchFamily="34" charset="0"/>
              </a:rPr>
              <a:t> seleccionado.</a:t>
            </a:r>
            <a:endParaRPr lang="es-ES" b="1" i="0" dirty="0">
              <a:solidFill>
                <a:srgbClr val="333333"/>
              </a:solidFill>
              <a:effectLst/>
              <a:latin typeface="arial" panose="020B0604020202020204" pitchFamily="34" charset="0"/>
            </a:endParaRPr>
          </a:p>
        </p:txBody>
      </p:sp>
      <p:sp>
        <p:nvSpPr>
          <p:cNvPr id="3" name="Rectángulo 2"/>
          <p:cNvSpPr/>
          <p:nvPr/>
        </p:nvSpPr>
        <p:spPr>
          <a:xfrm>
            <a:off x="1244181" y="1297197"/>
            <a:ext cx="4737194" cy="369332"/>
          </a:xfrm>
          <a:prstGeom prst="rect">
            <a:avLst/>
          </a:prstGeom>
        </p:spPr>
        <p:txBody>
          <a:bodyPr wrap="none">
            <a:spAutoFit/>
          </a:bodyPr>
          <a:lstStyle/>
          <a:p>
            <a:r>
              <a:rPr lang="es-ES" b="0" i="0" dirty="0" smtClean="0">
                <a:solidFill>
                  <a:srgbClr val="333333"/>
                </a:solidFill>
                <a:effectLst/>
                <a:latin typeface="arial" panose="020B0604020202020204" pitchFamily="34" charset="0"/>
              </a:rPr>
              <a:t>El código fuente de la clase </a:t>
            </a:r>
            <a:r>
              <a:rPr lang="es-ES" b="0" i="0" dirty="0" err="1" smtClean="0">
                <a:solidFill>
                  <a:srgbClr val="333333"/>
                </a:solidFill>
                <a:effectLst/>
                <a:latin typeface="arial" panose="020B0604020202020204" pitchFamily="34" charset="0"/>
              </a:rPr>
              <a:t>MaintActivity</a:t>
            </a:r>
            <a:r>
              <a:rPr lang="es-ES" b="0" i="0" dirty="0" smtClean="0">
                <a:solidFill>
                  <a:srgbClr val="333333"/>
                </a:solidFill>
                <a:effectLst/>
                <a:latin typeface="arial" panose="020B0604020202020204" pitchFamily="34" charset="0"/>
              </a:rPr>
              <a:t> es:</a:t>
            </a:r>
            <a:endParaRPr lang="es-ES" dirty="0"/>
          </a:p>
        </p:txBody>
      </p:sp>
      <p:pic>
        <p:nvPicPr>
          <p:cNvPr id="5" name="Imagen 4"/>
          <p:cNvPicPr>
            <a:picLocks noChangeAspect="1"/>
          </p:cNvPicPr>
          <p:nvPr/>
        </p:nvPicPr>
        <p:blipFill rotWithShape="1">
          <a:blip r:embed="rId2"/>
          <a:srcRect l="8863" t="5621" r="9279" b="5883"/>
          <a:stretch/>
        </p:blipFill>
        <p:spPr>
          <a:xfrm>
            <a:off x="6329083" y="0"/>
            <a:ext cx="3991214" cy="6858000"/>
          </a:xfrm>
          <a:prstGeom prst="rect">
            <a:avLst/>
          </a:prstGeom>
        </p:spPr>
      </p:pic>
    </p:spTree>
    <p:extLst>
      <p:ext uri="{BB962C8B-B14F-4D97-AF65-F5344CB8AC3E}">
        <p14:creationId xmlns:p14="http://schemas.microsoft.com/office/powerpoint/2010/main" val="364400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02024" y="56030"/>
            <a:ext cx="11286564" cy="923330"/>
          </a:xfrm>
          <a:prstGeom prst="rect">
            <a:avLst/>
          </a:prstGeom>
        </p:spPr>
        <p:txBody>
          <a:bodyPr wrap="square">
            <a:spAutoFit/>
          </a:bodyPr>
          <a:lstStyle/>
          <a:p>
            <a:r>
              <a:rPr lang="es-ES" b="0" i="0" dirty="0" smtClean="0">
                <a:solidFill>
                  <a:srgbClr val="333333"/>
                </a:solidFill>
                <a:effectLst/>
                <a:latin typeface="arial" panose="020B0604020202020204" pitchFamily="34" charset="0"/>
              </a:rPr>
              <a:t>Primero debemos enlazar el objeto </a:t>
            </a:r>
            <a:r>
              <a:rPr lang="es-ES" b="0" i="0" dirty="0" err="1" smtClean="0">
                <a:solidFill>
                  <a:srgbClr val="333333"/>
                </a:solidFill>
                <a:effectLst/>
                <a:latin typeface="arial" panose="020B0604020202020204" pitchFamily="34" charset="0"/>
              </a:rPr>
              <a:t>button</a:t>
            </a:r>
            <a:r>
              <a:rPr lang="es-ES" b="0" i="0" dirty="0" smtClean="0">
                <a:solidFill>
                  <a:srgbClr val="333333"/>
                </a:solidFill>
                <a:effectLst/>
                <a:latin typeface="arial" panose="020B0604020202020204" pitchFamily="34" charset="0"/>
              </a:rPr>
              <a:t> con el método operar. Para esto similar al problema anterior seleccionamos el control </a:t>
            </a:r>
            <a:r>
              <a:rPr lang="es-ES" b="0" i="0" dirty="0" err="1" smtClean="0">
                <a:solidFill>
                  <a:srgbClr val="333333"/>
                </a:solidFill>
                <a:effectLst/>
                <a:latin typeface="arial" panose="020B0604020202020204" pitchFamily="34" charset="0"/>
              </a:rPr>
              <a:t>button</a:t>
            </a:r>
            <a:r>
              <a:rPr lang="es-ES" b="0" i="0" dirty="0" smtClean="0">
                <a:solidFill>
                  <a:srgbClr val="333333"/>
                </a:solidFill>
                <a:effectLst/>
                <a:latin typeface="arial" panose="020B0604020202020204" pitchFamily="34" charset="0"/>
              </a:rPr>
              <a:t> y cambiamos la propiedad </a:t>
            </a:r>
            <a:r>
              <a:rPr lang="es-ES" b="0" i="0" dirty="0" err="1" smtClean="0">
                <a:solidFill>
                  <a:srgbClr val="333333"/>
                </a:solidFill>
                <a:effectLst/>
                <a:latin typeface="arial" panose="020B0604020202020204" pitchFamily="34" charset="0"/>
              </a:rPr>
              <a:t>onClick</a:t>
            </a:r>
            <a:r>
              <a:rPr lang="es-ES" b="0" i="0" dirty="0" smtClean="0">
                <a:solidFill>
                  <a:srgbClr val="333333"/>
                </a:solidFill>
                <a:effectLst/>
                <a:latin typeface="arial" panose="020B0604020202020204" pitchFamily="34" charset="0"/>
              </a:rPr>
              <a:t> por el valor operar (si no hacemos esto nunca se ejecutará el método operar de la clase </a:t>
            </a:r>
            <a:r>
              <a:rPr lang="es-ES" b="0" i="0" dirty="0" err="1" smtClean="0">
                <a:solidFill>
                  <a:srgbClr val="333333"/>
                </a:solidFill>
                <a:effectLst/>
                <a:latin typeface="arial" panose="020B0604020202020204" pitchFamily="34" charset="0"/>
              </a:rPr>
              <a:t>MainActivity</a:t>
            </a:r>
            <a:r>
              <a:rPr lang="es-ES" b="0" i="0" dirty="0" smtClean="0">
                <a:solidFill>
                  <a:srgbClr val="333333"/>
                </a:solidFill>
                <a:effectLst/>
                <a:latin typeface="arial" panose="020B0604020202020204" pitchFamily="34" charset="0"/>
              </a:rPr>
              <a:t>):</a:t>
            </a:r>
            <a:endParaRPr lang="es-ES" dirty="0"/>
          </a:p>
        </p:txBody>
      </p:sp>
      <p:pic>
        <p:nvPicPr>
          <p:cNvPr id="5122" name="Picture 2" descr="controles android radiogroup y radio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880" y="1069042"/>
            <a:ext cx="5915025" cy="564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56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00634" y="322747"/>
            <a:ext cx="10327341" cy="646331"/>
          </a:xfrm>
          <a:prstGeom prst="rect">
            <a:avLst/>
          </a:prstGeom>
        </p:spPr>
        <p:txBody>
          <a:bodyPr wrap="square">
            <a:spAutoFit/>
          </a:bodyPr>
          <a:lstStyle/>
          <a:p>
            <a:r>
              <a:rPr lang="es-ES" b="0" i="0" dirty="0" smtClean="0">
                <a:solidFill>
                  <a:srgbClr val="333333"/>
                </a:solidFill>
                <a:effectLst/>
                <a:latin typeface="arial" panose="020B0604020202020204" pitchFamily="34" charset="0"/>
              </a:rPr>
              <a:t>Como podemos ver el código fuente es igual al problema anterior. Tenemos dos objetos más que debemos inicializar en el método </a:t>
            </a:r>
            <a:r>
              <a:rPr lang="es-ES" b="0" i="0" dirty="0" err="1" smtClean="0">
                <a:solidFill>
                  <a:srgbClr val="333333"/>
                </a:solidFill>
                <a:effectLst/>
                <a:latin typeface="arial" panose="020B0604020202020204" pitchFamily="34" charset="0"/>
              </a:rPr>
              <a:t>onCreate</a:t>
            </a:r>
            <a:r>
              <a:rPr lang="es-ES" b="0" i="0" dirty="0" smtClean="0">
                <a:solidFill>
                  <a:srgbClr val="333333"/>
                </a:solidFill>
                <a:effectLst/>
                <a:latin typeface="arial" panose="020B0604020202020204" pitchFamily="34" charset="0"/>
              </a:rPr>
              <a:t>:</a:t>
            </a:r>
            <a:endParaRPr lang="es-ES" dirty="0"/>
          </a:p>
        </p:txBody>
      </p:sp>
      <p:pic>
        <p:nvPicPr>
          <p:cNvPr id="3" name="Imagen 2"/>
          <p:cNvPicPr>
            <a:picLocks noChangeAspect="1"/>
          </p:cNvPicPr>
          <p:nvPr/>
        </p:nvPicPr>
        <p:blipFill rotWithShape="1">
          <a:blip r:embed="rId2"/>
          <a:srcRect l="12353" t="28159" r="13354" b="27104"/>
          <a:stretch/>
        </p:blipFill>
        <p:spPr>
          <a:xfrm>
            <a:off x="3074893" y="1038590"/>
            <a:ext cx="3836895" cy="1096256"/>
          </a:xfrm>
          <a:prstGeom prst="rect">
            <a:avLst/>
          </a:prstGeom>
        </p:spPr>
      </p:pic>
      <p:sp>
        <p:nvSpPr>
          <p:cNvPr id="4" name="Rectángulo 3"/>
          <p:cNvSpPr/>
          <p:nvPr/>
        </p:nvSpPr>
        <p:spPr>
          <a:xfrm>
            <a:off x="726138" y="2204358"/>
            <a:ext cx="10327341" cy="923330"/>
          </a:xfrm>
          <a:prstGeom prst="rect">
            <a:avLst/>
          </a:prstGeom>
        </p:spPr>
        <p:txBody>
          <a:bodyPr wrap="square">
            <a:spAutoFit/>
          </a:bodyPr>
          <a:lstStyle/>
          <a:p>
            <a:r>
              <a:rPr lang="es-ES" b="0" i="0" dirty="0" smtClean="0">
                <a:solidFill>
                  <a:srgbClr val="333333"/>
                </a:solidFill>
                <a:effectLst/>
                <a:latin typeface="arial" panose="020B0604020202020204" pitchFamily="34" charset="0"/>
              </a:rPr>
              <a:t>Las variables r1 y r2 son de la clase </a:t>
            </a:r>
            <a:r>
              <a:rPr lang="es-ES" b="0" i="0" dirty="0" err="1" smtClean="0">
                <a:solidFill>
                  <a:srgbClr val="333333"/>
                </a:solidFill>
                <a:effectLst/>
                <a:latin typeface="arial" panose="020B0604020202020204" pitchFamily="34" charset="0"/>
              </a:rPr>
              <a:t>RadioButton</a:t>
            </a:r>
            <a:r>
              <a:rPr lang="es-ES" b="0" i="0" dirty="0" smtClean="0">
                <a:solidFill>
                  <a:srgbClr val="333333"/>
                </a:solidFill>
                <a:effectLst/>
                <a:latin typeface="arial" panose="020B0604020202020204" pitchFamily="34" charset="0"/>
              </a:rPr>
              <a:t> y son necesarios en el método operar para verificar cual de los dos </a:t>
            </a:r>
            <a:r>
              <a:rPr lang="es-ES" b="0" i="0" dirty="0" err="1" smtClean="0">
                <a:solidFill>
                  <a:srgbClr val="333333"/>
                </a:solidFill>
                <a:effectLst/>
                <a:latin typeface="arial" panose="020B0604020202020204" pitchFamily="34" charset="0"/>
              </a:rPr>
              <a:t>RadioButton</a:t>
            </a:r>
            <a:r>
              <a:rPr lang="es-ES" b="0" i="0" dirty="0" smtClean="0">
                <a:solidFill>
                  <a:srgbClr val="333333"/>
                </a:solidFill>
                <a:effectLst/>
                <a:latin typeface="arial" panose="020B0604020202020204" pitchFamily="34" charset="0"/>
              </a:rPr>
              <a:t> están seleccionados. La clase </a:t>
            </a:r>
            <a:r>
              <a:rPr lang="es-ES" b="0" i="0" dirty="0" err="1" smtClean="0">
                <a:solidFill>
                  <a:srgbClr val="333333"/>
                </a:solidFill>
                <a:effectLst/>
                <a:latin typeface="arial" panose="020B0604020202020204" pitchFamily="34" charset="0"/>
              </a:rPr>
              <a:t>RadioButton</a:t>
            </a:r>
            <a:r>
              <a:rPr lang="es-ES" b="0" i="0" dirty="0" smtClean="0">
                <a:solidFill>
                  <a:srgbClr val="333333"/>
                </a:solidFill>
                <a:effectLst/>
                <a:latin typeface="arial" panose="020B0604020202020204" pitchFamily="34" charset="0"/>
              </a:rPr>
              <a:t> tiene un método llamado </a:t>
            </a:r>
            <a:r>
              <a:rPr lang="es-ES" b="0" i="0" dirty="0" err="1" smtClean="0">
                <a:solidFill>
                  <a:srgbClr val="333333"/>
                </a:solidFill>
                <a:effectLst/>
                <a:latin typeface="arial" panose="020B0604020202020204" pitchFamily="34" charset="0"/>
              </a:rPr>
              <a:t>isChecked</a:t>
            </a:r>
            <a:r>
              <a:rPr lang="es-ES" b="0" i="0" dirty="0" smtClean="0">
                <a:solidFill>
                  <a:srgbClr val="333333"/>
                </a:solidFill>
                <a:effectLst/>
                <a:latin typeface="arial" panose="020B0604020202020204" pitchFamily="34" charset="0"/>
              </a:rPr>
              <a:t> que retorna true si dicho elemento está seleccionado:</a:t>
            </a:r>
            <a:endParaRPr lang="es-ES" dirty="0"/>
          </a:p>
        </p:txBody>
      </p:sp>
      <p:pic>
        <p:nvPicPr>
          <p:cNvPr id="5" name="Imagen 4"/>
          <p:cNvPicPr>
            <a:picLocks noChangeAspect="1"/>
          </p:cNvPicPr>
          <p:nvPr/>
        </p:nvPicPr>
        <p:blipFill rotWithShape="1">
          <a:blip r:embed="rId3"/>
          <a:srcRect l="10501" t="12549" r="11538" b="13333"/>
          <a:stretch/>
        </p:blipFill>
        <p:spPr>
          <a:xfrm>
            <a:off x="3065925" y="3197200"/>
            <a:ext cx="4238741" cy="3550024"/>
          </a:xfrm>
          <a:prstGeom prst="rect">
            <a:avLst/>
          </a:prstGeom>
        </p:spPr>
      </p:pic>
    </p:spTree>
    <p:extLst>
      <p:ext uri="{BB962C8B-B14F-4D97-AF65-F5344CB8AC3E}">
        <p14:creationId xmlns:p14="http://schemas.microsoft.com/office/powerpoint/2010/main" val="78480332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1273</Words>
  <Application>Microsoft Office PowerPoint</Application>
  <PresentationFormat>Panorámica</PresentationFormat>
  <Paragraphs>59</Paragraphs>
  <Slides>23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arial</vt:lpstr>
      <vt:lpstr>arial</vt:lpstr>
      <vt:lpstr>Calibri</vt:lpstr>
      <vt:lpstr>Calibri Light</vt:lpstr>
      <vt:lpstr>Playfair Display</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blanco gómez</dc:creator>
  <cp:lastModifiedBy>carlos blanco gómez</cp:lastModifiedBy>
  <cp:revision>10</cp:revision>
  <dcterms:created xsi:type="dcterms:W3CDTF">2020-09-18T10:09:11Z</dcterms:created>
  <dcterms:modified xsi:type="dcterms:W3CDTF">2020-09-20T10:25:05Z</dcterms:modified>
</cp:coreProperties>
</file>