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257" r:id="rId3"/>
    <p:sldId id="29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75"/>
  </p:normalViewPr>
  <p:slideViewPr>
    <p:cSldViewPr snapToGrid="0" snapToObjects="1">
      <p:cViewPr varScale="1">
        <p:scale>
          <a:sx n="214" d="100"/>
          <a:sy n="214" d="100"/>
        </p:scale>
        <p:origin x="1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Lowette" userId="30e35f3844261705" providerId="LiveId" clId="{ADB70AAB-7473-4A27-8329-4BE588D5BF01}"/>
    <pc:docChg chg="custSel addSld delSld modSld">
      <pc:chgData name="Hannes Lowette" userId="30e35f3844261705" providerId="LiveId" clId="{ADB70AAB-7473-4A27-8329-4BE588D5BF01}" dt="2017-08-26T20:26:52.006" v="49" actId="2696"/>
      <pc:docMkLst>
        <pc:docMk/>
      </pc:docMkLst>
      <pc:sldChg chg="modSp">
        <pc:chgData name="Hannes Lowette" userId="30e35f3844261705" providerId="LiveId" clId="{ADB70AAB-7473-4A27-8329-4BE588D5BF01}" dt="2017-08-26T20:24:17.879" v="22" actId="20577"/>
        <pc:sldMkLst>
          <pc:docMk/>
          <pc:sldMk cId="2965852795" sldId="256"/>
        </pc:sldMkLst>
        <pc:spChg chg="mod">
          <ac:chgData name="Hannes Lowette" userId="30e35f3844261705" providerId="LiveId" clId="{ADB70AAB-7473-4A27-8329-4BE588D5BF01}" dt="2017-08-26T20:24:17.879" v="22" actId="20577"/>
          <ac:spMkLst>
            <pc:docMk/>
            <pc:sldMk cId="2965852795" sldId="256"/>
            <ac:spMk id="2" creationId="{00000000-0000-0000-0000-000000000000}"/>
          </ac:spMkLst>
        </pc:spChg>
      </pc:sldChg>
      <pc:sldChg chg="addSp delSp modSp">
        <pc:chgData name="Hannes Lowette" userId="30e35f3844261705" providerId="LiveId" clId="{ADB70AAB-7473-4A27-8329-4BE588D5BF01}" dt="2017-08-26T20:25:16.360" v="28" actId="1076"/>
        <pc:sldMkLst>
          <pc:docMk/>
          <pc:sldMk cId="3767039206" sldId="257"/>
        </pc:sldMkLst>
        <pc:spChg chg="del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2" creationId="{902FC4BB-3165-480B-8747-EB929AD06265}"/>
          </ac:spMkLst>
        </pc:spChg>
        <pc:spChg chg="add mod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3" creationId="{44C201AF-75A1-40F2-B55B-B1FB8A766D99}"/>
          </ac:spMkLst>
        </pc:spChg>
        <pc:spChg chg="add mod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4" creationId="{6ACAAF7C-DB31-4F0F-BC87-79307A6C9661}"/>
          </ac:spMkLst>
        </pc:spChg>
        <pc:picChg chg="add mod">
          <ac:chgData name="Hannes Lowette" userId="30e35f3844261705" providerId="LiveId" clId="{ADB70AAB-7473-4A27-8329-4BE588D5BF01}" dt="2017-08-26T20:25:16.360" v="28" actId="1076"/>
          <ac:picMkLst>
            <pc:docMk/>
            <pc:sldMk cId="3767039206" sldId="257"/>
            <ac:picMk id="5" creationId="{1C21DA0D-92EC-4FD9-9D85-7F1760ECE13E}"/>
          </ac:picMkLst>
        </pc:picChg>
      </pc:sldChg>
      <pc:sldChg chg="modSp add del">
        <pc:chgData name="Hannes Lowette" userId="30e35f3844261705" providerId="LiveId" clId="{ADB70AAB-7473-4A27-8329-4BE588D5BF01}" dt="2017-08-26T20:26:52.006" v="49" actId="2696"/>
        <pc:sldMkLst>
          <pc:docMk/>
          <pc:sldMk cId="2055860112" sldId="258"/>
        </pc:sldMkLst>
        <pc:spChg chg="mod">
          <ac:chgData name="Hannes Lowette" userId="30e35f3844261705" providerId="LiveId" clId="{ADB70AAB-7473-4A27-8329-4BE588D5BF01}" dt="2017-08-26T20:25:45.559" v="32" actId="20577"/>
          <ac:spMkLst>
            <pc:docMk/>
            <pc:sldMk cId="2055860112" sldId="258"/>
            <ac:spMk id="2" creationId="{D4CA017D-9C08-4000-8585-4646AF991407}"/>
          </ac:spMkLst>
        </pc:spChg>
      </pc:sldChg>
      <pc:sldChg chg="add del">
        <pc:chgData name="Hannes Lowette" userId="30e35f3844261705" providerId="LiveId" clId="{ADB70AAB-7473-4A27-8329-4BE588D5BF01}" dt="2017-08-26T20:26:50.544" v="48" actId="2696"/>
        <pc:sldMkLst>
          <pc:docMk/>
          <pc:sldMk cId="14959906" sldId="259"/>
        </pc:sldMkLst>
      </pc:sldChg>
      <pc:sldChg chg="modSp add">
        <pc:chgData name="Hannes Lowette" userId="30e35f3844261705" providerId="LiveId" clId="{ADB70AAB-7473-4A27-8329-4BE588D5BF01}" dt="2017-08-26T20:26:26.022" v="35" actId="27636"/>
        <pc:sldMkLst>
          <pc:docMk/>
          <pc:sldMk cId="2100823776" sldId="260"/>
        </pc:sldMkLst>
        <pc:spChg chg="mod">
          <ac:chgData name="Hannes Lowette" userId="30e35f3844261705" providerId="LiveId" clId="{ADB70AAB-7473-4A27-8329-4BE588D5BF01}" dt="2017-08-26T20:26:26.022" v="35" actId="27636"/>
          <ac:spMkLst>
            <pc:docMk/>
            <pc:sldMk cId="2100823776" sldId="260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837952229" sldId="261"/>
        </pc:sldMkLst>
      </pc:sldChg>
      <pc:sldChg chg="modSp add">
        <pc:chgData name="Hannes Lowette" userId="30e35f3844261705" providerId="LiveId" clId="{ADB70AAB-7473-4A27-8329-4BE588D5BF01}" dt="2017-08-26T20:26:26.155" v="36" actId="27636"/>
        <pc:sldMkLst>
          <pc:docMk/>
          <pc:sldMk cId="4018509054" sldId="262"/>
        </pc:sldMkLst>
        <pc:spChg chg="mod">
          <ac:chgData name="Hannes Lowette" userId="30e35f3844261705" providerId="LiveId" clId="{ADB70AAB-7473-4A27-8329-4BE588D5BF01}" dt="2017-08-26T20:26:26.155" v="36" actId="27636"/>
          <ac:spMkLst>
            <pc:docMk/>
            <pc:sldMk cId="4018509054" sldId="262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28829159" sldId="263"/>
        </pc:sldMkLst>
      </pc:sldChg>
      <pc:sldChg chg="modSp add">
        <pc:chgData name="Hannes Lowette" userId="30e35f3844261705" providerId="LiveId" clId="{ADB70AAB-7473-4A27-8329-4BE588D5BF01}" dt="2017-08-26T20:26:26.219" v="37" actId="27636"/>
        <pc:sldMkLst>
          <pc:docMk/>
          <pc:sldMk cId="3499063636" sldId="264"/>
        </pc:sldMkLst>
        <pc:spChg chg="mod">
          <ac:chgData name="Hannes Lowette" userId="30e35f3844261705" providerId="LiveId" clId="{ADB70AAB-7473-4A27-8329-4BE588D5BF01}" dt="2017-08-26T20:26:26.219" v="37" actId="27636"/>
          <ac:spMkLst>
            <pc:docMk/>
            <pc:sldMk cId="3499063636" sldId="264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286" v="38" actId="27636"/>
        <pc:sldMkLst>
          <pc:docMk/>
          <pc:sldMk cId="1770213015" sldId="265"/>
        </pc:sldMkLst>
        <pc:spChg chg="mod">
          <ac:chgData name="Hannes Lowette" userId="30e35f3844261705" providerId="LiveId" clId="{ADB70AAB-7473-4A27-8329-4BE588D5BF01}" dt="2017-08-26T20:26:26.286" v="38" actId="27636"/>
          <ac:spMkLst>
            <pc:docMk/>
            <pc:sldMk cId="1770213015" sldId="265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611316749" sldId="266"/>
        </pc:sldMkLst>
      </pc:sldChg>
      <pc:sldChg chg="modSp add">
        <pc:chgData name="Hannes Lowette" userId="30e35f3844261705" providerId="LiveId" clId="{ADB70AAB-7473-4A27-8329-4BE588D5BF01}" dt="2017-08-26T20:26:26.346" v="39" actId="27636"/>
        <pc:sldMkLst>
          <pc:docMk/>
          <pc:sldMk cId="1399166781" sldId="267"/>
        </pc:sldMkLst>
        <pc:spChg chg="mod">
          <ac:chgData name="Hannes Lowette" userId="30e35f3844261705" providerId="LiveId" clId="{ADB70AAB-7473-4A27-8329-4BE588D5BF01}" dt="2017-08-26T20:26:26.346" v="39" actId="27636"/>
          <ac:spMkLst>
            <pc:docMk/>
            <pc:sldMk cId="1399166781" sldId="267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389" v="40" actId="27636"/>
        <pc:sldMkLst>
          <pc:docMk/>
          <pc:sldMk cId="952263348" sldId="268"/>
        </pc:sldMkLst>
        <pc:spChg chg="mod">
          <ac:chgData name="Hannes Lowette" userId="30e35f3844261705" providerId="LiveId" clId="{ADB70AAB-7473-4A27-8329-4BE588D5BF01}" dt="2017-08-26T20:26:26.389" v="40" actId="27636"/>
          <ac:spMkLst>
            <pc:docMk/>
            <pc:sldMk cId="952263348" sldId="268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831140032" sldId="269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484344036" sldId="270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4225684319" sldId="27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275870611" sldId="272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77202050" sldId="273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075985518" sldId="274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076988942" sldId="275"/>
        </pc:sldMkLst>
      </pc:sldChg>
      <pc:sldChg chg="modSp add">
        <pc:chgData name="Hannes Lowette" userId="30e35f3844261705" providerId="LiveId" clId="{ADB70AAB-7473-4A27-8329-4BE588D5BF01}" dt="2017-08-26T20:26:26.461" v="41" actId="27636"/>
        <pc:sldMkLst>
          <pc:docMk/>
          <pc:sldMk cId="564457299" sldId="276"/>
        </pc:sldMkLst>
        <pc:spChg chg="mod">
          <ac:chgData name="Hannes Lowette" userId="30e35f3844261705" providerId="LiveId" clId="{ADB70AAB-7473-4A27-8329-4BE588D5BF01}" dt="2017-08-26T20:26:26.461" v="41" actId="27636"/>
          <ac:spMkLst>
            <pc:docMk/>
            <pc:sldMk cId="564457299" sldId="276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579993251" sldId="277"/>
        </pc:sldMkLst>
      </pc:sldChg>
      <pc:sldChg chg="modSp add">
        <pc:chgData name="Hannes Lowette" userId="30e35f3844261705" providerId="LiveId" clId="{ADB70AAB-7473-4A27-8329-4BE588D5BF01}" dt="2017-08-26T20:26:26.503" v="42" actId="27636"/>
        <pc:sldMkLst>
          <pc:docMk/>
          <pc:sldMk cId="387954100" sldId="278"/>
        </pc:sldMkLst>
        <pc:spChg chg="mod">
          <ac:chgData name="Hannes Lowette" userId="30e35f3844261705" providerId="LiveId" clId="{ADB70AAB-7473-4A27-8329-4BE588D5BF01}" dt="2017-08-26T20:26:26.503" v="42" actId="27636"/>
          <ac:spMkLst>
            <pc:docMk/>
            <pc:sldMk cId="387954100" sldId="278"/>
            <ac:spMk id="7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549" v="43" actId="27636"/>
        <pc:sldMkLst>
          <pc:docMk/>
          <pc:sldMk cId="1585568168" sldId="279"/>
        </pc:sldMkLst>
        <pc:spChg chg="mod">
          <ac:chgData name="Hannes Lowette" userId="30e35f3844261705" providerId="LiveId" clId="{ADB70AAB-7473-4A27-8329-4BE588D5BF01}" dt="2017-08-26T20:26:26.549" v="43" actId="27636"/>
          <ac:spMkLst>
            <pc:docMk/>
            <pc:sldMk cId="1585568168" sldId="279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544216902" sldId="280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489011973" sldId="28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076600326" sldId="282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358878244" sldId="283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69603022" sldId="284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682314004" sldId="285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484519409" sldId="286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176047761" sldId="287"/>
        </pc:sldMkLst>
      </pc:sldChg>
      <pc:sldChg chg="modSp add">
        <pc:chgData name="Hannes Lowette" userId="30e35f3844261705" providerId="LiveId" clId="{ADB70AAB-7473-4A27-8329-4BE588D5BF01}" dt="2017-08-26T20:26:26.624" v="44" actId="27636"/>
        <pc:sldMkLst>
          <pc:docMk/>
          <pc:sldMk cId="1569176403" sldId="288"/>
        </pc:sldMkLst>
        <pc:spChg chg="mod">
          <ac:chgData name="Hannes Lowette" userId="30e35f3844261705" providerId="LiveId" clId="{ADB70AAB-7473-4A27-8329-4BE588D5BF01}" dt="2017-08-26T20:26:26.624" v="44" actId="27636"/>
          <ac:spMkLst>
            <pc:docMk/>
            <pc:sldMk cId="1569176403" sldId="288"/>
            <ac:spMk id="5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351511762" sldId="289"/>
        </pc:sldMkLst>
      </pc:sldChg>
      <pc:sldChg chg="modSp add">
        <pc:chgData name="Hannes Lowette" userId="30e35f3844261705" providerId="LiveId" clId="{ADB70AAB-7473-4A27-8329-4BE588D5BF01}" dt="2017-08-26T20:26:26.668" v="45" actId="27636"/>
        <pc:sldMkLst>
          <pc:docMk/>
          <pc:sldMk cId="4144364000" sldId="290"/>
        </pc:sldMkLst>
        <pc:spChg chg="mod">
          <ac:chgData name="Hannes Lowette" userId="30e35f3844261705" providerId="LiveId" clId="{ADB70AAB-7473-4A27-8329-4BE588D5BF01}" dt="2017-08-26T20:26:26.668" v="45" actId="27636"/>
          <ac:spMkLst>
            <pc:docMk/>
            <pc:sldMk cId="4144364000" sldId="290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758973795" sldId="29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910140843" sldId="292"/>
        </pc:sldMkLst>
      </pc:sldChg>
      <pc:sldChg chg="modSp add">
        <pc:chgData name="Hannes Lowette" userId="30e35f3844261705" providerId="LiveId" clId="{ADB70AAB-7473-4A27-8329-4BE588D5BF01}" dt="2017-08-26T20:26:26.708" v="46" actId="27636"/>
        <pc:sldMkLst>
          <pc:docMk/>
          <pc:sldMk cId="2536815099" sldId="293"/>
        </pc:sldMkLst>
        <pc:spChg chg="mod">
          <ac:chgData name="Hannes Lowette" userId="30e35f3844261705" providerId="LiveId" clId="{ADB70AAB-7473-4A27-8329-4BE588D5BF01}" dt="2017-08-26T20:26:26.708" v="46" actId="27636"/>
          <ac:spMkLst>
            <pc:docMk/>
            <pc:sldMk cId="2536815099" sldId="293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771" v="47" actId="27636"/>
        <pc:sldMkLst>
          <pc:docMk/>
          <pc:sldMk cId="1516892539" sldId="294"/>
        </pc:sldMkLst>
        <pc:spChg chg="mod">
          <ac:chgData name="Hannes Lowette" userId="30e35f3844261705" providerId="LiveId" clId="{ADB70AAB-7473-4A27-8329-4BE588D5BF01}" dt="2017-08-26T20:26:26.771" v="47" actId="27636"/>
          <ac:spMkLst>
            <pc:docMk/>
            <pc:sldMk cId="1516892539" sldId="294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200665463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6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bb383977.aspx" TargetMode="External"/><Relationship Id="rId2" Type="http://schemas.openxmlformats.org/officeDocument/2006/relationships/hyperlink" Target="http://msdn.microsoft.com/en-us/library/vstudio/bb397687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sdn.microsoft.com/en-us/library/vstudio/bb384062.aspx" TargetMode="External"/><Relationship Id="rId5" Type="http://schemas.openxmlformats.org/officeDocument/2006/relationships/hyperlink" Target="http://msdn.microsoft.com/en-us/library/bb383973.aspx" TargetMode="External"/><Relationship Id="rId4" Type="http://schemas.openxmlformats.org/officeDocument/2006/relationships/hyperlink" Target="http://msdn.microsoft.com/en-us/library/vstudio/9k7k7cf0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2.com/cgi/wiki?ObjectRelationalToolComparisonDotNet" TargetMode="External"/><Relationship Id="rId2" Type="http://schemas.openxmlformats.org/officeDocument/2006/relationships/hyperlink" Target="http://www.ormeter.ne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Data Access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Language </a:t>
            </a:r>
            <a:r>
              <a:rPr lang="nl-BE" dirty="0" err="1"/>
              <a:t>Integrated</a:t>
            </a:r>
            <a:r>
              <a:rPr lang="nl-BE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61131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accent1"/>
                </a:solidFill>
              </a:rPr>
              <a:t>L</a:t>
            </a:r>
            <a:r>
              <a:rPr lang="nl-BE" dirty="0"/>
              <a:t>anguage </a:t>
            </a:r>
            <a:r>
              <a:rPr lang="nl-BE" dirty="0">
                <a:solidFill>
                  <a:schemeClr val="accent1"/>
                </a:solidFill>
              </a:rPr>
              <a:t>In</a:t>
            </a:r>
            <a:r>
              <a:rPr lang="nl-BE" dirty="0"/>
              <a:t>tegrated </a:t>
            </a:r>
            <a:r>
              <a:rPr lang="nl-BE" dirty="0">
                <a:solidFill>
                  <a:schemeClr val="accent1"/>
                </a:solidFill>
              </a:rPr>
              <a:t>Q</a:t>
            </a:r>
            <a:r>
              <a:rPr lang="nl-BE" dirty="0"/>
              <a:t>uery</a:t>
            </a:r>
          </a:p>
          <a:p>
            <a:r>
              <a:rPr lang="nl-BE" dirty="0"/>
              <a:t>Queries uitvoerenop ongeveer alles in .Net:</a:t>
            </a:r>
          </a:p>
          <a:p>
            <a:pPr lvl="1"/>
            <a:r>
              <a:rPr lang="nl-BE" dirty="0"/>
              <a:t>Lijsten en arrays van objecten (IEnumerable&lt;T&gt;)</a:t>
            </a:r>
          </a:p>
          <a:p>
            <a:pPr lvl="1"/>
            <a:r>
              <a:rPr lang="nl-BE" dirty="0" err="1"/>
              <a:t>DataSets</a:t>
            </a:r>
            <a:r>
              <a:rPr lang="nl-BE" dirty="0"/>
              <a:t> (LINQ </a:t>
            </a:r>
            <a:r>
              <a:rPr lang="nl-BE" dirty="0" err="1"/>
              <a:t>to</a:t>
            </a:r>
            <a:r>
              <a:rPr lang="nl-BE" dirty="0"/>
              <a:t> DataSets)</a:t>
            </a:r>
          </a:p>
          <a:p>
            <a:pPr lvl="1"/>
            <a:r>
              <a:rPr lang="nl-BE" dirty="0"/>
              <a:t>XML </a:t>
            </a:r>
            <a:r>
              <a:rPr lang="nl-BE" dirty="0" err="1"/>
              <a:t>documents</a:t>
            </a:r>
            <a:r>
              <a:rPr lang="nl-BE" dirty="0"/>
              <a:t> (LINQ </a:t>
            </a:r>
            <a:r>
              <a:rPr lang="nl-BE" dirty="0" err="1"/>
              <a:t>to</a:t>
            </a:r>
            <a:r>
              <a:rPr lang="nl-BE" dirty="0"/>
              <a:t> XML)</a:t>
            </a:r>
          </a:p>
          <a:p>
            <a:pPr lvl="1"/>
            <a:r>
              <a:rPr lang="nl-BE" dirty="0"/>
              <a:t>SQL Server (LINQ </a:t>
            </a:r>
            <a:r>
              <a:rPr lang="nl-BE" dirty="0" err="1"/>
              <a:t>to</a:t>
            </a:r>
            <a:r>
              <a:rPr lang="nl-BE" dirty="0"/>
              <a:t> SQL)</a:t>
            </a:r>
          </a:p>
          <a:p>
            <a:pPr lvl="1"/>
            <a:r>
              <a:rPr lang="nl-BE" dirty="0" err="1"/>
              <a:t>Entity</a:t>
            </a:r>
            <a:r>
              <a:rPr lang="nl-BE" dirty="0"/>
              <a:t> Framework (LINQ </a:t>
            </a:r>
            <a:r>
              <a:rPr lang="nl-BE" dirty="0" err="1"/>
              <a:t>to</a:t>
            </a:r>
            <a:r>
              <a:rPr lang="nl-BE" dirty="0"/>
              <a:t> Entities)</a:t>
            </a:r>
          </a:p>
          <a:p>
            <a:pPr lvl="1"/>
            <a:r>
              <a:rPr lang="nl-BE" dirty="0" err="1"/>
              <a:t>OData</a:t>
            </a:r>
            <a:r>
              <a:rPr lang="nl-BE" dirty="0"/>
              <a:t> Services</a:t>
            </a:r>
          </a:p>
          <a:p>
            <a:pPr lvl="1"/>
            <a:r>
              <a:rPr lang="nl-BE" dirty="0"/>
              <a:t>...</a:t>
            </a:r>
          </a:p>
          <a:p>
            <a:r>
              <a:rPr lang="nl-BE" dirty="0"/>
              <a:t>... En zelfs “buiten” .Net:</a:t>
            </a:r>
          </a:p>
          <a:p>
            <a:pPr lvl="1"/>
            <a:r>
              <a:rPr lang="nl-BE" dirty="0"/>
              <a:t>Google, Twitter, Wikipedia, NHibernate, ...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916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15666"/>
            <a:ext cx="5894412" cy="2984934"/>
          </a:xfrm>
        </p:spPr>
        <p:txBody>
          <a:bodyPr>
            <a:normAutofit fontScale="70000" lnSpcReduction="20000"/>
          </a:bodyPr>
          <a:lstStyle/>
          <a:p>
            <a:r>
              <a:rPr lang="nl-BE" sz="1800" dirty="0"/>
              <a:t>SQL-achtige syntax:</a:t>
            </a:r>
          </a:p>
          <a:p>
            <a:pPr>
              <a:buNone/>
            </a:pPr>
            <a:endParaRPr lang="nl-BE" sz="1800" dirty="0"/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results =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SomeCollection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800" dirty="0"/>
              <a:t>OF Lambda expressions:</a:t>
            </a:r>
          </a:p>
          <a:p>
            <a:pPr>
              <a:buNone/>
            </a:pPr>
            <a:endParaRPr lang="nl-BE" sz="1800" dirty="0"/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results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SomeCollection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6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Waarop is LINQ gebaseerd?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New features in .Net 3.0:</a:t>
            </a:r>
          </a:p>
          <a:p>
            <a:pPr lvl="1"/>
            <a:r>
              <a:rPr lang="en-US" dirty="0" err="1">
                <a:hlinkClick r:id="rId2"/>
              </a:rPr>
              <a:t>Lamba</a:t>
            </a:r>
            <a:r>
              <a:rPr lang="en-US" dirty="0">
                <a:hlinkClick r:id="rId2"/>
              </a:rPr>
              <a:t> expressions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Extension methods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Het yield keyword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Het </a:t>
            </a:r>
            <a:r>
              <a:rPr lang="en-US" dirty="0" err="1">
                <a:hlinkClick r:id="rId5"/>
              </a:rPr>
              <a:t>var</a:t>
            </a:r>
            <a:r>
              <a:rPr lang="en-US" dirty="0">
                <a:hlinkClick r:id="rId5"/>
              </a:rPr>
              <a:t> keyword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Object &amp; Collection initializers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.Net</a:t>
            </a:r>
            <a:r>
              <a:rPr lang="en-US" dirty="0"/>
              <a:t> 3.5 </a:t>
            </a:r>
            <a:r>
              <a:rPr lang="en-US" dirty="0">
                <a:sym typeface="Wingdings" panose="05000000000000000000" pitchFamily="2" charset="2"/>
              </a:rPr>
              <a:t> LINQ is introduced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11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Deferred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2265624"/>
            <a:ext cx="5864426" cy="24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		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productsQuery.Where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(p =&gt;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p.Size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"L"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		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of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size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'L':"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var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product.Name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4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Deferred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2265624"/>
            <a:ext cx="5864426" cy="24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		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</a:rPr>
              <a:t>(hier wordt nog niets uitgevoerd)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productsQuery.Where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(p =&gt;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p.Size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"L"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		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</a:rPr>
              <a:t>(hier ook nog niet)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of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size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'L':"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var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De query begint hier uit te voeren</a:t>
            </a: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product.Name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8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Immediate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1988625"/>
            <a:ext cx="5111015" cy="302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ObjectSet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Product[]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(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orderby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descending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product).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ToArray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Every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price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highest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to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lowest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(Product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7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Immediate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1" y="1988625"/>
            <a:ext cx="5359481" cy="302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ObjectSet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Product[]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(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orderby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descending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product).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ToArray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</a:t>
            </a:r>
            <a:r>
              <a:rPr lang="nl-BE" sz="1200" dirty="0" err="1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ToArray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 zorgt ervoor dat de query uitvoert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Every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price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highest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to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lowest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(Product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Store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899" y="1977684"/>
            <a:ext cx="6228308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context.SalesOrderHeaders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sale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{0}, Total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due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{1}"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sale.TotalDue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8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Store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899" y="1977684"/>
            <a:ext cx="6228308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context.SalesOrderHeaders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Wordt vertaald naar een SQL </a:t>
            </a:r>
            <a:r>
              <a:rPr lang="nl-BE" sz="1200" dirty="0" err="1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where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-clause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sale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Hier wordt de query uitgevoerd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{0}, Total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due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{1}"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sale.TotalDue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CAAF7C-DB31-4F0F-BC87-79307A6C96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201AF-75A1-40F2-B55B-B1FB8A7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21DA0D-92EC-4FD9-9D85-7F1760EC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64" y="611144"/>
            <a:ext cx="6340430" cy="358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03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IEnumerable</a:t>
            </a:r>
            <a:r>
              <a:rPr lang="nl-BE" dirty="0"/>
              <a:t>&lt;T&gt; vs. </a:t>
            </a:r>
            <a:r>
              <a:rPr lang="nl-BE" dirty="0" err="1"/>
              <a:t>IQueryable</a:t>
            </a:r>
            <a:r>
              <a:rPr lang="nl-BE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IEnumerable</a:t>
            </a:r>
            <a:r>
              <a:rPr lang="nl-BE" dirty="0"/>
              <a:t>&lt;T&gt;</a:t>
            </a:r>
          </a:p>
          <a:p>
            <a:pPr lvl="1"/>
            <a:r>
              <a:rPr lang="nl-BE" dirty="0"/>
              <a:t>Een lijst waarover je kunt itereren</a:t>
            </a:r>
          </a:p>
          <a:p>
            <a:pPr lvl="1"/>
            <a:r>
              <a:rPr lang="nl-BE" dirty="0"/>
              <a:t>LINQ </a:t>
            </a:r>
            <a:r>
              <a:rPr lang="nl-BE" dirty="0" err="1"/>
              <a:t>queries</a:t>
            </a:r>
            <a:r>
              <a:rPr lang="nl-BE" dirty="0"/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In memory uitgevoerd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foreach</a:t>
            </a:r>
            <a:r>
              <a:rPr lang="nl-BE" dirty="0">
                <a:sym typeface="Wingdings" panose="05000000000000000000" pitchFamily="2" charset="2"/>
              </a:rPr>
              <a:t> met ‘</a:t>
            </a:r>
            <a:r>
              <a:rPr lang="nl-BE" dirty="0" err="1">
                <a:sym typeface="Wingdings" panose="05000000000000000000" pitchFamily="2" charset="2"/>
              </a:rPr>
              <a:t>yield</a:t>
            </a:r>
            <a:r>
              <a:rPr lang="nl-BE" dirty="0">
                <a:sym typeface="Wingdings" panose="05000000000000000000" pitchFamily="2" charset="2"/>
              </a:rPr>
              <a:t> return’</a:t>
            </a:r>
          </a:p>
          <a:p>
            <a:r>
              <a:rPr lang="nl-BE" dirty="0" err="1">
                <a:sym typeface="Wingdings" panose="05000000000000000000" pitchFamily="2" charset="2"/>
              </a:rPr>
              <a:t>IQueryable</a:t>
            </a:r>
            <a:r>
              <a:rPr lang="nl-BE" dirty="0">
                <a:sym typeface="Wingdings" panose="05000000000000000000" pitchFamily="2" charset="2"/>
              </a:rPr>
              <a:t>&lt;T&gt;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LINQ </a:t>
            </a:r>
            <a:r>
              <a:rPr lang="nl-BE" dirty="0" err="1">
                <a:sym typeface="Wingdings" panose="05000000000000000000" pitchFamily="2" charset="2"/>
              </a:rPr>
              <a:t>queries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Vertaald naar data store (SQL query)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Uitgevoerd op de store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45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Entity Framework - Overzicht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Een zeer complete ORM tool</a:t>
            </a:r>
          </a:p>
        </p:txBody>
      </p:sp>
    </p:spTree>
    <p:extLst>
      <p:ext uri="{BB962C8B-B14F-4D97-AF65-F5344CB8AC3E}">
        <p14:creationId xmlns:p14="http://schemas.microsoft.com/office/powerpoint/2010/main" val="257999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Support voor:</a:t>
            </a:r>
          </a:p>
          <a:p>
            <a:pPr lvl="1">
              <a:buNone/>
            </a:pPr>
            <a:r>
              <a:rPr lang="nl-BE" dirty="0"/>
              <a:t>SQL Server, Oracle, MySQL, DB2, PostgreSQL, Firebird, SQLite, ...</a:t>
            </a:r>
          </a:p>
          <a:p>
            <a:r>
              <a:rPr lang="nl-BE" dirty="0"/>
              <a:t>3 delen:</a:t>
            </a:r>
          </a:p>
          <a:p>
            <a:pPr lvl="1"/>
            <a:r>
              <a:rPr lang="nl-BE" dirty="0"/>
              <a:t>Code (Entities / POCO objects)</a:t>
            </a:r>
          </a:p>
          <a:p>
            <a:pPr lvl="1"/>
            <a:r>
              <a:rPr lang="nl-BE" dirty="0"/>
              <a:t>Model (EDMX, of in-memory)</a:t>
            </a:r>
          </a:p>
          <a:p>
            <a:pPr lvl="1"/>
            <a:r>
              <a:rPr lang="nl-BE" dirty="0"/>
              <a:t>Database</a:t>
            </a:r>
          </a:p>
          <a:p>
            <a:r>
              <a:rPr lang="nl-BE" dirty="0"/>
              <a:t>De .edmx file bevat:</a:t>
            </a:r>
          </a:p>
          <a:p>
            <a:pPr lvl="1"/>
            <a:r>
              <a:rPr lang="nl-BE" dirty="0"/>
              <a:t>CSDL (conceptual schema definition language)</a:t>
            </a:r>
          </a:p>
          <a:p>
            <a:pPr lvl="1"/>
            <a:r>
              <a:rPr lang="nl-BE" dirty="0"/>
              <a:t>MSL  (mapping shema language)</a:t>
            </a:r>
          </a:p>
          <a:p>
            <a:pPr lvl="1"/>
            <a:r>
              <a:rPr lang="nl-BE" dirty="0"/>
              <a:t>SSDL (storage schema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8795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 opvragen:</a:t>
            </a:r>
          </a:p>
          <a:p>
            <a:pPr lvl="1"/>
            <a:r>
              <a:rPr lang="nl-BE" dirty="0"/>
              <a:t>LINQ</a:t>
            </a:r>
          </a:p>
          <a:p>
            <a:pPr lvl="1"/>
            <a:r>
              <a:rPr lang="nl-BE" dirty="0"/>
              <a:t>Entity SQL</a:t>
            </a:r>
          </a:p>
          <a:p>
            <a:pPr lvl="1"/>
            <a:r>
              <a:rPr lang="nl-BE" dirty="0"/>
              <a:t>Streaming data</a:t>
            </a:r>
          </a:p>
          <a:p>
            <a:pPr lvl="1"/>
            <a:r>
              <a:rPr lang="nl-BE" dirty="0"/>
              <a:t>Database queries</a:t>
            </a:r>
          </a:p>
          <a:p>
            <a:r>
              <a:rPr lang="nl-BE" dirty="0"/>
              <a:t>Lazy &amp; eager loading</a:t>
            </a:r>
          </a:p>
          <a:p>
            <a:r>
              <a:rPr lang="nl-BE" dirty="0"/>
              <a:t>T4 (Text Template Transformation Toolkit):</a:t>
            </a:r>
            <a:br>
              <a:rPr lang="nl-BE" dirty="0"/>
            </a:br>
            <a:r>
              <a:rPr lang="nl-BE" dirty="0"/>
              <a:t>code genereren</a:t>
            </a:r>
          </a:p>
          <a:p>
            <a:r>
              <a:rPr lang="nl-BE" dirty="0"/>
              <a:t>Mogelijkheid tot gebruik van POCO objecten</a:t>
            </a:r>
          </a:p>
        </p:txBody>
      </p:sp>
    </p:spTree>
    <p:extLst>
      <p:ext uri="{BB962C8B-B14F-4D97-AF65-F5344CB8AC3E}">
        <p14:creationId xmlns:p14="http://schemas.microsoft.com/office/powerpoint/2010/main" val="158556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Mapping mogelijkheden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Complex Type </a:t>
            </a:r>
            <a:r>
              <a:rPr lang="nl-BE" dirty="0" err="1"/>
              <a:t>properties</a:t>
            </a:r>
            <a:endParaRPr lang="nl-BE" dirty="0"/>
          </a:p>
          <a:p>
            <a:r>
              <a:rPr lang="nl-BE" dirty="0" err="1"/>
              <a:t>Self-referencing</a:t>
            </a:r>
            <a:r>
              <a:rPr lang="nl-BE" dirty="0"/>
              <a:t> </a:t>
            </a:r>
            <a:r>
              <a:rPr lang="nl-BE" dirty="0" err="1"/>
              <a:t>associations</a:t>
            </a:r>
            <a:endParaRPr lang="nl-BE" dirty="0"/>
          </a:p>
          <a:p>
            <a:r>
              <a:rPr lang="nl-BE" dirty="0" err="1"/>
              <a:t>Stored</a:t>
            </a:r>
            <a:r>
              <a:rPr lang="nl-BE" dirty="0"/>
              <a:t> procedure ondersteuning:</a:t>
            </a:r>
          </a:p>
          <a:p>
            <a:pPr lvl="1"/>
            <a:r>
              <a:rPr lang="nl-BE" dirty="0"/>
              <a:t>CRUD operatie via stored procedures</a:t>
            </a:r>
          </a:p>
          <a:p>
            <a:pPr lvl="1"/>
            <a:r>
              <a:rPr lang="nl-BE" dirty="0"/>
              <a:t>Gebruik van stored procedures in Context</a:t>
            </a:r>
          </a:p>
          <a:p>
            <a:pPr lvl="1"/>
            <a:r>
              <a:rPr lang="nl-BE" dirty="0"/>
              <a:t>Entities als parameters / return waardes</a:t>
            </a:r>
          </a:p>
          <a:p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splitting</a:t>
            </a:r>
            <a:endParaRPr lang="nl-BE" dirty="0"/>
          </a:p>
          <a:p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Splitting</a:t>
            </a:r>
            <a:endParaRPr lang="nl-BE" dirty="0"/>
          </a:p>
          <a:p>
            <a:r>
              <a:rPr lang="nl-BE" dirty="0"/>
              <a:t>Inheritance:</a:t>
            </a:r>
          </a:p>
          <a:p>
            <a:pPr lvl="1"/>
            <a:r>
              <a:rPr lang="nl-BE" dirty="0"/>
              <a:t>Table per Hierarchy (TPH)</a:t>
            </a:r>
          </a:p>
          <a:p>
            <a:pPr lvl="1"/>
            <a:r>
              <a:rPr lang="nl-BE" dirty="0"/>
              <a:t>Table per Type (TPT)</a:t>
            </a:r>
          </a:p>
          <a:p>
            <a:pPr lvl="1"/>
            <a:r>
              <a:rPr lang="nl-BE" dirty="0"/>
              <a:t>Table per Concrete Class (TPC – </a:t>
            </a:r>
            <a:r>
              <a:rPr lang="nl-BE" dirty="0" err="1"/>
              <a:t>not</a:t>
            </a:r>
            <a:r>
              <a:rPr lang="nl-BE" dirty="0"/>
              <a:t> in designer)</a:t>
            </a:r>
          </a:p>
        </p:txBody>
      </p:sp>
    </p:spTree>
    <p:extLst>
      <p:ext uri="{BB962C8B-B14F-4D97-AF65-F5344CB8AC3E}">
        <p14:creationId xmlns:p14="http://schemas.microsoft.com/office/powerpoint/2010/main" val="254421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Inheritance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26" y="1862826"/>
            <a:ext cx="4914546" cy="24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1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</a:t>
            </a:r>
            <a:r>
              <a:rPr lang="nl-BE" dirty="0" err="1"/>
              <a:t>Hierarchy</a:t>
            </a:r>
            <a:endParaRPr lang="nl-B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00360" y="2139703"/>
          <a:ext cx="6121576" cy="844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Wagen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Boot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0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Type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11211" y="1775872"/>
          <a:ext cx="1723025" cy="84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11210" y="2794879"/>
          <a:ext cx="2138744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11211" y="3570742"/>
          <a:ext cx="2259092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7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Concrete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00359" y="2139702"/>
          <a:ext cx="3531728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4197" y="2979895"/>
          <a:ext cx="3652076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TPT vs. TPH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85898" y="1862826"/>
          <a:ext cx="6110438" cy="172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Criterium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Beste keuze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Reden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 err="1">
                          <a:effectLst/>
                        </a:rPr>
                        <a:t>Performantie</a:t>
                      </a:r>
                      <a:endParaRPr lang="nl-BE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TPH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Geen</a:t>
                      </a:r>
                      <a:r>
                        <a:rPr lang="en-US" sz="1000" dirty="0">
                          <a:effectLst/>
                        </a:rPr>
                        <a:t> joins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Flexibiliteit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Nieuwe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subtypes </a:t>
                      </a:r>
                      <a:r>
                        <a:rPr lang="en-US" sz="1000" dirty="0" err="1">
                          <a:effectLst/>
                        </a:rPr>
                        <a:t>zonder</a:t>
                      </a:r>
                      <a:r>
                        <a:rPr lang="en-US" sz="1000" baseline="0" dirty="0">
                          <a:effectLst/>
                        </a:rPr>
                        <a:t> basis-</a:t>
                      </a:r>
                      <a:r>
                        <a:rPr lang="en-US" sz="1000" baseline="0" dirty="0" err="1">
                          <a:effectLst/>
                        </a:rPr>
                        <a:t>tabel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te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wijzigen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DB Validatie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Bij</a:t>
                      </a:r>
                      <a:r>
                        <a:rPr lang="en-US" sz="1000" dirty="0">
                          <a:effectLst/>
                        </a:rPr>
                        <a:t> TPH </a:t>
                      </a:r>
                      <a:r>
                        <a:rPr lang="en-US" sz="1000" dirty="0" err="1">
                          <a:effectLst/>
                        </a:rPr>
                        <a:t>veel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nullable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velden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nodig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Opslag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TPH heft </a:t>
                      </a:r>
                      <a:r>
                        <a:rPr lang="en-US" sz="1000" dirty="0" err="1">
                          <a:effectLst/>
                        </a:rPr>
                        <a:t>veel</a:t>
                      </a:r>
                      <a:r>
                        <a:rPr lang="en-US" sz="1000" dirty="0">
                          <a:effectLst/>
                        </a:rPr>
                        <a:t> NULL </a:t>
                      </a:r>
                      <a:r>
                        <a:rPr lang="en-US" sz="1000" dirty="0" err="1">
                          <a:effectLst/>
                        </a:rPr>
                        <a:t>waardes</a:t>
                      </a:r>
                      <a:r>
                        <a:rPr lang="en-US" sz="1000" dirty="0">
                          <a:effectLst/>
                        </a:rPr>
                        <a:t>. Op </a:t>
                      </a:r>
                      <a:r>
                        <a:rPr lang="en-US" sz="1000" dirty="0" err="1">
                          <a:effectLst/>
                        </a:rPr>
                        <a:t>zich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geen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enorm</a:t>
                      </a:r>
                      <a:r>
                        <a:rPr lang="en-US" sz="1000" dirty="0">
                          <a:effectLst/>
                        </a:rPr>
                        <a:t> problem, maar ALLE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velden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bestaan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voor</a:t>
                      </a:r>
                      <a:r>
                        <a:rPr lang="en-US" sz="1000" baseline="0" dirty="0">
                          <a:effectLst/>
                        </a:rPr>
                        <a:t> ELK record.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Esthetiek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Subjectief. TPT </a:t>
                      </a:r>
                      <a:r>
                        <a:rPr lang="nl-BE" sz="1000" dirty="0" err="1"/>
                        <a:t>mapt</a:t>
                      </a:r>
                      <a:r>
                        <a:rPr lang="nl-BE" sz="1000" dirty="0"/>
                        <a:t> wel 100% op de classes in .NET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5899" y="3975906"/>
            <a:ext cx="472757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13" dirty="0"/>
              <a:t>TPC als oplossing? </a:t>
            </a:r>
          </a:p>
          <a:p>
            <a:r>
              <a:rPr lang="nl-BE" sz="1013" dirty="0"/>
              <a:t>In Code First: Ja, tenzij je een </a:t>
            </a:r>
            <a:r>
              <a:rPr lang="nl-BE" sz="1013" dirty="0" err="1"/>
              <a:t>foreign</a:t>
            </a:r>
            <a:r>
              <a:rPr lang="nl-BE" sz="1013" dirty="0"/>
              <a:t> </a:t>
            </a:r>
            <a:r>
              <a:rPr lang="nl-BE" sz="1013" dirty="0" err="1"/>
              <a:t>key</a:t>
            </a:r>
            <a:r>
              <a:rPr lang="nl-BE" sz="1013" dirty="0"/>
              <a:t> wilt leggen naar je </a:t>
            </a:r>
            <a:r>
              <a:rPr lang="nl-BE" sz="1013" dirty="0" err="1"/>
              <a:t>super-klasse</a:t>
            </a:r>
            <a:r>
              <a:rPr lang="nl-BE" sz="101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31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0E26-412D-4398-93BC-84784C61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Hannes Lowette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B331A-7321-4139-A4B9-C5AAF1CD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.NET Consultant &amp; </a:t>
            </a:r>
            <a:r>
              <a:rPr lang="nl-BE" dirty="0" err="1"/>
              <a:t>Competence</a:t>
            </a:r>
            <a:r>
              <a:rPr lang="nl-BE" dirty="0"/>
              <a:t> Coach @ Axxes</a:t>
            </a:r>
          </a:p>
          <a:p>
            <a:r>
              <a:rPr lang="nl-BE" dirty="0" err="1"/>
              <a:t>Lives</a:t>
            </a:r>
            <a:r>
              <a:rPr lang="nl-BE" dirty="0"/>
              <a:t> in Mol 			</a:t>
            </a:r>
            <a:r>
              <a:rPr lang="nl-BE" sz="1200" dirty="0"/>
              <a:t>– </a:t>
            </a:r>
            <a:r>
              <a:rPr lang="nl-BE" sz="1200" i="1" dirty="0"/>
              <a:t>For </a:t>
            </a:r>
            <a:r>
              <a:rPr lang="nl-BE" sz="1200" i="1" dirty="0" err="1"/>
              <a:t>you</a:t>
            </a:r>
            <a:r>
              <a:rPr lang="nl-BE" sz="1200" i="1" dirty="0"/>
              <a:t> </a:t>
            </a:r>
            <a:r>
              <a:rPr lang="nl-BE" sz="1200" i="1" dirty="0" err="1"/>
              <a:t>city</a:t>
            </a:r>
            <a:r>
              <a:rPr lang="nl-BE" sz="1200" i="1" dirty="0"/>
              <a:t> folk: </a:t>
            </a:r>
            <a:r>
              <a:rPr lang="nl-BE" sz="1200" i="1" dirty="0" err="1"/>
              <a:t>this</a:t>
            </a:r>
            <a:r>
              <a:rPr lang="nl-BE" sz="1200" i="1" dirty="0"/>
              <a:t> is </a:t>
            </a:r>
            <a:r>
              <a:rPr lang="nl-BE" sz="1200" b="1" i="1" dirty="0" err="1"/>
              <a:t>not</a:t>
            </a:r>
            <a:r>
              <a:rPr lang="nl-BE" sz="1200" i="1" dirty="0"/>
              <a:t> Limburg</a:t>
            </a:r>
          </a:p>
          <a:p>
            <a:r>
              <a:rPr lang="nl-BE" dirty="0"/>
              <a:t>Born in Hasselt		</a:t>
            </a:r>
            <a:r>
              <a:rPr lang="nl-BE" sz="1200" dirty="0"/>
              <a:t>– </a:t>
            </a:r>
            <a:r>
              <a:rPr lang="nl-BE" sz="1200" b="1" i="1" dirty="0" err="1"/>
              <a:t>This</a:t>
            </a:r>
            <a:r>
              <a:rPr lang="nl-BE" sz="1200" i="1" dirty="0"/>
              <a:t> is Limburg</a:t>
            </a:r>
          </a:p>
          <a:p>
            <a:r>
              <a:rPr lang="nl-BE" dirty="0"/>
              <a:t>0x24 </a:t>
            </a:r>
            <a:r>
              <a:rPr lang="nl-BE" dirty="0" err="1"/>
              <a:t>years</a:t>
            </a:r>
            <a:r>
              <a:rPr lang="nl-BE" dirty="0"/>
              <a:t> </a:t>
            </a:r>
            <a:r>
              <a:rPr lang="nl-BE" dirty="0" err="1"/>
              <a:t>old</a:t>
            </a:r>
            <a:r>
              <a:rPr lang="nl-BE" dirty="0"/>
              <a:t>		</a:t>
            </a:r>
            <a:r>
              <a:rPr lang="nl-BE" sz="1200" i="1" dirty="0"/>
              <a:t>– Or 0b100100</a:t>
            </a:r>
          </a:p>
          <a:p>
            <a:r>
              <a:rPr lang="nl-BE" dirty="0" err="1"/>
              <a:t>Father</a:t>
            </a:r>
            <a:r>
              <a:rPr lang="nl-BE" dirty="0"/>
              <a:t> of 3 </a:t>
            </a:r>
            <a:r>
              <a:rPr lang="nl-BE" dirty="0" err="1"/>
              <a:t>kids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Likes</a:t>
            </a:r>
            <a:r>
              <a:rPr lang="nl-BE" dirty="0"/>
              <a:t>: backend development, </a:t>
            </a:r>
            <a:r>
              <a:rPr lang="nl-BE" dirty="0" err="1"/>
              <a:t>ORM’s</a:t>
            </a:r>
            <a:r>
              <a:rPr lang="nl-BE" dirty="0"/>
              <a:t>, services, databases (SQL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), actor </a:t>
            </a:r>
            <a:r>
              <a:rPr lang="nl-BE" dirty="0" err="1"/>
              <a:t>frameworks</a:t>
            </a:r>
            <a:r>
              <a:rPr lang="nl-BE" dirty="0"/>
              <a:t>, bus </a:t>
            </a:r>
            <a:r>
              <a:rPr lang="nl-BE" dirty="0" err="1"/>
              <a:t>architectures</a:t>
            </a:r>
            <a:r>
              <a:rPr lang="nl-BE" dirty="0"/>
              <a:t>, </a:t>
            </a:r>
            <a:r>
              <a:rPr lang="nl-BE" dirty="0" err="1"/>
              <a:t>Azure</a:t>
            </a:r>
            <a:r>
              <a:rPr lang="nl-BE" dirty="0"/>
              <a:t>, </a:t>
            </a:r>
            <a:r>
              <a:rPr lang="nl-BE" dirty="0" err="1"/>
              <a:t>sarcasm</a:t>
            </a:r>
            <a:endParaRPr lang="nl-BE" dirty="0"/>
          </a:p>
          <a:p>
            <a:r>
              <a:rPr lang="nl-BE" dirty="0" err="1"/>
              <a:t>Dislikes</a:t>
            </a:r>
            <a:r>
              <a:rPr lang="nl-BE" dirty="0"/>
              <a:t>: </a:t>
            </a:r>
            <a:r>
              <a:rPr lang="nl-BE" dirty="0" err="1"/>
              <a:t>frontend</a:t>
            </a:r>
            <a:r>
              <a:rPr lang="nl-BE" dirty="0"/>
              <a:t> development, javascript,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are </a:t>
            </a:r>
            <a:r>
              <a:rPr lang="nl-BE" dirty="0" err="1"/>
              <a:t>easily</a:t>
            </a:r>
            <a:r>
              <a:rPr lang="nl-BE" dirty="0"/>
              <a:t> </a:t>
            </a:r>
            <a:r>
              <a:rPr lang="nl-BE" dirty="0" err="1"/>
              <a:t>offended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Hobbies</a:t>
            </a:r>
            <a:r>
              <a:rPr lang="nl-BE" dirty="0"/>
              <a:t>: </a:t>
            </a:r>
            <a:r>
              <a:rPr lang="nl-BE" dirty="0" err="1"/>
              <a:t>woodworking</a:t>
            </a:r>
            <a:r>
              <a:rPr lang="nl-BE" dirty="0"/>
              <a:t>, </a:t>
            </a:r>
            <a:r>
              <a:rPr lang="nl-BE" dirty="0" err="1"/>
              <a:t>guitars</a:t>
            </a:r>
            <a:r>
              <a:rPr lang="nl-BE" dirty="0"/>
              <a:t>, Lego, poker, </a:t>
            </a:r>
            <a:r>
              <a:rPr lang="nl-BE" dirty="0" err="1"/>
              <a:t>absinthe</a:t>
            </a:r>
            <a:r>
              <a:rPr lang="nl-BE" dirty="0"/>
              <a:t> &amp; whisky (</a:t>
            </a:r>
            <a:r>
              <a:rPr lang="nl-BE" dirty="0" err="1"/>
              <a:t>amongst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836AA-4196-4F6A-9814-EB99AA7E25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65" y="1523379"/>
            <a:ext cx="1739367" cy="17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3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the </a:t>
            </a:r>
            <a:r>
              <a:rPr lang="nl-BE" dirty="0" err="1"/>
              <a:t>coding</a:t>
            </a:r>
            <a:r>
              <a:rPr lang="nl-BE" dirty="0"/>
              <a:t> begin…</a:t>
            </a:r>
          </a:p>
        </p:txBody>
      </p:sp>
    </p:spTree>
    <p:extLst>
      <p:ext uri="{BB962C8B-B14F-4D97-AF65-F5344CB8AC3E}">
        <p14:creationId xmlns:p14="http://schemas.microsoft.com/office/powerpoint/2010/main" val="348451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Micro - ORM</a:t>
            </a:r>
          </a:p>
        </p:txBody>
      </p:sp>
    </p:spTree>
    <p:extLst>
      <p:ext uri="{BB962C8B-B14F-4D97-AF65-F5344CB8AC3E}">
        <p14:creationId xmlns:p14="http://schemas.microsoft.com/office/powerpoint/2010/main" val="117604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a Micro ORM?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Full ORM drawbacks:</a:t>
            </a:r>
          </a:p>
          <a:p>
            <a:pPr lvl="1"/>
            <a:r>
              <a:rPr lang="nl-BE" dirty="0"/>
              <a:t>No control over SQL</a:t>
            </a:r>
          </a:p>
          <a:p>
            <a:pPr lvl="1"/>
            <a:r>
              <a:rPr lang="nl-BE" dirty="0" err="1"/>
              <a:t>Inefficient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query complex stuff</a:t>
            </a:r>
          </a:p>
          <a:p>
            <a:pPr lvl="1"/>
            <a:r>
              <a:rPr lang="nl-BE" dirty="0"/>
              <a:t>Too </a:t>
            </a:r>
            <a:r>
              <a:rPr lang="nl-BE" dirty="0" err="1"/>
              <a:t>much</a:t>
            </a:r>
            <a:r>
              <a:rPr lang="nl-BE" dirty="0"/>
              <a:t> ‘</a:t>
            </a:r>
            <a:r>
              <a:rPr lang="nl-BE" dirty="0" err="1"/>
              <a:t>magic</a:t>
            </a:r>
            <a:r>
              <a:rPr lang="nl-BE" dirty="0"/>
              <a:t>’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well)</a:t>
            </a:r>
          </a:p>
          <a:p>
            <a:pPr lvl="1"/>
            <a:r>
              <a:rPr lang="nl-BE" dirty="0"/>
              <a:t>Tricky </a:t>
            </a:r>
            <a:r>
              <a:rPr lang="nl-BE" dirty="0" err="1"/>
              <a:t>to</a:t>
            </a:r>
            <a:r>
              <a:rPr lang="nl-BE" dirty="0"/>
              <a:t> map complex </a:t>
            </a:r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structure</a:t>
            </a:r>
            <a:endParaRPr lang="nl-BE" dirty="0"/>
          </a:p>
          <a:p>
            <a:r>
              <a:rPr lang="nl-BE" dirty="0"/>
              <a:t>Hand </a:t>
            </a:r>
            <a:r>
              <a:rPr lang="nl-BE" dirty="0" err="1"/>
              <a:t>coding</a:t>
            </a:r>
            <a:r>
              <a:rPr lang="nl-BE" dirty="0"/>
              <a:t> drawbacks:</a:t>
            </a:r>
          </a:p>
          <a:p>
            <a:pPr lvl="1"/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verbose</a:t>
            </a:r>
            <a:endParaRPr lang="nl-BE" dirty="0"/>
          </a:p>
          <a:p>
            <a:pPr lvl="1"/>
            <a:r>
              <a:rPr lang="nl-BE" dirty="0"/>
              <a:t>Same actions over </a:t>
            </a:r>
            <a:r>
              <a:rPr lang="nl-BE" dirty="0" err="1"/>
              <a:t>and</a:t>
            </a:r>
            <a:r>
              <a:rPr lang="nl-BE" dirty="0"/>
              <a:t> over </a:t>
            </a:r>
            <a:r>
              <a:rPr lang="nl-BE" dirty="0" err="1"/>
              <a:t>again</a:t>
            </a:r>
            <a:r>
              <a:rPr lang="nl-BE" dirty="0"/>
              <a:t> (</a:t>
            </a:r>
            <a:r>
              <a:rPr lang="nl-BE" dirty="0" err="1"/>
              <a:t>connection</a:t>
            </a:r>
            <a:r>
              <a:rPr lang="nl-BE" dirty="0"/>
              <a:t>, </a:t>
            </a:r>
            <a:r>
              <a:rPr lang="nl-BE" dirty="0" err="1"/>
              <a:t>command</a:t>
            </a:r>
            <a:r>
              <a:rPr lang="nl-BE" dirty="0"/>
              <a:t>, parameters, …)</a:t>
            </a:r>
          </a:p>
        </p:txBody>
      </p:sp>
    </p:spTree>
    <p:extLst>
      <p:ext uri="{BB962C8B-B14F-4D97-AF65-F5344CB8AC3E}">
        <p14:creationId xmlns:p14="http://schemas.microsoft.com/office/powerpoint/2010/main" val="156917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a Micro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“SQL is the best DSL </a:t>
            </a:r>
            <a:r>
              <a:rPr lang="nl-BE" i="1" dirty="0" err="1"/>
              <a:t>for</a:t>
            </a:r>
            <a:r>
              <a:rPr lang="nl-BE" i="1" dirty="0"/>
              <a:t> </a:t>
            </a:r>
            <a:r>
              <a:rPr lang="nl-BE" i="1" dirty="0" err="1"/>
              <a:t>working</a:t>
            </a:r>
            <a:r>
              <a:rPr lang="nl-BE" i="1" dirty="0"/>
              <a:t> </a:t>
            </a:r>
            <a:r>
              <a:rPr lang="nl-BE" i="1" dirty="0" err="1"/>
              <a:t>with</a:t>
            </a:r>
            <a:r>
              <a:rPr lang="nl-BE" i="1" dirty="0"/>
              <a:t> data”</a:t>
            </a:r>
          </a:p>
          <a:p>
            <a:r>
              <a:rPr lang="nl-BE" dirty="0" err="1"/>
              <a:t>Often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SQL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.</a:t>
            </a:r>
          </a:p>
          <a:p>
            <a:r>
              <a:rPr lang="nl-BE" dirty="0"/>
              <a:t>Have a small </a:t>
            </a:r>
            <a:r>
              <a:rPr lang="nl-BE" dirty="0" err="1"/>
              <a:t>framework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take care of the </a:t>
            </a:r>
            <a:r>
              <a:rPr lang="nl-BE" dirty="0" err="1"/>
              <a:t>hassle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151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 pros &amp; </a:t>
            </a:r>
            <a:r>
              <a:rPr lang="nl-BE" dirty="0" err="1"/>
              <a:t>cons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</a:t>
            </a:r>
          </a:p>
          <a:p>
            <a:pPr lvl="1"/>
            <a:r>
              <a:rPr lang="nl-BE" dirty="0" err="1"/>
              <a:t>Nearly</a:t>
            </a:r>
            <a:r>
              <a:rPr lang="nl-BE" dirty="0"/>
              <a:t> as </a:t>
            </a:r>
            <a:r>
              <a:rPr lang="nl-BE" dirty="0" err="1"/>
              <a:t>fast</a:t>
            </a:r>
            <a:r>
              <a:rPr lang="nl-BE" dirty="0"/>
              <a:t> as a hand </a:t>
            </a:r>
            <a:r>
              <a:rPr lang="nl-BE" dirty="0" err="1"/>
              <a:t>coded</a:t>
            </a:r>
            <a:r>
              <a:rPr lang="nl-BE" dirty="0"/>
              <a:t> solution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 </a:t>
            </a:r>
            <a:r>
              <a:rPr lang="nl-BE" dirty="0" err="1"/>
              <a:t>hassle</a:t>
            </a:r>
            <a:r>
              <a:rPr lang="nl-BE" dirty="0"/>
              <a:t> of </a:t>
            </a:r>
            <a:r>
              <a:rPr lang="nl-BE" dirty="0" err="1"/>
              <a:t>commands</a:t>
            </a:r>
            <a:r>
              <a:rPr lang="nl-BE" dirty="0"/>
              <a:t>, readers &amp; casting </a:t>
            </a:r>
          </a:p>
          <a:p>
            <a:r>
              <a:rPr lang="nl-BE" dirty="0"/>
              <a:t>CON</a:t>
            </a:r>
          </a:p>
          <a:p>
            <a:pPr lvl="1"/>
            <a:r>
              <a:rPr lang="nl-BE" dirty="0"/>
              <a:t>No checks on </a:t>
            </a:r>
            <a:r>
              <a:rPr lang="nl-BE" dirty="0" err="1"/>
              <a:t>your</a:t>
            </a:r>
            <a:r>
              <a:rPr lang="nl-BE" dirty="0"/>
              <a:t> SQL (</a:t>
            </a:r>
            <a:r>
              <a:rPr lang="nl-BE" dirty="0" err="1"/>
              <a:t>not</a:t>
            </a:r>
            <a:r>
              <a:rPr lang="nl-BE" dirty="0"/>
              <a:t> type safe)</a:t>
            </a:r>
          </a:p>
          <a:p>
            <a:pPr lvl="1"/>
            <a:r>
              <a:rPr lang="nl-BE" dirty="0" err="1"/>
              <a:t>Painful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maintain</a:t>
            </a:r>
            <a:r>
              <a:rPr lang="nl-BE" dirty="0"/>
              <a:t> (schema change = change </a:t>
            </a:r>
            <a:r>
              <a:rPr lang="nl-BE" dirty="0" err="1"/>
              <a:t>all</a:t>
            </a:r>
            <a:r>
              <a:rPr lang="nl-BE" dirty="0"/>
              <a:t> SQL)</a:t>
            </a:r>
          </a:p>
          <a:p>
            <a:r>
              <a:rPr lang="nl-BE" dirty="0"/>
              <a:t>… Goes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nearly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Micro-ORM</a:t>
            </a:r>
          </a:p>
          <a:p>
            <a:r>
              <a:rPr lang="nl-BE" dirty="0" err="1"/>
              <a:t>So</a:t>
            </a:r>
            <a:r>
              <a:rPr lang="nl-BE" dirty="0"/>
              <a:t> …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usecase</a:t>
            </a:r>
            <a:r>
              <a:rPr lang="nl-BE" dirty="0"/>
              <a:t> </a:t>
            </a:r>
            <a:r>
              <a:rPr lang="nl-BE" dirty="0" err="1"/>
              <a:t>wisely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4364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Repositories</a:t>
            </a:r>
            <a:r>
              <a:rPr lang="nl-BE" dirty="0"/>
              <a:t> &amp; Unit of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 access design </a:t>
            </a:r>
            <a:r>
              <a:rPr lang="nl-BE" dirty="0" err="1"/>
              <a:t>patterns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897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looks </a:t>
            </a:r>
            <a:r>
              <a:rPr lang="nl-BE" dirty="0" err="1"/>
              <a:t>like</a:t>
            </a:r>
            <a:r>
              <a:rPr lang="nl-BE" dirty="0"/>
              <a:t>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02" y="1707654"/>
            <a:ext cx="3078231" cy="29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Separation</a:t>
            </a:r>
            <a:r>
              <a:rPr lang="nl-BE" dirty="0"/>
              <a:t> of </a:t>
            </a:r>
            <a:r>
              <a:rPr lang="nl-BE" dirty="0" err="1"/>
              <a:t>Concearns</a:t>
            </a:r>
            <a:endParaRPr lang="nl-BE" dirty="0"/>
          </a:p>
          <a:p>
            <a:pPr lvl="1"/>
            <a:r>
              <a:rPr lang="nl-BE" dirty="0"/>
              <a:t>Controller: UI logic </a:t>
            </a:r>
          </a:p>
          <a:p>
            <a:pPr lvl="1"/>
            <a:r>
              <a:rPr lang="nl-BE" dirty="0"/>
              <a:t>Unit Of </a:t>
            </a:r>
            <a:r>
              <a:rPr lang="nl-BE" dirty="0" err="1"/>
              <a:t>Work</a:t>
            </a:r>
            <a:r>
              <a:rPr lang="nl-BE" dirty="0"/>
              <a:t>: Business</a:t>
            </a:r>
          </a:p>
          <a:p>
            <a:pPr lvl="1"/>
            <a:r>
              <a:rPr lang="nl-BE" dirty="0" err="1"/>
              <a:t>Repository</a:t>
            </a:r>
            <a:r>
              <a:rPr lang="nl-BE" dirty="0"/>
              <a:t>: Data Access</a:t>
            </a:r>
          </a:p>
          <a:p>
            <a:r>
              <a:rPr lang="nl-BE" dirty="0"/>
              <a:t>Making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injectable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the IOC container</a:t>
            </a:r>
          </a:p>
          <a:p>
            <a:r>
              <a:rPr lang="nl-BE" dirty="0"/>
              <a:t>Making </a:t>
            </a:r>
            <a:r>
              <a:rPr lang="nl-BE" dirty="0" err="1"/>
              <a:t>every</a:t>
            </a:r>
            <a:r>
              <a:rPr lang="nl-BE" dirty="0"/>
              <a:t> part </a:t>
            </a:r>
            <a:r>
              <a:rPr lang="nl-BE" dirty="0" err="1"/>
              <a:t>mockable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upper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(unit </a:t>
            </a:r>
            <a:r>
              <a:rPr lang="nl-BE" dirty="0" err="1"/>
              <a:t>testing</a:t>
            </a:r>
            <a:r>
              <a:rPr lang="nl-BE" dirty="0"/>
              <a:t>)</a:t>
            </a:r>
          </a:p>
          <a:p>
            <a:r>
              <a:rPr lang="nl-BE" dirty="0" err="1"/>
              <a:t>Keeping</a:t>
            </a:r>
            <a:r>
              <a:rPr lang="nl-BE" dirty="0"/>
              <a:t> the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2536815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Beware of anti-</a:t>
            </a:r>
            <a:r>
              <a:rPr lang="nl-BE" dirty="0" err="1"/>
              <a:t>patterns</a:t>
            </a:r>
            <a:r>
              <a:rPr lang="nl-BE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Abstractions</a:t>
            </a:r>
            <a:r>
              <a:rPr lang="nl-BE" dirty="0"/>
              <a:t> over </a:t>
            </a:r>
            <a:r>
              <a:rPr lang="nl-BE" dirty="0" err="1"/>
              <a:t>abstractions</a:t>
            </a:r>
            <a:r>
              <a:rPr lang="nl-BE" dirty="0"/>
              <a:t> over </a:t>
            </a:r>
            <a:r>
              <a:rPr lang="nl-BE" dirty="0" err="1"/>
              <a:t>abstractions</a:t>
            </a:r>
            <a:r>
              <a:rPr lang="nl-BE" dirty="0"/>
              <a:t> over …</a:t>
            </a:r>
          </a:p>
          <a:p>
            <a:pPr lvl="1"/>
            <a:r>
              <a:rPr lang="nl-BE" dirty="0"/>
              <a:t>UI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Facade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Service  Unit Of </a:t>
            </a:r>
            <a:r>
              <a:rPr lang="nl-BE" dirty="0" err="1">
                <a:sym typeface="Wingdings" panose="05000000000000000000" pitchFamily="2" charset="2"/>
              </a:rPr>
              <a:t>Work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Repository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DbContext</a:t>
            </a:r>
            <a:r>
              <a:rPr lang="nl-BE" dirty="0">
                <a:sym typeface="Wingdings" panose="05000000000000000000" pitchFamily="2" charset="2"/>
              </a:rPr>
              <a:t>  DB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Using DI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inject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many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abstractions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will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Cause</a:t>
            </a:r>
            <a:r>
              <a:rPr lang="nl-BE" dirty="0">
                <a:sym typeface="Wingdings" panose="05000000000000000000" pitchFamily="2" charset="2"/>
              </a:rPr>
              <a:t> a performance hit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Make code </a:t>
            </a:r>
            <a:r>
              <a:rPr lang="nl-BE" dirty="0" err="1">
                <a:sym typeface="Wingdings" panose="05000000000000000000" pitchFamily="2" charset="2"/>
              </a:rPr>
              <a:t>navigation</a:t>
            </a:r>
            <a:r>
              <a:rPr lang="nl-BE" dirty="0">
                <a:sym typeface="Wingdings" panose="05000000000000000000" pitchFamily="2" charset="2"/>
              </a:rPr>
              <a:t> complex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Make </a:t>
            </a:r>
            <a:r>
              <a:rPr lang="nl-BE" dirty="0" err="1">
                <a:sym typeface="Wingdings" panose="05000000000000000000" pitchFamily="2" charset="2"/>
              </a:rPr>
              <a:t>debugging</a:t>
            </a:r>
            <a:r>
              <a:rPr lang="nl-BE" dirty="0">
                <a:sym typeface="Wingdings" panose="05000000000000000000" pitchFamily="2" charset="2"/>
              </a:rPr>
              <a:t> complex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Using </a:t>
            </a:r>
            <a:r>
              <a:rPr lang="nl-BE" dirty="0" err="1">
                <a:sym typeface="Wingdings" panose="05000000000000000000" pitchFamily="2" charset="2"/>
              </a:rPr>
              <a:t>all</a:t>
            </a:r>
            <a:r>
              <a:rPr lang="nl-BE" dirty="0">
                <a:sym typeface="Wingdings" panose="05000000000000000000" pitchFamily="2" charset="2"/>
              </a:rPr>
              <a:t> of these in EVERY case is NOT </a:t>
            </a:r>
            <a:r>
              <a:rPr lang="nl-BE" dirty="0" err="1">
                <a:sym typeface="Wingdings" panose="05000000000000000000" pitchFamily="2" charset="2"/>
              </a:rPr>
              <a:t>productive</a:t>
            </a:r>
            <a:endParaRPr lang="nl-BE" dirty="0"/>
          </a:p>
          <a:p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repository</a:t>
            </a:r>
            <a:endParaRPr lang="nl-BE" dirty="0"/>
          </a:p>
          <a:p>
            <a:r>
              <a:rPr lang="nl-BE" dirty="0" err="1"/>
              <a:t>Isn’t</a:t>
            </a:r>
            <a:r>
              <a:rPr lang="nl-BE" dirty="0"/>
              <a:t> a </a:t>
            </a:r>
            <a:r>
              <a:rPr lang="nl-BE" dirty="0" err="1"/>
              <a:t>DbContext</a:t>
            </a:r>
            <a:r>
              <a:rPr lang="nl-BE" dirty="0"/>
              <a:t> a </a:t>
            </a:r>
            <a:r>
              <a:rPr lang="nl-BE" dirty="0" err="1"/>
              <a:t>repository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689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www.xkcd.com</a:t>
            </a:r>
          </a:p>
          <a:p>
            <a:pPr lvl="1"/>
            <a:r>
              <a:rPr lang="nl-BE" dirty="0"/>
              <a:t>msdn.microsoft.com</a:t>
            </a:r>
          </a:p>
        </p:txBody>
      </p:sp>
    </p:spTree>
    <p:extLst>
      <p:ext uri="{BB962C8B-B14F-4D97-AF65-F5344CB8AC3E}">
        <p14:creationId xmlns:p14="http://schemas.microsoft.com/office/powerpoint/2010/main" val="320066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Introductie </a:t>
            </a:r>
          </a:p>
          <a:p>
            <a:r>
              <a:rPr lang="nl-BE" dirty="0" err="1"/>
              <a:t>Linq</a:t>
            </a:r>
            <a:endParaRPr lang="nl-BE" dirty="0"/>
          </a:p>
          <a:p>
            <a:r>
              <a:rPr lang="nl-BE" dirty="0" err="1"/>
              <a:t>Entity</a:t>
            </a:r>
            <a:r>
              <a:rPr lang="nl-BE" dirty="0"/>
              <a:t> Framework - Overzicht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Database first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Model first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Code first</a:t>
            </a:r>
          </a:p>
          <a:p>
            <a:r>
              <a:rPr lang="nl-BE" dirty="0"/>
              <a:t>Database </a:t>
            </a:r>
            <a:r>
              <a:rPr lang="nl-BE" dirty="0" err="1"/>
              <a:t>migrations</a:t>
            </a:r>
            <a:endParaRPr lang="nl-BE" dirty="0"/>
          </a:p>
          <a:p>
            <a:r>
              <a:rPr lang="nl-BE" dirty="0"/>
              <a:t>Dapper?</a:t>
            </a:r>
          </a:p>
        </p:txBody>
      </p:sp>
    </p:spTree>
    <p:extLst>
      <p:ext uri="{BB962C8B-B14F-4D97-AF65-F5344CB8AC3E}">
        <p14:creationId xmlns:p14="http://schemas.microsoft.com/office/powerpoint/2010/main" val="21008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183795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De belangrijkste .Net data componenten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ADO.NET</a:t>
            </a:r>
            <a:br>
              <a:rPr lang="nl-BE" b="1" dirty="0"/>
            </a:br>
            <a:r>
              <a:rPr lang="nl-BE" dirty="0">
                <a:sym typeface="Wingdings" panose="05000000000000000000" pitchFamily="2" charset="2"/>
              </a:rPr>
              <a:t> Database connectiviteit</a:t>
            </a:r>
            <a:endParaRPr lang="nl-BE" b="1" dirty="0"/>
          </a:p>
          <a:p>
            <a:r>
              <a:rPr lang="nl-BE" b="1" dirty="0"/>
              <a:t>LINQ</a:t>
            </a:r>
            <a:r>
              <a:rPr lang="nl-BE" dirty="0"/>
              <a:t>: </a:t>
            </a:r>
            <a:r>
              <a:rPr lang="nl-BE" b="1" dirty="0"/>
              <a:t>L</a:t>
            </a:r>
            <a:r>
              <a:rPr lang="nl-BE" dirty="0"/>
              <a:t>anguage </a:t>
            </a:r>
            <a:r>
              <a:rPr lang="nl-BE" b="1" dirty="0" err="1"/>
              <a:t>In</a:t>
            </a:r>
            <a:r>
              <a:rPr lang="nl-BE" dirty="0" err="1"/>
              <a:t>tegrated</a:t>
            </a:r>
            <a:r>
              <a:rPr lang="nl-BE" dirty="0"/>
              <a:t> </a:t>
            </a:r>
            <a:r>
              <a:rPr lang="nl-BE" b="1" dirty="0"/>
              <a:t>Q</a:t>
            </a:r>
            <a:r>
              <a:rPr lang="nl-BE" dirty="0"/>
              <a:t>uery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Query (bijna) alles</a:t>
            </a:r>
          </a:p>
          <a:p>
            <a:r>
              <a:rPr lang="nl-BE" b="1" dirty="0" err="1">
                <a:sym typeface="Wingdings" panose="05000000000000000000" pitchFamily="2" charset="2"/>
              </a:rPr>
              <a:t>System.Data</a:t>
            </a:r>
            <a:br>
              <a:rPr lang="nl-BE" b="1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DataSets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DataTables</a:t>
            </a:r>
            <a:r>
              <a:rPr lang="nl-BE" dirty="0">
                <a:sym typeface="Wingdings" panose="05000000000000000000" pitchFamily="2" charset="2"/>
              </a:rPr>
              <a:t>, etc.</a:t>
            </a:r>
          </a:p>
          <a:p>
            <a:r>
              <a:rPr lang="nl-BE" b="1" dirty="0" err="1">
                <a:sym typeface="Wingdings" panose="05000000000000000000" pitchFamily="2" charset="2"/>
              </a:rPr>
              <a:t>Serialization</a:t>
            </a:r>
            <a:br>
              <a:rPr lang="nl-BE" b="1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Conversie tussen objecten &amp; tekst (XML)</a:t>
            </a:r>
            <a:endParaRPr lang="nl-BE" b="1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0185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 klassieke manier van werken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031690"/>
            <a:ext cx="4129088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relational</a:t>
            </a:r>
            <a:r>
              <a:rPr lang="nl-BE" dirty="0"/>
              <a:t> </a:t>
            </a:r>
            <a:r>
              <a:rPr lang="nl-BE" dirty="0" err="1"/>
              <a:t>mappers</a:t>
            </a:r>
            <a:r>
              <a:rPr lang="nl-BE" dirty="0"/>
              <a:t> 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Link tussen data source en code objecten</a:t>
            </a:r>
          </a:p>
          <a:p>
            <a:r>
              <a:rPr lang="nl-BE" dirty="0" err="1"/>
              <a:t>Encapsulatie</a:t>
            </a:r>
            <a:r>
              <a:rPr lang="nl-BE" dirty="0"/>
              <a:t> van de DB access </a:t>
            </a:r>
          </a:p>
          <a:p>
            <a:r>
              <a:rPr lang="nl-BE" dirty="0"/>
              <a:t>Transparant voor de code (bv. Wanneer de DB API verandert)</a:t>
            </a:r>
          </a:p>
          <a:p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objecten</a:t>
            </a:r>
          </a:p>
          <a:p>
            <a:r>
              <a:rPr lang="nl-BE" dirty="0">
                <a:sym typeface="Wingdings" pitchFamily="2" charset="2"/>
              </a:rPr>
              <a:t>Objecten  data store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Linq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SQL </a:t>
            </a:r>
            <a:r>
              <a:rPr lang="nl-BE" dirty="0">
                <a:solidFill>
                  <a:schemeClr val="accent1"/>
                </a:solidFill>
              </a:rPr>
              <a:t>is geen</a:t>
            </a:r>
            <a:r>
              <a:rPr lang="nl-BE" dirty="0"/>
              <a:t> volwaardige ORM, hoewel:</a:t>
            </a:r>
          </a:p>
          <a:p>
            <a:pPr lvl="1"/>
            <a:r>
              <a:rPr lang="nl-BE" dirty="0" err="1"/>
              <a:t>Caching</a:t>
            </a:r>
            <a:endParaRPr lang="nl-BE" dirty="0"/>
          </a:p>
          <a:p>
            <a:pPr lvl="1"/>
            <a:r>
              <a:rPr lang="nl-BE" dirty="0"/>
              <a:t>Object materialisatie</a:t>
            </a:r>
          </a:p>
          <a:p>
            <a:pPr lvl="1"/>
            <a:r>
              <a:rPr lang="nl-BE" dirty="0"/>
              <a:t>Tracking van wijzigingen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49906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Beschikbare ORM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err="1"/>
              <a:t>Entity</a:t>
            </a:r>
            <a:r>
              <a:rPr lang="nl-BE" b="1" dirty="0"/>
              <a:t> Framework (Microsoft)</a:t>
            </a:r>
          </a:p>
          <a:p>
            <a:r>
              <a:rPr lang="nl-BE" dirty="0" err="1"/>
              <a:t>Nhibernate</a:t>
            </a:r>
            <a:r>
              <a:rPr lang="nl-BE" dirty="0"/>
              <a:t> (community)</a:t>
            </a:r>
          </a:p>
          <a:p>
            <a:r>
              <a:rPr lang="nl-BE" dirty="0" err="1"/>
              <a:t>LLBLGen</a:t>
            </a:r>
            <a:r>
              <a:rPr lang="nl-BE" dirty="0"/>
              <a:t> Pro (</a:t>
            </a:r>
            <a:r>
              <a:rPr lang="nl-BE" dirty="0" err="1"/>
              <a:t>Solutions</a:t>
            </a:r>
            <a:r>
              <a:rPr lang="nl-BE" dirty="0"/>
              <a:t> Design)</a:t>
            </a:r>
          </a:p>
          <a:p>
            <a:r>
              <a:rPr lang="nl-BE" dirty="0" err="1"/>
              <a:t>DataObjects.Net</a:t>
            </a:r>
            <a:r>
              <a:rPr lang="nl-BE" dirty="0"/>
              <a:t> (X-</a:t>
            </a:r>
            <a:r>
              <a:rPr lang="nl-BE" dirty="0" err="1"/>
              <a:t>Tensive</a:t>
            </a:r>
            <a:r>
              <a:rPr lang="nl-BE" dirty="0"/>
              <a:t>)</a:t>
            </a:r>
          </a:p>
          <a:p>
            <a:r>
              <a:rPr lang="nl-BE" dirty="0" err="1"/>
              <a:t>BLtoolkit</a:t>
            </a:r>
            <a:r>
              <a:rPr lang="nl-BE" dirty="0"/>
              <a:t> (bltoolkit.net)</a:t>
            </a:r>
          </a:p>
          <a:p>
            <a:r>
              <a:rPr lang="nl-BE" dirty="0" err="1"/>
              <a:t>OpenAccess</a:t>
            </a:r>
            <a:r>
              <a:rPr lang="nl-BE" dirty="0"/>
              <a:t> (</a:t>
            </a:r>
            <a:r>
              <a:rPr lang="nl-BE" dirty="0" err="1"/>
              <a:t>Telerik</a:t>
            </a:r>
            <a:r>
              <a:rPr lang="nl-BE" dirty="0"/>
              <a:t>)</a:t>
            </a:r>
          </a:p>
          <a:p>
            <a:r>
              <a:rPr lang="nl-BE" dirty="0"/>
              <a:t>XPO (</a:t>
            </a:r>
            <a:r>
              <a:rPr lang="nl-BE" dirty="0" err="1"/>
              <a:t>DevExpress</a:t>
            </a:r>
            <a:r>
              <a:rPr lang="nl-BE" dirty="0"/>
              <a:t>)</a:t>
            </a:r>
          </a:p>
          <a:p>
            <a:r>
              <a:rPr lang="nl-BE" dirty="0"/>
              <a:t>...</a:t>
            </a:r>
          </a:p>
          <a:p>
            <a:endParaRPr lang="nl-BE" dirty="0"/>
          </a:p>
          <a:p>
            <a:r>
              <a:rPr lang="nl-BE" dirty="0"/>
              <a:t>Vergelijking: </a:t>
            </a:r>
          </a:p>
          <a:p>
            <a:pPr lvl="1"/>
            <a:r>
              <a:rPr lang="nl-BE" dirty="0">
                <a:hlinkClick r:id="rId2"/>
              </a:rPr>
              <a:t>www.ormeter.net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www.c2.com/cgi/wiki?ObjectRelationalToolComparisonDotNet</a:t>
            </a:r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770213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0</TotalTime>
  <Words>1361</Words>
  <Application>Microsoft Office PowerPoint</Application>
  <PresentationFormat>On-screen Show (16:9)</PresentationFormat>
  <Paragraphs>353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Unicode MS</vt:lpstr>
      <vt:lpstr>Calibri</vt:lpstr>
      <vt:lpstr>Century Gothic</vt:lpstr>
      <vt:lpstr>Courier New</vt:lpstr>
      <vt:lpstr>Wingdings</vt:lpstr>
      <vt:lpstr>Wingdings 3</vt:lpstr>
      <vt:lpstr>TEMPLATE_AXXES_V2</vt:lpstr>
      <vt:lpstr>.NET Data Access</vt:lpstr>
      <vt:lpstr>PowerPoint Presentation</vt:lpstr>
      <vt:lpstr>Hannes Lowette</vt:lpstr>
      <vt:lpstr>Overview</vt:lpstr>
      <vt:lpstr>Introductie</vt:lpstr>
      <vt:lpstr>De belangrijkste .Net data componenten</vt:lpstr>
      <vt:lpstr>De klassieke manier van werken</vt:lpstr>
      <vt:lpstr>Object relational mappers (ORM)</vt:lpstr>
      <vt:lpstr>Beschikbare ORM tools</vt:lpstr>
      <vt:lpstr>LINQ</vt:lpstr>
      <vt:lpstr>LINQ</vt:lpstr>
      <vt:lpstr>LINQ</vt:lpstr>
      <vt:lpstr>Waarop is LINQ gebaseerd?</vt:lpstr>
      <vt:lpstr>LINQ query – Deferred execution</vt:lpstr>
      <vt:lpstr>LINQ query – Deferred execution</vt:lpstr>
      <vt:lpstr>LINQ query – Immediate execution</vt:lpstr>
      <vt:lpstr>LINQ query – Immediate execution</vt:lpstr>
      <vt:lpstr>LINQ query – Store execution</vt:lpstr>
      <vt:lpstr>LINQ query – Store execution</vt:lpstr>
      <vt:lpstr>IEnumerable&lt;T&gt; vs. IQueryable&lt;T&gt;</vt:lpstr>
      <vt:lpstr>Entity Framework - Overzicht</vt:lpstr>
      <vt:lpstr>Basics</vt:lpstr>
      <vt:lpstr>Features</vt:lpstr>
      <vt:lpstr>Mapping mogelijkheden</vt:lpstr>
      <vt:lpstr>Inheritance</vt:lpstr>
      <vt:lpstr>Table Per Hierarchy</vt:lpstr>
      <vt:lpstr>Table Per Type</vt:lpstr>
      <vt:lpstr>Table Per Concrete Class</vt:lpstr>
      <vt:lpstr>TPT vs. TPH</vt:lpstr>
      <vt:lpstr>CODING</vt:lpstr>
      <vt:lpstr>DAPPER</vt:lpstr>
      <vt:lpstr>Why a Micro ORM?</vt:lpstr>
      <vt:lpstr>Why a Micro ORM?</vt:lpstr>
      <vt:lpstr>Dapper pros &amp; cons</vt:lpstr>
      <vt:lpstr>Repositories &amp; Unit of Work</vt:lpstr>
      <vt:lpstr>What it looks like …</vt:lpstr>
      <vt:lpstr>Why?</vt:lpstr>
      <vt:lpstr>Beware of anti-patterns!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Lowette</dc:creator>
  <cp:lastModifiedBy>Hannes Lowette</cp:lastModifiedBy>
  <cp:revision>5</cp:revision>
  <dcterms:created xsi:type="dcterms:W3CDTF">2017-08-26T17:35:14Z</dcterms:created>
  <dcterms:modified xsi:type="dcterms:W3CDTF">2018-08-20T15:18:35Z</dcterms:modified>
</cp:coreProperties>
</file>