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436"/>
    <a:srgbClr val="ECECEC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75"/>
  </p:normalViewPr>
  <p:slideViewPr>
    <p:cSldViewPr snapToGrid="0" snapToObjects="1">
      <p:cViewPr varScale="1">
        <p:scale>
          <a:sx n="214" d="100"/>
          <a:sy n="214" d="100"/>
        </p:scale>
        <p:origin x="1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s Lowette" userId="30e35f3844261705" providerId="LiveId" clId="{0B674FF9-CBA2-474A-A7AC-69F9E295EF3B}"/>
    <pc:docChg chg="addSld delSld modSld">
      <pc:chgData name="Hannes Lowette" userId="30e35f3844261705" providerId="LiveId" clId="{0B674FF9-CBA2-474A-A7AC-69F9E295EF3B}" dt="2017-09-03T17:14:08.244" v="26" actId="20577"/>
      <pc:docMkLst>
        <pc:docMk/>
      </pc:docMkLst>
      <pc:sldChg chg="modSp del">
        <pc:chgData name="Hannes Lowette" userId="30e35f3844261705" providerId="LiveId" clId="{0B674FF9-CBA2-474A-A7AC-69F9E295EF3B}" dt="2017-09-03T17:12:53.472" v="14" actId="2696"/>
        <pc:sldMkLst>
          <pc:docMk/>
          <pc:sldMk cId="1437398296" sldId="311"/>
        </pc:sldMkLst>
        <pc:spChg chg="mod">
          <ac:chgData name="Hannes Lowette" userId="30e35f3844261705" providerId="LiveId" clId="{0B674FF9-CBA2-474A-A7AC-69F9E295EF3B}" dt="2017-09-03T17:12:46.657" v="12"/>
          <ac:spMkLst>
            <pc:docMk/>
            <pc:sldMk cId="1437398296" sldId="311"/>
            <ac:spMk id="3" creationId="{00000000-0000-0000-0000-000000000000}"/>
          </ac:spMkLst>
        </pc:spChg>
        <pc:spChg chg="mod">
          <ac:chgData name="Hannes Lowette" userId="30e35f3844261705" providerId="LiveId" clId="{0B674FF9-CBA2-474A-A7AC-69F9E295EF3B}" dt="2017-09-03T17:11:00.211" v="2" actId="6549"/>
          <ac:spMkLst>
            <pc:docMk/>
            <pc:sldMk cId="1437398296" sldId="311"/>
            <ac:spMk id="4" creationId="{00000000-0000-0000-0000-000000000000}"/>
          </ac:spMkLst>
        </pc:spChg>
        <pc:spChg chg="mod">
          <ac:chgData name="Hannes Lowette" userId="30e35f3844261705" providerId="LiveId" clId="{0B674FF9-CBA2-474A-A7AC-69F9E295EF3B}" dt="2017-09-03T17:11:01.408" v="3" actId="6549"/>
          <ac:spMkLst>
            <pc:docMk/>
            <pc:sldMk cId="1437398296" sldId="311"/>
            <ac:spMk id="5" creationId="{00000000-0000-0000-0000-000000000000}"/>
          </ac:spMkLst>
        </pc:spChg>
      </pc:sldChg>
      <pc:sldChg chg="modSp add">
        <pc:chgData name="Hannes Lowette" userId="30e35f3844261705" providerId="LiveId" clId="{0B674FF9-CBA2-474A-A7AC-69F9E295EF3B}" dt="2017-09-03T17:14:08.244" v="26" actId="20577"/>
        <pc:sldMkLst>
          <pc:docMk/>
          <pc:sldMk cId="3775424114" sldId="312"/>
        </pc:sldMkLst>
        <pc:spChg chg="mod">
          <ac:chgData name="Hannes Lowette" userId="30e35f3844261705" providerId="LiveId" clId="{0B674FF9-CBA2-474A-A7AC-69F9E295EF3B}" dt="2017-09-03T17:12:38.060" v="11" actId="20577"/>
          <ac:spMkLst>
            <pc:docMk/>
            <pc:sldMk cId="3775424114" sldId="312"/>
            <ac:spMk id="2" creationId="{5F4DA532-E1E5-498F-8BB2-FB31334536A6}"/>
          </ac:spMkLst>
        </pc:spChg>
        <pc:spChg chg="mod">
          <ac:chgData name="Hannes Lowette" userId="30e35f3844261705" providerId="LiveId" clId="{0B674FF9-CBA2-474A-A7AC-69F9E295EF3B}" dt="2017-09-03T17:14:08.244" v="26" actId="20577"/>
          <ac:spMkLst>
            <pc:docMk/>
            <pc:sldMk cId="3775424114" sldId="312"/>
            <ac:spMk id="3" creationId="{1840D847-32B8-4D8F-B6FC-AA31775952AD}"/>
          </ac:spMkLst>
        </pc:spChg>
      </pc:sldChg>
      <pc:sldChg chg="add del">
        <pc:chgData name="Hannes Lowette" userId="30e35f3844261705" providerId="LiveId" clId="{0B674FF9-CBA2-474A-A7AC-69F9E295EF3B}" dt="2017-09-03T17:10:51.787" v="1" actId="2696"/>
        <pc:sldMkLst>
          <pc:docMk/>
          <pc:sldMk cId="3868505928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D9FF-D308-E049-8980-28E91E61D0E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1251-EEE1-7E43-9DEC-BEE3AEE2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21569"/>
          <a:stretch/>
        </p:blipFill>
        <p:spPr>
          <a:xfrm>
            <a:off x="0" y="1086994"/>
            <a:ext cx="9144000" cy="3650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97" y="400049"/>
            <a:ext cx="1288497" cy="365189"/>
          </a:xfrm>
          <a:prstGeom prst="rect">
            <a:avLst/>
          </a:prstGeom>
        </p:spPr>
      </p:pic>
      <p:pic>
        <p:nvPicPr>
          <p:cNvPr id="2" name="Picture 1" descr="Axxes_Header_2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 b="26680"/>
          <a:stretch/>
        </p:blipFill>
        <p:spPr>
          <a:xfrm>
            <a:off x="0" y="1086994"/>
            <a:ext cx="9144000" cy="36678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7210" y="1336528"/>
            <a:ext cx="6619244" cy="495108"/>
          </a:xfrm>
          <a:solidFill>
            <a:srgbClr val="F7A436"/>
          </a:solidFill>
        </p:spPr>
        <p:txBody>
          <a:bodyPr lIns="90000" tIns="108000" rIns="90000" bIns="108000" anchor="ctr" anchorCtr="0">
            <a:spAutoFit/>
          </a:bodyPr>
          <a:lstStyle>
            <a:lvl1pPr>
              <a:defRPr sz="18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1686811"/>
            <a:ext cx="4635795" cy="256621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4635794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9553" y="1955800"/>
            <a:ext cx="3976687" cy="204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1811973"/>
            <a:ext cx="9144001" cy="565150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-2" y="1246823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3" y="2912442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Bodytext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4874108"/>
            <a:ext cx="234329" cy="1676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41125" y="4256829"/>
            <a:ext cx="246266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8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839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006B36-976D-430C-ABE1-859AFF519FDB}" type="datetime1">
              <a:rPr lang="nl-BE" smtClean="0"/>
              <a:t>1/09/2018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1D03E1-88BB-4724-B372-1ADB41B6843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36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60" name="TextBox 59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0"/>
          </p:nvPr>
        </p:nvSpPr>
        <p:spPr>
          <a:xfrm>
            <a:off x="957263" y="1771650"/>
            <a:ext cx="7429500" cy="2457450"/>
          </a:xfrm>
        </p:spPr>
        <p:txBody>
          <a:bodyPr>
            <a:normAutofit/>
          </a:bodyPr>
          <a:lstStyle>
            <a:lvl1pPr marL="514350" indent="-514350" algn="l">
              <a:buClr>
                <a:srgbClr val="575756"/>
              </a:buClr>
              <a:buSzPct val="100000"/>
              <a:buFont typeface="+mj-lt"/>
              <a:buAutoNum type="arabicPeriod"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8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- 3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6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4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1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5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685800" y="4128348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1" y="4163495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489221" y="4294011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2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18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810031" y="1423065"/>
            <a:ext cx="60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“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7572832" y="3379884"/>
            <a:ext cx="489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quote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7436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08205" y="1686811"/>
            <a:ext cx="4635795" cy="2566212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37759" y="1955800"/>
            <a:ext cx="3976687" cy="2041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21010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010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8" r:id="rId2"/>
    <p:sldLayoutId id="2147483689" r:id="rId3"/>
    <p:sldLayoutId id="2147483690" r:id="rId4"/>
    <p:sldLayoutId id="2147483691" r:id="rId5"/>
    <p:sldLayoutId id="2147483676" r:id="rId6"/>
    <p:sldLayoutId id="2147483681" r:id="rId7"/>
    <p:sldLayoutId id="2147483686" r:id="rId8"/>
    <p:sldLayoutId id="2147483684" r:id="rId9"/>
    <p:sldLayoutId id="2147483685" r:id="rId10"/>
    <p:sldLayoutId id="2147483687" r:id="rId11"/>
    <p:sldLayoutId id="2147483692" r:id="rId12"/>
    <p:sldLayoutId id="2147483693" r:id="rId13"/>
    <p:sldLayoutId id="2147483694" r:id="rId14"/>
    <p:sldLayoutId id="2147483695" r:id="rId15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2700" b="0" i="0" kern="1200" spc="300">
          <a:solidFill>
            <a:srgbClr val="F7A436"/>
          </a:solidFill>
          <a:latin typeface="Calibri" charset="0"/>
          <a:ea typeface="Calibri" charset="0"/>
          <a:cs typeface="Calibr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3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2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0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730879.aspx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.../OData.svc/Category(1)/Products?$top=2&amp;$orderby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lbert.com/" TargetMode="External"/><Relationship Id="rId2" Type="http://schemas.openxmlformats.org/officeDocument/2006/relationships/hyperlink" Target="http://msdn.microsoft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nancyfx.org/" TargetMode="External"/><Relationship Id="rId4" Type="http://schemas.openxmlformats.org/officeDocument/2006/relationships/hyperlink" Target="https://servicestack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Services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WCF - Basisprincipes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basis voor service applicaties</a:t>
            </a:r>
          </a:p>
        </p:txBody>
      </p:sp>
    </p:spTree>
    <p:extLst>
      <p:ext uri="{BB962C8B-B14F-4D97-AF65-F5344CB8AC3E}">
        <p14:creationId xmlns:p14="http://schemas.microsoft.com/office/powerpoint/2010/main" val="175762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‘ABC’ van WCF 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A</a:t>
            </a:r>
            <a:r>
              <a:rPr lang="nl-BE" dirty="0" err="1"/>
              <a:t>ddress</a:t>
            </a:r>
            <a:endParaRPr lang="nl-BE" dirty="0"/>
          </a:p>
          <a:p>
            <a:pPr lvl="1"/>
            <a:r>
              <a:rPr lang="nl-BE" dirty="0"/>
              <a:t>Waar is de service te vinden?</a:t>
            </a:r>
          </a:p>
          <a:p>
            <a:pPr lvl="1"/>
            <a:r>
              <a:rPr lang="nl-BE" dirty="0"/>
              <a:t>bv. </a:t>
            </a:r>
          </a:p>
          <a:p>
            <a:pPr lvl="2"/>
            <a:r>
              <a:rPr lang="nl-BE" dirty="0"/>
              <a:t>http://someserver:8064/someservice/</a:t>
            </a:r>
          </a:p>
          <a:p>
            <a:pPr lvl="2"/>
            <a:r>
              <a:rPr lang="nl-BE" dirty="0" err="1"/>
              <a:t>net.tcp</a:t>
            </a:r>
            <a:r>
              <a:rPr lang="nl-BE" dirty="0"/>
              <a:t>://someserver:8128/</a:t>
            </a:r>
            <a:r>
              <a:rPr lang="nl-BE" dirty="0" err="1"/>
              <a:t>someservice</a:t>
            </a:r>
            <a:r>
              <a:rPr lang="nl-BE" dirty="0"/>
              <a:t>/</a:t>
            </a:r>
          </a:p>
          <a:p>
            <a:pPr lvl="1"/>
            <a:r>
              <a:rPr lang="nl-BE" dirty="0"/>
              <a:t>Gedefinieerd in het </a:t>
            </a:r>
            <a:r>
              <a:rPr lang="nl-BE" dirty="0" err="1"/>
              <a:t>Endpoint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527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‘ABC’ van WCF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b="1" dirty="0"/>
              <a:t>B</a:t>
            </a:r>
            <a:r>
              <a:rPr lang="nl-BE" dirty="0"/>
              <a:t>inding</a:t>
            </a:r>
          </a:p>
          <a:p>
            <a:pPr lvl="1"/>
            <a:r>
              <a:rPr lang="nl-BE" dirty="0"/>
              <a:t>Hoe kan ik met de service communiceren?</a:t>
            </a:r>
          </a:p>
          <a:p>
            <a:pPr lvl="1"/>
            <a:r>
              <a:rPr lang="nl-BE" dirty="0"/>
              <a:t>Transport Protocol </a:t>
            </a:r>
          </a:p>
          <a:p>
            <a:pPr lvl="2"/>
            <a:r>
              <a:rPr lang="nl-BE" dirty="0"/>
              <a:t>HTTP, HTTPS, TCP, MSMQ, </a:t>
            </a:r>
            <a:r>
              <a:rPr lang="nl-BE" dirty="0" err="1"/>
              <a:t>Named</a:t>
            </a:r>
            <a:r>
              <a:rPr lang="nl-BE" dirty="0"/>
              <a:t> </a:t>
            </a:r>
            <a:r>
              <a:rPr lang="nl-BE" dirty="0" err="1"/>
              <a:t>Pipes</a:t>
            </a:r>
            <a:r>
              <a:rPr lang="nl-BE" dirty="0"/>
              <a:t>, …</a:t>
            </a:r>
          </a:p>
          <a:p>
            <a:pPr lvl="1"/>
            <a:r>
              <a:rPr lang="nl-BE" dirty="0"/>
              <a:t>Message Protocol </a:t>
            </a:r>
          </a:p>
          <a:p>
            <a:pPr lvl="2"/>
            <a:r>
              <a:rPr lang="nl-BE" dirty="0"/>
              <a:t>XML (SOAP), </a:t>
            </a:r>
            <a:r>
              <a:rPr lang="nl-BE" dirty="0" err="1"/>
              <a:t>Binary</a:t>
            </a:r>
            <a:r>
              <a:rPr lang="nl-BE" dirty="0"/>
              <a:t>, JSON, …</a:t>
            </a:r>
          </a:p>
          <a:p>
            <a:pPr lvl="1"/>
            <a:r>
              <a:rPr lang="nl-BE" dirty="0"/>
              <a:t>WS-* </a:t>
            </a:r>
            <a:r>
              <a:rPr lang="nl-BE" dirty="0" err="1"/>
              <a:t>Protocols</a:t>
            </a:r>
            <a:endParaRPr lang="nl-BE" dirty="0"/>
          </a:p>
          <a:p>
            <a:pPr lvl="2"/>
            <a:r>
              <a:rPr lang="nl-BE" dirty="0"/>
              <a:t>Security, sessies, transacties, etc.</a:t>
            </a:r>
          </a:p>
          <a:p>
            <a:pPr lvl="1"/>
            <a:r>
              <a:rPr lang="nl-BE" dirty="0"/>
              <a:t>….</a:t>
            </a:r>
          </a:p>
          <a:p>
            <a:pPr lvl="1"/>
            <a:r>
              <a:rPr lang="nl-BE" dirty="0"/>
              <a:t>100% aanpasbaar</a:t>
            </a:r>
          </a:p>
          <a:p>
            <a:pPr lvl="1"/>
            <a:r>
              <a:rPr lang="nl-BE" dirty="0">
                <a:hlinkClick r:id="rId2"/>
              </a:rPr>
              <a:t>http://msdn.microsoft.com/en-us/library/ms730879.aspx</a:t>
            </a:r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55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‘ABC’ van WCF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C</a:t>
            </a:r>
            <a:r>
              <a:rPr lang="nl-BE" dirty="0"/>
              <a:t>ontract</a:t>
            </a:r>
          </a:p>
          <a:p>
            <a:pPr lvl="1"/>
            <a:r>
              <a:rPr lang="nl-BE" dirty="0"/>
              <a:t>Wat biedt de service aan?</a:t>
            </a:r>
          </a:p>
          <a:p>
            <a:pPr lvl="1"/>
            <a:r>
              <a:rPr lang="nl-BE" dirty="0"/>
              <a:t>Service Contract</a:t>
            </a:r>
          </a:p>
          <a:p>
            <a:pPr lvl="2"/>
            <a:r>
              <a:rPr lang="nl-BE" dirty="0"/>
              <a:t>Operaties</a:t>
            </a:r>
          </a:p>
          <a:p>
            <a:pPr lvl="1"/>
            <a:r>
              <a:rPr lang="nl-BE" dirty="0"/>
              <a:t>Data Contract</a:t>
            </a:r>
          </a:p>
          <a:p>
            <a:pPr lvl="2"/>
            <a:r>
              <a:rPr lang="nl-BE" dirty="0"/>
              <a:t>Data structuren    (~ </a:t>
            </a:r>
            <a:r>
              <a:rPr lang="nl-BE" dirty="0" err="1"/>
              <a:t>klasses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Message Contract</a:t>
            </a:r>
          </a:p>
          <a:p>
            <a:pPr lvl="2"/>
            <a:r>
              <a:rPr lang="nl-BE" dirty="0"/>
              <a:t>Hoe ziet een boodschap eruit?</a:t>
            </a:r>
          </a:p>
          <a:p>
            <a:pPr lvl="2"/>
            <a:r>
              <a:rPr lang="nl-BE" dirty="0"/>
              <a:t>Meestal bepaald door de Binding</a:t>
            </a:r>
          </a:p>
        </p:txBody>
      </p:sp>
    </p:spTree>
    <p:extLst>
      <p:ext uri="{BB962C8B-B14F-4D97-AF65-F5344CB8AC3E}">
        <p14:creationId xmlns:p14="http://schemas.microsoft.com/office/powerpoint/2010/main" val="36576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Standard WCF demo stuff</a:t>
            </a:r>
          </a:p>
        </p:txBody>
      </p:sp>
    </p:spTree>
    <p:extLst>
      <p:ext uri="{BB962C8B-B14F-4D97-AF65-F5344CB8AC3E}">
        <p14:creationId xmlns:p14="http://schemas.microsoft.com/office/powerpoint/2010/main" val="397597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Windows </a:t>
            </a:r>
            <a:r>
              <a:rPr lang="nl-BE" dirty="0" err="1"/>
              <a:t>Azure</a:t>
            </a:r>
            <a:r>
              <a:rPr lang="nl-BE" dirty="0"/>
              <a:t> Service Bus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Een Enterprise Service Bus in de Cloud</a:t>
            </a:r>
          </a:p>
        </p:txBody>
      </p:sp>
    </p:spTree>
    <p:extLst>
      <p:ext uri="{BB962C8B-B14F-4D97-AF65-F5344CB8AC3E}">
        <p14:creationId xmlns:p14="http://schemas.microsoft.com/office/powerpoint/2010/main" val="48863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 bus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Exchange messages between applications</a:t>
            </a:r>
          </a:p>
          <a:p>
            <a:r>
              <a:rPr lang="nl-BE" dirty="0"/>
              <a:t>Both on and off premise</a:t>
            </a:r>
          </a:p>
          <a:p>
            <a:r>
              <a:rPr lang="nl-BE" dirty="0"/>
              <a:t>Loosely coupled</a:t>
            </a:r>
          </a:p>
          <a:p>
            <a:r>
              <a:rPr lang="nl-BE" dirty="0"/>
              <a:t>99,9% uptime SLA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07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Queues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FIFO guaranteed message delivery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24" y="2625757"/>
            <a:ext cx="4286250" cy="2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1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Queues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Standard Protocols: WS*, REST, AMQP</a:t>
            </a:r>
          </a:p>
          <a:p>
            <a:pPr marL="0" indent="0">
              <a:buNone/>
            </a:pPr>
            <a:r>
              <a:rPr lang="nl-BE" dirty="0"/>
              <a:t>	+ </a:t>
            </a:r>
            <a:r>
              <a:rPr lang="nl-BE" dirty="0" err="1"/>
              <a:t>API’s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put/pull </a:t>
            </a:r>
            <a:r>
              <a:rPr lang="nl-BE" dirty="0" err="1"/>
              <a:t>queueing</a:t>
            </a:r>
            <a:endParaRPr lang="nl-BE" dirty="0"/>
          </a:p>
          <a:p>
            <a:r>
              <a:rPr lang="nl-BE" dirty="0"/>
              <a:t>Topics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subscriptions</a:t>
            </a:r>
            <a:r>
              <a:rPr lang="nl-BE" dirty="0"/>
              <a:t> </a:t>
            </a:r>
            <a:r>
              <a:rPr lang="nl-BE" dirty="0" err="1"/>
              <a:t>allow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Multiple delivery</a:t>
            </a:r>
          </a:p>
          <a:p>
            <a:pPr lvl="1"/>
            <a:r>
              <a:rPr lang="nl-BE" dirty="0"/>
              <a:t>Filtering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387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Queues (3/3)</a:t>
            </a:r>
          </a:p>
        </p:txBody>
      </p:sp>
      <p:pic>
        <p:nvPicPr>
          <p:cNvPr id="1026" name="Picture 2" descr="Topic Concep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06" y="2139702"/>
            <a:ext cx="4285715" cy="21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4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Services in .NET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Windows Communication Foundation - RRSL (Agatha) – </a:t>
            </a:r>
          </a:p>
          <a:p>
            <a:r>
              <a:rPr lang="nl-BE" dirty="0" err="1"/>
              <a:t>Azure</a:t>
            </a:r>
            <a:r>
              <a:rPr lang="nl-BE" dirty="0"/>
              <a:t> Service Bus – </a:t>
            </a:r>
            <a:r>
              <a:rPr lang="nl-BE" dirty="0" err="1"/>
              <a:t>WebAPI</a:t>
            </a:r>
            <a:r>
              <a:rPr lang="nl-BE" dirty="0"/>
              <a:t> – </a:t>
            </a:r>
            <a:r>
              <a:rPr lang="nl-BE" dirty="0" err="1"/>
              <a:t>OData</a:t>
            </a:r>
            <a:r>
              <a:rPr lang="nl-BE" dirty="0"/>
              <a:t> – ServiceStack - Nancy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448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Relay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Connect ‘on premise’ services to the cloud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625756"/>
            <a:ext cx="4286250" cy="21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0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Relay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Requires some ports to be open</a:t>
            </a:r>
          </a:p>
          <a:p>
            <a:r>
              <a:rPr lang="nl-BE" dirty="0"/>
              <a:t>Facilitates direct connection where possible</a:t>
            </a:r>
          </a:p>
          <a:p>
            <a:r>
              <a:rPr lang="nl-BE" dirty="0"/>
              <a:t>Server creates a service URI in the namespace</a:t>
            </a:r>
          </a:p>
          <a:p>
            <a:r>
              <a:rPr lang="nl-BE" dirty="0"/>
              <a:t>Multiple listeners possible</a:t>
            </a:r>
          </a:p>
          <a:p>
            <a:r>
              <a:rPr lang="nl-BE" dirty="0"/>
              <a:t>Similar bindings to standard WCF</a:t>
            </a:r>
          </a:p>
          <a:p>
            <a:r>
              <a:rPr lang="nl-BE" dirty="0"/>
              <a:t>Doesn’t require changes in source code</a:t>
            </a:r>
          </a:p>
        </p:txBody>
      </p:sp>
    </p:spTree>
    <p:extLst>
      <p:ext uri="{BB962C8B-B14F-4D97-AF65-F5344CB8AC3E}">
        <p14:creationId xmlns:p14="http://schemas.microsoft.com/office/powerpoint/2010/main" val="1527589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Relay (3/3)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31640" y="1868374"/>
          <a:ext cx="648072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nl-BE" sz="1000" dirty="0"/>
                        <a:t>WCF Binding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Relay Binding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Client Ports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Server Ports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000" dirty="0"/>
                        <a:t>BasicHttpBinding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nl-BE" sz="1000"/>
                        <a:t>BasicHttpRelayBinding</a:t>
                      </a:r>
                    </a:p>
                  </a:txBody>
                  <a:tcPr marL="68580" marR="68580" marT="34290" marB="3429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nl-BE" sz="1000" dirty="0"/>
                        <a:t>HTTP: 80</a:t>
                      </a:r>
                      <a:br>
                        <a:rPr lang="nl-BE" sz="1000" dirty="0"/>
                      </a:br>
                      <a:r>
                        <a:rPr lang="nl-BE" sz="1000" dirty="0"/>
                        <a:t>HTTPS: 443</a:t>
                      </a:r>
                    </a:p>
                  </a:txBody>
                  <a:tcPr marL="68580" marR="68580" marT="34290" marB="3429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nl-BE" sz="1000" dirty="0"/>
                        <a:t>9351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000" dirty="0"/>
                        <a:t>WebHttpBinding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nl-BE" sz="1000"/>
                        <a:t>WebHttpRelayBinding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nl-BE" sz="1000" dirty="0"/>
                        <a:t>WsHttpBinding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dirty="0"/>
                        <a:t>WsHttpRelayBinding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nl-BE" sz="1000" dirty="0"/>
                        <a:t>WS2007HttpBinding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WS2007HttpRelayBinding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nl-BE" sz="1000"/>
                        <a:t>NetTcpBinding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nl-BE" sz="1000"/>
                        <a:t>NetTcpRelayBinding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BE" sz="1000" dirty="0"/>
                        <a:t>No Hybrid: 9352</a:t>
                      </a:r>
                    </a:p>
                    <a:p>
                      <a:pPr algn="ctr"/>
                      <a:r>
                        <a:rPr lang="nl-BE" sz="1000" dirty="0"/>
                        <a:t>With Hybrid: </a:t>
                      </a:r>
                      <a:r>
                        <a:rPr lang="nl-BE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9352-9353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FF0000"/>
                          </a:solidFill>
                        </a:rPr>
                        <a:t>NetOnewayRelayBinding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l-BE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Normal: 9350</a:t>
                      </a:r>
                    </a:p>
                    <a:p>
                      <a:pPr marL="0" algn="ctr" defTabSz="914400" rtl="0" eaLnBrk="1" latinLnBrk="0" hangingPunct="1"/>
                      <a:r>
                        <a:rPr lang="nl-BE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Security: 9351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l-BE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9351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FF0000"/>
                          </a:solidFill>
                        </a:rPr>
                        <a:t>NetEventRelayBinding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000" dirty="0"/>
                        <a:t>N/A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NetMessagingBinding</a:t>
                      </a: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BE" sz="1000" dirty="0"/>
                        <a:t>9352 – 9353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24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Notification Hubs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Push notification delivery</a:t>
            </a:r>
          </a:p>
        </p:txBody>
      </p:sp>
      <p:pic>
        <p:nvPicPr>
          <p:cNvPr id="2052" name="Picture 4" descr="http://www.windowsazure.com/media/devcenter/dotnet/sbpushnotifications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8" y="2571750"/>
            <a:ext cx="6110438" cy="196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96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Notification Hubs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Supports multiple platforms</a:t>
            </a:r>
          </a:p>
          <a:p>
            <a:pPr lvl="1"/>
            <a:r>
              <a:rPr lang="nl-BE" dirty="0"/>
              <a:t>Windows Store</a:t>
            </a:r>
          </a:p>
          <a:p>
            <a:pPr lvl="1"/>
            <a:r>
              <a:rPr lang="nl-BE" dirty="0"/>
              <a:t>iOS</a:t>
            </a:r>
          </a:p>
          <a:p>
            <a:pPr lvl="1"/>
            <a:r>
              <a:rPr lang="nl-BE" dirty="0"/>
              <a:t>Android – coming soon</a:t>
            </a:r>
          </a:p>
          <a:p>
            <a:pPr lvl="1"/>
            <a:r>
              <a:rPr lang="nl-BE" dirty="0"/>
              <a:t>Windows Phone – coming soon</a:t>
            </a:r>
          </a:p>
          <a:p>
            <a:r>
              <a:rPr lang="nl-BE" dirty="0"/>
              <a:t>Use tags for sub-routing</a:t>
            </a:r>
          </a:p>
          <a:p>
            <a:r>
              <a:rPr lang="nl-BE" dirty="0"/>
              <a:t>Scales to millions of devices</a:t>
            </a:r>
          </a:p>
        </p:txBody>
      </p:sp>
    </p:spTree>
    <p:extLst>
      <p:ext uri="{BB962C8B-B14F-4D97-AF65-F5344CB8AC3E}">
        <p14:creationId xmlns:p14="http://schemas.microsoft.com/office/powerpoint/2010/main" val="2316392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Demo: Relay Service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60448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Demo: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More demo!</a:t>
            </a:r>
          </a:p>
        </p:txBody>
      </p:sp>
    </p:spTree>
    <p:extLst>
      <p:ext uri="{BB962C8B-B14F-4D97-AF65-F5344CB8AC3E}">
        <p14:creationId xmlns:p14="http://schemas.microsoft.com/office/powerpoint/2010/main" val="3160328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REST-</a:t>
            </a:r>
            <a:r>
              <a:rPr lang="nl-BE" dirty="0" err="1"/>
              <a:t>ful</a:t>
            </a:r>
            <a:r>
              <a:rPr lang="nl-BE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409780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Re</a:t>
            </a:r>
            <a:r>
              <a:rPr lang="nl-BE" dirty="0" err="1"/>
              <a:t>presentational</a:t>
            </a:r>
            <a:r>
              <a:rPr lang="nl-BE" dirty="0"/>
              <a:t> </a:t>
            </a:r>
            <a:r>
              <a:rPr lang="nl-BE" b="1" dirty="0"/>
              <a:t>S</a:t>
            </a:r>
            <a:r>
              <a:rPr lang="nl-BE" dirty="0"/>
              <a:t>tate </a:t>
            </a:r>
            <a:r>
              <a:rPr lang="nl-BE" b="1" dirty="0"/>
              <a:t>T</a:t>
            </a:r>
            <a:r>
              <a:rPr lang="nl-BE" dirty="0"/>
              <a:t>ransfer</a:t>
            </a:r>
          </a:p>
          <a:p>
            <a:pPr lvl="1"/>
            <a:r>
              <a:rPr lang="nl-BE" dirty="0"/>
              <a:t>Gebaseerd op HTTP:</a:t>
            </a:r>
          </a:p>
          <a:p>
            <a:pPr lvl="2"/>
            <a:r>
              <a:rPr lang="nl-BE" dirty="0"/>
              <a:t>GET </a:t>
            </a:r>
            <a:r>
              <a:rPr lang="nl-BE" dirty="0">
                <a:sym typeface="Wingdings" panose="05000000000000000000" pitchFamily="2" charset="2"/>
              </a:rPr>
              <a:t> List (Collection) / </a:t>
            </a:r>
            <a:r>
              <a:rPr lang="nl-BE" dirty="0" err="1">
                <a:sym typeface="Wingdings" panose="05000000000000000000" pitchFamily="2" charset="2"/>
              </a:rPr>
              <a:t>Retrieve</a:t>
            </a:r>
            <a:r>
              <a:rPr lang="nl-BE" dirty="0">
                <a:sym typeface="Wingdings" panose="05000000000000000000" pitchFamily="2" charset="2"/>
              </a:rPr>
              <a:t> (Element)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PUT  </a:t>
            </a:r>
            <a:r>
              <a:rPr lang="nl-BE" dirty="0" err="1">
                <a:sym typeface="Wingdings" panose="05000000000000000000" pitchFamily="2" charset="2"/>
              </a:rPr>
              <a:t>Replace</a:t>
            </a:r>
            <a:r>
              <a:rPr lang="nl-BE" dirty="0">
                <a:sym typeface="Wingdings" panose="05000000000000000000" pitchFamily="2" charset="2"/>
              </a:rPr>
              <a:t> (Update) or </a:t>
            </a:r>
            <a:r>
              <a:rPr lang="nl-BE" dirty="0" err="1">
                <a:sym typeface="Wingdings" panose="05000000000000000000" pitchFamily="2" charset="2"/>
              </a:rPr>
              <a:t>Create</a:t>
            </a:r>
            <a:r>
              <a:rPr lang="nl-BE" dirty="0">
                <a:sym typeface="Wingdings" panose="05000000000000000000" pitchFamily="2" charset="2"/>
              </a:rPr>
              <a:t> (Element)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POST  </a:t>
            </a:r>
            <a:r>
              <a:rPr lang="nl-BE" dirty="0" err="1">
                <a:sym typeface="Wingdings" panose="05000000000000000000" pitchFamily="2" charset="2"/>
              </a:rPr>
              <a:t>Create</a:t>
            </a:r>
            <a:r>
              <a:rPr lang="nl-BE" dirty="0">
                <a:sym typeface="Wingdings" panose="05000000000000000000" pitchFamily="2" charset="2"/>
              </a:rPr>
              <a:t> Entry (Collection)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DELETE  Delete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5680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WebAPI</a:t>
            </a:r>
            <a:r>
              <a:rPr lang="nl-BE" dirty="0"/>
              <a:t> Historiek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WCF met REST extension</a:t>
            </a:r>
          </a:p>
          <a:p>
            <a:r>
              <a:rPr lang="nl-BE" dirty="0"/>
              <a:t>Project Astoria (</a:t>
            </a:r>
            <a:r>
              <a:rPr lang="nl-BE" dirty="0" err="1"/>
              <a:t>ADO.Net</a:t>
            </a:r>
            <a:r>
              <a:rPr lang="nl-BE" dirty="0"/>
              <a:t> data services)</a:t>
            </a:r>
          </a:p>
          <a:p>
            <a:r>
              <a:rPr lang="nl-BE" dirty="0"/>
              <a:t>MVC Controllers met JSON </a:t>
            </a:r>
            <a:r>
              <a:rPr lang="nl-BE" dirty="0" err="1"/>
              <a:t>results</a:t>
            </a:r>
            <a:endParaRPr lang="nl-BE" dirty="0"/>
          </a:p>
          <a:p>
            <a:r>
              <a:rPr lang="nl-BE" dirty="0"/>
              <a:t>Concurrentie van 3rd party </a:t>
            </a:r>
            <a:r>
              <a:rPr lang="nl-BE" dirty="0" err="1"/>
              <a:t>frameworks</a:t>
            </a:r>
            <a:endParaRPr lang="nl-BE" dirty="0"/>
          </a:p>
          <a:p>
            <a:endParaRPr lang="nl-BE" dirty="0"/>
          </a:p>
          <a:p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WebAPI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242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Inleiding &amp; Achtergrond</a:t>
            </a:r>
          </a:p>
          <a:p>
            <a:r>
              <a:rPr lang="nl-BE" dirty="0"/>
              <a:t>WCF – basisprincipes</a:t>
            </a:r>
          </a:p>
          <a:p>
            <a:r>
              <a:rPr lang="nl-BE" dirty="0"/>
              <a:t>WCF – </a:t>
            </a:r>
            <a:r>
              <a:rPr lang="nl-BE" dirty="0" err="1"/>
              <a:t>advanced</a:t>
            </a:r>
            <a:endParaRPr lang="nl-BE" dirty="0"/>
          </a:p>
          <a:p>
            <a:r>
              <a:rPr lang="nl-BE" dirty="0"/>
              <a:t>RRSL (Agatha)</a:t>
            </a:r>
          </a:p>
          <a:p>
            <a:r>
              <a:rPr lang="nl-BE" dirty="0"/>
              <a:t>Windows </a:t>
            </a:r>
            <a:r>
              <a:rPr lang="nl-BE" dirty="0" err="1"/>
              <a:t>Azure</a:t>
            </a:r>
            <a:r>
              <a:rPr lang="nl-BE" dirty="0"/>
              <a:t> Service Bus</a:t>
            </a:r>
          </a:p>
          <a:p>
            <a:r>
              <a:rPr lang="nl-BE" dirty="0" err="1"/>
              <a:t>And</a:t>
            </a:r>
            <a:r>
              <a:rPr lang="nl-BE" dirty="0"/>
              <a:t> more …</a:t>
            </a:r>
          </a:p>
        </p:txBody>
      </p:sp>
    </p:spTree>
    <p:extLst>
      <p:ext uri="{BB962C8B-B14F-4D97-AF65-F5344CB8AC3E}">
        <p14:creationId xmlns:p14="http://schemas.microsoft.com/office/powerpoint/2010/main" val="3848217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Query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 err="1"/>
              <a:t>Examples</a:t>
            </a:r>
            <a:r>
              <a:rPr lang="nl-BE" b="1" dirty="0"/>
              <a:t>:</a:t>
            </a:r>
          </a:p>
          <a:p>
            <a:endParaRPr lang="nl-BE" dirty="0">
              <a:hlinkClick r:id="rId2"/>
            </a:endParaRPr>
          </a:p>
          <a:p>
            <a:r>
              <a:rPr lang="nl-BE" dirty="0"/>
              <a:t>Collection query:</a:t>
            </a:r>
          </a:p>
          <a:p>
            <a:pPr lvl="1"/>
            <a:r>
              <a:rPr lang="nl-BE" sz="1425" dirty="0"/>
              <a:t>http://.../OData.svc/Category(1)/Products?$top=2&amp;$</a:t>
            </a:r>
            <a:r>
              <a:rPr lang="nl-BE" sz="1425" dirty="0" err="1"/>
              <a:t>orderby</a:t>
            </a:r>
            <a:r>
              <a:rPr lang="nl-BE" sz="1425" dirty="0"/>
              <a:t>=name</a:t>
            </a:r>
          </a:p>
          <a:p>
            <a:pPr lvl="1"/>
            <a:r>
              <a:rPr lang="nl-BE" sz="1425" dirty="0"/>
              <a:t>http://.../OData.svc/Suppliers?$filter=</a:t>
            </a:r>
            <a:r>
              <a:rPr lang="nl-BE" sz="1425" dirty="0" err="1"/>
              <a:t>Address</a:t>
            </a:r>
            <a:r>
              <a:rPr lang="nl-BE" sz="1425" dirty="0"/>
              <a:t>/City </a:t>
            </a:r>
            <a:r>
              <a:rPr lang="nl-BE" sz="1425" dirty="0" err="1"/>
              <a:t>eq</a:t>
            </a:r>
            <a:r>
              <a:rPr lang="nl-BE" sz="1425" dirty="0"/>
              <a:t> 'Redmond'</a:t>
            </a:r>
          </a:p>
          <a:p>
            <a:r>
              <a:rPr lang="nl-BE" dirty="0" err="1"/>
              <a:t>Operation</a:t>
            </a:r>
            <a:r>
              <a:rPr lang="nl-BE" dirty="0"/>
              <a:t> call:</a:t>
            </a:r>
          </a:p>
          <a:p>
            <a:pPr lvl="1"/>
            <a:r>
              <a:rPr lang="nl-BE" sz="1425" dirty="0"/>
              <a:t>http://.../OData.svc/</a:t>
            </a:r>
            <a:r>
              <a:rPr lang="nl-BE" sz="1425" dirty="0" err="1"/>
              <a:t>ProductsByColor?color</a:t>
            </a:r>
            <a:r>
              <a:rPr lang="nl-BE" sz="1425" dirty="0"/>
              <a:t>='red‘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7897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Standard: </a:t>
            </a:r>
            <a:r>
              <a:rPr lang="nl-BE" dirty="0" err="1"/>
              <a:t>AtomPub</a:t>
            </a:r>
            <a:endParaRPr lang="nl-BE" dirty="0"/>
          </a:p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/>
              <a:t>: JSON, XML, …</a:t>
            </a:r>
          </a:p>
        </p:txBody>
      </p:sp>
    </p:spTree>
    <p:extLst>
      <p:ext uri="{BB962C8B-B14F-4D97-AF65-F5344CB8AC3E}">
        <p14:creationId xmlns:p14="http://schemas.microsoft.com/office/powerpoint/2010/main" val="2009403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OData</a:t>
            </a:r>
            <a:r>
              <a:rPr lang="nl-BE" dirty="0"/>
              <a:t> demo time!</a:t>
            </a:r>
          </a:p>
        </p:txBody>
      </p:sp>
    </p:spTree>
    <p:extLst>
      <p:ext uri="{BB962C8B-B14F-4D97-AF65-F5344CB8AC3E}">
        <p14:creationId xmlns:p14="http://schemas.microsoft.com/office/powerpoint/2010/main" val="2847169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ServiceStack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Simplicity at Speed.</a:t>
            </a:r>
          </a:p>
          <a:p>
            <a:r>
              <a:rPr lang="en-US" dirty="0"/>
              <a:t>One framework to power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743692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ServiceStack</a:t>
            </a:r>
            <a:r>
              <a:rPr lang="en-US" dirty="0"/>
              <a:t>? – The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“One size fits all” service framework:</a:t>
            </a:r>
          </a:p>
          <a:p>
            <a:r>
              <a:rPr lang="en-US" dirty="0"/>
              <a:t>SOAP, REST &amp; MQ type services</a:t>
            </a:r>
          </a:p>
          <a:p>
            <a:r>
              <a:rPr lang="en-US" dirty="0"/>
              <a:t>Multi-format: XML, JSON, CSV, JSV, …</a:t>
            </a:r>
          </a:p>
          <a:p>
            <a:r>
              <a:rPr lang="en-US" dirty="0"/>
              <a:t>Razor view engine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An alternative to WCF, </a:t>
            </a:r>
            <a:r>
              <a:rPr lang="en-US" dirty="0" err="1">
                <a:sym typeface="Wingdings" panose="05000000000000000000" pitchFamily="2" charset="2"/>
              </a:rPr>
              <a:t>WebAPI</a:t>
            </a:r>
            <a:r>
              <a:rPr lang="en-US" dirty="0">
                <a:sym typeface="Wingdings" panose="05000000000000000000" pitchFamily="2" charset="2"/>
              </a:rPr>
              <a:t> and MVC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1481427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ServiceStack</a:t>
            </a:r>
            <a:r>
              <a:rPr lang="en-US" dirty="0"/>
              <a:t>? – The</a:t>
            </a:r>
            <a:r>
              <a:rPr lang="nl-BE" dirty="0"/>
              <a:t>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>
                <a:sym typeface="Wingdings" panose="05000000000000000000" pitchFamily="2" charset="2"/>
              </a:rPr>
              <a:t>ORM</a:t>
            </a:r>
          </a:p>
          <a:p>
            <a:r>
              <a:rPr lang="nl-BE" dirty="0" err="1">
                <a:sym typeface="Wingdings" panose="05000000000000000000" pitchFamily="2" charset="2"/>
              </a:rPr>
              <a:t>Serializers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Filters</a:t>
            </a:r>
          </a:p>
          <a:p>
            <a:r>
              <a:rPr lang="nl-BE" dirty="0" err="1">
                <a:sym typeface="Wingdings" panose="05000000000000000000" pitchFamily="2" charset="2"/>
              </a:rPr>
              <a:t>Logging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Client Framework</a:t>
            </a:r>
          </a:p>
          <a:p>
            <a:r>
              <a:rPr lang="nl-BE" dirty="0" err="1">
                <a:sym typeface="Wingdings" panose="05000000000000000000" pitchFamily="2" charset="2"/>
              </a:rPr>
              <a:t>Caching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Authentication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Redis</a:t>
            </a:r>
            <a:r>
              <a:rPr lang="nl-BE" dirty="0">
                <a:sym typeface="Wingdings" panose="05000000000000000000" pitchFamily="2" charset="2"/>
              </a:rPr>
              <a:t> Client</a:t>
            </a:r>
          </a:p>
          <a:p>
            <a:r>
              <a:rPr lang="nl-BE" dirty="0">
                <a:sym typeface="Wingdings" panose="05000000000000000000" pitchFamily="2" charset="2"/>
              </a:rPr>
              <a:t>…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761158"/>
            <a:ext cx="3642267" cy="3223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3823355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 operation = 1 Request DTO (philosophically)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POCO (Code First) approach</a:t>
            </a:r>
          </a:p>
          <a:p>
            <a:pPr lvl="1"/>
            <a:r>
              <a:rPr lang="en-US" dirty="0"/>
              <a:t>Convention based</a:t>
            </a:r>
          </a:p>
          <a:p>
            <a:pPr lvl="1"/>
            <a:r>
              <a:rPr lang="en-US" dirty="0"/>
              <a:t>Focus on core logic</a:t>
            </a:r>
          </a:p>
          <a:p>
            <a:pPr lvl="1"/>
            <a:r>
              <a:rPr lang="en-US" dirty="0"/>
              <a:t>Minimize configuration</a:t>
            </a:r>
          </a:p>
          <a:p>
            <a:pPr marL="3429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Let the developer think about the logic,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not the transport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541147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The </a:t>
            </a:r>
            <a:r>
              <a:rPr lang="nl-BE" dirty="0" err="1"/>
              <a:t>philosophy</a:t>
            </a:r>
            <a:r>
              <a:rPr lang="nl-BE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Speed</a:t>
            </a:r>
          </a:p>
          <a:p>
            <a:pPr lvl="1"/>
            <a:r>
              <a:rPr lang="nl-BE" dirty="0" err="1"/>
              <a:t>Every</a:t>
            </a:r>
            <a:r>
              <a:rPr lang="nl-BE" dirty="0"/>
              <a:t> part is </a:t>
            </a:r>
            <a:r>
              <a:rPr lang="nl-BE" dirty="0" err="1"/>
              <a:t>written</a:t>
            </a:r>
            <a:r>
              <a:rPr lang="nl-BE" dirty="0"/>
              <a:t> or </a:t>
            </a:r>
            <a:r>
              <a:rPr lang="nl-BE" dirty="0" err="1"/>
              <a:t>chosen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speed</a:t>
            </a:r>
          </a:p>
          <a:p>
            <a:pPr lvl="1"/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conventions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increase</a:t>
            </a:r>
            <a:r>
              <a:rPr lang="nl-BE" dirty="0"/>
              <a:t> performance</a:t>
            </a:r>
          </a:p>
          <a:p>
            <a:pPr lvl="1"/>
            <a:r>
              <a:rPr lang="nl-BE" dirty="0" err="1"/>
              <a:t>Simplify</a:t>
            </a:r>
            <a:r>
              <a:rPr lang="nl-BE" dirty="0"/>
              <a:t> </a:t>
            </a:r>
            <a:r>
              <a:rPr lang="nl-BE" dirty="0" err="1"/>
              <a:t>things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added</a:t>
            </a:r>
            <a:r>
              <a:rPr lang="nl-BE" dirty="0"/>
              <a:t> speed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à"/>
            </a:pPr>
            <a:r>
              <a:rPr lang="nl-BE" dirty="0" err="1">
                <a:sym typeface="Wingdings" panose="05000000000000000000" pitchFamily="2" charset="2"/>
              </a:rPr>
              <a:t>Every</a:t>
            </a:r>
            <a:r>
              <a:rPr lang="nl-BE" dirty="0">
                <a:sym typeface="Wingdings" panose="05000000000000000000" pitchFamily="2" charset="2"/>
              </a:rPr>
              <a:t> part of the stack is important,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 err="1">
                <a:sym typeface="Wingdings" panose="05000000000000000000" pitchFamily="2" charset="2"/>
              </a:rPr>
              <a:t>from</a:t>
            </a:r>
            <a:r>
              <a:rPr lang="nl-BE" dirty="0">
                <a:sym typeface="Wingdings" panose="05000000000000000000" pitchFamily="2" charset="2"/>
              </a:rPr>
              <a:t> the ORM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the </a:t>
            </a:r>
            <a:r>
              <a:rPr lang="nl-BE" dirty="0" err="1">
                <a:sym typeface="Wingdings" panose="05000000000000000000" pitchFamily="2" charset="2"/>
              </a:rPr>
              <a:t>serializers</a:t>
            </a: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1684611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50206" y="735078"/>
            <a:ext cx="6571060" cy="530223"/>
          </a:xfrm>
        </p:spPr>
        <p:txBody>
          <a:bodyPr>
            <a:normAutofit fontScale="90000"/>
          </a:bodyPr>
          <a:lstStyle/>
          <a:p>
            <a:r>
              <a:rPr lang="nl-BE" dirty="0"/>
              <a:t>Server </a:t>
            </a:r>
            <a:br>
              <a:rPr lang="nl-BE" dirty="0"/>
            </a:br>
            <a:r>
              <a:rPr lang="nl-BE" dirty="0"/>
              <a:t>Architecture</a:t>
            </a:r>
          </a:p>
        </p:txBody>
      </p:sp>
      <p:pic>
        <p:nvPicPr>
          <p:cNvPr id="1026" name="Picture 2" descr="ServiceStack Logical Architecture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76" y="361998"/>
            <a:ext cx="3993060" cy="46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48849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Client Architecture</a:t>
            </a:r>
          </a:p>
        </p:txBody>
      </p:sp>
      <p:pic>
        <p:nvPicPr>
          <p:cNvPr id="2050" name="Picture 2" descr="ServiceStack HTTP Client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138174"/>
            <a:ext cx="6172200" cy="272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292046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 &amp; Achtergrond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Waarom hebben we services nodig?</a:t>
            </a:r>
          </a:p>
        </p:txBody>
      </p:sp>
    </p:spTree>
    <p:extLst>
      <p:ext uri="{BB962C8B-B14F-4D97-AF65-F5344CB8AC3E}">
        <p14:creationId xmlns:p14="http://schemas.microsoft.com/office/powerpoint/2010/main" val="1658483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Client Architecture (2)</a:t>
            </a:r>
          </a:p>
        </p:txBody>
      </p:sp>
      <p:pic>
        <p:nvPicPr>
          <p:cNvPr id="3074" name="Picture 2" descr="ServiceStack MQ Client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063762"/>
            <a:ext cx="6172200" cy="287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4174910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/>
              <a:t>Remember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?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“Plug &amp; </a:t>
            </a:r>
            <a:r>
              <a:rPr lang="nl-BE" dirty="0" err="1"/>
              <a:t>play</a:t>
            </a:r>
            <a:r>
              <a:rPr lang="nl-BE" dirty="0"/>
              <a:t>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6" y="2139702"/>
            <a:ext cx="3429000" cy="257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3855701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Nancy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lightweight, low-ceremony, framework for building HTTP based services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3708693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port of Sinatra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42" y="1811728"/>
            <a:ext cx="3726414" cy="3057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723572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Philosophy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Super-Duper-Happy-Path (SDHP):</a:t>
            </a:r>
          </a:p>
          <a:p>
            <a:endParaRPr lang="en-US" dirty="0"/>
          </a:p>
          <a:p>
            <a:r>
              <a:rPr lang="en-US" dirty="0"/>
              <a:t>It just works</a:t>
            </a:r>
          </a:p>
          <a:p>
            <a:r>
              <a:rPr lang="en-US" dirty="0"/>
              <a:t>Easily customizable</a:t>
            </a:r>
          </a:p>
          <a:p>
            <a:r>
              <a:rPr lang="en-US" dirty="0"/>
              <a:t>Low ceremony</a:t>
            </a:r>
          </a:p>
          <a:p>
            <a:r>
              <a:rPr lang="en-US" dirty="0"/>
              <a:t>Low friction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59224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100% route-based</a:t>
            </a:r>
          </a:p>
          <a:p>
            <a:r>
              <a:rPr lang="en-US" dirty="0"/>
              <a:t>Choice of </a:t>
            </a:r>
            <a:r>
              <a:rPr lang="en-US" dirty="0" err="1"/>
              <a:t>serializers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Nancy, </a:t>
            </a:r>
            <a:r>
              <a:rPr lang="en-US" dirty="0" err="1"/>
              <a:t>Newtonsoft</a:t>
            </a:r>
            <a:r>
              <a:rPr lang="en-US" dirty="0"/>
              <a:t>, ServiceStack, …</a:t>
            </a:r>
          </a:p>
          <a:p>
            <a:r>
              <a:rPr lang="en-US" dirty="0"/>
              <a:t> Choice of View Engines:</a:t>
            </a:r>
          </a:p>
          <a:p>
            <a:pPr lvl="1"/>
            <a:r>
              <a:rPr lang="en-US" dirty="0"/>
              <a:t>Razor, Handlebars, Spark, …</a:t>
            </a:r>
          </a:p>
          <a:p>
            <a:r>
              <a:rPr lang="en-US" dirty="0"/>
              <a:t>Choice of hosting environments:</a:t>
            </a:r>
          </a:p>
          <a:p>
            <a:pPr lvl="1"/>
            <a:r>
              <a:rPr lang="en-US" dirty="0"/>
              <a:t>ASP.NET, OWIN, Self-hosted, Mono,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134255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Nancy app in a tweet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77" y="1707654"/>
            <a:ext cx="4693444" cy="3314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3346199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learned</a:t>
            </a:r>
            <a:r>
              <a:rPr lang="nl-BE" dirty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98" y="2517745"/>
            <a:ext cx="4400550" cy="2393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1064089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Url </a:t>
            </a:r>
            <a:r>
              <a:rPr lang="nl-BE" dirty="0" err="1"/>
              <a:t>Patterns</a:t>
            </a:r>
            <a:r>
              <a:rPr lang="nl-BE" dirty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Literal segment </a:t>
            </a:r>
            <a:r>
              <a:rPr lang="en-US" dirty="0"/>
              <a:t>(10000)</a:t>
            </a:r>
          </a:p>
          <a:p>
            <a:pPr marL="342900" lvl="1" indent="0">
              <a:buNone/>
            </a:pPr>
            <a:r>
              <a:rPr lang="en-US" i="1" dirty="0"/>
              <a:t>	/some/literal/segments </a:t>
            </a:r>
          </a:p>
          <a:p>
            <a:pPr marL="342900" lvl="1" indent="0">
              <a:buNone/>
            </a:pPr>
            <a:r>
              <a:rPr lang="en-US" dirty="0"/>
              <a:t>	exact match</a:t>
            </a:r>
          </a:p>
          <a:p>
            <a:r>
              <a:rPr lang="en-US" b="1" dirty="0"/>
              <a:t>Capture segment </a:t>
            </a:r>
            <a:r>
              <a:rPr lang="en-US" dirty="0"/>
              <a:t>(1000)</a:t>
            </a:r>
          </a:p>
          <a:p>
            <a:pPr marL="342900" lvl="1" indent="0">
              <a:buNone/>
            </a:pPr>
            <a:r>
              <a:rPr lang="en-US" i="1" dirty="0"/>
              <a:t>	/{name} 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/>
              <a:t>catures</a:t>
            </a:r>
            <a:r>
              <a:rPr lang="en-US" dirty="0"/>
              <a:t> a portion of the route</a:t>
            </a:r>
          </a:p>
          <a:p>
            <a:r>
              <a:rPr lang="en-US" b="1" dirty="0"/>
              <a:t>Optional capture segment </a:t>
            </a:r>
            <a:r>
              <a:rPr lang="en-US" dirty="0"/>
              <a:t>(1000)</a:t>
            </a:r>
          </a:p>
          <a:p>
            <a:pPr marL="342900" lvl="1" indent="0">
              <a:buNone/>
            </a:pPr>
            <a:r>
              <a:rPr lang="en-US" i="1" dirty="0"/>
              <a:t>	/{name?}</a:t>
            </a:r>
          </a:p>
          <a:p>
            <a:r>
              <a:rPr lang="en-US" b="1" dirty="0"/>
              <a:t>Optional capture segment with default </a:t>
            </a:r>
            <a:r>
              <a:rPr lang="en-US" dirty="0"/>
              <a:t>(1000)</a:t>
            </a:r>
          </a:p>
          <a:p>
            <a:pPr marL="342900" lvl="1" indent="0">
              <a:buNone/>
            </a:pPr>
            <a:r>
              <a:rPr lang="en-US" i="1" dirty="0"/>
              <a:t>	/{</a:t>
            </a:r>
            <a:r>
              <a:rPr lang="en-US" i="1" dirty="0" err="1"/>
              <a:t>name?unnamed</a:t>
            </a:r>
            <a:r>
              <a:rPr lang="en-US" i="1" dirty="0"/>
              <a:t>} </a:t>
            </a:r>
          </a:p>
          <a:p>
            <a:pPr marL="342900" lvl="1" indent="0">
              <a:buNone/>
            </a:pPr>
            <a:r>
              <a:rPr lang="en-US" dirty="0"/>
              <a:t>	what comes after the ? is the default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2011299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Url </a:t>
            </a:r>
            <a:r>
              <a:rPr lang="nl-BE" dirty="0" err="1"/>
              <a:t>Patterns</a:t>
            </a:r>
            <a:r>
              <a:rPr lang="nl-BE" dirty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RegEx</a:t>
            </a:r>
            <a:r>
              <a:rPr lang="en-US" b="1" dirty="0"/>
              <a:t> segment </a:t>
            </a:r>
            <a:r>
              <a:rPr lang="en-US" dirty="0"/>
              <a:t>(1000)</a:t>
            </a:r>
          </a:p>
          <a:p>
            <a:pPr marL="342900" lvl="1" indent="0">
              <a:buNone/>
            </a:pPr>
            <a:r>
              <a:rPr lang="en-US" i="1" dirty="0"/>
              <a:t>	/(?&lt;age&gt;[\d]{1,2}) </a:t>
            </a:r>
          </a:p>
          <a:p>
            <a:pPr marL="342900" lvl="1" indent="0">
              <a:buNone/>
            </a:pPr>
            <a:r>
              <a:rPr lang="en-US" dirty="0"/>
              <a:t>	named group capture, if needed</a:t>
            </a:r>
          </a:p>
          <a:p>
            <a:r>
              <a:rPr lang="en-US" b="1" dirty="0"/>
              <a:t>Greedy Segment </a:t>
            </a:r>
            <a:r>
              <a:rPr lang="en-US" dirty="0"/>
              <a:t>(0)</a:t>
            </a:r>
          </a:p>
          <a:p>
            <a:pPr marL="342900" lvl="1" indent="0">
              <a:buNone/>
            </a:pPr>
            <a:r>
              <a:rPr lang="en-US" i="1" dirty="0"/>
              <a:t>	/{name*} </a:t>
            </a:r>
          </a:p>
          <a:p>
            <a:pPr marL="342900" lvl="1" indent="0">
              <a:buNone/>
            </a:pPr>
            <a:r>
              <a:rPr lang="en-US" dirty="0"/>
              <a:t>	matches everything from this / forward</a:t>
            </a:r>
          </a:p>
          <a:p>
            <a:r>
              <a:rPr lang="en-US" b="1" dirty="0"/>
              <a:t>Greedy </a:t>
            </a:r>
            <a:r>
              <a:rPr lang="en-US" b="1" dirty="0" err="1"/>
              <a:t>RegEx</a:t>
            </a:r>
            <a:r>
              <a:rPr lang="en-US" b="1" dirty="0"/>
              <a:t> Segment </a:t>
            </a:r>
            <a:r>
              <a:rPr lang="en-US" dirty="0"/>
              <a:t>(100) </a:t>
            </a:r>
          </a:p>
          <a:p>
            <a:pPr marL="342900" lvl="1" indent="0">
              <a:buNone/>
            </a:pPr>
            <a:r>
              <a:rPr lang="en-US" i="1" dirty="0"/>
              <a:t>	/^(?&lt;name&gt;[a-z]{3,10}(?:/{1})(?&lt;action&gt;[a-z]{5,10}))$ </a:t>
            </a:r>
          </a:p>
          <a:p>
            <a:pPr marL="342900" lvl="1" indent="0">
              <a:buNone/>
            </a:pPr>
            <a:r>
              <a:rPr lang="nl-BE" dirty="0"/>
              <a:t>	Always starts </a:t>
            </a:r>
            <a:r>
              <a:rPr lang="nl-BE" dirty="0" err="1"/>
              <a:t>with</a:t>
            </a:r>
            <a:r>
              <a:rPr lang="nl-BE" dirty="0"/>
              <a:t> ^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ends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$</a:t>
            </a:r>
            <a:endParaRPr lang="en-US" dirty="0"/>
          </a:p>
          <a:p>
            <a:r>
              <a:rPr lang="en-US" b="1" dirty="0"/>
              <a:t>Multiple Captures Segment </a:t>
            </a:r>
            <a:r>
              <a:rPr lang="en-US" dirty="0"/>
              <a:t>(100)</a:t>
            </a:r>
          </a:p>
          <a:p>
            <a:pPr marL="342900" lvl="1" indent="0">
              <a:buNone/>
            </a:pPr>
            <a:r>
              <a:rPr lang="en-US" i="1" dirty="0"/>
              <a:t>	/{file}.{extension} 		</a:t>
            </a:r>
            <a:r>
              <a:rPr lang="en-US" dirty="0"/>
              <a:t>(2 captures)</a:t>
            </a:r>
          </a:p>
          <a:p>
            <a:pPr marL="342900" lvl="1" indent="0">
              <a:buNone/>
            </a:pPr>
            <a:r>
              <a:rPr lang="en-US" i="1" dirty="0"/>
              <a:t>	/{file}.</a:t>
            </a:r>
            <a:r>
              <a:rPr lang="en-US" i="1" dirty="0" err="1"/>
              <a:t>ext</a:t>
            </a:r>
            <a:r>
              <a:rPr lang="en-US" i="1" dirty="0"/>
              <a:t> 			</a:t>
            </a:r>
            <a:r>
              <a:rPr lang="en-US" dirty="0"/>
              <a:t>(capture &amp; literals)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105077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nood stijgt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N-Tier architectuur</a:t>
            </a:r>
          </a:p>
          <a:p>
            <a:r>
              <a:rPr lang="nl-BE" dirty="0"/>
              <a:t>Diversiteit van de </a:t>
            </a:r>
            <a:r>
              <a:rPr lang="nl-BE" dirty="0" err="1"/>
              <a:t>consumers</a:t>
            </a:r>
            <a:r>
              <a:rPr lang="nl-BE" dirty="0"/>
              <a:t> (</a:t>
            </a:r>
            <a:r>
              <a:rPr lang="nl-BE" dirty="0" err="1"/>
              <a:t>devices</a:t>
            </a:r>
            <a:r>
              <a:rPr lang="nl-BE" dirty="0"/>
              <a:t>)</a:t>
            </a:r>
          </a:p>
          <a:p>
            <a:r>
              <a:rPr lang="nl-BE" dirty="0"/>
              <a:t>Interactie tussen systemen</a:t>
            </a:r>
          </a:p>
          <a:p>
            <a:r>
              <a:rPr lang="nl-BE" dirty="0"/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3439064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Action return </a:t>
            </a:r>
            <a:r>
              <a:rPr lang="nl-BE" dirty="0" err="1"/>
              <a:t>values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31640" y="1707654"/>
          <a:ext cx="6426714" cy="305960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13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935">
                <a:tc>
                  <a:txBody>
                    <a:bodyPr/>
                    <a:lstStyle/>
                    <a:p>
                      <a:r>
                        <a:rPr lang="nl-BE" sz="1800" dirty="0"/>
                        <a:t>Return </a:t>
                      </a:r>
                      <a:r>
                        <a:rPr lang="nl-BE" sz="1800" dirty="0" err="1"/>
                        <a:t>value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800" dirty="0" err="1"/>
                        <a:t>Interpreted</a:t>
                      </a:r>
                      <a:r>
                        <a:rPr lang="nl-BE" sz="1800" dirty="0"/>
                        <a:t> as</a:t>
                      </a:r>
                      <a:r>
                        <a:rPr lang="nl-BE" sz="1800" baseline="0" dirty="0"/>
                        <a:t> …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35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HTTP status code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35">
                <a:tc>
                  <a:txBody>
                    <a:bodyPr/>
                    <a:lstStyle/>
                    <a:p>
                      <a:r>
                        <a:rPr lang="nl-BE" sz="1800" dirty="0" err="1"/>
                        <a:t>HttpStatusCode</a:t>
                      </a:r>
                      <a:r>
                        <a:rPr lang="nl-BE" sz="1800" dirty="0"/>
                        <a:t> (</a:t>
                      </a:r>
                      <a:r>
                        <a:rPr lang="nl-BE" sz="1800" dirty="0" err="1"/>
                        <a:t>enum</a:t>
                      </a:r>
                      <a:r>
                        <a:rPr lang="nl-BE" sz="1800" dirty="0"/>
                        <a:t>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HTTP status</a:t>
                      </a:r>
                      <a:r>
                        <a:rPr lang="nl-BE" sz="1800" baseline="0" dirty="0"/>
                        <a:t> code (duh!)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35">
                <a:tc>
                  <a:txBody>
                    <a:bodyPr/>
                    <a:lstStyle/>
                    <a:p>
                      <a:r>
                        <a:rPr lang="nl-BE" sz="1800" dirty="0"/>
                        <a:t>string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Response body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nl-BE" sz="1800" dirty="0"/>
                        <a:t>Action&lt;</a:t>
                      </a:r>
                      <a:r>
                        <a:rPr lang="nl-BE" sz="1800" dirty="0" err="1"/>
                        <a:t>Stream</a:t>
                      </a:r>
                      <a:r>
                        <a:rPr lang="nl-BE" sz="1800" dirty="0"/>
                        <a:t>&gt;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800" dirty="0" err="1"/>
                        <a:t>Stream</a:t>
                      </a:r>
                      <a:r>
                        <a:rPr lang="nl-BE" sz="1800" baseline="0" dirty="0"/>
                        <a:t> </a:t>
                      </a:r>
                      <a:r>
                        <a:rPr lang="nl-BE" sz="1800" baseline="0" dirty="0" err="1"/>
                        <a:t>writes</a:t>
                      </a:r>
                      <a:r>
                        <a:rPr lang="nl-BE" sz="1800" baseline="0" dirty="0"/>
                        <a:t> the response body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935">
                <a:tc>
                  <a:txBody>
                    <a:bodyPr/>
                    <a:lstStyle/>
                    <a:p>
                      <a:r>
                        <a:rPr lang="nl-BE" sz="1800" dirty="0" err="1"/>
                        <a:t>Anything</a:t>
                      </a:r>
                      <a:r>
                        <a:rPr lang="nl-BE" sz="1800" dirty="0"/>
                        <a:t> </a:t>
                      </a:r>
                      <a:r>
                        <a:rPr lang="nl-BE" sz="1800" dirty="0" err="1"/>
                        <a:t>else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Content </a:t>
                      </a:r>
                      <a:r>
                        <a:rPr lang="nl-BE" sz="1800" dirty="0" err="1"/>
                        <a:t>negotiation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2626112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Route </a:t>
            </a:r>
            <a:r>
              <a:rPr lang="nl-BE" dirty="0" err="1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NancyContext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Post[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"/login"</a:t>
            </a:r>
            <a:r>
              <a:rPr lang="en-US" dirty="0">
                <a:latin typeface="Lucida Console" panose="020B0609040504020204" pitchFamily="49" charset="0"/>
              </a:rPr>
              <a:t>, (</a:t>
            </a:r>
            <a:r>
              <a:rPr lang="en-US" dirty="0" err="1">
                <a:latin typeface="Lucida Console" panose="020B0609040504020204" pitchFamily="49" charset="0"/>
              </a:rPr>
              <a:t>ctx</a:t>
            </a:r>
            <a:r>
              <a:rPr lang="en-US" dirty="0">
                <a:latin typeface="Lucida Console" panose="020B0609040504020204" pitchFamily="49" charset="0"/>
              </a:rPr>
              <a:t>) =&gt; </a:t>
            </a:r>
            <a:r>
              <a:rPr lang="en-US" dirty="0" err="1">
                <a:latin typeface="Lucida Console" panose="020B0609040504020204" pitchFamily="49" charset="0"/>
              </a:rPr>
              <a:t>ctx.</a:t>
            </a:r>
            <a:r>
              <a:rPr lang="en-US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Request</a:t>
            </a:r>
            <a:r>
              <a:rPr lang="en-US" dirty="0" err="1">
                <a:latin typeface="Lucida Console" panose="020B0609040504020204" pitchFamily="49" charset="0"/>
              </a:rPr>
              <a:t>.Form.remember</a:t>
            </a:r>
            <a:r>
              <a:rPr lang="en-US" dirty="0">
                <a:latin typeface="Lucida Console" panose="020B0609040504020204" pitchFamily="49" charset="0"/>
              </a:rPr>
              <a:t>] = _ =&gt;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return "Handling code when remember is true!";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Post[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"/login"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ctx</a:t>
            </a:r>
            <a:r>
              <a:rPr lang="en-US" dirty="0">
                <a:latin typeface="Lucida Console" panose="020B0609040504020204" pitchFamily="49" charset="0"/>
              </a:rPr>
              <a:t>) =&gt; !</a:t>
            </a:r>
            <a:r>
              <a:rPr lang="en-US" dirty="0" err="1">
                <a:latin typeface="Lucida Console" panose="020B0609040504020204" pitchFamily="49" charset="0"/>
              </a:rPr>
              <a:t>ctx.Request.Form.remember</a:t>
            </a:r>
            <a:r>
              <a:rPr lang="en-US" dirty="0">
                <a:latin typeface="Lucida Console" panose="020B0609040504020204" pitchFamily="49" charset="0"/>
              </a:rPr>
              <a:t>] = _ =&gt;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return "Handling code when remember is false!";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3745728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Route segment </a:t>
            </a:r>
            <a:r>
              <a:rPr lang="nl-BE" dirty="0" err="1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Get[</a:t>
            </a:r>
            <a:r>
              <a:rPr lang="en-US" dirty="0">
                <a:solidFill>
                  <a:srgbClr val="FF0000"/>
                </a:solidFill>
              </a:rPr>
              <a:t>"/</a:t>
            </a:r>
            <a:r>
              <a:rPr lang="en-US" dirty="0" err="1">
                <a:solidFill>
                  <a:srgbClr val="FF0000"/>
                </a:solidFill>
              </a:rPr>
              <a:t>intConstraint</a:t>
            </a:r>
            <a:r>
              <a:rPr lang="en-US" dirty="0">
                <a:solidFill>
                  <a:srgbClr val="FF0000"/>
                </a:solidFill>
              </a:rPr>
              <a:t>/{</a:t>
            </a:r>
            <a:r>
              <a:rPr lang="en-US" dirty="0" err="1">
                <a:solidFill>
                  <a:srgbClr val="FF0000"/>
                </a:solidFill>
              </a:rPr>
              <a:t>value:int</a:t>
            </a:r>
            <a:r>
              <a:rPr lang="en-US" dirty="0">
                <a:solidFill>
                  <a:srgbClr val="FF0000"/>
                </a:solidFill>
              </a:rPr>
              <a:t>}"</a:t>
            </a:r>
            <a:r>
              <a:rPr lang="en-US" dirty="0"/>
              <a:t>]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err="1"/>
              <a:t>int</a:t>
            </a:r>
            <a:r>
              <a:rPr lang="en-US" dirty="0"/>
              <a:t>, </a:t>
            </a:r>
            <a:r>
              <a:rPr lang="en-US" b="1" dirty="0"/>
              <a:t>decimal</a:t>
            </a:r>
            <a:r>
              <a:rPr lang="en-US" dirty="0"/>
              <a:t>, </a:t>
            </a:r>
            <a:r>
              <a:rPr lang="en-US" b="1" dirty="0" err="1"/>
              <a:t>guid</a:t>
            </a:r>
            <a:r>
              <a:rPr lang="en-US" dirty="0"/>
              <a:t>, </a:t>
            </a:r>
            <a:r>
              <a:rPr lang="en-US" b="1" dirty="0" err="1"/>
              <a:t>bool</a:t>
            </a:r>
            <a:endParaRPr lang="en-US" dirty="0"/>
          </a:p>
          <a:p>
            <a:r>
              <a:rPr lang="en-US" b="1" dirty="0"/>
              <a:t>alpha </a:t>
            </a:r>
            <a:r>
              <a:rPr lang="en-US" dirty="0"/>
              <a:t>(only alphabetical chars)</a:t>
            </a:r>
          </a:p>
          <a:p>
            <a:r>
              <a:rPr lang="en-US" b="1" dirty="0" err="1"/>
              <a:t>datetime</a:t>
            </a:r>
            <a:r>
              <a:rPr lang="en-US" dirty="0"/>
              <a:t>, </a:t>
            </a:r>
            <a:r>
              <a:rPr lang="en-US" b="1" dirty="0" err="1"/>
              <a:t>datetime</a:t>
            </a:r>
            <a:r>
              <a:rPr lang="en-US" b="1" dirty="0"/>
              <a:t>(format)</a:t>
            </a:r>
          </a:p>
          <a:p>
            <a:r>
              <a:rPr lang="en-US" b="1" dirty="0"/>
              <a:t>min(minimum)</a:t>
            </a:r>
            <a:r>
              <a:rPr lang="en-US" dirty="0"/>
              <a:t>, </a:t>
            </a:r>
            <a:r>
              <a:rPr lang="en-US" b="1" dirty="0"/>
              <a:t>max(maximum), range(minimum, maximum) </a:t>
            </a:r>
            <a:r>
              <a:rPr lang="en-US" dirty="0"/>
              <a:t>(integer values only)</a:t>
            </a:r>
          </a:p>
          <a:p>
            <a:r>
              <a:rPr lang="en-US" b="1" dirty="0" err="1"/>
              <a:t>minlength</a:t>
            </a:r>
            <a:r>
              <a:rPr lang="en-US" b="1" dirty="0"/>
              <a:t>(length), </a:t>
            </a:r>
            <a:r>
              <a:rPr lang="en-US" b="1" dirty="0" err="1"/>
              <a:t>maxlength</a:t>
            </a:r>
            <a:r>
              <a:rPr lang="en-US" b="1" dirty="0"/>
              <a:t>(length), length(minimum, maximum)</a:t>
            </a:r>
          </a:p>
          <a:p>
            <a:r>
              <a:rPr lang="nl-BE" b="1" dirty="0" err="1">
                <a:solidFill>
                  <a:schemeClr val="accent6">
                    <a:lumMod val="75000"/>
                  </a:schemeClr>
                </a:solidFill>
              </a:rPr>
              <a:t>Custom</a:t>
            </a:r>
            <a:r>
              <a:rPr lang="nl-BE" b="1" dirty="0">
                <a:solidFill>
                  <a:schemeClr val="accent6">
                    <a:lumMod val="75000"/>
                  </a:schemeClr>
                </a:solidFill>
              </a:rPr>
              <a:t> 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1605857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Locating</a:t>
            </a:r>
            <a:r>
              <a:rPr lang="nl-BE" dirty="0"/>
              <a:t>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ViewName</a:t>
            </a:r>
            <a:r>
              <a:rPr lang="nl-BE" dirty="0"/>
              <a:t> (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returned</a:t>
            </a:r>
            <a:r>
              <a:rPr lang="nl-BE" dirty="0"/>
              <a:t> type)</a:t>
            </a:r>
            <a:endParaRPr lang="en-US" dirty="0"/>
          </a:p>
          <a:p>
            <a:pPr marL="342900" lvl="1" indent="0">
              <a:buNone/>
            </a:pPr>
            <a:r>
              <a:rPr lang="nl-BE" dirty="0"/>
              <a:t>	</a:t>
            </a:r>
            <a:r>
              <a:rPr lang="nl-BE" sz="1800" dirty="0" err="1"/>
              <a:t>Tournament</a:t>
            </a:r>
            <a:r>
              <a:rPr lang="nl-BE" sz="1800" dirty="0"/>
              <a:t> </a:t>
            </a:r>
            <a:r>
              <a:rPr lang="nl-BE" sz="1800" dirty="0">
                <a:sym typeface="Wingdings" panose="05000000000000000000" pitchFamily="2" charset="2"/>
              </a:rPr>
              <a:t> </a:t>
            </a:r>
            <a:r>
              <a:rPr lang="nl-BE" sz="1800" dirty="0" err="1">
                <a:sym typeface="Wingdings" panose="05000000000000000000" pitchFamily="2" charset="2"/>
              </a:rPr>
              <a:t>Tournament.cshtml</a:t>
            </a:r>
            <a:endParaRPr lang="nl-BE" sz="1800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r>
              <a:rPr lang="nl-BE" sz="1800" dirty="0">
                <a:sym typeface="Wingdings" panose="05000000000000000000" pitchFamily="2" charset="2"/>
              </a:rPr>
              <a:t>	</a:t>
            </a:r>
            <a:r>
              <a:rPr lang="nl-BE" sz="1800" dirty="0" err="1">
                <a:sym typeface="Wingdings" panose="05000000000000000000" pitchFamily="2" charset="2"/>
              </a:rPr>
              <a:t>TournamentModel</a:t>
            </a:r>
            <a:r>
              <a:rPr lang="nl-BE" sz="1800" dirty="0">
                <a:sym typeface="Wingdings" panose="05000000000000000000" pitchFamily="2" charset="2"/>
              </a:rPr>
              <a:t>  </a:t>
            </a:r>
            <a:r>
              <a:rPr lang="nl-BE" sz="1800" dirty="0" err="1">
                <a:sym typeface="Wingdings" panose="05000000000000000000" pitchFamily="2" charset="2"/>
              </a:rPr>
              <a:t>Tournament.cshtml</a:t>
            </a:r>
            <a:endParaRPr lang="nl-BE" sz="1800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Locations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/>
              <a:t>/</a:t>
            </a:r>
          </a:p>
          <a:p>
            <a:pPr lvl="1"/>
            <a:r>
              <a:rPr lang="nl-BE" dirty="0"/>
              <a:t>/Views</a:t>
            </a:r>
          </a:p>
          <a:p>
            <a:pPr lvl="1"/>
            <a:r>
              <a:rPr lang="nl-BE" dirty="0"/>
              <a:t>/Views/</a:t>
            </a:r>
            <a:r>
              <a:rPr lang="nl-BE" dirty="0" err="1"/>
              <a:t>ModulePath</a:t>
            </a:r>
            <a:endParaRPr lang="nl-BE" dirty="0"/>
          </a:p>
          <a:p>
            <a:pPr lvl="1"/>
            <a:r>
              <a:rPr lang="nl-BE" dirty="0"/>
              <a:t>/</a:t>
            </a:r>
            <a:r>
              <a:rPr lang="nl-BE" dirty="0" err="1"/>
              <a:t>ModulePath</a:t>
            </a:r>
            <a:endParaRPr lang="nl-BE" dirty="0"/>
          </a:p>
          <a:p>
            <a:pPr lvl="1"/>
            <a:r>
              <a:rPr lang="nl-BE" dirty="0"/>
              <a:t>/</a:t>
            </a:r>
            <a:r>
              <a:rPr lang="nl-BE" dirty="0" err="1"/>
              <a:t>ModuleName</a:t>
            </a:r>
            <a:endParaRPr lang="nl-BE" dirty="0"/>
          </a:p>
          <a:p>
            <a:pPr lvl="1"/>
            <a:r>
              <a:rPr lang="nl-BE" dirty="0"/>
              <a:t>/Views/</a:t>
            </a:r>
            <a:r>
              <a:rPr lang="nl-BE" dirty="0" err="1"/>
              <a:t>ModuleName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3212354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Wrapping</a:t>
            </a:r>
            <a:r>
              <a:rPr lang="nl-BE" dirty="0"/>
              <a:t> </a:t>
            </a:r>
            <a:r>
              <a:rPr lang="nl-BE" dirty="0" err="1"/>
              <a:t>things</a:t>
            </a:r>
            <a:r>
              <a:rPr lang="nl-BE" dirty="0"/>
              <a:t> 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we’d</a:t>
            </a:r>
            <a:r>
              <a:rPr lang="nl-BE" dirty="0"/>
              <a:t> </a:t>
            </a:r>
            <a:r>
              <a:rPr lang="nl-BE" dirty="0" err="1"/>
              <a:t>like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get </a:t>
            </a:r>
            <a:r>
              <a:rPr lang="nl-BE" dirty="0" err="1"/>
              <a:t>to</a:t>
            </a:r>
            <a:r>
              <a:rPr lang="nl-BE" dirty="0"/>
              <a:t> the beer…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3006109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58897" y="551707"/>
            <a:ext cx="6172200" cy="857250"/>
          </a:xfrm>
        </p:spPr>
        <p:txBody>
          <a:bodyPr/>
          <a:lstStyle/>
          <a:p>
            <a:r>
              <a:rPr lang="nl-BE" dirty="0" err="1"/>
              <a:t>Comparison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331640" y="1761660"/>
          <a:ext cx="6426714" cy="318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3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US" sz="2400" b="1" noProof="0" dirty="0"/>
                        <a:t>ServiceStack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noProof="0" dirty="0"/>
                        <a:t>Nancy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30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noProof="0" dirty="0">
                          <a:solidFill>
                            <a:srgbClr val="00B050"/>
                          </a:solidFill>
                        </a:rPr>
                        <a:t>+  Multiple protocols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noProof="0" dirty="0">
                          <a:solidFill>
                            <a:srgbClr val="00B050"/>
                          </a:solidFill>
                        </a:rPr>
                        <a:t>+  Focus on DTO objects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noProof="0" dirty="0">
                          <a:solidFill>
                            <a:srgbClr val="00B050"/>
                          </a:solidFill>
                        </a:rPr>
                        <a:t>+  Focus</a:t>
                      </a:r>
                      <a:r>
                        <a:rPr lang="en-US" sz="1000" baseline="0" noProof="0" dirty="0">
                          <a:solidFill>
                            <a:srgbClr val="00B050"/>
                          </a:solidFill>
                        </a:rPr>
                        <a:t> on speed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noProof="0" dirty="0">
                          <a:solidFill>
                            <a:srgbClr val="00B050"/>
                          </a:solidFill>
                        </a:rPr>
                        <a:t>+  Queue support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noProof="0" dirty="0">
                          <a:solidFill>
                            <a:srgbClr val="00B050"/>
                          </a:solidFill>
                        </a:rPr>
                        <a:t>+  Client packages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nl-BE" sz="1000" baseline="0" noProof="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nl-BE" sz="1000" baseline="0" noProof="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nl-BE" sz="1000" baseline="0" noProof="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nl-BE" sz="1000" baseline="0" noProof="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nl-BE" sz="1000" baseline="0" noProof="0" dirty="0">
                        <a:solidFill>
                          <a:srgbClr val="00B05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nl-BE" sz="1000" baseline="0" noProof="0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nl-BE" sz="1000" baseline="0" noProof="0" dirty="0">
                          <a:solidFill>
                            <a:srgbClr val="FF0000"/>
                          </a:solidFill>
                        </a:rPr>
                        <a:t>-  </a:t>
                      </a:r>
                      <a:r>
                        <a:rPr lang="nl-BE" sz="1000" baseline="0" noProof="0" dirty="0" err="1">
                          <a:solidFill>
                            <a:srgbClr val="FF0000"/>
                          </a:solidFill>
                        </a:rPr>
                        <a:t>From</a:t>
                      </a:r>
                      <a:r>
                        <a:rPr lang="nl-BE" sz="1000" baseline="0" noProof="0" dirty="0">
                          <a:solidFill>
                            <a:srgbClr val="FF0000"/>
                          </a:solidFill>
                        </a:rPr>
                        <a:t> v.4: €€€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nl-BE" sz="1000" baseline="0" noProof="0" dirty="0">
                          <a:solidFill>
                            <a:srgbClr val="FF0000"/>
                          </a:solidFill>
                        </a:rPr>
                        <a:t>-  Lots of DTO </a:t>
                      </a:r>
                      <a:r>
                        <a:rPr lang="nl-BE" sz="1000" baseline="0" noProof="0" dirty="0" err="1">
                          <a:solidFill>
                            <a:srgbClr val="FF0000"/>
                          </a:solidFill>
                        </a:rPr>
                        <a:t>objects</a:t>
                      </a:r>
                      <a:endParaRPr lang="en-US" sz="10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noProof="0" dirty="0">
                          <a:solidFill>
                            <a:srgbClr val="00B050"/>
                          </a:solidFill>
                        </a:rPr>
                        <a:t>Components easily interchangeable  +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noProof="0" dirty="0">
                          <a:solidFill>
                            <a:srgbClr val="00B050"/>
                          </a:solidFill>
                        </a:rPr>
                        <a:t>Focus on developer happiness  +</a:t>
                      </a:r>
                    </a:p>
                    <a:p>
                      <a:pPr algn="r"/>
                      <a:r>
                        <a:rPr lang="en-US" sz="1000" noProof="0" dirty="0">
                          <a:solidFill>
                            <a:srgbClr val="00B050"/>
                          </a:solidFill>
                        </a:rPr>
                        <a:t>Does REST extremely well </a:t>
                      </a:r>
                      <a:r>
                        <a:rPr lang="en-US" sz="1000" baseline="0" noProof="0" dirty="0">
                          <a:solidFill>
                            <a:srgbClr val="00B050"/>
                          </a:solidFill>
                        </a:rPr>
                        <a:t> +</a:t>
                      </a:r>
                      <a:endParaRPr lang="en-US" sz="1000" noProof="0" dirty="0">
                        <a:solidFill>
                          <a:srgbClr val="00B050"/>
                        </a:solidFill>
                      </a:endParaRPr>
                    </a:p>
                    <a:p>
                      <a:pPr algn="r"/>
                      <a:r>
                        <a:rPr lang="nl-BE" sz="1000" baseline="0" noProof="0" dirty="0">
                          <a:solidFill>
                            <a:srgbClr val="00B050"/>
                          </a:solidFill>
                        </a:rPr>
                        <a:t>Different View Engines  +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0" dirty="0">
                          <a:solidFill>
                            <a:srgbClr val="00B050"/>
                          </a:solidFill>
                        </a:rPr>
                        <a:t>Focus</a:t>
                      </a:r>
                      <a:r>
                        <a:rPr lang="en-US" sz="1000" baseline="0" noProof="0" dirty="0">
                          <a:solidFill>
                            <a:srgbClr val="00B050"/>
                          </a:solidFill>
                        </a:rPr>
                        <a:t> on routes  +</a:t>
                      </a:r>
                    </a:p>
                    <a:p>
                      <a:pPr algn="r"/>
                      <a:endParaRPr lang="nl-BE" sz="1000" baseline="0" noProof="0" dirty="0">
                        <a:solidFill>
                          <a:srgbClr val="00B050"/>
                        </a:solidFill>
                      </a:endParaRPr>
                    </a:p>
                    <a:p>
                      <a:pPr algn="r"/>
                      <a:endParaRPr lang="nl-BE" sz="1000" baseline="0" noProof="0" dirty="0">
                        <a:solidFill>
                          <a:srgbClr val="00B050"/>
                        </a:solidFill>
                      </a:endParaRPr>
                    </a:p>
                    <a:p>
                      <a:pPr algn="r"/>
                      <a:endParaRPr lang="nl-BE" sz="1000" baseline="0" noProof="0" dirty="0">
                        <a:solidFill>
                          <a:srgbClr val="00B050"/>
                        </a:solidFill>
                      </a:endParaRPr>
                    </a:p>
                    <a:p>
                      <a:pPr algn="r"/>
                      <a:endParaRPr lang="nl-BE" sz="1000" baseline="0" noProof="0" dirty="0">
                        <a:solidFill>
                          <a:srgbClr val="00B050"/>
                        </a:solidFill>
                      </a:endParaRPr>
                    </a:p>
                    <a:p>
                      <a:pPr algn="r"/>
                      <a:endParaRPr lang="nl-BE" sz="1000" baseline="0" noProof="0" dirty="0">
                        <a:solidFill>
                          <a:srgbClr val="00B050"/>
                        </a:solidFill>
                      </a:endParaRPr>
                    </a:p>
                    <a:p>
                      <a:pPr algn="r"/>
                      <a:endParaRPr lang="nl-BE" sz="1000" baseline="0" noProof="0" dirty="0">
                        <a:solidFill>
                          <a:srgbClr val="00B050"/>
                        </a:solidFill>
                      </a:endParaRPr>
                    </a:p>
                    <a:p>
                      <a:pPr algn="r"/>
                      <a:r>
                        <a:rPr lang="nl-BE" sz="1000" baseline="0" noProof="0" dirty="0">
                          <a:solidFill>
                            <a:srgbClr val="FF0000"/>
                          </a:solidFill>
                        </a:rPr>
                        <a:t>Nancy </a:t>
                      </a:r>
                      <a:r>
                        <a:rPr lang="nl-BE" sz="1000" baseline="0" noProof="0" dirty="0" err="1">
                          <a:solidFill>
                            <a:srgbClr val="FF0000"/>
                          </a:solidFill>
                        </a:rPr>
                        <a:t>attributes</a:t>
                      </a:r>
                      <a:r>
                        <a:rPr lang="nl-BE" sz="1000" baseline="0" noProof="0" dirty="0">
                          <a:solidFill>
                            <a:srgbClr val="FF0000"/>
                          </a:solidFill>
                        </a:rPr>
                        <a:t> in Data  -</a:t>
                      </a:r>
                    </a:p>
                    <a:p>
                      <a:pPr algn="r"/>
                      <a:r>
                        <a:rPr lang="nl-BE" sz="1000" baseline="0" noProof="0" dirty="0">
                          <a:solidFill>
                            <a:srgbClr val="FF0000"/>
                          </a:solidFill>
                        </a:rPr>
                        <a:t>Route discipline  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27" y="2787774"/>
            <a:ext cx="2231543" cy="223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4900" y="303498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#</a:t>
            </a:r>
            <a:r>
              <a:rPr lang="en-US" sz="1013" dirty="0">
                <a:solidFill>
                  <a:prstClr val="white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VISUG</a:t>
            </a:r>
          </a:p>
        </p:txBody>
      </p:sp>
    </p:spTree>
    <p:extLst>
      <p:ext uri="{BB962C8B-B14F-4D97-AF65-F5344CB8AC3E}">
        <p14:creationId xmlns:p14="http://schemas.microsoft.com/office/powerpoint/2010/main" val="3881702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A532-E1E5-498F-8BB2-FB313345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0D847-32B8-4D8F-B6FC-AA317759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http://msdn.microsoft.com</a:t>
            </a:r>
            <a:endParaRPr lang="nl-BE" dirty="0"/>
          </a:p>
          <a:p>
            <a:r>
              <a:rPr lang="nl-BE" dirty="0">
                <a:hlinkClick r:id="rId3"/>
              </a:rPr>
              <a:t>http://www.dilbert.com</a:t>
            </a:r>
            <a:endParaRPr lang="nl-BE" dirty="0"/>
          </a:p>
          <a:p>
            <a:r>
              <a:rPr lang="nl-BE" dirty="0">
                <a:hlinkClick r:id="rId4"/>
              </a:rPr>
              <a:t>https://servicestack.net</a:t>
            </a:r>
            <a:endParaRPr lang="nl-BE" dirty="0"/>
          </a:p>
          <a:p>
            <a:r>
              <a:rPr lang="nl-BE" dirty="0">
                <a:hlinkClick r:id="rId5"/>
              </a:rPr>
              <a:t>http://nancyfx.org/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542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Intern &amp; B2B:</a:t>
            </a:r>
          </a:p>
          <a:p>
            <a:pPr lvl="1"/>
            <a:r>
              <a:rPr lang="nl-BE" dirty="0"/>
              <a:t>Sterke contracten en integratie</a:t>
            </a:r>
          </a:p>
          <a:p>
            <a:pPr lvl="1"/>
            <a:r>
              <a:rPr lang="nl-BE" dirty="0"/>
              <a:t>SOAP</a:t>
            </a:r>
          </a:p>
          <a:p>
            <a:pPr lvl="1"/>
            <a:r>
              <a:rPr lang="nl-BE" dirty="0"/>
              <a:t>WCF, Agatha, …</a:t>
            </a:r>
          </a:p>
          <a:p>
            <a:r>
              <a:rPr lang="nl-BE" dirty="0"/>
              <a:t>Extern, Mobile, Web:</a:t>
            </a:r>
          </a:p>
          <a:p>
            <a:pPr lvl="1"/>
            <a:r>
              <a:rPr lang="nl-BE" dirty="0"/>
              <a:t>Flexibele formaten (XML, JSON, …)</a:t>
            </a:r>
          </a:p>
          <a:p>
            <a:pPr lvl="1"/>
            <a:r>
              <a:rPr lang="nl-BE" dirty="0"/>
              <a:t>REST</a:t>
            </a:r>
          </a:p>
          <a:p>
            <a:pPr lvl="1"/>
            <a:r>
              <a:rPr lang="nl-BE" dirty="0" err="1"/>
              <a:t>WebAPI</a:t>
            </a:r>
            <a:r>
              <a:rPr lang="nl-BE" dirty="0"/>
              <a:t>, </a:t>
            </a:r>
            <a:r>
              <a:rPr lang="nl-BE" dirty="0" err="1"/>
              <a:t>Odata</a:t>
            </a:r>
            <a:r>
              <a:rPr lang="nl-BE" dirty="0"/>
              <a:t>, Nancy, ServiceStack, …</a:t>
            </a:r>
          </a:p>
          <a:p>
            <a:r>
              <a:rPr lang="nl-BE" dirty="0"/>
              <a:t>Asynchroon</a:t>
            </a:r>
          </a:p>
          <a:p>
            <a:pPr lvl="1"/>
            <a:r>
              <a:rPr lang="nl-BE" dirty="0"/>
              <a:t>Message passing</a:t>
            </a:r>
          </a:p>
          <a:p>
            <a:pPr lvl="1"/>
            <a:r>
              <a:rPr lang="nl-BE" dirty="0"/>
              <a:t>MSMQ, </a:t>
            </a:r>
            <a:r>
              <a:rPr lang="nl-BE" dirty="0" err="1"/>
              <a:t>Azure</a:t>
            </a:r>
            <a:r>
              <a:rPr lang="nl-BE" dirty="0"/>
              <a:t> Service Bus, </a:t>
            </a:r>
            <a:r>
              <a:rPr lang="nl-BE" dirty="0" err="1"/>
              <a:t>RabbitMQ</a:t>
            </a:r>
            <a:r>
              <a:rPr lang="nl-BE" dirty="0"/>
              <a:t>, </a:t>
            </a:r>
            <a:r>
              <a:rPr lang="nl-BE" dirty="0" err="1"/>
              <a:t>NServiceBus</a:t>
            </a:r>
            <a:r>
              <a:rPr lang="nl-B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76707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 WCF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ASMX</a:t>
            </a:r>
          </a:p>
          <a:p>
            <a:pPr lvl="1"/>
            <a:r>
              <a:rPr lang="nl-BE" dirty="0"/>
              <a:t>Active Server Method File</a:t>
            </a:r>
          </a:p>
          <a:p>
            <a:pPr lvl="1"/>
            <a:r>
              <a:rPr lang="nl-BE" dirty="0"/>
              <a:t>Heeft IIS nodig</a:t>
            </a:r>
          </a:p>
          <a:p>
            <a:pPr lvl="1"/>
            <a:r>
              <a:rPr lang="nl-BE" dirty="0"/>
              <a:t>Enkel HTTP (SOAP 1.1 &amp; 1.2)</a:t>
            </a:r>
          </a:p>
          <a:p>
            <a:pPr lvl="1"/>
            <a:r>
              <a:rPr lang="nl-BE" dirty="0"/>
              <a:t>Vanaf .Net 1.1</a:t>
            </a:r>
          </a:p>
          <a:p>
            <a:r>
              <a:rPr lang="nl-BE" dirty="0"/>
              <a:t>WSE</a:t>
            </a:r>
          </a:p>
          <a:p>
            <a:pPr lvl="1"/>
            <a:r>
              <a:rPr lang="nl-BE" dirty="0"/>
              <a:t>Web service </a:t>
            </a:r>
            <a:r>
              <a:rPr lang="nl-BE" dirty="0" err="1"/>
              <a:t>extensions</a:t>
            </a:r>
            <a:endParaRPr lang="nl-BE" dirty="0"/>
          </a:p>
          <a:p>
            <a:pPr lvl="1"/>
            <a:r>
              <a:rPr lang="nl-BE" dirty="0"/>
              <a:t>WS-* standaarden in ASMX</a:t>
            </a:r>
          </a:p>
          <a:p>
            <a:pPr lvl="1"/>
            <a:r>
              <a:rPr lang="nl-BE" dirty="0"/>
              <a:t>SOAP en REST</a:t>
            </a:r>
          </a:p>
          <a:p>
            <a:pPr lvl="1"/>
            <a:r>
              <a:rPr lang="nl-BE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09865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.Net 3.0 </a:t>
            </a:r>
            <a:r>
              <a:rPr lang="nl-BE" dirty="0">
                <a:sym typeface="Wingdings" panose="05000000000000000000" pitchFamily="2" charset="2"/>
              </a:rPr>
              <a:t> WCF is </a:t>
            </a:r>
            <a:r>
              <a:rPr lang="nl-BE" dirty="0" err="1">
                <a:sym typeface="Wingdings" panose="05000000000000000000" pitchFamily="2" charset="2"/>
              </a:rPr>
              <a:t>introduced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WCF = “Services </a:t>
            </a:r>
            <a:r>
              <a:rPr lang="nl-BE" dirty="0" err="1"/>
              <a:t>done</a:t>
            </a:r>
            <a:r>
              <a:rPr lang="nl-BE" dirty="0"/>
              <a:t> right”</a:t>
            </a:r>
          </a:p>
          <a:p>
            <a:r>
              <a:rPr lang="nl-BE" dirty="0"/>
              <a:t>Volledig </a:t>
            </a:r>
            <a:r>
              <a:rPr lang="nl-BE" dirty="0" err="1"/>
              <a:t>uitbreidbaar</a:t>
            </a:r>
            <a:r>
              <a:rPr lang="nl-BE" dirty="0"/>
              <a:t> en aanpasbaar</a:t>
            </a:r>
          </a:p>
          <a:p>
            <a:r>
              <a:rPr lang="nl-BE" dirty="0"/>
              <a:t>Compatibiliteit</a:t>
            </a:r>
          </a:p>
          <a:p>
            <a:pPr lvl="1"/>
            <a:r>
              <a:rPr lang="nl-BE" dirty="0"/>
              <a:t>Veel WS-* standaarden reeds geïmplementeerd</a:t>
            </a:r>
          </a:p>
          <a:p>
            <a:r>
              <a:rPr lang="nl-BE" dirty="0"/>
              <a:t>Flexibel</a:t>
            </a:r>
          </a:p>
          <a:p>
            <a:pPr lvl="1"/>
            <a:r>
              <a:rPr lang="nl-BE" dirty="0"/>
              <a:t>Transport (HTTP, TCP, MSMQ, …)</a:t>
            </a:r>
          </a:p>
          <a:p>
            <a:pPr lvl="1"/>
            <a:r>
              <a:rPr lang="nl-BE" dirty="0"/>
              <a:t>Format (SOAP, REST, JSON, …)</a:t>
            </a:r>
          </a:p>
          <a:p>
            <a:r>
              <a:rPr lang="nl-BE" dirty="0"/>
              <a:t>Onafhankelijk van IIS</a:t>
            </a:r>
          </a:p>
        </p:txBody>
      </p:sp>
    </p:spTree>
    <p:extLst>
      <p:ext uri="{BB962C8B-B14F-4D97-AF65-F5344CB8AC3E}">
        <p14:creationId xmlns:p14="http://schemas.microsoft.com/office/powerpoint/2010/main" val="225477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4718" y="730251"/>
            <a:ext cx="6571060" cy="530223"/>
          </a:xfrm>
        </p:spPr>
        <p:txBody>
          <a:bodyPr/>
          <a:lstStyle/>
          <a:p>
            <a:r>
              <a:rPr lang="nl-BE" dirty="0"/>
              <a:t>WCF architectuur</a:t>
            </a:r>
          </a:p>
        </p:txBody>
      </p:sp>
      <p:pic>
        <p:nvPicPr>
          <p:cNvPr id="1026" name="Picture 2" descr="The WCF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992" y="416837"/>
            <a:ext cx="3268855" cy="457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6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AXXES_V2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AXXES_V2" id="{9CF12FA1-4859-4F49-B770-C86199B57A26}" vid="{39524B0B-E8F8-394F-8D57-E47B4F677A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Axxes_Template_2017</Template>
  <TotalTime>0</TotalTime>
  <Words>1331</Words>
  <Application>Microsoft Office PowerPoint</Application>
  <PresentationFormat>On-screen Show (16:9)</PresentationFormat>
  <Paragraphs>377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Narrow</vt:lpstr>
      <vt:lpstr>Calibri</vt:lpstr>
      <vt:lpstr>Century Gothic</vt:lpstr>
      <vt:lpstr>Lucida Console</vt:lpstr>
      <vt:lpstr>Segoe UI</vt:lpstr>
      <vt:lpstr>Wingdings</vt:lpstr>
      <vt:lpstr>Wingdings 3</vt:lpstr>
      <vt:lpstr>TEMPLATE_AXXES_V2</vt:lpstr>
      <vt:lpstr>Services in .NET</vt:lpstr>
      <vt:lpstr>Services in .NET</vt:lpstr>
      <vt:lpstr>Overzicht</vt:lpstr>
      <vt:lpstr>Inleiding &amp; Achtergrond</vt:lpstr>
      <vt:lpstr>De nood stijgt</vt:lpstr>
      <vt:lpstr>Wat gebruiken?</vt:lpstr>
      <vt:lpstr>Voor WCF</vt:lpstr>
      <vt:lpstr>.Net 3.0  WCF is introduced</vt:lpstr>
      <vt:lpstr>WCF architectuur</vt:lpstr>
      <vt:lpstr>WCF - Basisprincipes</vt:lpstr>
      <vt:lpstr>Het ‘ABC’ van WCF (1)</vt:lpstr>
      <vt:lpstr>Het ‘ABC’ van WCF (2)</vt:lpstr>
      <vt:lpstr>Het ‘ABC’ van WCF (3)</vt:lpstr>
      <vt:lpstr>Demo time</vt:lpstr>
      <vt:lpstr>Windows Azure Service Bus</vt:lpstr>
      <vt:lpstr>Service bus details</vt:lpstr>
      <vt:lpstr>Queues (1/3)</vt:lpstr>
      <vt:lpstr>Queues (2/3)</vt:lpstr>
      <vt:lpstr>Queues (3/3)</vt:lpstr>
      <vt:lpstr>Relay (1/3)</vt:lpstr>
      <vt:lpstr>Relay (2/3)</vt:lpstr>
      <vt:lpstr>Relay (3/3)</vt:lpstr>
      <vt:lpstr>Notification Hubs (1/2)</vt:lpstr>
      <vt:lpstr>Notification Hubs (2/2)</vt:lpstr>
      <vt:lpstr>Demo: Relay Service</vt:lpstr>
      <vt:lpstr>Demo: Queues</vt:lpstr>
      <vt:lpstr>REST</vt:lpstr>
      <vt:lpstr>REST</vt:lpstr>
      <vt:lpstr>WebAPI Historiek</vt:lpstr>
      <vt:lpstr>Query Strings</vt:lpstr>
      <vt:lpstr>Output</vt:lpstr>
      <vt:lpstr>DEMO</vt:lpstr>
      <vt:lpstr>ServiceStack</vt:lpstr>
      <vt:lpstr>What is ServiceStack? – The Service</vt:lpstr>
      <vt:lpstr>What is ServiceStack? – The Stack</vt:lpstr>
      <vt:lpstr>The philosophy</vt:lpstr>
      <vt:lpstr>The philosophy (2)</vt:lpstr>
      <vt:lpstr>Server  Architecture</vt:lpstr>
      <vt:lpstr>Client Architecture</vt:lpstr>
      <vt:lpstr>Client Architecture (2)</vt:lpstr>
      <vt:lpstr>Demo time</vt:lpstr>
      <vt:lpstr>Nancy</vt:lpstr>
      <vt:lpstr>.Net port of Sinatra</vt:lpstr>
      <vt:lpstr>The Philosophy</vt:lpstr>
      <vt:lpstr>The Framework</vt:lpstr>
      <vt:lpstr>Nancy app in a tweet</vt:lpstr>
      <vt:lpstr>Demo time</vt:lpstr>
      <vt:lpstr>Url Patterns (1/2)</vt:lpstr>
      <vt:lpstr>Url Patterns (2/2)</vt:lpstr>
      <vt:lpstr>Action return values</vt:lpstr>
      <vt:lpstr>Route conditions</vt:lpstr>
      <vt:lpstr>Route segment constraints</vt:lpstr>
      <vt:lpstr>Locating Views</vt:lpstr>
      <vt:lpstr>Wrapping things up</vt:lpstr>
      <vt:lpstr>Comparison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in .NET</dc:title>
  <dc:creator>Hannes Lowette</dc:creator>
  <cp:lastModifiedBy>Hannes Lowette</cp:lastModifiedBy>
  <cp:revision>1</cp:revision>
  <dcterms:created xsi:type="dcterms:W3CDTF">2017-09-03T17:03:57Z</dcterms:created>
  <dcterms:modified xsi:type="dcterms:W3CDTF">2018-09-01T20:25:58Z</dcterms:modified>
</cp:coreProperties>
</file>