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8" r:id="rId4"/>
    <p:sldId id="273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YD88BsM6hS+chtlh6o9rCT/LL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Frameworks in Web development: Angular, React, ...</a:t>
            </a:r>
            <a:endParaRPr lang="nl-BE" sz="11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.NET Framework 4.8: Support for .NET 4.8 follows the Lifecycle Policy of the parent OS. It is supported as a Windows component on the latest required update for the operating systems below. We recommend customers upgrade to .NET Framework 4.8 to receive the highest level of performance, reliability, and security.</a:t>
            </a:r>
            <a:endParaRPr lang="nl-BE" sz="11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19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Multi-paradigm programming language: C# encompasses static typing, strong typing, lexically scoped, imperative, declarative, functional, generic, object-oriented (class-based), and component-oriented programming disciplines.</a:t>
            </a:r>
          </a:p>
          <a:p>
            <a:r>
              <a:rPr lang="nl-BE" dirty="0"/>
              <a:t>Statically typed: The user needs to define a type for every variable The compiler will know the types of all variables and inform the user of mistakes (prevents typing bugs)</a:t>
            </a:r>
          </a:p>
          <a:p>
            <a:r>
              <a:rPr lang="nl-BE" dirty="0"/>
              <a:t>VS decides the c# version based on the .NET version: https://docs.microsoft.com/en-us/dotnet/csharp/language-reference/configure-language-version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743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151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22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040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50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62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>
  <p:cSld name="Slide 1">
    <p:bg>
      <p:bgPr>
        <a:solidFill>
          <a:srgbClr val="1D242C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et Opsomming / Agenda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Calibri"/>
              <a:buAutoNum type="arabicPeriod"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met Opsomming / Agenda">
  <p:cSld name="1_Slide met Opsomming / Agenda">
    <p:bg>
      <p:bgPr>
        <a:solidFill>
          <a:srgbClr val="1D242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7155340" y="873695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7155340" y="1799773"/>
            <a:ext cx="3932237" cy="38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Calibri"/>
              <a:buAutoNum type="arabicPeriod"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1D242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">
  <p:cSld name="1_Quote Slide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38200" y="2595552"/>
            <a:ext cx="10515600" cy="16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3600"/>
              <a:buFont typeface="Arial"/>
              <a:buNone/>
              <a:defRPr sz="3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ortgangs Dia">
  <p:cSld name="Voortgangs Dia">
    <p:bg>
      <p:bgPr>
        <a:solidFill>
          <a:srgbClr val="E9531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Step N°3</a:t>
            </a:r>
            <a:endParaRPr/>
          </a:p>
        </p:txBody>
      </p:sp>
      <p:sp>
        <p:nvSpPr>
          <p:cNvPr id="64" name="Google Shape;64;p18"/>
          <p:cNvSpPr/>
          <p:nvPr/>
        </p:nvSpPr>
        <p:spPr>
          <a:xfrm>
            <a:off x="4303927" y="3146122"/>
            <a:ext cx="152400" cy="224117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8"/>
          <p:cNvSpPr/>
          <p:nvPr/>
        </p:nvSpPr>
        <p:spPr>
          <a:xfrm>
            <a:off x="7801919" y="3152300"/>
            <a:ext cx="152400" cy="224117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8"/>
          <p:cNvSpPr>
            <a:spLocks noGrp="1"/>
          </p:cNvSpPr>
          <p:nvPr>
            <p:ph type="pic" idx="2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8"/>
          <p:cNvSpPr>
            <a:spLocks noGrp="1"/>
          </p:cNvSpPr>
          <p:nvPr>
            <p:ph type="pic" idx="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>
            <a:spLocks noGrp="1"/>
          </p:cNvSpPr>
          <p:nvPr>
            <p:ph type="pic" idx="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ortgangs Dia">
  <p:cSld name="1_Voortgangs Dia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1221115" y="46262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724400" y="46262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353193" y="46379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Step N°3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4303927" y="3146122"/>
            <a:ext cx="152400" cy="224117"/>
          </a:xfrm>
          <a:prstGeom prst="chevron">
            <a:avLst>
              <a:gd name="adj" fmla="val 50000"/>
            </a:avLst>
          </a:prstGeom>
          <a:solidFill>
            <a:srgbClr val="E953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7801919" y="3152300"/>
            <a:ext cx="152400" cy="224117"/>
          </a:xfrm>
          <a:prstGeom prst="chevron">
            <a:avLst>
              <a:gd name="adj" fmla="val 50000"/>
            </a:avLst>
          </a:prstGeom>
          <a:solidFill>
            <a:srgbClr val="E953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1337401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>
            <a:spLocks noGrp="1"/>
          </p:cNvSpPr>
          <p:nvPr>
            <p:ph type="pic" idx="3"/>
          </p:nvPr>
        </p:nvSpPr>
        <p:spPr>
          <a:xfrm>
            <a:off x="4840688" y="2155759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>
            <a:spLocks noGrp="1"/>
          </p:cNvSpPr>
          <p:nvPr>
            <p:ph type="pic" idx="4"/>
          </p:nvPr>
        </p:nvSpPr>
        <p:spPr>
          <a:xfrm>
            <a:off x="8343973" y="2155761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Voorstelling">
  <p:cSld name="Project Voorstelling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985988" y="901124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oject Voorstelling">
  <p:cSld name="1_Project Voorstelling">
    <p:bg>
      <p:bgPr>
        <a:solidFill>
          <a:srgbClr val="1D242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985988" y="901124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985987" y="1799774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lledige Tekst Slide">
  <p:cSld name="Volledige Tekst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25215" y="692061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lledige Tekst Slide">
  <p:cSld name="1_Volledige Tekst Slide">
    <p:bg>
      <p:bgPr>
        <a:solidFill>
          <a:srgbClr val="1D242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25215" y="692061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825214" y="1590711"/>
            <a:ext cx="10499278" cy="3925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3" type="secHead">
  <p:cSld name="SECTION_HEAD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"/>
          <p:cNvSpPr txBox="1">
            <a:spLocks noGrp="1"/>
          </p:cNvSpPr>
          <p:nvPr>
            <p:ph type="title"/>
          </p:nvPr>
        </p:nvSpPr>
        <p:spPr>
          <a:xfrm>
            <a:off x="838200" y="2629413"/>
            <a:ext cx="10515600" cy="8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E05830"/>
              </a:buClr>
              <a:buSzPts val="144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" name="Google Shape;11;p6"/>
          <p:cNvCxnSpPr/>
          <p:nvPr/>
        </p:nvCxnSpPr>
        <p:spPr>
          <a:xfrm>
            <a:off x="6024029" y="3881967"/>
            <a:ext cx="143939" cy="0"/>
          </a:xfrm>
          <a:prstGeom prst="straightConnector1">
            <a:avLst/>
          </a:prstGeom>
          <a:noFill/>
          <a:ln w="19050" cap="flat" cmpd="sng">
            <a:solidFill>
              <a:srgbClr val="E9531D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 2">
  <p:cSld name="Quote Slide 2">
    <p:bg>
      <p:bgPr>
        <a:solidFill>
          <a:srgbClr val="1D242C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 2">
  <p:cSld name="1_Quote Slide 2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3600"/>
              <a:buFont typeface="Arial"/>
              <a:buNone/>
              <a:defRPr sz="3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Slide">
  <p:cSld name="Tekst Slid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dt" idx="10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ft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 Slide">
  <p:cSld name="1_Tekst Slide">
    <p:bg>
      <p:bgPr>
        <a:solidFill>
          <a:srgbClr val="1D242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1252058" y="977717"/>
            <a:ext cx="4624236" cy="3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6314355" y="981130"/>
            <a:ext cx="4624236" cy="3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1252058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6314354" y="1752801"/>
            <a:ext cx="4624235" cy="364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istics Slide">
  <p:cSld name="Statistics Slide">
    <p:bg>
      <p:bgPr>
        <a:solidFill>
          <a:srgbClr val="E9531D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dt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Uren opleiding in 2019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8" name="Google Shape;118;p28"/>
          <p:cNvSpPr>
            <a:spLocks noGrp="1"/>
          </p:cNvSpPr>
          <p:nvPr>
            <p:ph type="pic" idx="2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8"/>
          <p:cNvSpPr>
            <a:spLocks noGrp="1"/>
          </p:cNvSpPr>
          <p:nvPr>
            <p:ph type="pic" idx="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tistics Slide">
  <p:cSld name="1_Statistics Slide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838200" y="978941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122111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4724400" y="461641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8227685" y="461640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Uren opleiding in 2019</a:t>
            </a:r>
            <a:endParaRPr/>
          </a:p>
        </p:txBody>
      </p:sp>
      <p:sp>
        <p:nvSpPr>
          <p:cNvPr id="126" name="Google Shape;126;p29"/>
          <p:cNvSpPr>
            <a:spLocks noGrp="1"/>
          </p:cNvSpPr>
          <p:nvPr>
            <p:ph type="pic" idx="2"/>
          </p:nvPr>
        </p:nvSpPr>
        <p:spPr>
          <a:xfrm>
            <a:off x="1337401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9"/>
          <p:cNvSpPr>
            <a:spLocks noGrp="1"/>
          </p:cNvSpPr>
          <p:nvPr>
            <p:ph type="pic" idx="3"/>
          </p:nvPr>
        </p:nvSpPr>
        <p:spPr>
          <a:xfrm>
            <a:off x="4840688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9"/>
          <p:cNvSpPr>
            <a:spLocks noGrp="1"/>
          </p:cNvSpPr>
          <p:nvPr>
            <p:ph type="pic" idx="4"/>
          </p:nvPr>
        </p:nvSpPr>
        <p:spPr>
          <a:xfrm>
            <a:off x="8343973" y="2165807"/>
            <a:ext cx="2510627" cy="22048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Arial"/>
              <a:buChar char="•"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531D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fbeelding met bijschrift">
  <p:cSld name="1_Afbeelding met bijschrift">
    <p:bg>
      <p:bgPr>
        <a:solidFill>
          <a:srgbClr val="1D242C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155340" y="848363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31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7145879" y="1778097"/>
            <a:ext cx="3932237" cy="389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1800"/>
              <a:buFont typeface="Arial"/>
              <a:buChar char="•"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531D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242C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 met Foto">
  <p:cSld name="Titeldia met Foto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>
            <a:spLocks noGrp="1"/>
          </p:cNvSpPr>
          <p:nvPr>
            <p:ph type="pic" idx="2"/>
          </p:nvPr>
        </p:nvSpPr>
        <p:spPr>
          <a:xfrm>
            <a:off x="0" y="10466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2"/>
          <p:cNvSpPr/>
          <p:nvPr/>
        </p:nvSpPr>
        <p:spPr>
          <a:xfrm>
            <a:off x="0" y="10466"/>
            <a:ext cx="12192000" cy="6858000"/>
          </a:xfrm>
          <a:prstGeom prst="rect">
            <a:avLst/>
          </a:prstGeom>
          <a:solidFill>
            <a:srgbClr val="1D242C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838200" y="3186782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fiek Slide">
  <p:cSld name="Grafiek Slide">
    <p:bg>
      <p:bgPr>
        <a:solidFill>
          <a:srgbClr val="D0D2D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>
            <a:spLocks noGrp="1"/>
          </p:cNvSpPr>
          <p:nvPr>
            <p:ph type="title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2000"/>
              <a:buFont typeface="Arial"/>
              <a:buNone/>
              <a:defRPr sz="20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 Slide 3">
  <p:cSld name="1_Quote Slide 3">
    <p:bg>
      <p:bgPr>
        <a:solidFill>
          <a:srgbClr val="1D242C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197" y="4302718"/>
            <a:ext cx="10515600" cy="192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Google Shape;14;p7"/>
          <p:cNvCxnSpPr/>
          <p:nvPr/>
        </p:nvCxnSpPr>
        <p:spPr>
          <a:xfrm>
            <a:off x="6024029" y="3881967"/>
            <a:ext cx="143939" cy="0"/>
          </a:xfrm>
          <a:prstGeom prst="straightConnector1">
            <a:avLst/>
          </a:prstGeom>
          <a:noFill/>
          <a:ln w="19050" cap="flat" cmpd="sng">
            <a:solidFill>
              <a:srgbClr val="E953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7"/>
          <p:cNvSpPr txBox="1">
            <a:spLocks noGrp="1"/>
          </p:cNvSpPr>
          <p:nvPr>
            <p:ph type="body" idx="2"/>
          </p:nvPr>
        </p:nvSpPr>
        <p:spPr>
          <a:xfrm>
            <a:off x="838197" y="2535814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fiek Slide">
  <p:cSld name="1_Grafiek Slide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838200" y="717684"/>
            <a:ext cx="10515600" cy="26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body" idx="1"/>
          </p:nvPr>
        </p:nvSpPr>
        <p:spPr>
          <a:xfrm>
            <a:off x="838200" y="15643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600"/>
              <a:buFont typeface="Arial"/>
              <a:buNone/>
              <a:defRPr sz="16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nd Slide">
  <p:cSld name="Eind Slide">
    <p:bg>
      <p:bgPr>
        <a:solidFill>
          <a:srgbClr val="1D24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title"/>
          </p:nvPr>
        </p:nvSpPr>
        <p:spPr>
          <a:xfrm>
            <a:off x="838200" y="3176316"/>
            <a:ext cx="10515600" cy="50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Klant">
  <p:cSld name="Slide Klant">
    <p:bg>
      <p:bgPr>
        <a:solidFill>
          <a:srgbClr val="1D242C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>
            <a:spLocks noGrp="1"/>
          </p:cNvSpPr>
          <p:nvPr>
            <p:ph type="pic" idx="2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Klant">
  <p:cSld name="1_Slide Klan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>
            <a:spLocks noGrp="1"/>
          </p:cNvSpPr>
          <p:nvPr>
            <p:ph type="pic" idx="2"/>
          </p:nvPr>
        </p:nvSpPr>
        <p:spPr>
          <a:xfrm>
            <a:off x="7254242" y="2003766"/>
            <a:ext cx="3281191" cy="2870715"/>
          </a:xfrm>
          <a:prstGeom prst="rect">
            <a:avLst/>
          </a:prstGeom>
          <a:noFill/>
          <a:ln>
            <a:noFill/>
          </a:ln>
        </p:spPr>
      </p:sp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8559" y="2845816"/>
            <a:ext cx="894887" cy="116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orstelling Spreker">
  <p:cSld name="Voorstelling Sprek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001676" y="941716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0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001675" y="1839966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D242C"/>
              </a:buClr>
              <a:buSzPts val="1800"/>
              <a:buFont typeface="Arial"/>
              <a:buNone/>
              <a:defRPr sz="1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oorstelling Spreker">
  <p:cSld name="1_Voorstelling Spreker">
    <p:bg>
      <p:bgPr>
        <a:solidFill>
          <a:srgbClr val="1D242C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01676" y="981482"/>
            <a:ext cx="3932237" cy="43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531D"/>
              </a:buClr>
              <a:buSzPts val="2000"/>
              <a:buFont typeface="Arial"/>
              <a:buNone/>
              <a:defRPr sz="20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1001675" y="1879732"/>
            <a:ext cx="3932237" cy="32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Dia">
  <p:cSld name="Titel Dia">
    <p:bg>
      <p:bgPr>
        <a:solidFill>
          <a:srgbClr val="1D242C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400"/>
              <a:buFont typeface="Arial"/>
              <a:buNone/>
              <a:defRPr sz="24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6024032" y="3626223"/>
            <a:ext cx="14393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Dia">
  <p:cSld name="1_Titel Dia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8197" y="3939634"/>
            <a:ext cx="10515600" cy="40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531D"/>
              </a:buClr>
              <a:buSzPts val="2400"/>
              <a:buFont typeface="Arial"/>
              <a:buNone/>
              <a:defRPr sz="2400" b="0" i="0">
                <a:solidFill>
                  <a:srgbClr val="E9531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8197" y="2822672"/>
            <a:ext cx="10515600" cy="40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42C"/>
              </a:buClr>
              <a:buSzPts val="2800"/>
              <a:buFont typeface="Arial"/>
              <a:buNone/>
              <a:defRPr sz="2800" b="0" i="0">
                <a:solidFill>
                  <a:srgbClr val="1D242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>
            <a:off x="6024032" y="3626223"/>
            <a:ext cx="143939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/>
          <p:nvPr/>
        </p:nvSpPr>
        <p:spPr>
          <a:xfrm>
            <a:off x="6024032" y="3589768"/>
            <a:ext cx="143939" cy="28800"/>
          </a:xfrm>
          <a:prstGeom prst="rect">
            <a:avLst/>
          </a:prstGeom>
          <a:solidFill>
            <a:srgbClr val="1D2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yourfuture.b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BE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C# Fundamentals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3" name="Google Shape;163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Hack Your Future (</a:t>
            </a: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https://hackyourfuture.be/</a:t>
            </a: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nl-BE" sz="2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2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Axxes Coaches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Hannes Lowette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Joren Vandekerckhove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Kevin Boets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Stijn Roscam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Thibaut Humblet</a:t>
            </a:r>
          </a:p>
          <a:p>
            <a:pPr marL="228594" marR="0" lvl="0" indent="-5079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nl-BE" sz="1800" dirty="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Francis Didden</a:t>
            </a:r>
            <a:endParaRPr sz="1800" dirty="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D668-AB26-45AC-BB89-5BC8A173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264"/>
            <a:ext cx="10515600" cy="819451"/>
          </a:xfrm>
        </p:spPr>
        <p:txBody>
          <a:bodyPr/>
          <a:lstStyle/>
          <a:p>
            <a:r>
              <a:rPr lang="nl-BE" sz="2400" dirty="0"/>
              <a:t>What is 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83C22-7E43-44D8-9736-2AB91710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71837"/>
            <a:ext cx="10515600" cy="1866359"/>
          </a:xfrm>
        </p:spPr>
        <p:txBody>
          <a:bodyPr/>
          <a:lstStyle/>
          <a:p>
            <a:r>
              <a:rPr lang="nl-BE" dirty="0"/>
              <a:t>Framework</a:t>
            </a:r>
          </a:p>
          <a:p>
            <a:r>
              <a:rPr lang="nl-BE" dirty="0"/>
              <a:t>Microsoft</a:t>
            </a:r>
          </a:p>
          <a:p>
            <a:r>
              <a:rPr lang="nl-BE" dirty="0"/>
              <a:t>Multiple Lanuages (C#, VB.NET, F#, Q#)</a:t>
            </a:r>
          </a:p>
          <a:p>
            <a:r>
              <a:rPr lang="nl-BE" dirty="0"/>
              <a:t>.NET Framework &amp; .NET (Core)</a:t>
            </a:r>
          </a:p>
          <a:p>
            <a:r>
              <a:rPr lang="nl-BE" dirty="0"/>
              <a:t>Open source</a:t>
            </a:r>
          </a:p>
          <a:p>
            <a:endParaRPr lang="nl-BE" dirty="0"/>
          </a:p>
        </p:txBody>
      </p:sp>
      <p:pic>
        <p:nvPicPr>
          <p:cNvPr id="1026" name="Picture 2" descr="Chart showing .NET Core 3.1 as an LTS release that happened in December 2019 and all other releases happening in November starting with .NET 5 and intercalating between Current and LTS">
            <a:extLst>
              <a:ext uri="{FF2B5EF4-FFF2-40B4-BE49-F238E27FC236}">
                <a16:creationId xmlns:a16="http://schemas.microsoft.com/office/drawing/2014/main" id="{0401FA5E-603D-4AC8-856D-28DFD8A5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84" y="4151423"/>
            <a:ext cx="6548031" cy="18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5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D668-AB26-45AC-BB89-5BC8A173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264"/>
            <a:ext cx="10515600" cy="819451"/>
          </a:xfrm>
        </p:spPr>
        <p:txBody>
          <a:bodyPr/>
          <a:lstStyle/>
          <a:p>
            <a:r>
              <a:rPr lang="nl-BE" sz="2400" dirty="0"/>
              <a:t>C#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83C22-7E43-44D8-9736-2AB91710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24534"/>
            <a:ext cx="10515600" cy="1555157"/>
          </a:xfrm>
        </p:spPr>
        <p:txBody>
          <a:bodyPr/>
          <a:lstStyle/>
          <a:p>
            <a:r>
              <a:rPr lang="nl-BE" dirty="0"/>
              <a:t> Multi-paradigm programming language</a:t>
            </a:r>
          </a:p>
          <a:p>
            <a:r>
              <a:rPr lang="nl-BE" dirty="0"/>
              <a:t>Object Oriented</a:t>
            </a:r>
          </a:p>
          <a:p>
            <a:r>
              <a:rPr lang="nl-BE" dirty="0"/>
              <a:t>Statically/strongly typed</a:t>
            </a:r>
          </a:p>
          <a:p>
            <a:r>
              <a:rPr lang="nl-BE" dirty="0"/>
              <a:t>C# version depends on .NET version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90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D668-AB26-45AC-BB89-5BC8A173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264"/>
            <a:ext cx="10515600" cy="819451"/>
          </a:xfrm>
        </p:spPr>
        <p:txBody>
          <a:bodyPr/>
          <a:lstStyle/>
          <a:p>
            <a:r>
              <a:rPr lang="nl-BE" sz="2400" dirty="0"/>
              <a:t>IDE’s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83C22-7E43-44D8-9736-2AB91710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24534"/>
            <a:ext cx="10515600" cy="1555157"/>
          </a:xfrm>
        </p:spPr>
        <p:txBody>
          <a:bodyPr/>
          <a:lstStyle/>
          <a:p>
            <a:r>
              <a:rPr lang="nl-BE" dirty="0"/>
              <a:t>Visual Studio 2022</a:t>
            </a:r>
          </a:p>
          <a:p>
            <a:r>
              <a:rPr lang="nl-BE" dirty="0"/>
              <a:t>Visual Studio Code</a:t>
            </a:r>
          </a:p>
          <a:p>
            <a:r>
              <a:rPr lang="nl-BE" dirty="0"/>
              <a:t>Rider (JetBrains)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398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Types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0471"/>
            <a:ext cx="10515600" cy="591772"/>
          </a:xfrm>
        </p:spPr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48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0471"/>
            <a:ext cx="10515600" cy="591772"/>
          </a:xfrm>
        </p:spPr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561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0471"/>
            <a:ext cx="10515600" cy="591772"/>
          </a:xfrm>
        </p:spPr>
        <p:txBody>
          <a:bodyPr/>
          <a:lstStyle/>
          <a:p>
            <a:r>
              <a:rPr lang="nl-B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83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F49D-0101-4D96-99A1-48F87A5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659F-8619-4EEE-8367-3A635D3E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0471"/>
            <a:ext cx="10515600" cy="591772"/>
          </a:xfrm>
        </p:spPr>
        <p:txBody>
          <a:bodyPr/>
          <a:lstStyle/>
          <a:p>
            <a:r>
              <a:rPr lang="nl-BE" dirty="0"/>
              <a:t>Breakpoints</a:t>
            </a:r>
          </a:p>
          <a:p>
            <a:r>
              <a:rPr lang="nl-BE" dirty="0"/>
              <a:t>Stepping though code</a:t>
            </a:r>
          </a:p>
          <a:p>
            <a:r>
              <a:rPr lang="nl-BE" dirty="0"/>
              <a:t>Live code editing</a:t>
            </a:r>
          </a:p>
          <a:p>
            <a:r>
              <a:rPr lang="nl-BE" dirty="0"/>
              <a:t>Inspecting variables</a:t>
            </a:r>
          </a:p>
        </p:txBody>
      </p:sp>
    </p:spTree>
    <p:extLst>
      <p:ext uri="{BB962C8B-B14F-4D97-AF65-F5344CB8AC3E}">
        <p14:creationId xmlns:p14="http://schemas.microsoft.com/office/powerpoint/2010/main" val="25106869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16338</TotalTime>
  <Words>275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C# Fundamentals</vt:lpstr>
      <vt:lpstr>What is .NET?</vt:lpstr>
      <vt:lpstr>C# Language</vt:lpstr>
      <vt:lpstr>IDE’s</vt:lpstr>
      <vt:lpstr>Types in C#</vt:lpstr>
      <vt:lpstr>Methods</vt:lpstr>
      <vt:lpstr>Program Flow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Deploy: Bicep Vs. Terraform</dc:title>
  <dc:creator>Francis Didden</dc:creator>
  <cp:lastModifiedBy>Francis Didden</cp:lastModifiedBy>
  <cp:revision>12</cp:revision>
  <cp:lastPrinted>2022-09-10T16:48:36Z</cp:lastPrinted>
  <dcterms:created xsi:type="dcterms:W3CDTF">2022-03-24T19:27:07Z</dcterms:created>
  <dcterms:modified xsi:type="dcterms:W3CDTF">2022-09-10T16:49:42Z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0x01010020A4786EB02F0048A931E391524AFCF800F04D0C736EAAA144A162CB0A954C483D</vt:lpwstr>
  </property>
</Properties>
</file>