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9"/>
  </p:notesMasterIdLst>
  <p:sldIdLst>
    <p:sldId id="256" r:id="rId3"/>
    <p:sldId id="289" r:id="rId4"/>
    <p:sldId id="282" r:id="rId5"/>
    <p:sldId id="260" r:id="rId6"/>
    <p:sldId id="261" r:id="rId7"/>
    <p:sldId id="279" r:id="rId8"/>
    <p:sldId id="262" r:id="rId9"/>
    <p:sldId id="264" r:id="rId10"/>
    <p:sldId id="265" r:id="rId11"/>
    <p:sldId id="266" r:id="rId12"/>
    <p:sldId id="285" r:id="rId13"/>
    <p:sldId id="290" r:id="rId14"/>
    <p:sldId id="280" r:id="rId15"/>
    <p:sldId id="286" r:id="rId16"/>
    <p:sldId id="281" r:id="rId17"/>
    <p:sldId id="287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16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BC1A7"/>
    <a:srgbClr val="FFFF99"/>
    <a:srgbClr val="CCFF99"/>
    <a:srgbClr val="FB4005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4511" autoAdjust="0"/>
  </p:normalViewPr>
  <p:slideViewPr>
    <p:cSldViewPr snapToGrid="0">
      <p:cViewPr>
        <p:scale>
          <a:sx n="150" d="100"/>
          <a:sy n="150" d="100"/>
        </p:scale>
        <p:origin x="-504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-2578" y="3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61614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e2ccde515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e2ccde515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e2ccde515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e2ccde515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e2ccde515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e2ccde515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анализ специфики ПОП на языке Reflex с точки зрения необходимости визуализации диаграмм;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анализ существующих видов диаграмм, использующихся для анализа кода, их сравнение, сформулировать требования к создаваемому программному модулю;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сравнительный анализ средств визуализации диаграмм для языков общего назначения;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разработать диаграммы для отображения связей процессов по данным и управлению;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сравнительный анализ средств визуализации графов, определить формат представления диаграмм;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разработать архитектуру модуля, удовлетворяющую обозначенным требованиям;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реализовать модуль визуализации;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тестирование созданной реализации, опробовать ее на практике;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подготовить доклад для выступления на конференции;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оформить текст диплома.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e2ccde515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e2ccde515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 Разогрев: греет, если дверца закрыта и время разогрева ненулевое, если открывается дверца - выключает нагреватель и ждет закрытия дверцы, если приготовил - звуковой сигнал 1 сек.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Можно выделить основные особенности языка Reflex: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Процессы.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Процессы представлены автоматами состояний.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Исполнение происходит в кооперативной модели многопоточности.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Процессы взаимодействуют по данным и по управлению.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Исходя из анализа ПОП, необходима визуализация следующих диаграмм: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5334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 Диаграмм состояний процесса.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5334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 Диаграмм связи процессов по данным.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5334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 Диаграмм связи процессов по управлению.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e2ccde515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e2ccde515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Были рассмотрены наиболее известные средства построения UML-диаграмм для языков общего назначения, таких, как Java, C# и другие. Исходя из специфики поставленной задачи, наибольший интерес представляют продукты, способные осуществлять реверсивный инжиниринг, так как в разрабатываемом программном модуле предполагается генерация диаграмм по коду. Средства построения, не удовлетворяющие данному критерию, не рассматривались.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Наиболее широкий спектр возможностей предоставляют такие программные продукты, как Class Designer для Visual Studio, Rational Rose и IntelliJ Idea, двое из которых также находятся в первой семерке популярности по количеству поисковых запросов в Google  их загрузочной страницы. Отсюда можно сделать вывод, что наличие в IDE такого средства анализа кода, как визуализация диаграмм, дает преимущества и упрощает разработку. Все рассмотренные средства реализуют возможности модификации построенных диаграмм (drag-and-drop, изменение подписей и другие). Возможности скрывать компоненты отдельных классов и динамическое построение реализуется лишь частью рассмотренных средств.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e2ccde515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e2ccde515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Отсюда можно сформулировать следующие требования к решению: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Обновление диаграммы по нажатию кнопки (по явному вызову), так как в данной области нет необходимости в динамическом построении диаграмм.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перетаскивания блоков с помощью мыши. Связанные с блоком компоненты автоматически следуют за блоком (такие, как связи и подписи).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изменять имена компонентов диаграмм.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Автоматическая укладка диаграмм на плоскость.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удаления компонента диаграммы. Автоматически удаляются связанные с ним связи и подписи.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Возможность сохранения диаграммы в отдельный файл для дальнейшего использования.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Наличие графического интерфейса, взаимодействующего с модулем визуализации через API. Позволит обеспечить как независимую работу решения, так и возможность встраивания его в IDE.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модуля: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Самостоятельное использование:</a:t>
            </a:r>
            <a:endParaRPr sz="1400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Запустив модуль, предоставляющий GUI для разрабатываемого модуля, пользователь задает необходимые ему параметры визуализации, после чего требуемые диаграммы создаются.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составе IDE: </a:t>
            </a:r>
            <a:endParaRPr sz="1400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Пользователь после написания кода может нажать соответствующую кнопку, и в открывшемся диалоговом окне задать необходимые параметры визуализации, после чего требуемые диаграммы будут созданы.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e2ccde515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e2ccde515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основе проведенного анализа диаграмм можно сделать вывод о необходимости адаптировать UML-диаграммы к визуализации диаграмм процессов. Такой подход к визуализации процессов позволит быстро оценить связи между ними по переменным и вызовам. Для отображения состояний процесса Разогрев использовалась диаграмма состояний UML.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e2ccde515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e2ccde515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e2ccde515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e2ccde515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FEFE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3.xls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enkaia/Diagram_generator.git" TargetMode="External"/><Relationship Id="rId2" Type="http://schemas.openxmlformats.org/officeDocument/2006/relationships/hyperlink" Target="mailto:s.belenkaia8@g.nsu.ru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Belenkaia/Diagram-visualisation.gi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0" y="190501"/>
            <a:ext cx="8520600" cy="26821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indent="457200">
              <a:lnSpc>
                <a:spcPct val="115000"/>
              </a:lnSpc>
              <a:spcBef>
                <a:spcPts val="1200"/>
              </a:spcBef>
            </a:pPr>
            <a:r>
              <a:rPr lang="ru-RU" sz="1400" dirty="0" smtClean="0">
                <a:solidFill>
                  <a:srgbClr val="000000"/>
                </a:solidFill>
              </a:rPr>
              <a:t>Новосибирский государственный университет</a:t>
            </a:r>
            <a:r>
              <a:rPr lang="ru-RU" sz="1400" dirty="0">
                <a:solidFill>
                  <a:srgbClr val="000000"/>
                </a:solidFill>
              </a:rPr>
              <a:t/>
            </a:r>
            <a:br>
              <a:rPr lang="ru-RU" sz="1400" dirty="0">
                <a:solidFill>
                  <a:srgbClr val="000000"/>
                </a:solidFill>
              </a:rPr>
            </a:br>
            <a:r>
              <a:rPr lang="ru-RU" sz="1400" dirty="0">
                <a:solidFill>
                  <a:srgbClr val="000000"/>
                </a:solidFill>
              </a:rPr>
              <a:t>09.03.01 Информатика и вычислительная </a:t>
            </a:r>
            <a:r>
              <a:rPr lang="ru-RU" sz="1400" dirty="0" smtClean="0">
                <a:solidFill>
                  <a:srgbClr val="000000"/>
                </a:solidFill>
              </a:rPr>
              <a:t>техника</a:t>
            </a:r>
            <a:br>
              <a:rPr lang="ru-RU" sz="1400" dirty="0" smtClean="0">
                <a:solidFill>
                  <a:srgbClr val="000000"/>
                </a:solidFill>
              </a:rPr>
            </a:br>
            <a:r>
              <a:rPr lang="ru-RU" sz="1400" dirty="0" smtClean="0">
                <a:solidFill>
                  <a:srgbClr val="000000"/>
                </a:solidFill>
              </a:rPr>
              <a:t/>
            </a:r>
            <a:br>
              <a:rPr lang="ru-RU" sz="1400" dirty="0" smtClean="0">
                <a:solidFill>
                  <a:srgbClr val="000000"/>
                </a:solidFill>
              </a:rPr>
            </a:br>
            <a:r>
              <a:rPr lang="ru" sz="1400" dirty="0" smtClean="0">
                <a:solidFill>
                  <a:srgbClr val="000000"/>
                </a:solidFill>
              </a:rPr>
              <a:t>Выпускная </a:t>
            </a:r>
            <a:r>
              <a:rPr lang="ru" sz="1400" dirty="0">
                <a:solidFill>
                  <a:srgbClr val="000000"/>
                </a:solidFill>
              </a:rPr>
              <a:t>квалификационная работа бакалавра по </a:t>
            </a:r>
            <a:r>
              <a:rPr lang="ru" sz="1400" dirty="0" smtClean="0">
                <a:solidFill>
                  <a:srgbClr val="000000"/>
                </a:solidFill>
              </a:rPr>
              <a:t>теме</a:t>
            </a:r>
            <a:r>
              <a:rPr lang="en-US" sz="3200" dirty="0">
                <a:solidFill>
                  <a:srgbClr val="000000"/>
                </a:solidFill>
              </a:rPr>
              <a:t/>
            </a:r>
            <a:br>
              <a:rPr lang="en-US" sz="3200" dirty="0">
                <a:solidFill>
                  <a:srgbClr val="000000"/>
                </a:solidFill>
              </a:rPr>
            </a:br>
            <a:r>
              <a:rPr lang="ru" sz="3000" dirty="0" smtClean="0">
                <a:solidFill>
                  <a:srgbClr val="0B5394"/>
                </a:solidFill>
              </a:rPr>
              <a:t>Разработка </a:t>
            </a:r>
            <a:r>
              <a:rPr lang="ru" sz="3000" dirty="0">
                <a:solidFill>
                  <a:srgbClr val="0B5394"/>
                </a:solidFill>
              </a:rPr>
              <a:t>программного модуля визуализации диаграмм процессов по спецификации на языке Reflex</a:t>
            </a:r>
            <a:endParaRPr sz="3000" dirty="0">
              <a:solidFill>
                <a:srgbClr val="0B5394"/>
              </a:solidFill>
            </a:endParaRPr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4572000" y="3160388"/>
            <a:ext cx="4146210" cy="1681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 b="1" dirty="0" smtClean="0">
                <a:solidFill>
                  <a:srgbClr val="000000"/>
                </a:solidFill>
              </a:rPr>
              <a:t>Научный </a:t>
            </a:r>
            <a:r>
              <a:rPr lang="ru" sz="1400" b="1" dirty="0">
                <a:solidFill>
                  <a:srgbClr val="000000"/>
                </a:solidFill>
              </a:rPr>
              <a:t>руководитель</a:t>
            </a:r>
            <a:r>
              <a:rPr lang="ru" sz="1400" dirty="0">
                <a:solidFill>
                  <a:srgbClr val="000000"/>
                </a:solidFill>
              </a:rPr>
              <a:t>: </a:t>
            </a:r>
            <a:r>
              <a:rPr lang="ru" sz="1400" b="1" dirty="0">
                <a:solidFill>
                  <a:srgbClr val="000000"/>
                </a:solidFill>
              </a:rPr>
              <a:t>Зюбин В.Е., </a:t>
            </a:r>
            <a:r>
              <a:rPr lang="ru" sz="1400" dirty="0">
                <a:solidFill>
                  <a:schemeClr val="tx1"/>
                </a:solidFill>
              </a:rPr>
              <a:t>зав. кафедрой </a:t>
            </a:r>
            <a:r>
              <a:rPr lang="ru" sz="1400" dirty="0" smtClean="0">
                <a:solidFill>
                  <a:schemeClr val="tx1"/>
                </a:solidFill>
              </a:rPr>
              <a:t>компьютерных технологий ФИТ НГУ</a:t>
            </a:r>
            <a:r>
              <a:rPr lang="ru" sz="1400" dirty="0" smtClean="0">
                <a:solidFill>
                  <a:srgbClr val="000000"/>
                </a:solidFill>
              </a:rPr>
              <a:t>, </a:t>
            </a:r>
            <a:r>
              <a:rPr lang="ru" sz="1400" dirty="0">
                <a:solidFill>
                  <a:srgbClr val="000000"/>
                </a:solidFill>
              </a:rPr>
              <a:t>д. т. н., доцент, зав. лаб. ИАиЭ СО </a:t>
            </a:r>
            <a:r>
              <a:rPr lang="ru" sz="1400" dirty="0" smtClean="0">
                <a:solidFill>
                  <a:srgbClr val="000000"/>
                </a:solidFill>
              </a:rPr>
              <a:t>РАН.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 dirty="0" smtClean="0">
                <a:solidFill>
                  <a:srgbClr val="000000"/>
                </a:solidFill>
              </a:rPr>
              <a:t>Соруководитель</a:t>
            </a:r>
            <a:r>
              <a:rPr lang="ru" sz="1400" dirty="0">
                <a:solidFill>
                  <a:srgbClr val="000000"/>
                </a:solidFill>
              </a:rPr>
              <a:t>: </a:t>
            </a:r>
            <a:r>
              <a:rPr lang="ru" sz="1400" b="1" dirty="0">
                <a:solidFill>
                  <a:srgbClr val="000000"/>
                </a:solidFill>
              </a:rPr>
              <a:t>Розов А. С.</a:t>
            </a:r>
            <a:r>
              <a:rPr lang="ru" sz="1400" dirty="0">
                <a:solidFill>
                  <a:srgbClr val="000000"/>
                </a:solidFill>
              </a:rPr>
              <a:t>, старший преподаватель кафедры КТ.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100;p25"/>
          <p:cNvSpPr txBox="1">
            <a:spLocks/>
          </p:cNvSpPr>
          <p:nvPr/>
        </p:nvSpPr>
        <p:spPr>
          <a:xfrm>
            <a:off x="457117" y="3203103"/>
            <a:ext cx="4114881" cy="142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tabLst/>
              <a:defRPr/>
            </a:pPr>
            <a:r>
              <a:rPr kumimoji="0" lang="ru-RU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Докладчик: </a:t>
            </a:r>
            <a:r>
              <a:rPr kumimoji="0" lang="ru-RU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Беленькая София Евгеньевна, </a:t>
            </a: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студентка 4 курса факультета информационных технологий Новосибирского государственного университета.</a:t>
            </a:r>
            <a:endParaRPr kumimoji="0" lang="ru-RU" sz="1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21395" y="4842073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2020 </a:t>
            </a:r>
            <a:r>
              <a:rPr lang="ru-RU" dirty="0" smtClean="0"/>
              <a:t>год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>
            <a:spLocks noGrp="1"/>
          </p:cNvSpPr>
          <p:nvPr>
            <p:ph type="title"/>
          </p:nvPr>
        </p:nvSpPr>
        <p:spPr>
          <a:xfrm>
            <a:off x="363170" y="114409"/>
            <a:ext cx="8417660" cy="5406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>
                <a:solidFill>
                  <a:srgbClr val="0B5394"/>
                </a:solidFill>
              </a:rPr>
              <a:t>Диаграмма связи процессов по управлению</a:t>
            </a:r>
            <a:endParaRPr sz="2800" dirty="0"/>
          </a:p>
        </p:txBody>
      </p:sp>
      <p:sp>
        <p:nvSpPr>
          <p:cNvPr id="180" name="Google Shape;180;p35"/>
          <p:cNvSpPr txBox="1">
            <a:spLocks noGrp="1"/>
          </p:cNvSpPr>
          <p:nvPr>
            <p:ph type="body" idx="2"/>
          </p:nvPr>
        </p:nvSpPr>
        <p:spPr>
          <a:xfrm>
            <a:off x="368300" y="749299"/>
            <a:ext cx="8407400" cy="482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000000"/>
                </a:solidFill>
              </a:rPr>
              <a:t>Для построения диаграмм связи процессов по управлению были м</a:t>
            </a:r>
            <a:r>
              <a:rPr lang="ru" sz="1600" dirty="0" smtClean="0">
                <a:solidFill>
                  <a:srgbClr val="000000"/>
                </a:solidFill>
              </a:rPr>
              <a:t>одифицированы:</a:t>
            </a:r>
            <a:endParaRPr sz="1600" dirty="0">
              <a:solidFill>
                <a:srgbClr val="000000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" t="2786" r="2342" b="67629"/>
          <a:stretch/>
        </p:blipFill>
        <p:spPr>
          <a:xfrm>
            <a:off x="95987" y="1447795"/>
            <a:ext cx="6273064" cy="2654299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10</a:t>
            </a:fld>
            <a:r>
              <a:rPr lang="en-US" dirty="0"/>
              <a:t> /</a:t>
            </a:r>
            <a:r>
              <a:rPr lang="en-US" dirty="0" smtClean="0"/>
              <a:t>1</a:t>
            </a:r>
            <a:r>
              <a:rPr lang="en-US" dirty="0"/>
              <a:t>6</a:t>
            </a:r>
            <a:endParaRPr lang="ru" dirty="0"/>
          </a:p>
        </p:txBody>
      </p:sp>
      <p:sp>
        <p:nvSpPr>
          <p:cNvPr id="3" name="TextBox 2"/>
          <p:cNvSpPr txBox="1"/>
          <p:nvPr/>
        </p:nvSpPr>
        <p:spPr>
          <a:xfrm>
            <a:off x="6159500" y="1250946"/>
            <a:ext cx="276860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17500">
              <a:buSzPts val="1400"/>
              <a:buFont typeface="Arial"/>
              <a:buChar char="●"/>
            </a:pPr>
            <a:r>
              <a:rPr lang="ru-RU" sz="1600" dirty="0" smtClean="0"/>
              <a:t>диаграмма </a:t>
            </a:r>
            <a:r>
              <a:rPr lang="ru-RU" sz="1600" dirty="0"/>
              <a:t>деятельности </a:t>
            </a:r>
            <a:r>
              <a:rPr lang="ru-RU" sz="1600" dirty="0" smtClean="0"/>
              <a:t>UML</a:t>
            </a:r>
            <a:r>
              <a:rPr lang="en-US" sz="1600" dirty="0" smtClean="0"/>
              <a:t> (</a:t>
            </a:r>
            <a:r>
              <a:rPr lang="ru-RU" sz="1600" dirty="0" smtClean="0"/>
              <a:t>общий </a:t>
            </a:r>
            <a:r>
              <a:rPr lang="ru-RU" sz="1600" dirty="0"/>
              <a:t>вид вершин </a:t>
            </a:r>
            <a:r>
              <a:rPr lang="ru-RU" sz="1600" dirty="0" smtClean="0"/>
              <a:t>диаграммы</a:t>
            </a:r>
            <a:r>
              <a:rPr lang="en-US" sz="1600" dirty="0" smtClean="0"/>
              <a:t>).</a:t>
            </a:r>
            <a:endParaRPr lang="ru-RU" sz="1600" dirty="0" smtClean="0"/>
          </a:p>
          <a:p>
            <a:pPr marL="457200" lvl="0" indent="-317500">
              <a:buSzPts val="1400"/>
              <a:buFont typeface="Arial"/>
              <a:buChar char="●"/>
            </a:pPr>
            <a:endParaRPr lang="ru-RU" sz="1600" dirty="0" smtClean="0"/>
          </a:p>
          <a:p>
            <a:pPr marL="457200" lvl="0" indent="-317500">
              <a:buSzPts val="1400"/>
              <a:buFont typeface="Arial"/>
              <a:buChar char="●"/>
            </a:pPr>
            <a:r>
              <a:rPr lang="ru-RU" sz="1600" dirty="0" smtClean="0"/>
              <a:t>диаграмма состояний UML</a:t>
            </a:r>
            <a:r>
              <a:rPr lang="en-US" sz="1600" dirty="0" smtClean="0"/>
              <a:t> (</a:t>
            </a:r>
            <a:r>
              <a:rPr lang="ru-RU" sz="1600" dirty="0" smtClean="0"/>
              <a:t>идея </a:t>
            </a:r>
            <a:r>
              <a:rPr lang="ru-RU" sz="1600" dirty="0"/>
              <a:t>подписей над </a:t>
            </a:r>
            <a:r>
              <a:rPr lang="ru-RU" sz="1600" dirty="0" smtClean="0"/>
              <a:t>стрелками</a:t>
            </a:r>
            <a:r>
              <a:rPr lang="en-US" sz="1600" dirty="0" smtClean="0"/>
              <a:t>, </a:t>
            </a:r>
            <a:r>
              <a:rPr lang="ru-RU" sz="1600" dirty="0" smtClean="0"/>
              <a:t>обозначение </a:t>
            </a:r>
            <a:r>
              <a:rPr lang="ru-RU" sz="1600" dirty="0"/>
              <a:t>точки </a:t>
            </a:r>
            <a:r>
              <a:rPr lang="ru-RU" sz="1600" dirty="0" smtClean="0"/>
              <a:t>входа).</a:t>
            </a:r>
            <a:endParaRPr lang="ru-RU" sz="1600" dirty="0"/>
          </a:p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>
            <a:spLocks noGrp="1"/>
          </p:cNvSpPr>
          <p:nvPr>
            <p:ph type="title"/>
          </p:nvPr>
        </p:nvSpPr>
        <p:spPr>
          <a:xfrm>
            <a:off x="314923" y="122830"/>
            <a:ext cx="8520600" cy="502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rgbClr val="0B5394"/>
                </a:solidFill>
              </a:rPr>
              <a:t>Обзор форматов представления графов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930751"/>
              </p:ext>
            </p:extLst>
          </p:nvPr>
        </p:nvGraphicFramePr>
        <p:xfrm>
          <a:off x="242223" y="757403"/>
          <a:ext cx="7554083" cy="25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Лист" r:id="rId4" imgW="7601001" imgH="2514510" progId="Excel.Sheet.12">
                  <p:embed/>
                </p:oleObj>
              </mc:Choice>
              <mc:Fallback>
                <p:oleObj name="Лист" r:id="rId4" imgW="7601001" imgH="25145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223" y="757403"/>
                        <a:ext cx="7554083" cy="2579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8204201" y="929266"/>
            <a:ext cx="539750" cy="20955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04150" y="1138816"/>
            <a:ext cx="1339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/>
              <a:t>Удовлетворяет требованиям</a:t>
            </a:r>
            <a:endParaRPr lang="ru-RU" sz="1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204201" y="1976874"/>
            <a:ext cx="539750" cy="20955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04151" y="2171640"/>
            <a:ext cx="1339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/>
              <a:t>Не удовлетворяет требованиям</a:t>
            </a:r>
            <a:endParaRPr lang="ru-RU" sz="10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fld id="{00000000-1234-1234-1234-123412341234}" type="slidenum">
              <a:rPr lang="ru" smtClean="0">
                <a:solidFill>
                  <a:srgbClr val="595959"/>
                </a:solidFill>
              </a:rPr>
              <a:pPr/>
              <a:t>11</a:t>
            </a:fld>
            <a:r>
              <a:rPr lang="en-US" dirty="0">
                <a:solidFill>
                  <a:srgbClr val="595959"/>
                </a:solidFill>
              </a:rPr>
              <a:t> /</a:t>
            </a:r>
            <a:r>
              <a:rPr lang="en-US" dirty="0" smtClean="0">
                <a:solidFill>
                  <a:srgbClr val="595959"/>
                </a:solidFill>
              </a:rPr>
              <a:t>1</a:t>
            </a:r>
            <a:r>
              <a:rPr lang="en-US" dirty="0">
                <a:solidFill>
                  <a:srgbClr val="595959"/>
                </a:solidFill>
              </a:rPr>
              <a:t>6</a:t>
            </a:r>
            <a:endParaRPr lang="ru" dirty="0">
              <a:solidFill>
                <a:srgbClr val="59595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35528" y="3402801"/>
            <a:ext cx="2787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Возможности конвертации</a:t>
            </a:r>
            <a:r>
              <a:rPr lang="en-US" sz="1600" dirty="0" smtClean="0"/>
              <a:t>:</a:t>
            </a:r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6" t="12263" r="7639" b="46386"/>
          <a:stretch/>
        </p:blipFill>
        <p:spPr>
          <a:xfrm>
            <a:off x="933450" y="3799488"/>
            <a:ext cx="3117850" cy="120335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7" t="64120" r="30808" b="4668"/>
          <a:stretch/>
        </p:blipFill>
        <p:spPr>
          <a:xfrm>
            <a:off x="5671558" y="3741355"/>
            <a:ext cx="2005592" cy="120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2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r>
              <a:rPr lang="en-US" dirty="0" smtClean="0"/>
              <a:t>/16</a:t>
            </a:r>
            <a:endParaRPr lang="ru" dirty="0"/>
          </a:p>
        </p:txBody>
      </p:sp>
      <p:sp>
        <p:nvSpPr>
          <p:cNvPr id="5" name="Google Shape;204;p38"/>
          <p:cNvSpPr txBox="1">
            <a:spLocks noGrp="1"/>
          </p:cNvSpPr>
          <p:nvPr>
            <p:ph type="title"/>
          </p:nvPr>
        </p:nvSpPr>
        <p:spPr>
          <a:xfrm>
            <a:off x="314923" y="122830"/>
            <a:ext cx="8520600" cy="502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rgbClr val="0B5394"/>
                </a:solidFill>
              </a:rPr>
              <a:t>GML </a:t>
            </a:r>
            <a:r>
              <a:rPr lang="ru-RU" dirty="0" smtClean="0">
                <a:solidFill>
                  <a:srgbClr val="0B5394"/>
                </a:solidFill>
              </a:rPr>
              <a:t>и </a:t>
            </a:r>
            <a:r>
              <a:rPr lang="en-US" dirty="0" smtClean="0">
                <a:solidFill>
                  <a:srgbClr val="0B5394"/>
                </a:solidFill>
              </a:rPr>
              <a:t>GraphML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180;p35"/>
          <p:cNvSpPr txBox="1">
            <a:spLocks noGrp="1"/>
          </p:cNvSpPr>
          <p:nvPr>
            <p:ph type="body" idx="4294967295"/>
          </p:nvPr>
        </p:nvSpPr>
        <p:spPr>
          <a:xfrm>
            <a:off x="361950" y="2457451"/>
            <a:ext cx="4527550" cy="7238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solidFill>
                  <a:srgbClr val="000000"/>
                </a:solidFill>
              </a:rPr>
              <a:t>Диаграмма связи процессов по данным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solidFill>
                  <a:schemeClr val="tx1"/>
                </a:solidFill>
              </a:rPr>
              <a:t>Диаграмма связи процессов по управлению</a:t>
            </a:r>
            <a:endParaRPr sz="1600" dirty="0">
              <a:solidFill>
                <a:schemeClr val="tx1"/>
              </a:solidFill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580078"/>
              </p:ext>
            </p:extLst>
          </p:nvPr>
        </p:nvGraphicFramePr>
        <p:xfrm>
          <a:off x="2836068" y="742950"/>
          <a:ext cx="3471863" cy="1579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Лист" r:id="rId3" imgW="3248078" imgH="1476360" progId="Excel.Sheet.12">
                  <p:embed/>
                </p:oleObj>
              </mc:Choice>
              <mc:Fallback>
                <p:oleObj name="Лист" r:id="rId3" imgW="3248078" imgH="1476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6068" y="742950"/>
                        <a:ext cx="3471863" cy="1579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Google Shape;180;p35"/>
          <p:cNvSpPr txBox="1">
            <a:spLocks noGrp="1"/>
          </p:cNvSpPr>
          <p:nvPr>
            <p:ph type="body" idx="4294967295"/>
          </p:nvPr>
        </p:nvSpPr>
        <p:spPr>
          <a:xfrm>
            <a:off x="5397500" y="2571750"/>
            <a:ext cx="3524250" cy="5270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solidFill>
                  <a:srgbClr val="000000"/>
                </a:solidFill>
              </a:rPr>
              <a:t>Диаграмма состояний процесса</a:t>
            </a: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9" name="Левая фигурная скобка 8"/>
          <p:cNvSpPr/>
          <p:nvPr/>
        </p:nvSpPr>
        <p:spPr>
          <a:xfrm rot="16200000">
            <a:off x="2511424" y="949306"/>
            <a:ext cx="457200" cy="440055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Левая фигурная скобка 9"/>
          <p:cNvSpPr/>
          <p:nvPr/>
        </p:nvSpPr>
        <p:spPr>
          <a:xfrm rot="16200000">
            <a:off x="7058025" y="1514457"/>
            <a:ext cx="457200" cy="327025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Google Shape;180;p35"/>
          <p:cNvSpPr txBox="1">
            <a:spLocks noGrp="1"/>
          </p:cNvSpPr>
          <p:nvPr>
            <p:ph type="body" idx="4294967295"/>
          </p:nvPr>
        </p:nvSpPr>
        <p:spPr>
          <a:xfrm>
            <a:off x="6946900" y="3378182"/>
            <a:ext cx="679450" cy="4635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GML</a:t>
            </a: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14" name="Google Shape;180;p35"/>
          <p:cNvSpPr txBox="1">
            <a:spLocks noGrp="1"/>
          </p:cNvSpPr>
          <p:nvPr>
            <p:ph type="body" idx="4294967295"/>
          </p:nvPr>
        </p:nvSpPr>
        <p:spPr>
          <a:xfrm>
            <a:off x="2178048" y="3378182"/>
            <a:ext cx="1123950" cy="4635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GraphML</a:t>
            </a: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15" name="Google Shape;180;p35"/>
          <p:cNvSpPr txBox="1">
            <a:spLocks noGrp="1"/>
          </p:cNvSpPr>
          <p:nvPr>
            <p:ph type="body" idx="4294967295"/>
          </p:nvPr>
        </p:nvSpPr>
        <p:spPr>
          <a:xfrm>
            <a:off x="419100" y="3790950"/>
            <a:ext cx="4337050" cy="10604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lnSpc>
                <a:spcPct val="100000"/>
              </a:lnSpc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</a:rPr>
              <a:t>В каждой вершине процесса надо хранить ссылку на диаграмму его состояний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lvl="0" indent="-285750">
              <a:lnSpc>
                <a:spcPct val="100000"/>
              </a:lnSpc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</a:rPr>
              <a:t>Этих </a:t>
            </a:r>
            <a:r>
              <a:rPr lang="ru-RU" sz="1600" dirty="0" smtClean="0">
                <a:solidFill>
                  <a:schemeClr val="tx1"/>
                </a:solidFill>
              </a:rPr>
              <a:t>диаграмм меньше, чем процессов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7" name="Google Shape;180;p35"/>
          <p:cNvSpPr txBox="1">
            <a:spLocks noGrp="1"/>
          </p:cNvSpPr>
          <p:nvPr>
            <p:ph type="body" idx="4294967295"/>
          </p:nvPr>
        </p:nvSpPr>
        <p:spPr>
          <a:xfrm>
            <a:off x="4730750" y="3797282"/>
            <a:ext cx="4337050" cy="10604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lnSpc>
                <a:spcPct val="100000"/>
              </a:lnSpc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</a:rPr>
              <a:t>Для каждого процесса создается такая </a:t>
            </a:r>
            <a:r>
              <a:rPr lang="ru-RU" sz="1600" dirty="0" smtClean="0">
                <a:solidFill>
                  <a:srgbClr val="000000"/>
                </a:solidFill>
              </a:rPr>
              <a:t>диаграмма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lvl="0" indent="-285750">
              <a:lnSpc>
                <a:spcPct val="100000"/>
              </a:lnSpc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Нет необходимости в хранении ссылок</a:t>
            </a:r>
          </a:p>
        </p:txBody>
      </p:sp>
    </p:spTree>
    <p:extLst>
      <p:ext uri="{BB962C8B-B14F-4D97-AF65-F5344CB8AC3E}">
        <p14:creationId xmlns:p14="http://schemas.microsoft.com/office/powerpoint/2010/main" val="65382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9;p41"/>
          <p:cNvSpPr txBox="1">
            <a:spLocks noGrp="1"/>
          </p:cNvSpPr>
          <p:nvPr>
            <p:ph type="title"/>
          </p:nvPr>
        </p:nvSpPr>
        <p:spPr>
          <a:xfrm>
            <a:off x="311700" y="131127"/>
            <a:ext cx="8520600" cy="496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 smtClean="0">
                <a:solidFill>
                  <a:srgbClr val="0B5394"/>
                </a:solidFill>
              </a:rPr>
              <a:t>Архитектура</a:t>
            </a:r>
            <a:endParaRPr sz="3000" dirty="0"/>
          </a:p>
        </p:txBody>
      </p:sp>
      <p:sp>
        <p:nvSpPr>
          <p:cNvPr id="5" name="Google Shape;230;p41"/>
          <p:cNvSpPr txBox="1">
            <a:spLocks noGrp="1"/>
          </p:cNvSpPr>
          <p:nvPr>
            <p:ph type="body" idx="1"/>
          </p:nvPr>
        </p:nvSpPr>
        <p:spPr>
          <a:xfrm>
            <a:off x="313898" y="1009934"/>
            <a:ext cx="8252252" cy="3568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</a:pPr>
            <a:r>
              <a:rPr lang="ru-RU" sz="1600" dirty="0" smtClean="0">
                <a:solidFill>
                  <a:schemeClr val="tx1"/>
                </a:solidFill>
              </a:rPr>
              <a:t>Используется паттерн проектирования </a:t>
            </a:r>
            <a:r>
              <a:rPr lang="en-US" sz="1600" dirty="0" smtClean="0">
                <a:solidFill>
                  <a:schemeClr val="tx1"/>
                </a:solidFill>
              </a:rPr>
              <a:t>Model-view-controller (MVC)</a:t>
            </a:r>
          </a:p>
          <a:p>
            <a:pPr>
              <a:lnSpc>
                <a:spcPct val="150000"/>
              </a:lnSpc>
              <a:buClr>
                <a:srgbClr val="000000"/>
              </a:buClr>
            </a:pPr>
            <a:r>
              <a:rPr lang="ru-RU" sz="1600" dirty="0" smtClean="0">
                <a:solidFill>
                  <a:schemeClr val="tx1"/>
                </a:solidFill>
              </a:rPr>
              <a:t>Отдельные генераторы для каждого вида диаграмм</a:t>
            </a:r>
          </a:p>
          <a:p>
            <a:pPr>
              <a:lnSpc>
                <a:spcPct val="150000"/>
              </a:lnSpc>
              <a:buClr>
                <a:srgbClr val="000000"/>
              </a:buClr>
            </a:pPr>
            <a:r>
              <a:rPr lang="ru-RU" sz="1600" dirty="0" smtClean="0">
                <a:solidFill>
                  <a:schemeClr val="tx1"/>
                </a:solidFill>
              </a:rPr>
              <a:t>Отдельные генераторы текстов на </a:t>
            </a:r>
            <a:r>
              <a:rPr lang="en-US" sz="1600" dirty="0" smtClean="0">
                <a:solidFill>
                  <a:schemeClr val="tx1"/>
                </a:solidFill>
              </a:rPr>
              <a:t>GML</a:t>
            </a:r>
            <a:r>
              <a:rPr lang="ru-RU" sz="1600" dirty="0" smtClean="0">
                <a:solidFill>
                  <a:schemeClr val="tx1"/>
                </a:solidFill>
              </a:rPr>
              <a:t> и </a:t>
            </a:r>
            <a:r>
              <a:rPr lang="en-US" sz="1600" dirty="0" smtClean="0">
                <a:solidFill>
                  <a:schemeClr val="tx1"/>
                </a:solidFill>
              </a:rPr>
              <a:t>GraphML</a:t>
            </a:r>
          </a:p>
          <a:p>
            <a:pPr>
              <a:lnSpc>
                <a:spcPct val="150000"/>
              </a:lnSpc>
              <a:buClr>
                <a:srgbClr val="000000"/>
              </a:buClr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ru-RU" sz="1600" dirty="0" smtClean="0">
                <a:solidFill>
                  <a:schemeClr val="tx1"/>
                </a:solidFill>
              </a:rPr>
              <a:t>Создается модель диаграммы в виде списка вершин и ребер</a:t>
            </a: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ru-RU" sz="1600" dirty="0" smtClean="0">
                <a:solidFill>
                  <a:schemeClr val="tx1"/>
                </a:solidFill>
              </a:rPr>
              <a:t>Модель диаграммы разбивается на несколько моделей, если у них нет общих вершин</a:t>
            </a:r>
          </a:p>
          <a:p>
            <a:pPr>
              <a:lnSpc>
                <a:spcPct val="150000"/>
              </a:lnSpc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ru-RU" sz="1600" dirty="0" smtClean="0">
                <a:solidFill>
                  <a:schemeClr val="tx1"/>
                </a:solidFill>
              </a:rPr>
              <a:t>Происходит генерация диаграммы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>
          <a:xfrm>
            <a:off x="8595300" y="4760734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13</a:t>
            </a:fld>
            <a:r>
              <a:rPr lang="en-US" dirty="0"/>
              <a:t> /</a:t>
            </a:r>
            <a:r>
              <a:rPr lang="en-US" dirty="0" smtClean="0"/>
              <a:t>1</a:t>
            </a:r>
            <a:r>
              <a:rPr lang="en-US" dirty="0"/>
              <a:t>6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03528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" t="19651" r="967" b="36408"/>
          <a:stretch/>
        </p:blipFill>
        <p:spPr>
          <a:xfrm>
            <a:off x="436561" y="685800"/>
            <a:ext cx="8491539" cy="1498600"/>
          </a:xfrm>
          <a:prstGeom prst="rect">
            <a:avLst/>
          </a:prstGeom>
        </p:spPr>
      </p:pic>
      <p:sp>
        <p:nvSpPr>
          <p:cNvPr id="4" name="Google Shape;229;p41"/>
          <p:cNvSpPr txBox="1">
            <a:spLocks noGrp="1"/>
          </p:cNvSpPr>
          <p:nvPr>
            <p:ph type="title"/>
          </p:nvPr>
        </p:nvSpPr>
        <p:spPr>
          <a:xfrm>
            <a:off x="311700" y="131127"/>
            <a:ext cx="8520600" cy="496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 smtClean="0">
                <a:solidFill>
                  <a:srgbClr val="0B5394"/>
                </a:solidFill>
              </a:rPr>
              <a:t>Реализация</a:t>
            </a:r>
            <a:endParaRPr sz="3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>
          <a:xfrm>
            <a:off x="8595300" y="4760734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14</a:t>
            </a:fld>
            <a:r>
              <a:rPr lang="en-US" dirty="0"/>
              <a:t> /</a:t>
            </a:r>
            <a:r>
              <a:rPr lang="en-US" dirty="0" smtClean="0"/>
              <a:t>16</a:t>
            </a:r>
            <a:endParaRPr lang="ru" dirty="0"/>
          </a:p>
        </p:txBody>
      </p:sp>
      <p:sp>
        <p:nvSpPr>
          <p:cNvPr id="8" name="Google Shape;230;p41"/>
          <p:cNvSpPr txBox="1">
            <a:spLocks noGrp="1"/>
          </p:cNvSpPr>
          <p:nvPr>
            <p:ph type="body" idx="1"/>
          </p:nvPr>
        </p:nvSpPr>
        <p:spPr>
          <a:xfrm>
            <a:off x="436561" y="1911350"/>
            <a:ext cx="3989389" cy="3016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ru-RU" sz="1600" dirty="0" smtClean="0">
                <a:solidFill>
                  <a:schemeClr val="tx1"/>
                </a:solidFill>
              </a:rPr>
              <a:t>Модуль выполнен в виде </a:t>
            </a:r>
            <a:r>
              <a:rPr lang="en-US" sz="1600" dirty="0" smtClean="0">
                <a:solidFill>
                  <a:schemeClr val="tx1"/>
                </a:solidFill>
              </a:rPr>
              <a:t>Eclipse-</a:t>
            </a:r>
            <a:r>
              <a:rPr lang="ru-RU" sz="1600" dirty="0" smtClean="0">
                <a:solidFill>
                  <a:schemeClr val="tx1"/>
                </a:solidFill>
              </a:rPr>
              <a:t>плагина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ru-RU" sz="1600" dirty="0" smtClean="0">
                <a:solidFill>
                  <a:schemeClr val="tx1"/>
                </a:solidFill>
              </a:rPr>
              <a:t>Используемые те</a:t>
            </a:r>
            <a:r>
              <a:rPr lang="ru-RU" sz="1600" dirty="0">
                <a:solidFill>
                  <a:schemeClr val="tx1"/>
                </a:solidFill>
              </a:rPr>
              <a:t>х</a:t>
            </a:r>
            <a:r>
              <a:rPr lang="ru-RU" sz="1600" dirty="0" smtClean="0">
                <a:solidFill>
                  <a:schemeClr val="tx1"/>
                </a:solidFill>
              </a:rPr>
              <a:t>нологии: </a:t>
            </a:r>
            <a:r>
              <a:rPr lang="en-US" sz="1600" dirty="0" err="1" smtClean="0">
                <a:solidFill>
                  <a:schemeClr val="tx1"/>
                </a:solidFill>
              </a:rPr>
              <a:t>Xtend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Xtext</a:t>
            </a:r>
            <a:endParaRPr lang="ru-RU" sz="16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ru-RU" sz="16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ru-RU" sz="1600" dirty="0" smtClean="0">
                <a:solidFill>
                  <a:schemeClr val="tx1"/>
                </a:solidFill>
              </a:rPr>
              <a:t>Генератор диаграмм вызывается каждый раз при сохранении исходного кода в </a:t>
            </a:r>
            <a:r>
              <a:rPr lang="en-US" sz="1600" dirty="0" smtClean="0">
                <a:solidFill>
                  <a:schemeClr val="tx1"/>
                </a:solidFill>
              </a:rPr>
              <a:t>Reflex IDE.</a:t>
            </a:r>
            <a:endParaRPr sz="1600" dirty="0">
              <a:solidFill>
                <a:schemeClr val="tx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66" b="41281"/>
          <a:stretch/>
        </p:blipFill>
        <p:spPr>
          <a:xfrm>
            <a:off x="4657723" y="2184400"/>
            <a:ext cx="4206876" cy="2584450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4856162" y="2568575"/>
            <a:ext cx="209550" cy="222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Выгнутая влево стрелка 13"/>
          <p:cNvSpPr/>
          <p:nvPr/>
        </p:nvSpPr>
        <p:spPr>
          <a:xfrm>
            <a:off x="4479923" y="2600325"/>
            <a:ext cx="355600" cy="1012825"/>
          </a:xfrm>
          <a:prstGeom prst="curvedRightArrow">
            <a:avLst>
              <a:gd name="adj1" fmla="val 25000"/>
              <a:gd name="adj2" fmla="val 111200"/>
              <a:gd name="adj3" fmla="val 25000"/>
            </a:avLst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99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9;p41"/>
          <p:cNvSpPr txBox="1">
            <a:spLocks noGrp="1"/>
          </p:cNvSpPr>
          <p:nvPr>
            <p:ph type="title"/>
          </p:nvPr>
        </p:nvSpPr>
        <p:spPr>
          <a:xfrm>
            <a:off x="311700" y="124304"/>
            <a:ext cx="8520600" cy="4761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 smtClean="0">
                <a:solidFill>
                  <a:srgbClr val="0B5394"/>
                </a:solidFill>
              </a:rPr>
              <a:t>Результаты</a:t>
            </a:r>
            <a:endParaRPr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834733"/>
            <a:ext cx="8089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Полученный модуль генерирует диаграммы:</a:t>
            </a:r>
          </a:p>
          <a:p>
            <a:r>
              <a:rPr lang="ru-RU" sz="1600" dirty="0" smtClean="0"/>
              <a:t>- связи процессов по данным,</a:t>
            </a:r>
          </a:p>
          <a:p>
            <a:r>
              <a:rPr lang="ru-RU" sz="1600" dirty="0" smtClean="0"/>
              <a:t>- связи процессов по управлению,</a:t>
            </a:r>
          </a:p>
          <a:p>
            <a:r>
              <a:rPr lang="ru-RU" sz="1600" dirty="0" smtClean="0"/>
              <a:t>- состояний процессов</a:t>
            </a:r>
            <a:endParaRPr lang="ru-RU" sz="1600" dirty="0"/>
          </a:p>
          <a:p>
            <a:r>
              <a:rPr lang="ru-RU" sz="1600" dirty="0" smtClean="0"/>
              <a:t> по </a:t>
            </a:r>
            <a:r>
              <a:rPr lang="en-US" sz="1600" dirty="0" smtClean="0"/>
              <a:t>AST</a:t>
            </a:r>
            <a:r>
              <a:rPr lang="ru-RU" sz="1600" dirty="0" smtClean="0"/>
              <a:t> за несколько секунд, что позволяет: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 несколько порядков </a:t>
            </a:r>
            <a:r>
              <a:rPr lang="ru-RU" sz="1600" dirty="0" smtClean="0"/>
              <a:t>сократить </a:t>
            </a:r>
            <a:r>
              <a:rPr lang="ru-RU" sz="1600" dirty="0"/>
              <a:t>время создания </a:t>
            </a:r>
            <a:r>
              <a:rPr lang="ru-RU" sz="1600" dirty="0" smtClean="0"/>
              <a:t>диаграмм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ускорить рецензирование и </a:t>
            </a:r>
            <a:r>
              <a:rPr lang="ru-RU" sz="1600" dirty="0" err="1" smtClean="0"/>
              <a:t>рефакторинг</a:t>
            </a:r>
            <a:r>
              <a:rPr lang="ru-RU" sz="1600" dirty="0" smtClean="0"/>
              <a:t> кода (за счет наглядности диаграмм)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у</a:t>
            </a:r>
            <a:r>
              <a:rPr lang="ru-RU" sz="1600" dirty="0" smtClean="0"/>
              <a:t>простить поддержку проектов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гарантировать </a:t>
            </a:r>
            <a:r>
              <a:rPr lang="ru-RU" sz="1600" dirty="0"/>
              <a:t>отсутствие </a:t>
            </a:r>
            <a:r>
              <a:rPr lang="ru-RU" sz="1600" dirty="0" smtClean="0"/>
              <a:t>ошибок в диаграммах</a:t>
            </a:r>
            <a:r>
              <a:rPr lang="en-US" sz="1600" dirty="0" smtClean="0"/>
              <a:t>, </a:t>
            </a:r>
            <a:r>
              <a:rPr lang="ru-RU" sz="1600" dirty="0" smtClean="0"/>
              <a:t>вызванных человеческим фактором.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15</a:t>
            </a:fld>
            <a:r>
              <a:rPr lang="en-US" dirty="0"/>
              <a:t> /</a:t>
            </a:r>
            <a:r>
              <a:rPr lang="en-US" dirty="0" smtClean="0"/>
              <a:t>1</a:t>
            </a:r>
            <a:r>
              <a:rPr lang="en-US" dirty="0"/>
              <a:t>6</a:t>
            </a:r>
            <a:endParaRPr lang="ru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937437"/>
              </p:ext>
            </p:extLst>
          </p:nvPr>
        </p:nvGraphicFramePr>
        <p:xfrm>
          <a:off x="1947862" y="781050"/>
          <a:ext cx="52482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Лист" r:id="rId3" imgW="5248143" imgH="914490" progId="Excel.Sheet.12">
                  <p:embed/>
                </p:oleObj>
              </mc:Choice>
              <mc:Fallback>
                <p:oleObj name="Лист" r:id="rId3" imgW="5248143" imgH="914490" progId="Excel.Sheet.12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2" y="781050"/>
                        <a:ext cx="52482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554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>
          <a:xfrm>
            <a:off x="8595300" y="4756250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r>
              <a:rPr lang="en-US" dirty="0" smtClean="0"/>
              <a:t>/16</a:t>
            </a:r>
            <a:endParaRPr lang="ru" dirty="0"/>
          </a:p>
        </p:txBody>
      </p:sp>
      <p:sp>
        <p:nvSpPr>
          <p:cNvPr id="5" name="TextBox 4"/>
          <p:cNvSpPr txBox="1"/>
          <p:nvPr/>
        </p:nvSpPr>
        <p:spPr>
          <a:xfrm>
            <a:off x="926436" y="3111500"/>
            <a:ext cx="814202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1600" dirty="0" smtClean="0"/>
              <a:t>Контакты: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Email: </a:t>
            </a:r>
            <a:r>
              <a:rPr lang="en-US" sz="1600" dirty="0" smtClean="0">
                <a:hlinkClick r:id="rId2"/>
              </a:rPr>
              <a:t>s.belenkaia8@g.nsu.ru</a:t>
            </a:r>
            <a:endParaRPr lang="en-US" sz="1600" dirty="0" smtClean="0">
              <a:hlinkClick r:id="rId3"/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/>
              <a:t>Github</a:t>
            </a:r>
            <a:r>
              <a:rPr lang="en-US" sz="1600" dirty="0" smtClean="0"/>
              <a:t> </a:t>
            </a:r>
            <a:r>
              <a:rPr lang="ru-RU" sz="1600" dirty="0" smtClean="0"/>
              <a:t>для реализации</a:t>
            </a:r>
            <a:r>
              <a:rPr lang="en-US" sz="1600" dirty="0" smtClean="0"/>
              <a:t>: </a:t>
            </a:r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github.com/Belenkaia/Diagram_generator.git</a:t>
            </a:r>
            <a:endParaRPr lang="ru-RU" sz="1600" dirty="0" smtClean="0"/>
          </a:p>
          <a:p>
            <a:pPr>
              <a:lnSpc>
                <a:spcPct val="150000"/>
              </a:lnSpc>
            </a:pPr>
            <a:r>
              <a:rPr lang="en-US" sz="1600" dirty="0" err="1"/>
              <a:t>Github</a:t>
            </a:r>
            <a:r>
              <a:rPr lang="en-US" sz="1600" dirty="0"/>
              <a:t> </a:t>
            </a:r>
            <a:r>
              <a:rPr lang="ru-RU" sz="1600" dirty="0"/>
              <a:t>для </a:t>
            </a:r>
            <a:r>
              <a:rPr lang="ru-RU" sz="1600" dirty="0" smtClean="0"/>
              <a:t>анализа: </a:t>
            </a: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github.com/Belenkaia/Diagram-visualisation.git</a:t>
            </a:r>
            <a:endParaRPr lang="ru-RU" sz="1600" dirty="0" smtClean="0"/>
          </a:p>
          <a:p>
            <a:endParaRPr lang="en-US" dirty="0" smtClean="0"/>
          </a:p>
        </p:txBody>
      </p:sp>
      <p:sp>
        <p:nvSpPr>
          <p:cNvPr id="6" name="Google Shape;229;p41"/>
          <p:cNvSpPr txBox="1">
            <a:spLocks noGrp="1"/>
          </p:cNvSpPr>
          <p:nvPr>
            <p:ph type="title"/>
          </p:nvPr>
        </p:nvSpPr>
        <p:spPr>
          <a:xfrm>
            <a:off x="311700" y="131127"/>
            <a:ext cx="8520600" cy="496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 smtClean="0">
                <a:solidFill>
                  <a:srgbClr val="0B5394"/>
                </a:solidFill>
              </a:rPr>
              <a:t>Публикации</a:t>
            </a:r>
            <a:endParaRPr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539086" y="774302"/>
            <a:ext cx="806582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Беленькая </a:t>
            </a:r>
            <a:r>
              <a:rPr lang="ru-RU" sz="1600" dirty="0"/>
              <a:t>С. Е. Разработка  программного модуля визуализации диаграмм процессов по спецификации на языке </a:t>
            </a:r>
            <a:r>
              <a:rPr lang="ru-RU" sz="1600" dirty="0" err="1"/>
              <a:t>Reflex</a:t>
            </a:r>
            <a:r>
              <a:rPr lang="ru-RU" sz="1600" dirty="0"/>
              <a:t>. </a:t>
            </a:r>
            <a:r>
              <a:rPr lang="ru-RU" sz="1600" dirty="0" smtClean="0"/>
              <a:t>Информационные технологии: </a:t>
            </a:r>
            <a:r>
              <a:rPr lang="ru-RU" sz="1600" dirty="0"/>
              <a:t>Сборник тезисов докладов </a:t>
            </a:r>
            <a:r>
              <a:rPr lang="ru-RU" sz="1600" dirty="0" smtClean="0"/>
              <a:t>58 международной научной студенческой конференции. </a:t>
            </a:r>
            <a:r>
              <a:rPr lang="ru-RU" sz="1600" dirty="0"/>
              <a:t>Секция </a:t>
            </a:r>
            <a:r>
              <a:rPr lang="ru-RU" sz="1600" dirty="0" smtClean="0"/>
              <a:t>«</a:t>
            </a:r>
            <a:r>
              <a:rPr lang="ru-RU" sz="1600" dirty="0"/>
              <a:t>Инструментальные и прикладные программные системы</a:t>
            </a:r>
            <a:r>
              <a:rPr lang="ru-RU" sz="1600" dirty="0" smtClean="0"/>
              <a:t>» </a:t>
            </a:r>
            <a:r>
              <a:rPr lang="ru-RU" sz="1600" dirty="0"/>
              <a:t>//Новосибирск: </a:t>
            </a:r>
            <a:r>
              <a:rPr lang="ru-RU" sz="1600" dirty="0" smtClean="0"/>
              <a:t>НГУ. </a:t>
            </a:r>
            <a:r>
              <a:rPr lang="ru-RU" sz="1600" dirty="0"/>
              <a:t>– </a:t>
            </a:r>
            <a:r>
              <a:rPr lang="ru-RU" sz="1600" dirty="0" smtClean="0"/>
              <a:t>2020.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Подготовлена статья</a:t>
            </a:r>
            <a:r>
              <a:rPr lang="en-US" sz="1600" dirty="0" smtClean="0"/>
              <a:t> </a:t>
            </a:r>
            <a:r>
              <a:rPr lang="ru-RU" sz="1600" dirty="0"/>
              <a:t>для Международной научно-технической конференции </a:t>
            </a:r>
            <a:r>
              <a:rPr lang="en-US" sz="1600" dirty="0" smtClean="0"/>
              <a:t>“</a:t>
            </a:r>
            <a:r>
              <a:rPr lang="ru-RU" sz="1600" dirty="0" smtClean="0"/>
              <a:t>Автоматизация</a:t>
            </a:r>
            <a:r>
              <a:rPr lang="en-US" sz="1600" dirty="0" smtClean="0"/>
              <a:t>”</a:t>
            </a:r>
            <a:r>
              <a:rPr lang="ru-RU" sz="1600" dirty="0"/>
              <a:t>:</a:t>
            </a:r>
            <a:r>
              <a:rPr lang="ru-RU" sz="1600" dirty="0" smtClean="0"/>
              <a:t> </a:t>
            </a:r>
            <a:br>
              <a:rPr lang="ru-RU" sz="1600" dirty="0" smtClean="0"/>
            </a:br>
            <a:r>
              <a:rPr lang="en-US" sz="1600" dirty="0" err="1" smtClean="0"/>
              <a:t>Belenkaia</a:t>
            </a:r>
            <a:r>
              <a:rPr lang="en-US" sz="1600" dirty="0" smtClean="0"/>
              <a:t> S. E., </a:t>
            </a:r>
            <a:r>
              <a:rPr lang="en-US" sz="1600" dirty="0" err="1" smtClean="0"/>
              <a:t>Zyubin</a:t>
            </a:r>
            <a:r>
              <a:rPr lang="en-US" sz="1600" dirty="0" smtClean="0"/>
              <a:t> V. E., </a:t>
            </a:r>
            <a:r>
              <a:rPr lang="en-US" sz="1600" dirty="0" err="1" smtClean="0"/>
              <a:t>Rozov</a:t>
            </a:r>
            <a:r>
              <a:rPr lang="en-US" sz="1600" dirty="0" smtClean="0"/>
              <a:t> A.S. Generating process diagrams for control software in the Reflex language // IEEE </a:t>
            </a:r>
            <a:r>
              <a:rPr lang="en-US" sz="1600" dirty="0" err="1" smtClean="0"/>
              <a:t>Xplore</a:t>
            </a:r>
            <a:r>
              <a:rPr lang="en-US" sz="1600" dirty="0" smtClean="0"/>
              <a:t>. Institute of Electrical and Electronics Engineers</a:t>
            </a:r>
            <a:r>
              <a:rPr lang="ru-RU" sz="1600" dirty="0" smtClean="0"/>
              <a:t>.</a:t>
            </a:r>
            <a:br>
              <a:rPr lang="ru-RU" sz="1600" dirty="0" smtClean="0"/>
            </a:br>
            <a:r>
              <a:rPr lang="ru-RU" sz="1600" b="1" dirty="0" smtClean="0"/>
              <a:t>Работа велась при финансовой поддержке </a:t>
            </a:r>
            <a:r>
              <a:rPr lang="en-US" sz="1600" b="1" dirty="0" err="1" smtClean="0"/>
              <a:t>JetBrains</a:t>
            </a:r>
            <a:r>
              <a:rPr lang="en-US" sz="1600" b="1" dirty="0" smtClean="0"/>
              <a:t> Research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6799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150" y="943628"/>
            <a:ext cx="4038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 рамках итеративной модели при: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разработке ПО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поддержке ПО</a:t>
            </a:r>
          </a:p>
          <a:p>
            <a:endParaRPr lang="ru-RU" sz="1600" dirty="0"/>
          </a:p>
          <a:p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Промышленная автоматизация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Написание управляющих </a:t>
            </a:r>
            <a:r>
              <a:rPr lang="ru-RU" sz="1600" dirty="0" smtClean="0"/>
              <a:t>алгоритмов.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Программирование </a:t>
            </a:r>
            <a:r>
              <a:rPr lang="ru-RU" sz="1600" dirty="0"/>
              <a:t>встраиваемых </a:t>
            </a:r>
            <a:r>
              <a:rPr lang="ru-RU" sz="1600" dirty="0" smtClean="0"/>
              <a:t>систем. </a:t>
            </a:r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r>
              <a:rPr lang="ru-RU" sz="1600" dirty="0" smtClean="0"/>
              <a:t>Документация </a:t>
            </a:r>
            <a:r>
              <a:rPr lang="ru-RU" sz="1600" dirty="0"/>
              <a:t>создается вручную: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Занимает </a:t>
            </a:r>
            <a:r>
              <a:rPr lang="ru-RU" sz="1600" dirty="0"/>
              <a:t>значительное </a:t>
            </a:r>
            <a:r>
              <a:rPr lang="ru-RU" sz="1600" dirty="0" smtClean="0"/>
              <a:t>время(от 2 часов).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Может </a:t>
            </a:r>
            <a:r>
              <a:rPr lang="ru-RU" sz="1600" dirty="0"/>
              <a:t>быть причиной </a:t>
            </a:r>
            <a:r>
              <a:rPr lang="ru-RU" sz="1600" dirty="0" smtClean="0"/>
              <a:t>ошибок.</a:t>
            </a:r>
            <a:endParaRPr lang="ru-RU" sz="1600" dirty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756150" y="1035962"/>
            <a:ext cx="406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Возникают задачи:</a:t>
            </a:r>
            <a:r>
              <a:rPr lang="ru-RU" sz="1600" dirty="0"/>
              <a:t>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1600" dirty="0"/>
              <a:t>реверсивного </a:t>
            </a:r>
            <a:r>
              <a:rPr lang="ru-RU" sz="1600" dirty="0" smtClean="0"/>
              <a:t>инжиниринга</a:t>
            </a:r>
            <a:r>
              <a:rPr lang="en-US" sz="1600" dirty="0" smtClean="0"/>
              <a:t>;</a:t>
            </a:r>
            <a:endParaRPr lang="ru-RU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1600" dirty="0" err="1"/>
              <a:t>рефакторинга</a:t>
            </a:r>
            <a:r>
              <a:rPr lang="ru-RU" sz="1600" dirty="0"/>
              <a:t> </a:t>
            </a:r>
            <a:r>
              <a:rPr lang="ru-RU" sz="1600" dirty="0" smtClean="0"/>
              <a:t>кода.</a:t>
            </a:r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>Процесс-ориентированное программирование (ПОП</a:t>
            </a:r>
            <a:r>
              <a:rPr lang="ru-RU" sz="1600" dirty="0" smtClean="0"/>
              <a:t>).</a:t>
            </a:r>
            <a:endParaRPr lang="ru-RU" sz="1600" dirty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733925" y="3873559"/>
            <a:ext cx="410845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</a:t>
            </a:r>
            <a:r>
              <a:rPr lang="ru-RU" sz="1600" dirty="0" smtClean="0"/>
              <a:t>отребность </a:t>
            </a:r>
            <a:r>
              <a:rPr lang="ru-RU" sz="1600" dirty="0"/>
              <a:t>в автоматизации процесса создания и визуализации диаграмм для ПОП (в частности, для языка </a:t>
            </a:r>
            <a:r>
              <a:rPr lang="ru-RU" sz="1600" dirty="0" err="1" smtClean="0"/>
              <a:t>Reflex</a:t>
            </a:r>
            <a:r>
              <a:rPr lang="ru-RU" sz="1600" dirty="0" smtClean="0"/>
              <a:t>).</a:t>
            </a:r>
            <a:endParaRPr lang="ru-RU" sz="1600" dirty="0"/>
          </a:p>
          <a:p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4184650" y="1231900"/>
            <a:ext cx="450850" cy="222250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4184650" y="2377980"/>
            <a:ext cx="444500" cy="222250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4184650" y="3976846"/>
            <a:ext cx="444500" cy="222250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Google Shape;131;p29"/>
          <p:cNvSpPr txBox="1">
            <a:spLocks noGrp="1"/>
          </p:cNvSpPr>
          <p:nvPr>
            <p:ph type="title"/>
          </p:nvPr>
        </p:nvSpPr>
        <p:spPr>
          <a:xfrm>
            <a:off x="312251" y="184244"/>
            <a:ext cx="8520600" cy="498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dirty="0" smtClean="0">
                <a:solidFill>
                  <a:srgbClr val="0B5394"/>
                </a:solidFill>
              </a:rPr>
              <a:t>Актуальность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2</a:t>
            </a:fld>
            <a:r>
              <a:rPr lang="en-US" dirty="0"/>
              <a:t> /</a:t>
            </a:r>
            <a:r>
              <a:rPr lang="en-US" dirty="0" smtClean="0"/>
              <a:t>1</a:t>
            </a:r>
            <a:r>
              <a:rPr lang="ru-RU" dirty="0" smtClean="0"/>
              <a:t>4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13946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697"/>
    </mc:Choice>
    <mc:Fallback xmlns="">
      <p:transition spd="slow" advTm="9469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>
            <a:spLocks noGrp="1"/>
          </p:cNvSpPr>
          <p:nvPr>
            <p:ph type="title"/>
          </p:nvPr>
        </p:nvSpPr>
        <p:spPr>
          <a:xfrm>
            <a:off x="311700" y="127319"/>
            <a:ext cx="8520600" cy="534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B5394"/>
                </a:solidFill>
              </a:rPr>
              <a:t>Цель работы и задачи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124" name="Google Shape;124;p28"/>
          <p:cNvSpPr txBox="1">
            <a:spLocks noGrp="1"/>
          </p:cNvSpPr>
          <p:nvPr>
            <p:ph type="body" idx="1"/>
          </p:nvPr>
        </p:nvSpPr>
        <p:spPr>
          <a:xfrm>
            <a:off x="558800" y="768475"/>
            <a:ext cx="8064500" cy="730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0B5394"/>
                </a:solidFill>
              </a:rPr>
              <a:t>Цель работы:</a:t>
            </a:r>
            <a:r>
              <a:rPr lang="ru" sz="1600" dirty="0">
                <a:solidFill>
                  <a:srgbClr val="FFF2CC"/>
                </a:solidFill>
              </a:rPr>
              <a:t> </a:t>
            </a:r>
            <a:r>
              <a:rPr lang="ru" sz="1600" dirty="0">
                <a:solidFill>
                  <a:srgbClr val="000000"/>
                </a:solidFill>
              </a:rPr>
              <a:t>разработка программного модуля визуализации диаграмм процессов по спецификации на языке Reflex. </a:t>
            </a: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126" name="Google Shape;126;p28"/>
          <p:cNvSpPr txBox="1"/>
          <p:nvPr/>
        </p:nvSpPr>
        <p:spPr>
          <a:xfrm>
            <a:off x="539750" y="1377950"/>
            <a:ext cx="8064500" cy="361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>
              <a:buClr>
                <a:schemeClr val="dk1"/>
              </a:buClr>
              <a:buSzPts val="1400"/>
            </a:pPr>
            <a:r>
              <a:rPr lang="ru-RU" sz="1600" dirty="0">
                <a:solidFill>
                  <a:srgbClr val="0B5394"/>
                </a:solidFill>
              </a:rPr>
              <a:t>Задачи</a:t>
            </a:r>
            <a:r>
              <a:rPr lang="ru-RU" sz="1600" dirty="0" smtClean="0">
                <a:solidFill>
                  <a:srgbClr val="0B5394"/>
                </a:solidFill>
              </a:rPr>
              <a:t>:</a:t>
            </a:r>
            <a:endParaRPr lang="ru" sz="1600" dirty="0" smtClean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sz="1600" dirty="0" smtClean="0">
                <a:solidFill>
                  <a:schemeClr val="dk1"/>
                </a:solidFill>
              </a:rPr>
              <a:t>провести анализ:</a:t>
            </a:r>
          </a:p>
          <a:p>
            <a:pPr marL="139700" lvl="1">
              <a:buClr>
                <a:schemeClr val="dk1"/>
              </a:buClr>
              <a:buSzPts val="1400"/>
            </a:pPr>
            <a:r>
              <a:rPr lang="ru" sz="1600" dirty="0">
                <a:solidFill>
                  <a:schemeClr val="dk1"/>
                </a:solidFill>
              </a:rPr>
              <a:t>	</a:t>
            </a:r>
            <a:r>
              <a:rPr lang="ru" sz="1600" dirty="0" smtClean="0">
                <a:solidFill>
                  <a:schemeClr val="dk1"/>
                </a:solidFill>
              </a:rPr>
              <a:t>- специфики ПОП</a:t>
            </a:r>
            <a:r>
              <a:rPr lang="en-US" sz="1600" dirty="0" smtClean="0">
                <a:solidFill>
                  <a:schemeClr val="dk1"/>
                </a:solidFill>
              </a:rPr>
              <a:t>;</a:t>
            </a:r>
            <a:endParaRPr lang="ru" sz="1600" dirty="0" smtClean="0">
              <a:solidFill>
                <a:schemeClr val="dk1"/>
              </a:solidFill>
            </a:endParaRPr>
          </a:p>
          <a:p>
            <a:pPr marL="139700" lvl="1">
              <a:buClr>
                <a:schemeClr val="dk1"/>
              </a:buClr>
              <a:buSzPts val="1400"/>
            </a:pPr>
            <a:r>
              <a:rPr lang="ru" sz="1600" dirty="0">
                <a:solidFill>
                  <a:schemeClr val="dk1"/>
                </a:solidFill>
              </a:rPr>
              <a:t>	</a:t>
            </a:r>
            <a:r>
              <a:rPr lang="ru" sz="1600" dirty="0" smtClean="0">
                <a:solidFill>
                  <a:schemeClr val="dk1"/>
                </a:solidFill>
              </a:rPr>
              <a:t>- существующих средств построения диаграмм по коду</a:t>
            </a:r>
            <a:r>
              <a:rPr lang="en-US" sz="1600" dirty="0" smtClean="0">
                <a:solidFill>
                  <a:schemeClr val="dk1"/>
                </a:solidFill>
              </a:rPr>
              <a:t>;</a:t>
            </a:r>
            <a:endParaRPr lang="ru" sz="1600" dirty="0" smtClean="0">
              <a:solidFill>
                <a:schemeClr val="dk1"/>
              </a:solidFill>
            </a:endParaRPr>
          </a:p>
          <a:p>
            <a:pPr marL="139700" lvl="1">
              <a:buClr>
                <a:schemeClr val="dk1"/>
              </a:buClr>
              <a:buSzPts val="1400"/>
            </a:pPr>
            <a:r>
              <a:rPr lang="ru" sz="1600" dirty="0" smtClean="0">
                <a:solidFill>
                  <a:schemeClr val="dk1"/>
                </a:solidFill>
              </a:rPr>
              <a:t>	- диаграмм, использующихся для анализа кода.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sz="1600" dirty="0" smtClean="0">
                <a:solidFill>
                  <a:schemeClr val="dk1"/>
                </a:solidFill>
              </a:rPr>
              <a:t>спроектировать </a:t>
            </a:r>
            <a:r>
              <a:rPr lang="ru-RU" sz="1600" dirty="0" smtClean="0">
                <a:solidFill>
                  <a:schemeClr val="dk1"/>
                </a:solidFill>
              </a:rPr>
              <a:t>модуль</a:t>
            </a:r>
            <a:r>
              <a:rPr lang="en-US" sz="1600" dirty="0" smtClean="0">
                <a:solidFill>
                  <a:schemeClr val="dk1"/>
                </a:solidFill>
              </a:rPr>
              <a:t>:</a:t>
            </a:r>
            <a:endParaRPr lang="ru-RU" dirty="0"/>
          </a:p>
          <a:p>
            <a:pPr lvl="1" fontAlgn="base"/>
            <a:r>
              <a:rPr lang="en-US" sz="1600" dirty="0" smtClean="0"/>
              <a:t>	- </a:t>
            </a:r>
            <a:r>
              <a:rPr lang="ru-RU" sz="1600" dirty="0" smtClean="0"/>
              <a:t>сформулировать </a:t>
            </a:r>
            <a:r>
              <a:rPr lang="ru-RU" sz="1600" dirty="0"/>
              <a:t>требования к </a:t>
            </a:r>
            <a:r>
              <a:rPr lang="ru-RU" sz="1600" dirty="0" smtClean="0"/>
              <a:t>программному </a:t>
            </a:r>
            <a:r>
              <a:rPr lang="ru-RU" sz="1600" dirty="0"/>
              <a:t>модулю;</a:t>
            </a:r>
          </a:p>
          <a:p>
            <a:pPr lvl="1" fontAlgn="base"/>
            <a:r>
              <a:rPr lang="en-US" sz="1600" dirty="0" smtClean="0"/>
              <a:t>	- </a:t>
            </a:r>
            <a:r>
              <a:rPr lang="ru-RU" sz="1600" dirty="0" smtClean="0"/>
              <a:t>разработать </a:t>
            </a:r>
            <a:r>
              <a:rPr lang="ru-RU" sz="1600" dirty="0"/>
              <a:t>диаграммы для отображения связей процессов;</a:t>
            </a:r>
          </a:p>
          <a:p>
            <a:pPr lvl="1" fontAlgn="base"/>
            <a:r>
              <a:rPr lang="en-US" sz="1600" dirty="0" smtClean="0"/>
              <a:t>	- </a:t>
            </a:r>
            <a:r>
              <a:rPr lang="ru-RU" sz="1600" dirty="0" smtClean="0"/>
              <a:t>определить </a:t>
            </a:r>
            <a:r>
              <a:rPr lang="ru-RU" sz="1600" dirty="0"/>
              <a:t>формат представления </a:t>
            </a:r>
            <a:r>
              <a:rPr lang="ru-RU" sz="1600" dirty="0" smtClean="0"/>
              <a:t>диаграмм</a:t>
            </a:r>
            <a:r>
              <a:rPr lang="en-US" sz="1600" dirty="0" smtClean="0"/>
              <a:t>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sz="1600" dirty="0">
                <a:solidFill>
                  <a:schemeClr val="dk1"/>
                </a:solidFill>
              </a:rPr>
              <a:t>разработать архитектуру модуля, реализовать модуль </a:t>
            </a:r>
            <a:r>
              <a:rPr lang="ru" sz="1600" dirty="0" smtClean="0">
                <a:solidFill>
                  <a:schemeClr val="dk1"/>
                </a:solidFill>
              </a:rPr>
              <a:t>визуализации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sz="1600" dirty="0">
                <a:solidFill>
                  <a:schemeClr val="dk1"/>
                </a:solidFill>
              </a:rPr>
              <a:t>провести тестирование созданной </a:t>
            </a:r>
            <a:r>
              <a:rPr lang="ru" sz="1600" dirty="0" smtClean="0">
                <a:solidFill>
                  <a:schemeClr val="dk1"/>
                </a:solidFill>
              </a:rPr>
              <a:t>реализации и опробовать ее на практике</a:t>
            </a:r>
            <a:r>
              <a:rPr lang="en-US" sz="1600" dirty="0" smtClean="0">
                <a:solidFill>
                  <a:schemeClr val="dk1"/>
                </a:solidFill>
              </a:rPr>
              <a:t>.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3</a:t>
            </a:fld>
            <a:r>
              <a:rPr lang="en-US" dirty="0"/>
              <a:t> /</a:t>
            </a:r>
            <a:r>
              <a:rPr lang="en-US" dirty="0" smtClean="0"/>
              <a:t>16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81425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>
            <a:spLocks noGrp="1"/>
          </p:cNvSpPr>
          <p:nvPr>
            <p:ph type="title"/>
          </p:nvPr>
        </p:nvSpPr>
        <p:spPr>
          <a:xfrm>
            <a:off x="312251" y="184244"/>
            <a:ext cx="8520600" cy="498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" dirty="0">
                <a:solidFill>
                  <a:srgbClr val="0B5394"/>
                </a:solidFill>
              </a:rPr>
              <a:t>Специфика языка Reflex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134" name="Google Shape;134;p29"/>
          <p:cNvSpPr txBox="1"/>
          <p:nvPr/>
        </p:nvSpPr>
        <p:spPr>
          <a:xfrm>
            <a:off x="368300" y="1066799"/>
            <a:ext cx="4356100" cy="347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sz="1600" dirty="0">
                <a:solidFill>
                  <a:schemeClr val="dk1"/>
                </a:solidFill>
              </a:rPr>
              <a:t>Программа состоит из описания процессов.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sz="1600" dirty="0">
                <a:solidFill>
                  <a:schemeClr val="dk1"/>
                </a:solidFill>
              </a:rPr>
              <a:t>Процессы представлены автоматами состояний.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sz="1600" dirty="0">
                <a:solidFill>
                  <a:schemeClr val="dk1"/>
                </a:solidFill>
              </a:rPr>
              <a:t>Исполнение происходит в кооперативной модели многопоточности.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 sz="1600" dirty="0">
                <a:solidFill>
                  <a:schemeClr val="dk1"/>
                </a:solidFill>
              </a:rPr>
              <a:t>Процессы взаимодействуют по данным и по управлению.</a:t>
            </a:r>
            <a:endParaRPr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826001" y="846336"/>
            <a:ext cx="40068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Cooking{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900" dirty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INIT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K_DOOR</a:t>
            </a:r>
            <a:r>
              <a:rPr lang="ru-RU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Y_ALARM</a:t>
            </a:r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Y_WARM</a:t>
            </a:r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COOK_TIME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(K_DOOR == OPEN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9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COOK_TIME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900" dirty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(COOK_TIME != 0)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9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Y_WARM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ON;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900" dirty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Cooking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(K_DOOR != OPEN)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Y_WARM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OFF; 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900" dirty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WaitForDoorClose;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COOK_TIME) 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Y_WARM 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OFF;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900" dirty="0" smtClean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900" dirty="0">
                <a:solidFill>
                  <a:srgbClr val="9A009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9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4</a:t>
            </a:fld>
            <a:r>
              <a:rPr lang="en-US" dirty="0"/>
              <a:t> /</a:t>
            </a:r>
            <a:r>
              <a:rPr lang="en-US" dirty="0" smtClean="0"/>
              <a:t>16</a:t>
            </a:r>
            <a:endParaRPr lang="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>
            <a:spLocks noGrp="1"/>
          </p:cNvSpPr>
          <p:nvPr>
            <p:ph type="title"/>
          </p:nvPr>
        </p:nvSpPr>
        <p:spPr>
          <a:xfrm>
            <a:off x="311700" y="122831"/>
            <a:ext cx="8520600" cy="90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B5394"/>
                </a:solidFill>
              </a:rPr>
              <a:t>Сравнительный анализ средств визуализации диаграмм для языков общего назначения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64715" y="4418686"/>
            <a:ext cx="539750" cy="20955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604465" y="4323406"/>
            <a:ext cx="1339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Удовлетворяет требованиям</a:t>
            </a:r>
            <a:endParaRPr lang="ru-RU" sz="1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909420" y="4418686"/>
            <a:ext cx="539750" cy="20955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561184" y="4418686"/>
            <a:ext cx="539750" cy="209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517408" y="4323406"/>
            <a:ext cx="1725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Не удовлетворяет требованиям</a:t>
            </a:r>
            <a:endParaRPr lang="ru-RU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100934" y="4323406"/>
            <a:ext cx="107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Данные отсутствуют</a:t>
            </a:r>
            <a:endParaRPr lang="ru-RU" sz="1000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655337"/>
              </p:ext>
            </p:extLst>
          </p:nvPr>
        </p:nvGraphicFramePr>
        <p:xfrm>
          <a:off x="335756" y="1181100"/>
          <a:ext cx="8472487" cy="304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" name="Лист" r:id="rId4" imgW="9725056" imgH="3133620" progId="Excel.Sheet.12">
                  <p:embed/>
                </p:oleObj>
              </mc:Choice>
              <mc:Fallback>
                <p:oleObj name="Лист" r:id="rId4" imgW="9725056" imgH="3133620" progId="Excel.Sheet.12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" y="1181100"/>
                        <a:ext cx="8472487" cy="3041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5</a:t>
            </a:fld>
            <a:r>
              <a:rPr lang="en-US" dirty="0"/>
              <a:t> /</a:t>
            </a:r>
            <a:r>
              <a:rPr lang="en-US" dirty="0" smtClean="0"/>
              <a:t>1</a:t>
            </a:r>
            <a:r>
              <a:rPr lang="en-US" dirty="0"/>
              <a:t>6</a:t>
            </a:r>
            <a:endParaRPr lang="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500" y="123020"/>
            <a:ext cx="8591000" cy="886914"/>
          </a:xfrm>
        </p:spPr>
        <p:txBody>
          <a:bodyPr/>
          <a:lstStyle/>
          <a:p>
            <a:pPr algn="ctr"/>
            <a:r>
              <a:rPr lang="ru" dirty="0" smtClean="0">
                <a:solidFill>
                  <a:srgbClr val="0B5394"/>
                </a:solidFill>
              </a:rPr>
              <a:t>Анализ </a:t>
            </a:r>
            <a:r>
              <a:rPr lang="ru-RU" dirty="0" smtClean="0">
                <a:solidFill>
                  <a:srgbClr val="0B5394"/>
                </a:solidFill>
              </a:rPr>
              <a:t>средств </a:t>
            </a:r>
            <a:r>
              <a:rPr lang="ru-RU" dirty="0">
                <a:solidFill>
                  <a:srgbClr val="0B5394"/>
                </a:solidFill>
              </a:rPr>
              <a:t>разработки систем управления и ПО для встраиваемых систем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170862" y="1116406"/>
            <a:ext cx="539750" cy="20955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7794626" y="1427806"/>
            <a:ext cx="1292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Удовлетворяет требованиям</a:t>
            </a:r>
            <a:endParaRPr lang="ru-RU" sz="1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170863" y="2199081"/>
            <a:ext cx="539750" cy="209550"/>
          </a:xfrm>
          <a:prstGeom prst="rect">
            <a:avLst/>
          </a:prstGeom>
          <a:solidFill>
            <a:srgbClr val="FBC1A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8170863" y="3191565"/>
            <a:ext cx="539750" cy="209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7816851" y="2467917"/>
            <a:ext cx="124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Не удовлетворяет</a:t>
            </a:r>
            <a:endParaRPr lang="ru-RU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881938" y="3529655"/>
            <a:ext cx="111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Данные отсутствуют</a:t>
            </a:r>
            <a:endParaRPr lang="ru-RU" sz="1200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123250"/>
              </p:ext>
            </p:extLst>
          </p:nvPr>
        </p:nvGraphicFramePr>
        <p:xfrm>
          <a:off x="404812" y="1269403"/>
          <a:ext cx="7265988" cy="3727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Лист" r:id="rId3" imgW="7296021" imgH="4086180" progId="Excel.Sheet.12">
                  <p:embed/>
                </p:oleObj>
              </mc:Choice>
              <mc:Fallback>
                <p:oleObj name="Лист" r:id="rId3" imgW="7296021" imgH="4086180" progId="Excel.Sheet.12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2" y="1269403"/>
                        <a:ext cx="7265988" cy="37270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6</a:t>
            </a:fld>
            <a:r>
              <a:rPr lang="en-US" dirty="0"/>
              <a:t> /</a:t>
            </a:r>
            <a:r>
              <a:rPr lang="en-US" dirty="0" smtClean="0"/>
              <a:t>1</a:t>
            </a:r>
            <a:r>
              <a:rPr lang="en-US" dirty="0"/>
              <a:t>6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35728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title"/>
          </p:nvPr>
        </p:nvSpPr>
        <p:spPr>
          <a:xfrm>
            <a:off x="311700" y="116006"/>
            <a:ext cx="8520600" cy="5190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0B5394"/>
                </a:solidFill>
              </a:rPr>
              <a:t>Требования к средству визуализации диаграмм 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149" name="Google Shape;149;p31"/>
          <p:cNvSpPr txBox="1">
            <a:spLocks noGrp="1"/>
          </p:cNvSpPr>
          <p:nvPr>
            <p:ph type="body" idx="1"/>
          </p:nvPr>
        </p:nvSpPr>
        <p:spPr>
          <a:xfrm>
            <a:off x="960112" y="876827"/>
            <a:ext cx="7223775" cy="3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ru-RU" sz="1600" dirty="0">
                <a:solidFill>
                  <a:srgbClr val="000000"/>
                </a:solidFill>
              </a:rPr>
              <a:t>Н</a:t>
            </a:r>
            <a:r>
              <a:rPr lang="ru-RU" sz="1600" dirty="0" smtClean="0">
                <a:solidFill>
                  <a:srgbClr val="000000"/>
                </a:solidFill>
              </a:rPr>
              <a:t>еобходимо обеспечить: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600" dirty="0">
                <a:solidFill>
                  <a:srgbClr val="000000"/>
                </a:solidFill>
              </a:rPr>
              <a:t>в</a:t>
            </a:r>
            <a:r>
              <a:rPr lang="ru" sz="1600" dirty="0" smtClean="0">
                <a:solidFill>
                  <a:srgbClr val="000000"/>
                </a:solidFill>
              </a:rPr>
              <a:t>озможность редактирования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ru-RU" sz="1600" dirty="0" smtClean="0">
                <a:solidFill>
                  <a:srgbClr val="000000"/>
                </a:solidFill>
              </a:rPr>
              <a:t>диаграмм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-RU" sz="1600" dirty="0" smtClean="0">
                <a:solidFill>
                  <a:srgbClr val="000000"/>
                </a:solidFill>
              </a:rPr>
              <a:t>а</a:t>
            </a:r>
            <a:r>
              <a:rPr lang="ru" sz="1600" dirty="0" smtClean="0">
                <a:solidFill>
                  <a:srgbClr val="000000"/>
                </a:solidFill>
              </a:rPr>
              <a:t>втоматическую укладку </a:t>
            </a:r>
            <a:r>
              <a:rPr lang="ru" sz="1600" dirty="0">
                <a:solidFill>
                  <a:srgbClr val="000000"/>
                </a:solidFill>
              </a:rPr>
              <a:t>диаграмм на </a:t>
            </a:r>
            <a:r>
              <a:rPr lang="ru" sz="1600" dirty="0" smtClean="0">
                <a:solidFill>
                  <a:srgbClr val="000000"/>
                </a:solidFill>
              </a:rPr>
              <a:t>плоскость</a:t>
            </a:r>
            <a:endParaRPr lang="ru" sz="1600" dirty="0">
              <a:solidFill>
                <a:srgbClr val="000000"/>
              </a:solidFill>
            </a:endParaRPr>
          </a:p>
          <a:p>
            <a:pPr lvl="0" indent="-317500">
              <a:lnSpc>
                <a:spcPct val="150000"/>
              </a:lnSpc>
              <a:buClr>
                <a:srgbClr val="000000"/>
              </a:buClr>
              <a:buSzPts val="1400"/>
            </a:pPr>
            <a:r>
              <a:rPr lang="ru-RU" sz="1600" dirty="0">
                <a:solidFill>
                  <a:srgbClr val="000000"/>
                </a:solidFill>
              </a:rPr>
              <a:t>визуализацию </a:t>
            </a:r>
            <a:r>
              <a:rPr lang="ru-RU" sz="1600" dirty="0" smtClean="0">
                <a:solidFill>
                  <a:srgbClr val="000000"/>
                </a:solidFill>
              </a:rPr>
              <a:t/>
            </a:r>
            <a:br>
              <a:rPr lang="ru-RU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	- </a:t>
            </a:r>
            <a:r>
              <a:rPr lang="ru-RU" sz="1600" dirty="0" smtClean="0">
                <a:solidFill>
                  <a:srgbClr val="000000"/>
                </a:solidFill>
              </a:rPr>
              <a:t>диаграмм </a:t>
            </a:r>
            <a:r>
              <a:rPr lang="ru-RU" sz="1600" dirty="0">
                <a:solidFill>
                  <a:srgbClr val="000000"/>
                </a:solidFill>
              </a:rPr>
              <a:t>состояний </a:t>
            </a:r>
            <a:r>
              <a:rPr lang="ru-RU" sz="1600" dirty="0" smtClean="0">
                <a:solidFill>
                  <a:srgbClr val="000000"/>
                </a:solidFill>
              </a:rPr>
              <a:t>процесса,</a:t>
            </a:r>
            <a:br>
              <a:rPr lang="ru-RU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	- </a:t>
            </a:r>
            <a:r>
              <a:rPr lang="ru-RU" sz="1600" dirty="0" smtClean="0">
                <a:solidFill>
                  <a:srgbClr val="000000"/>
                </a:solidFill>
              </a:rPr>
              <a:t>диаграмм </a:t>
            </a:r>
            <a:r>
              <a:rPr lang="ru-RU" sz="1600" dirty="0">
                <a:solidFill>
                  <a:srgbClr val="000000"/>
                </a:solidFill>
              </a:rPr>
              <a:t>связи процессов по </a:t>
            </a:r>
            <a:r>
              <a:rPr lang="ru-RU" sz="1600" dirty="0" smtClean="0">
                <a:solidFill>
                  <a:srgbClr val="000000"/>
                </a:solidFill>
              </a:rPr>
              <a:t>данным, </a:t>
            </a:r>
            <a:br>
              <a:rPr lang="ru-RU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	- </a:t>
            </a:r>
            <a:r>
              <a:rPr lang="ru-RU" sz="1600" dirty="0" smtClean="0">
                <a:solidFill>
                  <a:srgbClr val="000000"/>
                </a:solidFill>
              </a:rPr>
              <a:t>диаграмм </a:t>
            </a:r>
            <a:r>
              <a:rPr lang="ru-RU" sz="1600" dirty="0">
                <a:solidFill>
                  <a:srgbClr val="000000"/>
                </a:solidFill>
              </a:rPr>
              <a:t>связи процессов по </a:t>
            </a:r>
            <a:r>
              <a:rPr lang="ru-RU" sz="1600" dirty="0" smtClean="0">
                <a:solidFill>
                  <a:srgbClr val="000000"/>
                </a:solidFill>
              </a:rPr>
              <a:t>управлению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  <a:endParaRPr lang="ru-RU" sz="1600" dirty="0">
              <a:solidFill>
                <a:srgbClr val="000000"/>
              </a:solidFill>
            </a:endParaRPr>
          </a:p>
          <a:p>
            <a:pPr lvl="0" indent="-317500">
              <a:lnSpc>
                <a:spcPct val="150000"/>
              </a:lnSpc>
              <a:buClr>
                <a:srgbClr val="000000"/>
              </a:buClr>
              <a:buSzPts val="1400"/>
            </a:pPr>
            <a:r>
              <a:rPr lang="ru-RU" sz="1600" dirty="0">
                <a:solidFill>
                  <a:schemeClr val="dk1"/>
                </a:solidFill>
              </a:rPr>
              <a:t>в</a:t>
            </a:r>
            <a:r>
              <a:rPr lang="ru-RU" sz="1600" dirty="0" smtClean="0">
                <a:solidFill>
                  <a:schemeClr val="dk1"/>
                </a:solidFill>
              </a:rPr>
              <a:t>озможность </a:t>
            </a:r>
            <a:r>
              <a:rPr lang="ru-RU" sz="1600" dirty="0">
                <a:solidFill>
                  <a:schemeClr val="dk1"/>
                </a:solidFill>
              </a:rPr>
              <a:t>сохранения диаграммы в отдельный файл</a:t>
            </a:r>
            <a:r>
              <a:rPr lang="ru-RU" sz="1600" dirty="0" smtClean="0">
                <a:solidFill>
                  <a:schemeClr val="dk1"/>
                </a:solidFill>
              </a:rPr>
              <a:t>.</a:t>
            </a:r>
          </a:p>
          <a:p>
            <a:pPr lvl="0" indent="-317500">
              <a:lnSpc>
                <a:spcPct val="150000"/>
              </a:lnSpc>
              <a:buClr>
                <a:srgbClr val="000000"/>
              </a:buClr>
              <a:buSzPts val="1400"/>
            </a:pPr>
            <a:r>
              <a:rPr lang="ru-RU" sz="1600" dirty="0" smtClean="0">
                <a:solidFill>
                  <a:schemeClr val="dk1"/>
                </a:solidFill>
              </a:rPr>
              <a:t>Автоматическое разделение диаграмм, не имеющих общих вершин, на разные файлы.</a:t>
            </a:r>
            <a:endParaRPr lang="ru-RU" sz="16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7</a:t>
            </a:fld>
            <a:r>
              <a:rPr lang="en-US" dirty="0"/>
              <a:t> /</a:t>
            </a:r>
            <a:r>
              <a:rPr lang="en-US" dirty="0" smtClean="0"/>
              <a:t>1</a:t>
            </a:r>
            <a:r>
              <a:rPr lang="en-US" dirty="0"/>
              <a:t>6</a:t>
            </a:r>
            <a:endParaRPr lang="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>
            <a:spLocks noGrp="1"/>
          </p:cNvSpPr>
          <p:nvPr>
            <p:ph type="title"/>
          </p:nvPr>
        </p:nvSpPr>
        <p:spPr>
          <a:xfrm>
            <a:off x="214350" y="118100"/>
            <a:ext cx="8715300" cy="571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>
                <a:solidFill>
                  <a:srgbClr val="0B5394"/>
                </a:solidFill>
              </a:rPr>
              <a:t>Диаграмма состояний процесса</a:t>
            </a:r>
            <a:endParaRPr sz="2800" dirty="0">
              <a:solidFill>
                <a:srgbClr val="0B5394"/>
              </a:solidFill>
            </a:endParaRPr>
          </a:p>
        </p:txBody>
      </p:sp>
      <p:sp>
        <p:nvSpPr>
          <p:cNvPr id="163" name="Google Shape;163;p33"/>
          <p:cNvSpPr txBox="1">
            <a:spLocks noGrp="1"/>
          </p:cNvSpPr>
          <p:nvPr>
            <p:ph type="body" idx="2"/>
          </p:nvPr>
        </p:nvSpPr>
        <p:spPr>
          <a:xfrm>
            <a:off x="6859106" y="863851"/>
            <a:ext cx="2239686" cy="2634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 dirty="0" smtClean="0">
                <a:solidFill>
                  <a:srgbClr val="000000"/>
                </a:solidFill>
              </a:rPr>
              <a:t>Диаграмму </a:t>
            </a:r>
            <a:r>
              <a:rPr lang="ru" sz="1600" dirty="0">
                <a:solidFill>
                  <a:srgbClr val="000000"/>
                </a:solidFill>
              </a:rPr>
              <a:t>состояний процесса </a:t>
            </a:r>
            <a:r>
              <a:rPr lang="ru" sz="1600" dirty="0" smtClean="0">
                <a:solidFill>
                  <a:srgbClr val="000000"/>
                </a:solidFill>
              </a:rPr>
              <a:t>предложено отображать в виде диаграммы </a:t>
            </a:r>
            <a:r>
              <a:rPr lang="ru" sz="1600" dirty="0">
                <a:solidFill>
                  <a:srgbClr val="000000"/>
                </a:solidFill>
              </a:rPr>
              <a:t>состояний UML.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4" b="57678"/>
          <a:stretch/>
        </p:blipFill>
        <p:spPr>
          <a:xfrm>
            <a:off x="146904" y="982638"/>
            <a:ext cx="7014602" cy="3882789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8</a:t>
            </a:fld>
            <a:r>
              <a:rPr lang="en-US" dirty="0"/>
              <a:t> /</a:t>
            </a:r>
            <a:r>
              <a:rPr lang="en-US" dirty="0" smtClean="0"/>
              <a:t>1</a:t>
            </a:r>
            <a:r>
              <a:rPr lang="en-US" dirty="0"/>
              <a:t>6</a:t>
            </a:r>
            <a:endParaRPr lang="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>
            <a:spLocks noGrp="1"/>
          </p:cNvSpPr>
          <p:nvPr>
            <p:ph type="title"/>
          </p:nvPr>
        </p:nvSpPr>
        <p:spPr>
          <a:xfrm>
            <a:off x="201148" y="113837"/>
            <a:ext cx="8758607" cy="5205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>
                <a:solidFill>
                  <a:srgbClr val="0B5394"/>
                </a:solidFill>
              </a:rPr>
              <a:t>Диаграмма связи процессов по данным</a:t>
            </a:r>
            <a:endParaRPr sz="2800" dirty="0">
              <a:solidFill>
                <a:srgbClr val="0B5394"/>
              </a:solidFill>
            </a:endParaRPr>
          </a:p>
        </p:txBody>
      </p:sp>
      <p:sp>
        <p:nvSpPr>
          <p:cNvPr id="171" name="Google Shape;171;p34"/>
          <p:cNvSpPr txBox="1">
            <a:spLocks noGrp="1"/>
          </p:cNvSpPr>
          <p:nvPr>
            <p:ph type="body" idx="2"/>
          </p:nvPr>
        </p:nvSpPr>
        <p:spPr>
          <a:xfrm>
            <a:off x="6396156" y="812800"/>
            <a:ext cx="2559681" cy="405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ru" sz="1600" dirty="0">
                <a:solidFill>
                  <a:srgbClr val="000000"/>
                </a:solidFill>
              </a:rPr>
              <a:t>Для построения диаграмм связи процессов по данным </a:t>
            </a:r>
            <a:r>
              <a:rPr lang="ru" sz="1600" dirty="0" smtClean="0">
                <a:solidFill>
                  <a:srgbClr val="000000"/>
                </a:solidFill>
              </a:rPr>
              <a:t>разработана нотация </a:t>
            </a:r>
            <a:r>
              <a:rPr lang="ru-RU" sz="1600" dirty="0" smtClean="0">
                <a:solidFill>
                  <a:srgbClr val="000000"/>
                </a:solidFill>
              </a:rPr>
              <a:t>на основе:</a:t>
            </a:r>
          </a:p>
          <a:p>
            <a:pPr marL="285750" indent="-285750">
              <a:buClrTx/>
            </a:pPr>
            <a:r>
              <a:rPr lang="ru-RU" sz="1600" dirty="0" smtClean="0">
                <a:solidFill>
                  <a:srgbClr val="000000"/>
                </a:solidFill>
              </a:rPr>
              <a:t>диаграммы деятельности </a:t>
            </a:r>
            <a:r>
              <a:rPr lang="en-US" sz="1600" dirty="0" smtClean="0">
                <a:solidFill>
                  <a:srgbClr val="000000"/>
                </a:solidFill>
              </a:rPr>
              <a:t>(</a:t>
            </a:r>
            <a:r>
              <a:rPr lang="ru-RU" sz="1600" dirty="0" smtClean="0">
                <a:solidFill>
                  <a:srgbClr val="000000"/>
                </a:solidFill>
              </a:rPr>
              <a:t>идея подписей над стрелками</a:t>
            </a:r>
            <a:r>
              <a:rPr lang="en-US" sz="1600" dirty="0" smtClean="0">
                <a:solidFill>
                  <a:srgbClr val="000000"/>
                </a:solidFill>
              </a:rPr>
              <a:t>);</a:t>
            </a:r>
          </a:p>
          <a:p>
            <a:pPr marL="285750" indent="-285750">
              <a:buClrTx/>
            </a:pPr>
            <a:r>
              <a:rPr lang="ru-RU" sz="1600" dirty="0" smtClean="0">
                <a:solidFill>
                  <a:srgbClr val="000000"/>
                </a:solidFill>
              </a:rPr>
              <a:t>диаграммы </a:t>
            </a:r>
            <a:r>
              <a:rPr lang="ru-RU" sz="1600" dirty="0">
                <a:solidFill>
                  <a:srgbClr val="000000"/>
                </a:solidFill>
              </a:rPr>
              <a:t>состояний </a:t>
            </a:r>
            <a:r>
              <a:rPr lang="ru-RU" sz="1600" dirty="0" smtClean="0">
                <a:solidFill>
                  <a:srgbClr val="000000"/>
                </a:solidFill>
              </a:rPr>
              <a:t>UML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smtClean="0">
                <a:solidFill>
                  <a:srgbClr val="000000"/>
                </a:solidFill>
              </a:rPr>
              <a:t>(обозначение вершин)</a:t>
            </a:r>
            <a:endParaRPr lang="ru" sz="1600" dirty="0" smtClean="0">
              <a:solidFill>
                <a:srgbClr val="0000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1" r="5154" b="56617"/>
          <a:stretch/>
        </p:blipFill>
        <p:spPr>
          <a:xfrm>
            <a:off x="80498" y="709412"/>
            <a:ext cx="6315658" cy="4261525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ru" smtClean="0"/>
              <a:pPr lvl="0"/>
              <a:t>9</a:t>
            </a:fld>
            <a:r>
              <a:rPr lang="en-US" dirty="0"/>
              <a:t> /</a:t>
            </a:r>
            <a:r>
              <a:rPr lang="en-US" dirty="0" smtClean="0"/>
              <a:t>1</a:t>
            </a:r>
            <a:r>
              <a:rPr lang="en-US" dirty="0"/>
              <a:t>6</a:t>
            </a:r>
            <a:endParaRPr lang="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</TotalTime>
  <Words>1252</Words>
  <Application>Microsoft Office PowerPoint</Application>
  <PresentationFormat>Экран (16:9)</PresentationFormat>
  <Paragraphs>206</Paragraphs>
  <Slides>16</Slides>
  <Notes>10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Simple Light</vt:lpstr>
      <vt:lpstr>Simple Light</vt:lpstr>
      <vt:lpstr>Лист</vt:lpstr>
      <vt:lpstr>Новосибирский государственный университет 09.03.01 Информатика и вычислительная техника  Выпускная квалификационная работа бакалавра по теме Разработка программного модуля визуализации диаграмм процессов по спецификации на языке Reflex</vt:lpstr>
      <vt:lpstr>Актуальность</vt:lpstr>
      <vt:lpstr>Цель работы и задачи</vt:lpstr>
      <vt:lpstr>Специфика языка Reflex</vt:lpstr>
      <vt:lpstr>Сравнительный анализ средств визуализации диаграмм для языков общего назначения</vt:lpstr>
      <vt:lpstr>Анализ средств разработки систем управления и ПО для встраиваемых систем</vt:lpstr>
      <vt:lpstr>Требования к средству визуализации диаграмм </vt:lpstr>
      <vt:lpstr>Диаграмма состояний процесса</vt:lpstr>
      <vt:lpstr>Диаграмма связи процессов по данным</vt:lpstr>
      <vt:lpstr>Диаграмма связи процессов по управлению</vt:lpstr>
      <vt:lpstr>Обзор форматов представления графов </vt:lpstr>
      <vt:lpstr>GML и GraphML </vt:lpstr>
      <vt:lpstr>Архитектура</vt:lpstr>
      <vt:lpstr>Реализация</vt:lpstr>
      <vt:lpstr>Результаты</vt:lpstr>
      <vt:lpstr>Публикации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бакалавра по теме Разработка  программного модуля визуализации диаграмм процессов по спецификации на языке Reflex</dc:title>
  <dc:creator>Alexandra</dc:creator>
  <cp:lastModifiedBy>Беленькая София</cp:lastModifiedBy>
  <cp:revision>164</cp:revision>
  <dcterms:modified xsi:type="dcterms:W3CDTF">2020-05-28T19:41:02Z</dcterms:modified>
</cp:coreProperties>
</file>