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89" r:id="rId4"/>
    <p:sldId id="282" r:id="rId5"/>
    <p:sldId id="262" r:id="rId6"/>
    <p:sldId id="264" r:id="rId7"/>
    <p:sldId id="265" r:id="rId8"/>
    <p:sldId id="266" r:id="rId9"/>
    <p:sldId id="285" r:id="rId10"/>
    <p:sldId id="290" r:id="rId11"/>
    <p:sldId id="280" r:id="rId12"/>
    <p:sldId id="286" r:id="rId13"/>
    <p:sldId id="281" r:id="rId14"/>
    <p:sldId id="28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2" end="16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BC1A7"/>
    <a:srgbClr val="FFFF99"/>
    <a:srgbClr val="CCFF99"/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511" autoAdjust="0"/>
  </p:normalViewPr>
  <p:slideViewPr>
    <p:cSldViewPr snapToGrid="0"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578" y="3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ccde51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ccde51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специфики ПОП на языке Reflex с точки зрения необходимости визуализации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видов диаграмм, использующихся для анализа кода, их сравнение, сформулировать требования к создаваемому программному модулю;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диаграмм для языков общего назначения;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диаграммы для отображения связей процессов по данным и управлению;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графов, определить формат представления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модуля, удовлетворяющую обозначенным требованиям;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модуль визуализации;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созданной реализации, опробовать ее на практике;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доклад для выступления на конференции;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оформить текст диплома.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enkaia/Diagram_generator.git" TargetMode="External"/><Relationship Id="rId2" Type="http://schemas.openxmlformats.org/officeDocument/2006/relationships/hyperlink" Target="mailto:s.belenkaia8@g.nsu.r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elenkaia/Diagram-visualisation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90501"/>
            <a:ext cx="8520600" cy="2682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457200">
              <a:lnSpc>
                <a:spcPct val="115000"/>
              </a:lnSpc>
              <a:spcBef>
                <a:spcPts val="1200"/>
              </a:spcBef>
            </a:pPr>
            <a:r>
              <a:rPr lang="ru-RU" sz="1400" dirty="0" smtClean="0">
                <a:solidFill>
                  <a:srgbClr val="000000"/>
                </a:solidFill>
              </a:rPr>
              <a:t>Новосибирский государственный университет</a:t>
            </a:r>
            <a:r>
              <a:rPr lang="ru-RU" sz="1400" dirty="0">
                <a:solidFill>
                  <a:srgbClr val="000000"/>
                </a:solidFill>
              </a:rPr>
              <a:t/>
            </a:r>
            <a:br>
              <a:rPr lang="ru-RU" sz="1400" dirty="0">
                <a:solidFill>
                  <a:srgbClr val="000000"/>
                </a:solidFill>
              </a:rPr>
            </a:br>
            <a:r>
              <a:rPr lang="ru-RU" sz="1400" dirty="0">
                <a:solidFill>
                  <a:srgbClr val="000000"/>
                </a:solidFill>
              </a:rPr>
              <a:t>09.03.01 Информатика и вычислительная </a:t>
            </a:r>
            <a:r>
              <a:rPr lang="ru-RU" sz="1400" dirty="0" smtClean="0">
                <a:solidFill>
                  <a:srgbClr val="000000"/>
                </a:solidFill>
              </a:rPr>
              <a:t>техника</a:t>
            </a:r>
            <a:br>
              <a:rPr lang="ru-RU" sz="1400" dirty="0" smtClean="0">
                <a:solidFill>
                  <a:srgbClr val="000000"/>
                </a:solidFill>
              </a:rPr>
            </a:br>
            <a:r>
              <a:rPr lang="ru-RU" sz="1400" dirty="0" smtClean="0">
                <a:solidFill>
                  <a:srgbClr val="000000"/>
                </a:solidFill>
              </a:rPr>
              <a:t/>
            </a:r>
            <a:br>
              <a:rPr lang="ru-RU" sz="1400" dirty="0" smtClean="0">
                <a:solidFill>
                  <a:srgbClr val="000000"/>
                </a:solidFill>
              </a:rPr>
            </a:br>
            <a:r>
              <a:rPr lang="ru" sz="1400" dirty="0" smtClean="0">
                <a:solidFill>
                  <a:srgbClr val="000000"/>
                </a:solidFill>
              </a:rPr>
              <a:t>Выпускная </a:t>
            </a:r>
            <a:r>
              <a:rPr lang="ru" sz="1400" dirty="0">
                <a:solidFill>
                  <a:srgbClr val="000000"/>
                </a:solidFill>
              </a:rPr>
              <a:t>квалификационная работа бакалавра по </a:t>
            </a:r>
            <a:r>
              <a:rPr lang="ru" sz="1400" dirty="0" smtClean="0">
                <a:solidFill>
                  <a:srgbClr val="000000"/>
                </a:solidFill>
              </a:rPr>
              <a:t>теме</a:t>
            </a:r>
            <a:r>
              <a:rPr lang="en-US" sz="3200" dirty="0">
                <a:solidFill>
                  <a:srgbClr val="000000"/>
                </a:solidFill>
              </a:rPr>
              <a:t/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ru" sz="3000" dirty="0" smtClean="0">
                <a:solidFill>
                  <a:srgbClr val="0B5394"/>
                </a:solidFill>
              </a:rPr>
              <a:t>Разработка </a:t>
            </a:r>
            <a:r>
              <a:rPr lang="ru" sz="3000" dirty="0">
                <a:solidFill>
                  <a:srgbClr val="0B5394"/>
                </a:solidFill>
              </a:rPr>
              <a:t>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4572000" y="3160388"/>
            <a:ext cx="4146210" cy="1681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b="1" dirty="0" smtClean="0">
                <a:solidFill>
                  <a:srgbClr val="000000"/>
                </a:solidFill>
              </a:rPr>
              <a:t>Научный </a:t>
            </a:r>
            <a:r>
              <a:rPr lang="ru" sz="1400" b="1" dirty="0">
                <a:solidFill>
                  <a:srgbClr val="000000"/>
                </a:solidFill>
              </a:rPr>
              <a:t>руководитель</a:t>
            </a:r>
            <a:r>
              <a:rPr lang="ru" sz="1400" dirty="0">
                <a:solidFill>
                  <a:srgbClr val="000000"/>
                </a:solidFill>
              </a:rPr>
              <a:t>: </a:t>
            </a:r>
            <a:r>
              <a:rPr lang="ru" sz="1400" b="1" dirty="0">
                <a:solidFill>
                  <a:srgbClr val="000000"/>
                </a:solidFill>
              </a:rPr>
              <a:t>Зюбин В.Е., </a:t>
            </a:r>
            <a:r>
              <a:rPr lang="ru" sz="1400" dirty="0">
                <a:solidFill>
                  <a:schemeClr val="tx1"/>
                </a:solidFill>
              </a:rPr>
              <a:t>зав. кафедрой </a:t>
            </a:r>
            <a:r>
              <a:rPr lang="ru" sz="1400" dirty="0" smtClean="0">
                <a:solidFill>
                  <a:schemeClr val="tx1"/>
                </a:solidFill>
              </a:rPr>
              <a:t>компьютерных технологий ФИТ НГУ</a:t>
            </a:r>
            <a:r>
              <a:rPr lang="ru" sz="1400" dirty="0" smtClean="0">
                <a:solidFill>
                  <a:srgbClr val="000000"/>
                </a:solidFill>
              </a:rPr>
              <a:t>, </a:t>
            </a:r>
            <a:r>
              <a:rPr lang="ru" sz="1400" dirty="0">
                <a:solidFill>
                  <a:srgbClr val="000000"/>
                </a:solidFill>
              </a:rPr>
              <a:t>д. т. н., доцент, зав. лаб. ИАиЭ СО </a:t>
            </a:r>
            <a:r>
              <a:rPr lang="ru" sz="1400" dirty="0" smtClean="0">
                <a:solidFill>
                  <a:srgbClr val="000000"/>
                </a:solidFill>
              </a:rPr>
              <a:t>РАН.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Соруководитель</a:t>
            </a:r>
            <a:r>
              <a:rPr lang="ru" sz="1400" dirty="0">
                <a:solidFill>
                  <a:srgbClr val="000000"/>
                </a:solidFill>
              </a:rPr>
              <a:t>: </a:t>
            </a:r>
            <a:r>
              <a:rPr lang="ru" sz="1400" b="1" dirty="0">
                <a:solidFill>
                  <a:srgbClr val="000000"/>
                </a:solidFill>
              </a:rPr>
              <a:t>Розов А. С.</a:t>
            </a:r>
            <a:r>
              <a:rPr lang="ru" sz="1400" dirty="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00;p25"/>
          <p:cNvSpPr txBox="1">
            <a:spLocks/>
          </p:cNvSpPr>
          <p:nvPr/>
        </p:nvSpPr>
        <p:spPr>
          <a:xfrm>
            <a:off x="457117" y="3203103"/>
            <a:ext cx="4114881" cy="142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Докладчик: </a:t>
            </a:r>
            <a:r>
              <a: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Беленькая София Евгеньевна, </a:t>
            </a: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студентка 4 курса факультета информационных технологий Новосибирского государственного университета.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1395" y="484207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 </a:t>
            </a:r>
            <a:r>
              <a:rPr lang="ru-RU" dirty="0" smtClean="0"/>
              <a:t>год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Архитектура</a:t>
            </a:r>
            <a:endParaRPr sz="3000" dirty="0"/>
          </a:p>
        </p:txBody>
      </p:sp>
      <p:sp>
        <p:nvSpPr>
          <p:cNvPr id="5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3898" y="1009934"/>
            <a:ext cx="8252252" cy="356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Используется паттерн проектирования </a:t>
            </a:r>
            <a:r>
              <a:rPr lang="en-US" sz="1600" dirty="0" smtClean="0">
                <a:solidFill>
                  <a:schemeClr val="tx1"/>
                </a:solidFill>
              </a:rPr>
              <a:t>Model-view-controller (MVC)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Отдельные генераторы для каждого вида диаграмм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Отдельные генераторы текстов на </a:t>
            </a:r>
            <a:r>
              <a:rPr lang="en-US" sz="1600" dirty="0" smtClean="0">
                <a:solidFill>
                  <a:schemeClr val="tx1"/>
                </a:solidFill>
              </a:rPr>
              <a:t>GML</a:t>
            </a:r>
            <a:r>
              <a:rPr lang="ru-RU" sz="1600" dirty="0" smtClean="0">
                <a:solidFill>
                  <a:schemeClr val="tx1"/>
                </a:solidFill>
              </a:rPr>
              <a:t> и </a:t>
            </a:r>
            <a:r>
              <a:rPr lang="en-US" sz="1600" dirty="0" smtClean="0">
                <a:solidFill>
                  <a:schemeClr val="tx1"/>
                </a:solidFill>
              </a:rPr>
              <a:t>GraphML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Создается модель диаграммы в виде списка вершин и ребер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Модель диаграммы разбивается на несколько моделей, если у них нет общих вершин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Происходит генерация диаграммы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60734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10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0352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 t="19651" r="967" b="36408"/>
          <a:stretch/>
        </p:blipFill>
        <p:spPr>
          <a:xfrm>
            <a:off x="436561" y="685800"/>
            <a:ext cx="8491539" cy="1498600"/>
          </a:xfrm>
          <a:prstGeom prst="rect">
            <a:avLst/>
          </a:prstGeom>
        </p:spPr>
      </p:pic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Реализация</a:t>
            </a:r>
            <a:endParaRPr sz="3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60734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11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" dirty="0"/>
          </a:p>
        </p:txBody>
      </p:sp>
      <p:sp>
        <p:nvSpPr>
          <p:cNvPr id="8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36561" y="1911350"/>
            <a:ext cx="3989389" cy="301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Модуль выполнен в виде </a:t>
            </a:r>
            <a:r>
              <a:rPr lang="en-US" sz="1600" dirty="0" smtClean="0">
                <a:solidFill>
                  <a:schemeClr val="tx1"/>
                </a:solidFill>
              </a:rPr>
              <a:t>Eclipse-</a:t>
            </a:r>
            <a:r>
              <a:rPr lang="ru-RU" sz="1600" dirty="0" smtClean="0">
                <a:solidFill>
                  <a:schemeClr val="tx1"/>
                </a:solidFill>
              </a:rPr>
              <a:t>плагина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Используемые те</a:t>
            </a:r>
            <a:r>
              <a:rPr lang="ru-RU" sz="1600" dirty="0">
                <a:solidFill>
                  <a:schemeClr val="tx1"/>
                </a:solidFill>
              </a:rPr>
              <a:t>х</a:t>
            </a:r>
            <a:r>
              <a:rPr lang="ru-RU" sz="1600" dirty="0" smtClean="0">
                <a:solidFill>
                  <a:schemeClr val="tx1"/>
                </a:solidFill>
              </a:rPr>
              <a:t>нологии: </a:t>
            </a:r>
            <a:r>
              <a:rPr lang="en-US" sz="1600" dirty="0" err="1" smtClean="0">
                <a:solidFill>
                  <a:schemeClr val="tx1"/>
                </a:solidFill>
              </a:rPr>
              <a:t>Xtend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Xtext</a:t>
            </a:r>
            <a:endParaRPr lang="ru-RU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ru-RU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Генератор диаграмм вызывается каждый раз при сохранении исходного кода в </a:t>
            </a:r>
            <a:r>
              <a:rPr lang="en-US" sz="1600" dirty="0" smtClean="0">
                <a:solidFill>
                  <a:schemeClr val="tx1"/>
                </a:solidFill>
              </a:rPr>
              <a:t>Reflex IDE.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6" b="41281"/>
          <a:stretch/>
        </p:blipFill>
        <p:spPr>
          <a:xfrm>
            <a:off x="4657723" y="2184400"/>
            <a:ext cx="4206876" cy="25844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856162" y="2568575"/>
            <a:ext cx="2095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гнутая влево стрелка 13"/>
          <p:cNvSpPr/>
          <p:nvPr/>
        </p:nvSpPr>
        <p:spPr>
          <a:xfrm>
            <a:off x="4479923" y="2600325"/>
            <a:ext cx="355600" cy="1012825"/>
          </a:xfrm>
          <a:prstGeom prst="curvedRightArrow">
            <a:avLst>
              <a:gd name="adj1" fmla="val 25000"/>
              <a:gd name="adj2" fmla="val 111200"/>
              <a:gd name="adj3" fmla="val 25000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24304"/>
            <a:ext cx="8520600" cy="476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Результаты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834733"/>
            <a:ext cx="808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Полученный модуль генерирует диаграммы:</a:t>
            </a:r>
          </a:p>
          <a:p>
            <a:r>
              <a:rPr lang="ru-RU" sz="1600" dirty="0" smtClean="0"/>
              <a:t>- связи процессов по данным,</a:t>
            </a:r>
          </a:p>
          <a:p>
            <a:r>
              <a:rPr lang="ru-RU" sz="1600" dirty="0" smtClean="0"/>
              <a:t>- связи процессов по управлению,</a:t>
            </a:r>
          </a:p>
          <a:p>
            <a:r>
              <a:rPr lang="ru-RU" sz="1600" dirty="0" smtClean="0"/>
              <a:t>- состояний процессов</a:t>
            </a:r>
            <a:endParaRPr lang="ru-RU" sz="1600" dirty="0"/>
          </a:p>
          <a:p>
            <a:r>
              <a:rPr lang="ru-RU" sz="1600" dirty="0" smtClean="0"/>
              <a:t> по </a:t>
            </a:r>
            <a:r>
              <a:rPr lang="en-US" sz="1600" dirty="0" smtClean="0"/>
              <a:t>AST</a:t>
            </a:r>
            <a:r>
              <a:rPr lang="ru-RU" sz="1600" dirty="0" smtClean="0"/>
              <a:t> за несколько секунд, что позволяет: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 несколько порядков </a:t>
            </a:r>
            <a:r>
              <a:rPr lang="ru-RU" sz="1600" dirty="0" smtClean="0"/>
              <a:t>сократить </a:t>
            </a:r>
            <a:r>
              <a:rPr lang="ru-RU" sz="1600" dirty="0"/>
              <a:t>время создания </a:t>
            </a:r>
            <a:r>
              <a:rPr lang="ru-RU" sz="1600" dirty="0" smtClean="0"/>
              <a:t>диаграмм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ускорить рецензирование и </a:t>
            </a:r>
            <a:r>
              <a:rPr lang="ru-RU" sz="1600" dirty="0" err="1" smtClean="0"/>
              <a:t>рефакторинг</a:t>
            </a:r>
            <a:r>
              <a:rPr lang="ru-RU" sz="1600" dirty="0" smtClean="0"/>
              <a:t> кода (за счет наглядности диаграмм)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простить поддержку проектов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гарантировать </a:t>
            </a:r>
            <a:r>
              <a:rPr lang="ru-RU" sz="1600" dirty="0"/>
              <a:t>отсутствие </a:t>
            </a:r>
            <a:r>
              <a:rPr lang="ru-RU" sz="1600" dirty="0" smtClean="0"/>
              <a:t>ошибок в диаграммах</a:t>
            </a:r>
            <a:r>
              <a:rPr lang="en-US" sz="1600" dirty="0" smtClean="0"/>
              <a:t>, </a:t>
            </a:r>
            <a:r>
              <a:rPr lang="ru-RU" sz="1600" dirty="0" smtClean="0"/>
              <a:t>вызванных человеческим фактором.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12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37437"/>
              </p:ext>
            </p:extLst>
          </p:nvPr>
        </p:nvGraphicFramePr>
        <p:xfrm>
          <a:off x="1947862" y="781050"/>
          <a:ext cx="5248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Лист" r:id="rId3" imgW="5248143" imgH="914490" progId="Excel.Sheet.12">
                  <p:embed/>
                </p:oleObj>
              </mc:Choice>
              <mc:Fallback>
                <p:oleObj name="Лист" r:id="rId3" imgW="5248143" imgH="914490" progId="Excel.Sheet.12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2" y="781050"/>
                        <a:ext cx="5248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5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5625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r>
              <a:rPr lang="en-US" dirty="0" smtClean="0"/>
              <a:t>/1</a:t>
            </a:r>
            <a:r>
              <a:rPr lang="ru-RU" dirty="0" smtClean="0"/>
              <a:t>3</a:t>
            </a:r>
            <a:endParaRPr lang="ru" dirty="0"/>
          </a:p>
        </p:txBody>
      </p:sp>
      <p:sp>
        <p:nvSpPr>
          <p:cNvPr id="5" name="TextBox 4"/>
          <p:cNvSpPr txBox="1"/>
          <p:nvPr/>
        </p:nvSpPr>
        <p:spPr>
          <a:xfrm>
            <a:off x="539084" y="1676310"/>
            <a:ext cx="806582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 smtClean="0"/>
              <a:t>Контакты: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Email: </a:t>
            </a:r>
            <a:r>
              <a:rPr lang="en-US" sz="1600" dirty="0" smtClean="0">
                <a:hlinkClick r:id="rId2"/>
              </a:rPr>
              <a:t>s.belenkaia8@g.nsu.ru</a:t>
            </a:r>
            <a:endParaRPr lang="en-US" sz="16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ru-RU" sz="1600" dirty="0" smtClean="0"/>
              <a:t>для реализации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github.com/Belenkaia/Diagram_generator.git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err="1"/>
              <a:t>Github</a:t>
            </a:r>
            <a:r>
              <a:rPr lang="en-US" sz="1600" dirty="0"/>
              <a:t> </a:t>
            </a:r>
            <a:r>
              <a:rPr lang="ru-RU" sz="1600" dirty="0"/>
              <a:t>для </a:t>
            </a:r>
            <a:r>
              <a:rPr lang="ru-RU" sz="1600" dirty="0" smtClean="0"/>
              <a:t>анализа: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github.com/Belenkaia/Diagram-visualisation.git</a:t>
            </a:r>
            <a:endParaRPr lang="ru-RU" sz="1600" dirty="0" smtClean="0"/>
          </a:p>
          <a:p>
            <a:endParaRPr lang="en-US" dirty="0" smtClean="0"/>
          </a:p>
        </p:txBody>
      </p:sp>
      <p:sp>
        <p:nvSpPr>
          <p:cNvPr id="6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Публикации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39085" y="882252"/>
            <a:ext cx="8065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Публикация доклада «</a:t>
            </a:r>
            <a:r>
              <a:rPr lang="ru-RU" sz="1600" dirty="0"/>
              <a:t>Разработка программного модуля визуализации диаграмм процессов по спецификации на языке </a:t>
            </a:r>
            <a:r>
              <a:rPr lang="ru-RU" sz="1600" dirty="0" err="1" smtClean="0"/>
              <a:t>Reflex</a:t>
            </a:r>
            <a:r>
              <a:rPr lang="ru-RU" sz="1600" dirty="0" smtClean="0"/>
              <a:t>» в сборнике конференции МНСК 2020 в секции «Инструментальные </a:t>
            </a:r>
            <a:r>
              <a:rPr lang="ru-RU" sz="1600" dirty="0"/>
              <a:t>и прикладные программные </a:t>
            </a:r>
            <a:r>
              <a:rPr lang="ru-RU" sz="1600" dirty="0" smtClean="0"/>
              <a:t>системы»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79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943628"/>
            <a:ext cx="403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поддержке ПО</a:t>
            </a:r>
          </a:p>
          <a:p>
            <a:endParaRPr lang="ru-RU" sz="1600" dirty="0"/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Написание управляющих </a:t>
            </a:r>
            <a:r>
              <a:rPr lang="ru-RU" sz="1600" dirty="0" smtClean="0"/>
              <a:t>алгоритмов.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Программирование </a:t>
            </a:r>
            <a:r>
              <a:rPr lang="ru-RU" sz="1600" dirty="0"/>
              <a:t>встраиваемых </a:t>
            </a:r>
            <a:r>
              <a:rPr lang="ru-RU" sz="1600" dirty="0" smtClean="0"/>
              <a:t>систем. 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 smtClean="0"/>
              <a:t>Документация </a:t>
            </a:r>
            <a:r>
              <a:rPr lang="ru-RU" sz="1600" dirty="0"/>
              <a:t>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Занимает </a:t>
            </a:r>
            <a:r>
              <a:rPr lang="ru-RU" sz="1600" dirty="0"/>
              <a:t>значительное </a:t>
            </a:r>
            <a:r>
              <a:rPr lang="ru-RU" sz="1600" dirty="0" smtClean="0"/>
              <a:t>время(от 2 часов).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Может </a:t>
            </a:r>
            <a:r>
              <a:rPr lang="ru-RU" sz="1600" dirty="0"/>
              <a:t>быть причиной </a:t>
            </a:r>
            <a:r>
              <a:rPr lang="ru-RU" sz="1600" dirty="0" smtClean="0"/>
              <a:t>ошибок.</a:t>
            </a:r>
            <a:endParaRPr lang="ru-RU" sz="1600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035962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Возникают </a:t>
            </a:r>
            <a:r>
              <a:rPr lang="ru-RU" sz="1600" dirty="0" smtClean="0"/>
              <a:t>задачи</a:t>
            </a:r>
            <a:r>
              <a:rPr lang="ru-RU" sz="1600" dirty="0" smtClean="0"/>
              <a:t>:</a:t>
            </a:r>
            <a:r>
              <a:rPr lang="ru-RU" sz="1600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/>
              <a:t>реверсивного </a:t>
            </a:r>
            <a:r>
              <a:rPr lang="ru-RU" sz="1600" dirty="0" smtClean="0"/>
              <a:t>инжиниринга</a:t>
            </a:r>
            <a:r>
              <a:rPr lang="en-US" sz="1600" dirty="0" smtClean="0"/>
              <a:t>;</a:t>
            </a:r>
            <a:endParaRPr lang="ru-RU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 err="1"/>
              <a:t>рефакторинга</a:t>
            </a:r>
            <a:r>
              <a:rPr lang="ru-RU" sz="1600" dirty="0"/>
              <a:t> </a:t>
            </a:r>
            <a:r>
              <a:rPr lang="ru-RU" sz="1600" dirty="0" smtClean="0"/>
              <a:t>кода.</a:t>
            </a:r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Процесс-ориентированное программирование (ПОП</a:t>
            </a:r>
            <a:r>
              <a:rPr lang="ru-RU" sz="1600" dirty="0" smtClean="0"/>
              <a:t>).</a:t>
            </a:r>
            <a:endParaRPr lang="ru-RU" sz="1600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73559"/>
            <a:ext cx="41084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</a:t>
            </a:r>
            <a:r>
              <a:rPr lang="ru-RU" sz="1600" dirty="0" smtClean="0"/>
              <a:t>отребность </a:t>
            </a:r>
            <a:r>
              <a:rPr lang="ru-RU" sz="1600" dirty="0"/>
              <a:t>в автоматизации процесса создания и визуализации диаграмм для ПОП (в частности, для языка </a:t>
            </a:r>
            <a:r>
              <a:rPr lang="ru-RU" sz="1600" dirty="0" err="1" smtClean="0"/>
              <a:t>Reflex</a:t>
            </a:r>
            <a:r>
              <a:rPr lang="ru-RU" sz="1600" dirty="0" smtClean="0"/>
              <a:t>).</a:t>
            </a:r>
            <a:endParaRPr lang="ru-RU" sz="1600" dirty="0"/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184650" y="1231900"/>
            <a:ext cx="45085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184650" y="2377980"/>
            <a:ext cx="4445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184650" y="3976846"/>
            <a:ext cx="4445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31;p29"/>
          <p:cNvSpPr txBox="1">
            <a:spLocks noGrp="1"/>
          </p:cNvSpPr>
          <p:nvPr>
            <p:ph type="title"/>
          </p:nvPr>
        </p:nvSpPr>
        <p:spPr>
          <a:xfrm>
            <a:off x="312251" y="184244"/>
            <a:ext cx="8520600" cy="49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0B5394"/>
                </a:solidFill>
              </a:rPr>
              <a:t>Актуальность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2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3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1394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97"/>
    </mc:Choice>
    <mc:Fallback xmlns="">
      <p:transition spd="slow" advTm="946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27319"/>
            <a:ext cx="8520600" cy="5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Цель работы и задачи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558800" y="768475"/>
            <a:ext cx="8064500" cy="73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B5394"/>
                </a:solidFill>
              </a:rPr>
              <a:t>Цель работы:</a:t>
            </a:r>
            <a:r>
              <a:rPr lang="ru" sz="1600" dirty="0">
                <a:solidFill>
                  <a:srgbClr val="FFF2CC"/>
                </a:solidFill>
              </a:rPr>
              <a:t> </a:t>
            </a:r>
            <a:r>
              <a:rPr lang="ru" sz="1600" dirty="0">
                <a:solidFill>
                  <a:srgbClr val="000000"/>
                </a:solidFill>
              </a:rPr>
              <a:t>разработка программного модуля визуализации диаграмм процессов по спецификации на языке Reflex. 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539750" y="1377950"/>
            <a:ext cx="8064500" cy="36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chemeClr val="dk1"/>
              </a:buClr>
              <a:buSzPts val="1400"/>
            </a:pPr>
            <a:r>
              <a:rPr lang="ru-RU" sz="1600" dirty="0">
                <a:solidFill>
                  <a:srgbClr val="0B5394"/>
                </a:solidFill>
              </a:rPr>
              <a:t>Задачи</a:t>
            </a:r>
            <a:r>
              <a:rPr lang="ru-RU" sz="1600" dirty="0" smtClean="0">
                <a:solidFill>
                  <a:srgbClr val="0B5394"/>
                </a:solidFill>
              </a:rPr>
              <a:t>:</a:t>
            </a:r>
            <a:endParaRPr lang="ru" sz="1600" dirty="0" smtClean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 smtClean="0">
                <a:solidFill>
                  <a:schemeClr val="dk1"/>
                </a:solidFill>
              </a:rPr>
              <a:t>провести анализ:</a:t>
            </a:r>
          </a:p>
          <a:p>
            <a:pPr marL="139700" lvl="1">
              <a:buClr>
                <a:schemeClr val="dk1"/>
              </a:buClr>
              <a:buSzPts val="1400"/>
            </a:pPr>
            <a:r>
              <a:rPr lang="ru" sz="1600" dirty="0">
                <a:solidFill>
                  <a:schemeClr val="dk1"/>
                </a:solidFill>
              </a:rPr>
              <a:t>	</a:t>
            </a:r>
            <a:r>
              <a:rPr lang="ru" sz="1600" dirty="0" smtClean="0">
                <a:solidFill>
                  <a:schemeClr val="dk1"/>
                </a:solidFill>
              </a:rPr>
              <a:t>- специфики ПОП</a:t>
            </a:r>
            <a:r>
              <a:rPr lang="en-US" sz="1600" dirty="0" smtClean="0">
                <a:solidFill>
                  <a:schemeClr val="dk1"/>
                </a:solidFill>
              </a:rPr>
              <a:t>;</a:t>
            </a:r>
            <a:endParaRPr lang="ru" sz="1600" dirty="0" smtClean="0">
              <a:solidFill>
                <a:schemeClr val="dk1"/>
              </a:solidFill>
            </a:endParaRPr>
          </a:p>
          <a:p>
            <a:pPr marL="139700" lvl="1">
              <a:buClr>
                <a:schemeClr val="dk1"/>
              </a:buClr>
              <a:buSzPts val="1400"/>
            </a:pPr>
            <a:r>
              <a:rPr lang="ru" sz="1600" dirty="0">
                <a:solidFill>
                  <a:schemeClr val="dk1"/>
                </a:solidFill>
              </a:rPr>
              <a:t>	</a:t>
            </a:r>
            <a:r>
              <a:rPr lang="ru" sz="1600" dirty="0" smtClean="0">
                <a:solidFill>
                  <a:schemeClr val="dk1"/>
                </a:solidFill>
              </a:rPr>
              <a:t>- существующих средств построения диаграмм по коду</a:t>
            </a:r>
            <a:r>
              <a:rPr lang="en-US" sz="1600" dirty="0" smtClean="0">
                <a:solidFill>
                  <a:schemeClr val="dk1"/>
                </a:solidFill>
              </a:rPr>
              <a:t>;</a:t>
            </a:r>
            <a:endParaRPr lang="ru" sz="1600" dirty="0" smtClean="0">
              <a:solidFill>
                <a:schemeClr val="dk1"/>
              </a:solidFill>
            </a:endParaRPr>
          </a:p>
          <a:p>
            <a:pPr marL="139700" lvl="1">
              <a:buClr>
                <a:schemeClr val="dk1"/>
              </a:buClr>
              <a:buSzPts val="1400"/>
            </a:pPr>
            <a:r>
              <a:rPr lang="ru" sz="1600" dirty="0" smtClean="0">
                <a:solidFill>
                  <a:schemeClr val="dk1"/>
                </a:solidFill>
              </a:rPr>
              <a:t>	- диаграмм, использующихся для анализа кода.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 smtClean="0">
                <a:solidFill>
                  <a:schemeClr val="dk1"/>
                </a:solidFill>
              </a:rPr>
              <a:t>спроектировать </a:t>
            </a:r>
            <a:r>
              <a:rPr lang="ru-RU" sz="1600" dirty="0" smtClean="0">
                <a:solidFill>
                  <a:schemeClr val="dk1"/>
                </a:solidFill>
              </a:rPr>
              <a:t>модуль</a:t>
            </a:r>
            <a:r>
              <a:rPr lang="en-US" sz="1600" dirty="0" smtClean="0">
                <a:solidFill>
                  <a:schemeClr val="dk1"/>
                </a:solidFill>
              </a:rPr>
              <a:t>:</a:t>
            </a:r>
            <a:endParaRPr lang="ru-RU" dirty="0"/>
          </a:p>
          <a:p>
            <a:pPr lvl="1" fontAlgn="base"/>
            <a:r>
              <a:rPr lang="en-US" sz="1600" dirty="0" smtClean="0"/>
              <a:t>	- </a:t>
            </a:r>
            <a:r>
              <a:rPr lang="ru-RU" sz="1600" dirty="0" smtClean="0"/>
              <a:t>сформулировать </a:t>
            </a:r>
            <a:r>
              <a:rPr lang="ru-RU" sz="1600" dirty="0"/>
              <a:t>требования к </a:t>
            </a:r>
            <a:r>
              <a:rPr lang="ru-RU" sz="1600" dirty="0" smtClean="0"/>
              <a:t>программному </a:t>
            </a:r>
            <a:r>
              <a:rPr lang="ru-RU" sz="1600" dirty="0"/>
              <a:t>модулю;</a:t>
            </a:r>
          </a:p>
          <a:p>
            <a:pPr lvl="1" fontAlgn="base"/>
            <a:r>
              <a:rPr lang="en-US" sz="1600" dirty="0" smtClean="0"/>
              <a:t>	- </a:t>
            </a:r>
            <a:r>
              <a:rPr lang="ru-RU" sz="1600" dirty="0" smtClean="0"/>
              <a:t>разработать </a:t>
            </a:r>
            <a:r>
              <a:rPr lang="ru-RU" sz="1600" dirty="0"/>
              <a:t>диаграммы для отображения связей процессов;</a:t>
            </a:r>
          </a:p>
          <a:p>
            <a:pPr lvl="1" fontAlgn="base"/>
            <a:r>
              <a:rPr lang="en-US" sz="1600" dirty="0" smtClean="0"/>
              <a:t>	- </a:t>
            </a:r>
            <a:r>
              <a:rPr lang="ru-RU" sz="1600" dirty="0" smtClean="0"/>
              <a:t>определить </a:t>
            </a:r>
            <a:r>
              <a:rPr lang="ru-RU" sz="1600" dirty="0"/>
              <a:t>формат представления </a:t>
            </a:r>
            <a:r>
              <a:rPr lang="ru-RU" sz="1600" dirty="0" smtClean="0"/>
              <a:t>диаграмм</a:t>
            </a:r>
            <a:r>
              <a:rPr lang="en-US" sz="1600" dirty="0" smtClean="0"/>
              <a:t>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разработать архитектуру модуля, реализовать модуль </a:t>
            </a:r>
            <a:r>
              <a:rPr lang="ru" sz="1600" dirty="0" smtClean="0">
                <a:solidFill>
                  <a:schemeClr val="dk1"/>
                </a:solidFill>
              </a:rPr>
              <a:t>визуализации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провести тестирование созданной </a:t>
            </a:r>
            <a:r>
              <a:rPr lang="ru" sz="1600" dirty="0" smtClean="0">
                <a:solidFill>
                  <a:schemeClr val="dk1"/>
                </a:solidFill>
              </a:rPr>
              <a:t>реализации и опробовать ее на практике</a:t>
            </a:r>
            <a:r>
              <a:rPr lang="en-US" sz="1600" dirty="0" smtClean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3</a:t>
            </a:fld>
            <a:r>
              <a:rPr lang="en-US" dirty="0"/>
              <a:t> /</a:t>
            </a:r>
            <a:r>
              <a:rPr lang="en-US" dirty="0" smtClean="0"/>
              <a:t>13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142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16006"/>
            <a:ext cx="8520600" cy="519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B5394"/>
                </a:solidFill>
              </a:rPr>
              <a:t>Требования к средству визуализации диаграмм 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960112" y="876827"/>
            <a:ext cx="7223775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ru-RU" sz="1600" dirty="0">
                <a:solidFill>
                  <a:srgbClr val="000000"/>
                </a:solidFill>
              </a:rPr>
              <a:t>Н</a:t>
            </a:r>
            <a:r>
              <a:rPr lang="ru-RU" sz="1600" dirty="0" smtClean="0">
                <a:solidFill>
                  <a:srgbClr val="000000"/>
                </a:solidFill>
              </a:rPr>
              <a:t>еобходимо обеспечить: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в</a:t>
            </a:r>
            <a:r>
              <a:rPr lang="ru" sz="1600" dirty="0" smtClean="0">
                <a:solidFill>
                  <a:srgbClr val="000000"/>
                </a:solidFill>
              </a:rPr>
              <a:t>озможность редактирования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диаграмм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600" dirty="0" smtClean="0">
                <a:solidFill>
                  <a:srgbClr val="000000"/>
                </a:solidFill>
              </a:rPr>
              <a:t>а</a:t>
            </a:r>
            <a:r>
              <a:rPr lang="ru" sz="1600" dirty="0" smtClean="0">
                <a:solidFill>
                  <a:srgbClr val="000000"/>
                </a:solidFill>
              </a:rPr>
              <a:t>втоматическую укладку </a:t>
            </a:r>
            <a:r>
              <a:rPr lang="ru" sz="1600" dirty="0">
                <a:solidFill>
                  <a:srgbClr val="000000"/>
                </a:solidFill>
              </a:rPr>
              <a:t>диаграмм на </a:t>
            </a:r>
            <a:r>
              <a:rPr lang="ru" sz="1600" dirty="0" smtClean="0">
                <a:solidFill>
                  <a:srgbClr val="000000"/>
                </a:solidFill>
              </a:rPr>
              <a:t>плоскость</a:t>
            </a:r>
            <a:endParaRPr lang="ru" sz="1600" dirty="0">
              <a:solidFill>
                <a:srgbClr val="000000"/>
              </a:solidFill>
            </a:endParaRP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600" dirty="0">
                <a:solidFill>
                  <a:srgbClr val="000000"/>
                </a:solidFill>
              </a:rPr>
              <a:t>визуализацию </a:t>
            </a:r>
            <a:r>
              <a:rPr lang="ru-RU" sz="1600" dirty="0" smtClean="0">
                <a:solidFill>
                  <a:srgbClr val="000000"/>
                </a:solidFill>
              </a:rPr>
              <a:t/>
            </a:r>
            <a:br>
              <a:rPr lang="ru-RU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	- </a:t>
            </a:r>
            <a:r>
              <a:rPr lang="ru-RU" sz="1600" dirty="0" smtClean="0">
                <a:solidFill>
                  <a:srgbClr val="000000"/>
                </a:solidFill>
              </a:rPr>
              <a:t>диаграмм </a:t>
            </a:r>
            <a:r>
              <a:rPr lang="ru-RU" sz="1600" dirty="0">
                <a:solidFill>
                  <a:srgbClr val="000000"/>
                </a:solidFill>
              </a:rPr>
              <a:t>состояний </a:t>
            </a:r>
            <a:r>
              <a:rPr lang="ru-RU" sz="1600" dirty="0" smtClean="0">
                <a:solidFill>
                  <a:srgbClr val="000000"/>
                </a:solidFill>
              </a:rPr>
              <a:t>процесса,</a:t>
            </a:r>
            <a:br>
              <a:rPr lang="ru-RU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	- </a:t>
            </a:r>
            <a:r>
              <a:rPr lang="ru-RU" sz="1600" dirty="0" smtClean="0">
                <a:solidFill>
                  <a:srgbClr val="000000"/>
                </a:solidFill>
              </a:rPr>
              <a:t>диаграмм </a:t>
            </a:r>
            <a:r>
              <a:rPr lang="ru-RU" sz="1600" dirty="0">
                <a:solidFill>
                  <a:srgbClr val="000000"/>
                </a:solidFill>
              </a:rPr>
              <a:t>связи процессов по </a:t>
            </a:r>
            <a:r>
              <a:rPr lang="ru-RU" sz="1600" dirty="0" smtClean="0">
                <a:solidFill>
                  <a:srgbClr val="000000"/>
                </a:solidFill>
              </a:rPr>
              <a:t>данным, </a:t>
            </a:r>
            <a:br>
              <a:rPr lang="ru-RU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	- </a:t>
            </a:r>
            <a:r>
              <a:rPr lang="ru-RU" sz="1600" dirty="0" smtClean="0">
                <a:solidFill>
                  <a:srgbClr val="000000"/>
                </a:solidFill>
              </a:rPr>
              <a:t>диаграмм </a:t>
            </a:r>
            <a:r>
              <a:rPr lang="ru-RU" sz="1600" dirty="0">
                <a:solidFill>
                  <a:srgbClr val="000000"/>
                </a:solidFill>
              </a:rPr>
              <a:t>связи процессов по </a:t>
            </a:r>
            <a:r>
              <a:rPr lang="ru-RU" sz="1600" dirty="0" smtClean="0">
                <a:solidFill>
                  <a:srgbClr val="000000"/>
                </a:solidFill>
              </a:rPr>
              <a:t>управлению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lang="ru-RU" sz="1600" dirty="0">
              <a:solidFill>
                <a:srgbClr val="000000"/>
              </a:solidFill>
            </a:endParaRP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600" dirty="0">
                <a:solidFill>
                  <a:schemeClr val="dk1"/>
                </a:solidFill>
              </a:rPr>
              <a:t>в</a:t>
            </a:r>
            <a:r>
              <a:rPr lang="ru-RU" sz="1600" dirty="0" smtClean="0">
                <a:solidFill>
                  <a:schemeClr val="dk1"/>
                </a:solidFill>
              </a:rPr>
              <a:t>озможность </a:t>
            </a:r>
            <a:r>
              <a:rPr lang="ru-RU" sz="1600" dirty="0">
                <a:solidFill>
                  <a:schemeClr val="dk1"/>
                </a:solidFill>
              </a:rPr>
              <a:t>сохранения диаграммы в отдельный файл</a:t>
            </a:r>
            <a:r>
              <a:rPr lang="ru-RU" sz="1600" dirty="0" smtClean="0">
                <a:solidFill>
                  <a:schemeClr val="dk1"/>
                </a:solidFill>
              </a:rPr>
              <a:t>.</a:t>
            </a: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600" dirty="0" smtClean="0">
                <a:solidFill>
                  <a:schemeClr val="dk1"/>
                </a:solidFill>
              </a:rPr>
              <a:t>Автоматическое разделение диаграмм, не имеющих общих вершин, на разные файлы.</a:t>
            </a:r>
            <a:endParaRPr lang="ru-RU"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4</a:t>
            </a:fld>
            <a:r>
              <a:rPr lang="en-US" dirty="0"/>
              <a:t> /</a:t>
            </a:r>
            <a:r>
              <a:rPr lang="en-US" dirty="0" smtClean="0"/>
              <a:t>13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14350" y="118100"/>
            <a:ext cx="8715300" cy="571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состояний процесса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859106" y="863851"/>
            <a:ext cx="2239686" cy="2634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000000"/>
                </a:solidFill>
              </a:rPr>
              <a:t>Диаграмму </a:t>
            </a:r>
            <a:r>
              <a:rPr lang="ru" sz="1600" dirty="0">
                <a:solidFill>
                  <a:srgbClr val="000000"/>
                </a:solidFill>
              </a:rPr>
              <a:t>состояний процесса </a:t>
            </a:r>
            <a:r>
              <a:rPr lang="ru" sz="1600" dirty="0" smtClean="0">
                <a:solidFill>
                  <a:srgbClr val="000000"/>
                </a:solidFill>
              </a:rPr>
              <a:t>предложено отображать в виде диаграммы </a:t>
            </a:r>
            <a:r>
              <a:rPr lang="ru" sz="1600" dirty="0">
                <a:solidFill>
                  <a:srgbClr val="000000"/>
                </a:solidFill>
              </a:rPr>
              <a:t>состояний UML.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57678"/>
          <a:stretch/>
        </p:blipFill>
        <p:spPr>
          <a:xfrm>
            <a:off x="146904" y="982638"/>
            <a:ext cx="7014602" cy="388278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5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3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201148" y="113837"/>
            <a:ext cx="8758607" cy="520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данным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6396156" y="812800"/>
            <a:ext cx="2559681" cy="40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" sz="1600" dirty="0">
                <a:solidFill>
                  <a:srgbClr val="000000"/>
                </a:solidFill>
              </a:rPr>
              <a:t>Для построения диаграмм связи процессов по данным </a:t>
            </a:r>
            <a:r>
              <a:rPr lang="ru" sz="1600" dirty="0" smtClean="0">
                <a:solidFill>
                  <a:srgbClr val="000000"/>
                </a:solidFill>
              </a:rPr>
              <a:t>разработана нотация </a:t>
            </a:r>
            <a:r>
              <a:rPr lang="ru-RU" sz="1600" dirty="0" smtClean="0">
                <a:solidFill>
                  <a:srgbClr val="000000"/>
                </a:solidFill>
              </a:rPr>
              <a:t>на основе:</a:t>
            </a:r>
          </a:p>
          <a:p>
            <a:pPr marL="285750" indent="-285750">
              <a:buClrTx/>
            </a:pPr>
            <a:r>
              <a:rPr lang="ru-RU" sz="1600" dirty="0" smtClean="0">
                <a:solidFill>
                  <a:srgbClr val="000000"/>
                </a:solidFill>
              </a:rPr>
              <a:t>диаграммы деятельности 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ru-RU" sz="1600" dirty="0" smtClean="0">
                <a:solidFill>
                  <a:srgbClr val="000000"/>
                </a:solidFill>
              </a:rPr>
              <a:t>идея подписей над стрелками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pPr marL="285750" indent="-285750">
              <a:buClrTx/>
            </a:pPr>
            <a:r>
              <a:rPr lang="ru-RU" sz="1600" dirty="0" smtClean="0">
                <a:solidFill>
                  <a:srgbClr val="000000"/>
                </a:solidFill>
              </a:rPr>
              <a:t>диаграммы </a:t>
            </a:r>
            <a:r>
              <a:rPr lang="ru-RU" sz="1600" dirty="0">
                <a:solidFill>
                  <a:srgbClr val="000000"/>
                </a:solidFill>
              </a:rPr>
              <a:t>состояний </a:t>
            </a:r>
            <a:r>
              <a:rPr lang="ru-RU" sz="1600" dirty="0" smtClean="0">
                <a:solidFill>
                  <a:srgbClr val="000000"/>
                </a:solidFill>
              </a:rPr>
              <a:t>UML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(обозначение вершин)</a:t>
            </a:r>
            <a:endParaRPr lang="ru" sz="1600" dirty="0" smtClean="0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r="5154" b="56617"/>
          <a:stretch/>
        </p:blipFill>
        <p:spPr>
          <a:xfrm>
            <a:off x="80498" y="709412"/>
            <a:ext cx="6315658" cy="426152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6</a:t>
            </a:fld>
            <a:r>
              <a:rPr lang="en-US" dirty="0"/>
              <a:t> /</a:t>
            </a:r>
            <a:r>
              <a:rPr lang="en-US" dirty="0" smtClean="0"/>
              <a:t>13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63170" y="114409"/>
            <a:ext cx="8417660" cy="540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2800"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368300" y="749299"/>
            <a:ext cx="8407400" cy="482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Для построения диаграмм связи процессов по управлению были м</a:t>
            </a:r>
            <a:r>
              <a:rPr lang="ru" sz="1600" dirty="0" smtClean="0">
                <a:solidFill>
                  <a:srgbClr val="000000"/>
                </a:solidFill>
              </a:rPr>
              <a:t>одифицированы: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786" r="2342" b="67629"/>
          <a:stretch/>
        </p:blipFill>
        <p:spPr>
          <a:xfrm>
            <a:off x="95987" y="1447795"/>
            <a:ext cx="6273064" cy="2654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7</a:t>
            </a:fld>
            <a:r>
              <a:rPr lang="en-US" dirty="0"/>
              <a:t> /</a:t>
            </a:r>
            <a:r>
              <a:rPr lang="en-US" dirty="0" smtClean="0"/>
              <a:t>13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6159500" y="1250946"/>
            <a:ext cx="27686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Font typeface="Arial"/>
              <a:buChar char="●"/>
            </a:pPr>
            <a:r>
              <a:rPr lang="ru-RU" sz="1600" dirty="0" smtClean="0"/>
              <a:t>диаграмма </a:t>
            </a:r>
            <a:r>
              <a:rPr lang="ru-RU" sz="1600" dirty="0"/>
              <a:t>деятельности </a:t>
            </a:r>
            <a:r>
              <a:rPr lang="ru-RU" sz="1600" dirty="0" smtClean="0"/>
              <a:t>UML</a:t>
            </a:r>
            <a:r>
              <a:rPr lang="en-US" sz="1600" dirty="0" smtClean="0"/>
              <a:t> (</a:t>
            </a:r>
            <a:r>
              <a:rPr lang="ru-RU" sz="1600" dirty="0" smtClean="0"/>
              <a:t>общий </a:t>
            </a:r>
            <a:r>
              <a:rPr lang="ru-RU" sz="1600" dirty="0"/>
              <a:t>вид вершин </a:t>
            </a:r>
            <a:r>
              <a:rPr lang="ru-RU" sz="1600" dirty="0" smtClean="0"/>
              <a:t>диаграммы</a:t>
            </a:r>
            <a:r>
              <a:rPr lang="en-US" sz="1600" dirty="0" smtClean="0"/>
              <a:t>).</a:t>
            </a:r>
            <a:endParaRPr lang="ru-RU" sz="1600" dirty="0" smtClean="0"/>
          </a:p>
          <a:p>
            <a:pPr marL="457200" lvl="0" indent="-317500">
              <a:buSzPts val="1400"/>
              <a:buFont typeface="Arial"/>
              <a:buChar char="●"/>
            </a:pPr>
            <a:endParaRPr lang="ru-RU" sz="1600" dirty="0" smtClean="0"/>
          </a:p>
          <a:p>
            <a:pPr marL="457200" lvl="0" indent="-317500">
              <a:buSzPts val="1400"/>
              <a:buFont typeface="Arial"/>
              <a:buChar char="●"/>
            </a:pPr>
            <a:r>
              <a:rPr lang="ru-RU" sz="1600" dirty="0" smtClean="0"/>
              <a:t>диаграмма состояний UML</a:t>
            </a:r>
            <a:r>
              <a:rPr lang="en-US" sz="1600" dirty="0" smtClean="0"/>
              <a:t> (</a:t>
            </a:r>
            <a:r>
              <a:rPr lang="ru-RU" sz="1600" dirty="0" smtClean="0"/>
              <a:t>идея </a:t>
            </a:r>
            <a:r>
              <a:rPr lang="ru-RU" sz="1600" dirty="0"/>
              <a:t>подписей над </a:t>
            </a:r>
            <a:r>
              <a:rPr lang="ru-RU" sz="1600" dirty="0" smtClean="0"/>
              <a:t>стрелками</a:t>
            </a:r>
            <a:r>
              <a:rPr lang="en-US" sz="1600" dirty="0" smtClean="0"/>
              <a:t>, </a:t>
            </a:r>
            <a:r>
              <a:rPr lang="ru-RU" sz="1600" dirty="0" smtClean="0"/>
              <a:t>обозначение </a:t>
            </a:r>
            <a:r>
              <a:rPr lang="ru-RU" sz="1600" dirty="0"/>
              <a:t>точки </a:t>
            </a:r>
            <a:r>
              <a:rPr lang="ru-RU" sz="1600" dirty="0" smtClean="0"/>
              <a:t>входа).</a:t>
            </a: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4923" y="122830"/>
            <a:ext cx="8520600" cy="50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Обзор форматов представления графов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51432"/>
              </p:ext>
            </p:extLst>
          </p:nvPr>
        </p:nvGraphicFramePr>
        <p:xfrm>
          <a:off x="242223" y="757403"/>
          <a:ext cx="7554083" cy="25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Лист" r:id="rId4" imgW="7601001" imgH="2514510" progId="Excel.Sheet.12">
                  <p:embed/>
                </p:oleObj>
              </mc:Choice>
              <mc:Fallback>
                <p:oleObj name="Лист" r:id="rId4" imgW="7601001" imgH="25145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223" y="757403"/>
                        <a:ext cx="7554083" cy="25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204201" y="929266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4150" y="1138816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04201" y="1976874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151" y="2171640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fld id="{00000000-1234-1234-1234-123412341234}" type="slidenum">
              <a:rPr lang="ru" smtClean="0">
                <a:solidFill>
                  <a:srgbClr val="595959"/>
                </a:solidFill>
              </a:rPr>
              <a:pPr/>
              <a:t>8</a:t>
            </a:fld>
            <a:r>
              <a:rPr lang="en-US" dirty="0">
                <a:solidFill>
                  <a:srgbClr val="595959"/>
                </a:solidFill>
              </a:rPr>
              <a:t> /</a:t>
            </a:r>
            <a:r>
              <a:rPr lang="en-US" dirty="0" smtClean="0">
                <a:solidFill>
                  <a:srgbClr val="595959"/>
                </a:solidFill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3</a:t>
            </a:r>
            <a:endParaRPr lang="ru" dirty="0">
              <a:solidFill>
                <a:srgbClr val="595959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9844" r="10211" b="71567"/>
          <a:stretch/>
        </p:blipFill>
        <p:spPr>
          <a:xfrm>
            <a:off x="843032" y="3750778"/>
            <a:ext cx="3488339" cy="12133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1" t="34955" r="30948" b="51648"/>
          <a:stretch/>
        </p:blipFill>
        <p:spPr>
          <a:xfrm>
            <a:off x="5731752" y="3905421"/>
            <a:ext cx="1604796" cy="904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5528" y="3402801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Возможности конвертации</a:t>
            </a:r>
            <a:r>
              <a:rPr lang="en-US" sz="1600" dirty="0" smtClean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10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r>
              <a:rPr lang="en-US" dirty="0"/>
              <a:t>/</a:t>
            </a:r>
            <a:r>
              <a:rPr lang="ru" dirty="0" smtClean="0"/>
              <a:t>13</a:t>
            </a:r>
            <a:endParaRPr lang="ru" dirty="0"/>
          </a:p>
        </p:txBody>
      </p:sp>
      <p:sp>
        <p:nvSpPr>
          <p:cNvPr id="5" name="Google Shape;204;p38"/>
          <p:cNvSpPr txBox="1">
            <a:spLocks noGrp="1"/>
          </p:cNvSpPr>
          <p:nvPr>
            <p:ph type="title"/>
          </p:nvPr>
        </p:nvSpPr>
        <p:spPr>
          <a:xfrm>
            <a:off x="314923" y="122830"/>
            <a:ext cx="8520600" cy="50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0B5394"/>
                </a:solidFill>
              </a:rPr>
              <a:t>GML </a:t>
            </a:r>
            <a:r>
              <a:rPr lang="ru-RU" dirty="0" smtClean="0">
                <a:solidFill>
                  <a:srgbClr val="0B5394"/>
                </a:solidFill>
              </a:rPr>
              <a:t>и </a:t>
            </a:r>
            <a:r>
              <a:rPr lang="en-US" dirty="0" smtClean="0">
                <a:solidFill>
                  <a:srgbClr val="0B5394"/>
                </a:solidFill>
              </a:rPr>
              <a:t>GraphML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361950" y="2457451"/>
            <a:ext cx="4527550" cy="723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</a:rPr>
              <a:t>Диаграмма связи процессов по данным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Диаграмма связи процессов по управлению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80078"/>
              </p:ext>
            </p:extLst>
          </p:nvPr>
        </p:nvGraphicFramePr>
        <p:xfrm>
          <a:off x="2836068" y="742950"/>
          <a:ext cx="3471863" cy="15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Лист" r:id="rId3" imgW="3248078" imgH="1476360" progId="Excel.Sheet.12">
                  <p:embed/>
                </p:oleObj>
              </mc:Choice>
              <mc:Fallback>
                <p:oleObj name="Лист" r:id="rId3" imgW="3248078" imgH="1476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068" y="742950"/>
                        <a:ext cx="3471863" cy="1579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5397500" y="2571750"/>
            <a:ext cx="3524250" cy="527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</a:rPr>
              <a:t>Диаграмма состояний процесса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511424" y="949306"/>
            <a:ext cx="457200" cy="440055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7058025" y="1514457"/>
            <a:ext cx="457200" cy="327025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6946900" y="3378182"/>
            <a:ext cx="679450" cy="463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GML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4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2178048" y="3378182"/>
            <a:ext cx="1123950" cy="463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GraphML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5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419100" y="3790950"/>
            <a:ext cx="4337050" cy="1060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sz="1600" dirty="0" smtClean="0">
                <a:solidFill>
                  <a:srgbClr val="000000"/>
                </a:solidFill>
              </a:rPr>
              <a:t>В каждой вершине процесса надо хранить ссылку на диаграмму его состояний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 smtClean="0">
                <a:solidFill>
                  <a:srgbClr val="000000"/>
                </a:solidFill>
              </a:rPr>
              <a:t>Этих диаграмм меньше, чем процессов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6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4940299" y="3803650"/>
            <a:ext cx="4114801" cy="10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sz="1600" dirty="0" smtClean="0">
                <a:solidFill>
                  <a:srgbClr val="000000"/>
                </a:solidFill>
              </a:rPr>
              <a:t>Для каждого процесса создается такая диаграмма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 smtClean="0">
                <a:solidFill>
                  <a:srgbClr val="000000"/>
                </a:solidFill>
              </a:rPr>
              <a:t>Нет необходимости в хранении ссылок</a:t>
            </a:r>
            <a:endParaRPr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23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852</Words>
  <Application>Microsoft Office PowerPoint</Application>
  <PresentationFormat>Экран (16:9)</PresentationFormat>
  <Paragraphs>147</Paragraphs>
  <Slides>13</Slides>
  <Notes>8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Simple Light</vt:lpstr>
      <vt:lpstr>Simple Light</vt:lpstr>
      <vt:lpstr>Microsoft Excel Worksheet</vt:lpstr>
      <vt:lpstr>Лист</vt:lpstr>
      <vt:lpstr>Новосибирский государственный университет 09.03.01 Информатика и вычислительная техника  Выпускная квалификационная работа бакалавра по теме Разработка программного модуля визуализации диаграмм процессов по спецификации на языке Reflex</vt:lpstr>
      <vt:lpstr>Актуальность</vt:lpstr>
      <vt:lpstr>Цель работы и задачи</vt:lpstr>
      <vt:lpstr>Требования к средству визуализации диаграмм 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Обзор форматов представления графов </vt:lpstr>
      <vt:lpstr>GML и GraphML </vt:lpstr>
      <vt:lpstr>Архитектура</vt:lpstr>
      <vt:lpstr>Реализация</vt:lpstr>
      <vt:lpstr>Результаты</vt:lpstr>
      <vt:lpstr>Публикации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160</cp:revision>
  <dcterms:modified xsi:type="dcterms:W3CDTF">2020-05-28T06:08:23Z</dcterms:modified>
</cp:coreProperties>
</file>