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22"/>
  </p:notesMasterIdLst>
  <p:sldIdLst>
    <p:sldId id="256" r:id="rId3"/>
    <p:sldId id="283" r:id="rId4"/>
    <p:sldId id="282" r:id="rId5"/>
    <p:sldId id="278" r:id="rId6"/>
    <p:sldId id="260" r:id="rId7"/>
    <p:sldId id="261" r:id="rId8"/>
    <p:sldId id="279" r:id="rId9"/>
    <p:sldId id="262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80" r:id="rId19"/>
    <p:sldId id="281" r:id="rId20"/>
    <p:sldId id="284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1A7"/>
    <a:srgbClr val="FFFF99"/>
    <a:srgbClr val="FFCCCC"/>
    <a:srgbClr val="CCFF99"/>
    <a:srgbClr val="FB4005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4511" autoAdjust="0"/>
  </p:normalViewPr>
  <p:slideViewPr>
    <p:cSldViewPr snapToGrid="0">
      <p:cViewPr>
        <p:scale>
          <a:sx n="140" d="100"/>
          <a:sy n="140" d="100"/>
        </p:scale>
        <p:origin x="-720" y="-2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616149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e2ccde515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e2ccde515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e2ccde515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e2ccde515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e2ccde515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e2ccde515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e2ccde515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e2ccde515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e2ccde515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e2ccde515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e2ccde515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e2ccde515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Задачи: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провести анализ специфики ПОП на языке Reflex с точки зрения необходимости визуализации диаграмм;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провести анализ существующих видов диаграмм, использующихся для анализа кода, их сравнение, сформулировать требования к создаваемому программному модулю;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провести сравнительный анализ средств визуализации диаграмм для языков общего назначения;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разработать диаграммы для отображения связей процессов по данным и управлению;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провести сравнительный анализ средств визуализации графов, определить формат представления диаграмм;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разработать архитектуру модуля, удовлетворяющую обозначенным требованиям;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реализовать модуль визуализации;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провести тестирование созданной реализации, опробовать ее на практике;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подготовить доклад для выступления на конференции;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оформить текст диплома.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e2ccde515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e2ccde515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Процесс Разогрев: греет, если дверца закрыта и время разогрева ненулевое, если открывается дверца - выключает нагреватель и ждет закрытия дверцы, если приготовил - звуковой сигнал 1 сек.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Можно выделить основные особенности языка Reflex: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Процессы.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Процессы представлены автоматами состояний.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Исполнение происходит в кооперативной модели многопоточности.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Процессы взаимодействуют по данным и по управлению.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Исходя из анализа ПОП, необходима визуализация следующих диаграмм: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5334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 Диаграмм состояний процесса.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5334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 Диаграмм связи процессов по данным.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5334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 Диаграмм связи процессов по управлению.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e2ccde515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e2ccde515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Были рассмотрены наиболее известные средства построения UML-диаграмм для языков общего назначения, таких, как Java, C# и другие. Исходя из специфики поставленной задачи, наибольший интерес представляют продукты, способные осуществлять реверсивный инжиниринг, так как в разрабатываемом программном модуле предполагается генерация диаграмм по коду. Средства построения, не удовлетворяющие данному критерию, не рассматривались.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Наиболее широкий спектр возможностей предоставляют такие программные продукты, как Class Designer для Visual Studio, Rational Rose и IntelliJ Idea, двое из которых также находятся в первой семерке популярности по количеству поисковых запросов в Google  их загрузочной страницы. Отсюда можно сделать вывод, что наличие в IDE такого средства анализа кода, как визуализация диаграмм, дает преимущества и упрощает разработку. Все рассмотренные средства реализуют возможности модификации построенных диаграмм (drag-and-drop, изменение подписей и другие). Возможности скрывать компоненты отдельных классов и динамическое построение реализуется лишь частью рассмотренных средств.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e2ccde515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e2ccde515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Отсюда можно сформулировать следующие требования к решению: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        Обновление диаграммы по нажатию кнопки (по явному вызову), так как в данной области нет необходимости в динамическом построении диаграмм.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        Возможность перетаскивания блоков с помощью мыши. Связанные с блоком компоненты автоматически следуют за блоком (такие, как связи и подписи).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        Возможность изменять имена компонентов диаграмм.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        Автоматическая укладка диаграмм на плоскость.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        Возможность удаления компонента диаграммы. Автоматически удаляются связанные с ним связи и подписи.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        Возможность сохранения диаграммы в отдельный файл для дальнейшего использования.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   Наличие графического интерфейса, взаимодействующего с модулем визуализации через API. Позволит обеспечить как независимую работу решения, так и возможность встраивания его в IDE.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Использование модуля: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Самостоятельное использование:</a:t>
            </a:r>
            <a:endParaRPr sz="1400" u="sng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Запустив модуль, предоставляющий GUI для разрабатываемого модуля, пользователь задает необходимые ему параметры визуализации, после чего требуемые диаграммы создаются.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составе IDE: </a:t>
            </a:r>
            <a:endParaRPr sz="1400" u="sng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Пользователь после написания кода может нажать соответствующую кнопку, и в открывшемся диалоговом окне задать необходимые параметры визуализации, после чего требуемые диаграммы будут созданы.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e2ccde515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e2ccde515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основе проведенного анализа диаграмм можно сделать вывод о необходимости адаптировать UML-диаграммы к визуализации диаграмм процессов. Такой подход к визуализации процессов позволит быстро оценить связи между ними по переменным и вызовам. Для отображения состояний процесса Разогрев использовалась диаграмма состояний UML.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e2ccde515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e2ccde515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e2ccde515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e2ccde515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e2ccde515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e2ccde515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FEFE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package" Target="../embeddings/Microsoft_Excel_Worksheet3.xlsx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package" Target="../embeddings/Microsoft_Excel_Worksheet4.xlsx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emf"/><Relationship Id="rId5" Type="http://schemas.openxmlformats.org/officeDocument/2006/relationships/package" Target="../embeddings/Microsoft_Excel_Worksheet5.xlsx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Excel_Worksheet6.xls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lenkaia/Diagram_generator.git" TargetMode="External"/><Relationship Id="rId2" Type="http://schemas.openxmlformats.org/officeDocument/2006/relationships/hyperlink" Target="mailto:s.belenkaia8@g.nsu.ru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Belenkaia/Diagram-visualisation.gi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package" Target="../embeddings/Microsoft_Excel_Worksheet1.xlsx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2.xlsx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ctrTitle"/>
          </p:nvPr>
        </p:nvSpPr>
        <p:spPr>
          <a:xfrm>
            <a:off x="312799" y="191069"/>
            <a:ext cx="8518401" cy="15967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45720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3000" dirty="0" smtClean="0">
                <a:solidFill>
                  <a:srgbClr val="0B5394"/>
                </a:solidFill>
              </a:rPr>
              <a:t>Разработка  </a:t>
            </a:r>
            <a:r>
              <a:rPr lang="ru" sz="3000" dirty="0">
                <a:solidFill>
                  <a:srgbClr val="0B5394"/>
                </a:solidFill>
              </a:rPr>
              <a:t>программного модуля визуализации диаграмм процессов по спецификации на языке Reflex</a:t>
            </a:r>
            <a:endParaRPr sz="3000" dirty="0">
              <a:solidFill>
                <a:srgbClr val="0B5394"/>
              </a:solidFill>
            </a:endParaRPr>
          </a:p>
        </p:txBody>
      </p:sp>
      <p:sp>
        <p:nvSpPr>
          <p:cNvPr id="100" name="Google Shape;100;p25"/>
          <p:cNvSpPr txBox="1">
            <a:spLocks noGrp="1"/>
          </p:cNvSpPr>
          <p:nvPr>
            <p:ph type="subTitle" idx="1"/>
          </p:nvPr>
        </p:nvSpPr>
        <p:spPr>
          <a:xfrm>
            <a:off x="311700" y="2988859"/>
            <a:ext cx="8520600" cy="19441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 dirty="0" smtClean="0">
                <a:solidFill>
                  <a:srgbClr val="000000"/>
                </a:solidFill>
              </a:rPr>
              <a:t>Выполнила </a:t>
            </a:r>
            <a:r>
              <a:rPr lang="ru" sz="1400" b="1" dirty="0">
                <a:solidFill>
                  <a:srgbClr val="000000"/>
                </a:solidFill>
              </a:rPr>
              <a:t>Беленькая София </a:t>
            </a:r>
            <a:r>
              <a:rPr lang="ru" sz="1400" b="1" dirty="0" smtClean="0">
                <a:solidFill>
                  <a:srgbClr val="000000"/>
                </a:solidFill>
              </a:rPr>
              <a:t>Евгеньевна, </a:t>
            </a:r>
            <a:r>
              <a:rPr lang="ru" sz="1400" dirty="0" smtClean="0">
                <a:solidFill>
                  <a:srgbClr val="000000"/>
                </a:solidFill>
              </a:rPr>
              <a:t>студентка </a:t>
            </a:r>
            <a:r>
              <a:rPr lang="ru-RU" sz="1400" dirty="0" smtClean="0">
                <a:solidFill>
                  <a:srgbClr val="000000"/>
                </a:solidFill>
              </a:rPr>
              <a:t>4 курса факультета информационных технологий Новосибирского государственного университета.</a:t>
            </a:r>
            <a:endParaRPr lang="ru-RU" sz="1400" b="1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 dirty="0" smtClean="0">
                <a:solidFill>
                  <a:srgbClr val="000000"/>
                </a:solidFill>
              </a:rPr>
              <a:t>Научный </a:t>
            </a:r>
            <a:r>
              <a:rPr lang="ru" sz="1400" dirty="0">
                <a:solidFill>
                  <a:srgbClr val="000000"/>
                </a:solidFill>
              </a:rPr>
              <a:t>руководитель: </a:t>
            </a:r>
            <a:r>
              <a:rPr lang="ru" sz="1400" b="1" dirty="0">
                <a:solidFill>
                  <a:srgbClr val="000000"/>
                </a:solidFill>
              </a:rPr>
              <a:t>Зюбин В.Е., </a:t>
            </a:r>
            <a:r>
              <a:rPr lang="ru" sz="1400" dirty="0">
                <a:solidFill>
                  <a:srgbClr val="000000"/>
                </a:solidFill>
              </a:rPr>
              <a:t>зав. кафедрой КТ, д. т. н., доцент, зав. лаб. ИАиЭ СО </a:t>
            </a:r>
            <a:r>
              <a:rPr lang="ru" sz="1400" dirty="0" smtClean="0">
                <a:solidFill>
                  <a:srgbClr val="000000"/>
                </a:solidFill>
              </a:rPr>
              <a:t>РАН.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 dirty="0" smtClean="0">
                <a:solidFill>
                  <a:srgbClr val="000000"/>
                </a:solidFill>
              </a:rPr>
              <a:t>Соруководитель</a:t>
            </a:r>
            <a:r>
              <a:rPr lang="ru" sz="1400" dirty="0">
                <a:solidFill>
                  <a:srgbClr val="000000"/>
                </a:solidFill>
              </a:rPr>
              <a:t>: </a:t>
            </a:r>
            <a:r>
              <a:rPr lang="ru" sz="1400" b="1" dirty="0">
                <a:solidFill>
                  <a:srgbClr val="000000"/>
                </a:solidFill>
              </a:rPr>
              <a:t>Розов А. С.</a:t>
            </a:r>
            <a:r>
              <a:rPr lang="ru" sz="1400" dirty="0">
                <a:solidFill>
                  <a:srgbClr val="000000"/>
                </a:solidFill>
              </a:rPr>
              <a:t>, старший преподаватель кафедры КТ.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>
            <a:spLocks noGrp="1"/>
          </p:cNvSpPr>
          <p:nvPr>
            <p:ph type="title"/>
          </p:nvPr>
        </p:nvSpPr>
        <p:spPr>
          <a:xfrm>
            <a:off x="201148" y="113837"/>
            <a:ext cx="8758607" cy="5205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>
                <a:solidFill>
                  <a:srgbClr val="0B5394"/>
                </a:solidFill>
              </a:rPr>
              <a:t>Диаграмма связи процессов по данным</a:t>
            </a:r>
            <a:endParaRPr sz="2800" dirty="0">
              <a:solidFill>
                <a:srgbClr val="0B5394"/>
              </a:solidFill>
            </a:endParaRPr>
          </a:p>
        </p:txBody>
      </p:sp>
      <p:sp>
        <p:nvSpPr>
          <p:cNvPr id="171" name="Google Shape;171;p34"/>
          <p:cNvSpPr txBox="1">
            <a:spLocks noGrp="1"/>
          </p:cNvSpPr>
          <p:nvPr>
            <p:ph type="body" idx="2"/>
          </p:nvPr>
        </p:nvSpPr>
        <p:spPr>
          <a:xfrm>
            <a:off x="6673755" y="627798"/>
            <a:ext cx="2169994" cy="28796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000000"/>
                </a:solidFill>
              </a:rPr>
              <a:t>Для построения диаграмм связи процессов по данным была проанализирована диаграмма </a:t>
            </a:r>
            <a:r>
              <a:rPr lang="ru" sz="1400" dirty="0" smtClean="0">
                <a:solidFill>
                  <a:srgbClr val="000000"/>
                </a:solidFill>
              </a:rPr>
              <a:t>классов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ru-RU" sz="1400" dirty="0" smtClean="0">
                <a:solidFill>
                  <a:srgbClr val="000000"/>
                </a:solidFill>
              </a:rPr>
              <a:t>и состояний</a:t>
            </a:r>
            <a:r>
              <a:rPr lang="ru" sz="1400" dirty="0" smtClean="0">
                <a:solidFill>
                  <a:srgbClr val="000000"/>
                </a:solidFill>
              </a:rPr>
              <a:t> </a:t>
            </a:r>
            <a:r>
              <a:rPr lang="ru" sz="1400" dirty="0">
                <a:solidFill>
                  <a:srgbClr val="000000"/>
                </a:solidFill>
              </a:rPr>
              <a:t>UML. Заимствовано: </a:t>
            </a:r>
            <a:endParaRPr sz="1400" dirty="0">
              <a:solidFill>
                <a:srgbClr val="00000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1" r="5154" b="56617"/>
          <a:stretch/>
        </p:blipFill>
        <p:spPr>
          <a:xfrm>
            <a:off x="201148" y="709413"/>
            <a:ext cx="6315658" cy="42615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68287" y="3432412"/>
            <a:ext cx="3234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17500">
              <a:spcBef>
                <a:spcPts val="1600"/>
              </a:spcBef>
              <a:buClr>
                <a:schemeClr val="dk1"/>
              </a:buClr>
              <a:buSzPts val="1400"/>
              <a:buChar char="●"/>
            </a:pPr>
            <a:r>
              <a:rPr lang="ru-RU" dirty="0">
                <a:solidFill>
                  <a:schemeClr val="dk1"/>
                </a:solidFill>
              </a:rPr>
              <a:t>Идея отражения зависимости с помощью стрелок.</a:t>
            </a:r>
            <a:endParaRPr lang="ru-RU" dirty="0"/>
          </a:p>
          <a:p>
            <a:pPr marL="457200" lvl="0" indent="-317500">
              <a:buSzPts val="1400"/>
              <a:buChar char="●"/>
            </a:pPr>
            <a:r>
              <a:rPr lang="ru-RU" dirty="0"/>
              <a:t>Общая структура вершин </a:t>
            </a:r>
            <a:r>
              <a:rPr lang="ru-RU" dirty="0" smtClean="0"/>
              <a:t>диаграммы.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</p:spPr>
        <p:txBody>
          <a:bodyPr/>
          <a:lstStyle/>
          <a:p>
            <a:pPr lvl="0"/>
            <a:fld id="{00000000-1234-1234-1234-123412341234}" type="slidenum">
              <a:rPr lang="ru" smtClean="0"/>
              <a:pPr lvl="0"/>
              <a:t>10</a:t>
            </a:fld>
            <a:r>
              <a:rPr lang="en-US" dirty="0"/>
              <a:t> /19</a:t>
            </a:r>
            <a:endParaRPr lang="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5"/>
          <p:cNvSpPr txBox="1">
            <a:spLocks noGrp="1"/>
          </p:cNvSpPr>
          <p:nvPr>
            <p:ph type="title"/>
          </p:nvPr>
        </p:nvSpPr>
        <p:spPr>
          <a:xfrm>
            <a:off x="363170" y="114409"/>
            <a:ext cx="8417660" cy="5406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>
                <a:solidFill>
                  <a:srgbClr val="0B5394"/>
                </a:solidFill>
              </a:rPr>
              <a:t>Диаграмма связи процессов по управлению</a:t>
            </a:r>
            <a:endParaRPr sz="2800" dirty="0"/>
          </a:p>
        </p:txBody>
      </p:sp>
      <p:sp>
        <p:nvSpPr>
          <p:cNvPr id="180" name="Google Shape;180;p35"/>
          <p:cNvSpPr txBox="1">
            <a:spLocks noGrp="1"/>
          </p:cNvSpPr>
          <p:nvPr>
            <p:ph type="body" idx="2"/>
          </p:nvPr>
        </p:nvSpPr>
        <p:spPr>
          <a:xfrm>
            <a:off x="300251" y="784745"/>
            <a:ext cx="8594880" cy="17127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000000"/>
                </a:solidFill>
              </a:rPr>
              <a:t>Для построения диаграмм связи процессов по управлению были проанализированы: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 dirty="0">
                <a:solidFill>
                  <a:srgbClr val="000000"/>
                </a:solidFill>
              </a:rPr>
              <a:t>диаграмма деятельности UML: </a:t>
            </a:r>
            <a:endParaRPr sz="1400" dirty="0"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ru" sz="1400" dirty="0">
                <a:solidFill>
                  <a:srgbClr val="000000"/>
                </a:solidFill>
              </a:rPr>
              <a:t>общий вид вершин диаграммы </a:t>
            </a:r>
            <a:r>
              <a:rPr lang="ru" dirty="0">
                <a:solidFill>
                  <a:srgbClr val="000000"/>
                </a:solidFill>
              </a:rPr>
              <a:t>(</a:t>
            </a:r>
            <a:r>
              <a:rPr lang="ru" sz="1400" dirty="0">
                <a:solidFill>
                  <a:srgbClr val="000000"/>
                </a:solidFill>
              </a:rPr>
              <a:t>вместо названий активностей имена </a:t>
            </a:r>
            <a:r>
              <a:rPr lang="ru" sz="1400" dirty="0" smtClean="0">
                <a:solidFill>
                  <a:srgbClr val="000000"/>
                </a:solidFill>
              </a:rPr>
              <a:t>процессов</a:t>
            </a:r>
            <a:r>
              <a:rPr lang="en-US" sz="1400" dirty="0" smtClean="0">
                <a:solidFill>
                  <a:srgbClr val="000000"/>
                </a:solidFill>
              </a:rPr>
              <a:t>)</a:t>
            </a:r>
            <a:r>
              <a:rPr lang="ru" sz="1400" dirty="0" smtClean="0">
                <a:solidFill>
                  <a:srgbClr val="000000"/>
                </a:solidFill>
              </a:rPr>
              <a:t>;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 dirty="0">
                <a:solidFill>
                  <a:srgbClr val="000000"/>
                </a:solidFill>
              </a:rPr>
              <a:t>диаграмма состояний UML:</a:t>
            </a:r>
            <a:endParaRPr sz="1400" dirty="0"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ru" sz="1400" dirty="0">
                <a:solidFill>
                  <a:srgbClr val="000000"/>
                </a:solidFill>
              </a:rPr>
              <a:t>идея подписей над стрелками</a:t>
            </a:r>
            <a:r>
              <a:rPr lang="ru" dirty="0">
                <a:solidFill>
                  <a:srgbClr val="000000"/>
                </a:solidFill>
              </a:rPr>
              <a:t>;</a:t>
            </a:r>
            <a:endParaRPr dirty="0"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ru" sz="1400" dirty="0">
                <a:solidFill>
                  <a:srgbClr val="000000"/>
                </a:solidFill>
              </a:rPr>
              <a:t>обозначение точки входа</a:t>
            </a:r>
            <a:r>
              <a:rPr lang="ru" sz="1400" dirty="0" smtClean="0">
                <a:solidFill>
                  <a:srgbClr val="000000"/>
                </a:solidFill>
              </a:rPr>
              <a:t>.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5" t="2786" r="2342" b="67629"/>
          <a:stretch/>
        </p:blipFill>
        <p:spPr>
          <a:xfrm>
            <a:off x="1528552" y="2217758"/>
            <a:ext cx="6066427" cy="2674961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</p:spPr>
        <p:txBody>
          <a:bodyPr/>
          <a:lstStyle/>
          <a:p>
            <a:pPr lvl="0"/>
            <a:fld id="{00000000-1234-1234-1234-123412341234}" type="slidenum">
              <a:rPr lang="ru" smtClean="0"/>
              <a:pPr lvl="0"/>
              <a:t>11</a:t>
            </a:fld>
            <a:r>
              <a:rPr lang="en-US" dirty="0"/>
              <a:t> /19</a:t>
            </a:r>
            <a:endParaRPr lang="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/>
          <p:nvPr/>
        </p:nvSpPr>
        <p:spPr>
          <a:xfrm>
            <a:off x="64827" y="116005"/>
            <a:ext cx="9014346" cy="477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ru" sz="2800" dirty="0">
                <a:solidFill>
                  <a:srgbClr val="0B5394"/>
                </a:solidFill>
              </a:rPr>
              <a:t>Обзор средств визуализации графов</a:t>
            </a:r>
            <a:endParaRPr sz="2800" dirty="0">
              <a:solidFill>
                <a:schemeClr val="dk1"/>
              </a:solidFill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0324772"/>
              </p:ext>
            </p:extLst>
          </p:nvPr>
        </p:nvGraphicFramePr>
        <p:xfrm>
          <a:off x="115187" y="648269"/>
          <a:ext cx="8528285" cy="434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" name="Лист" r:id="rId5" imgW="12410988" imgH="6524550" progId="Excel.Sheet.12">
                  <p:embed/>
                </p:oleObj>
              </mc:Choice>
              <mc:Fallback>
                <p:oleObj name="Лист" r:id="rId5" imgW="12410988" imgH="652455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5187" y="648269"/>
                        <a:ext cx="8528285" cy="4346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</p:spPr>
        <p:txBody>
          <a:bodyPr/>
          <a:lstStyle/>
          <a:p>
            <a:pPr lvl="0"/>
            <a:fld id="{00000000-1234-1234-1234-123412341234}" type="slidenum">
              <a:rPr lang="ru" smtClean="0"/>
              <a:pPr lvl="0"/>
              <a:t>12</a:t>
            </a:fld>
            <a:r>
              <a:rPr lang="en-US" dirty="0"/>
              <a:t> /19</a:t>
            </a:r>
            <a:endParaRPr lang="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>
            <a:spLocks noGrp="1"/>
          </p:cNvSpPr>
          <p:nvPr>
            <p:ph type="title"/>
          </p:nvPr>
        </p:nvSpPr>
        <p:spPr>
          <a:xfrm>
            <a:off x="314923" y="122830"/>
            <a:ext cx="8520600" cy="5025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rgbClr val="0B5394"/>
                </a:solidFill>
              </a:rPr>
              <a:t>Обзор форматов представления графов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5761589"/>
              </p:ext>
            </p:extLst>
          </p:nvPr>
        </p:nvGraphicFramePr>
        <p:xfrm>
          <a:off x="320675" y="777875"/>
          <a:ext cx="8516938" cy="290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0" name="Лист" r:id="rId5" imgW="7601001" imgH="2514510" progId="Excel.Sheet.12">
                  <p:embed/>
                </p:oleObj>
              </mc:Choice>
              <mc:Fallback>
                <p:oleObj name="Лист" r:id="rId5" imgW="7601001" imgH="251451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0675" y="777875"/>
                        <a:ext cx="8516938" cy="290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2562273" y="4714021"/>
            <a:ext cx="539750" cy="20955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3235373" y="4523461"/>
            <a:ext cx="1339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Удовлетворяет требованиям</a:t>
            </a:r>
            <a:endParaRPr lang="ru-RU" sz="10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786359" y="4714021"/>
            <a:ext cx="539750" cy="20955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446759" y="4523461"/>
            <a:ext cx="1725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Не удовлетворяет требованиям</a:t>
            </a:r>
            <a:endParaRPr lang="ru-RU" sz="10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</p:spPr>
        <p:txBody>
          <a:bodyPr/>
          <a:lstStyle/>
          <a:p>
            <a:pPr lvl="0"/>
            <a:fld id="{00000000-1234-1234-1234-123412341234}" type="slidenum">
              <a:rPr lang="ru" smtClean="0"/>
              <a:pPr lvl="0"/>
              <a:t>13</a:t>
            </a:fld>
            <a:r>
              <a:rPr lang="en-US" dirty="0"/>
              <a:t> /19</a:t>
            </a:r>
            <a:endParaRPr lang="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9"/>
          <p:cNvSpPr txBox="1">
            <a:spLocks noGrp="1"/>
          </p:cNvSpPr>
          <p:nvPr>
            <p:ph type="title"/>
          </p:nvPr>
        </p:nvSpPr>
        <p:spPr>
          <a:xfrm>
            <a:off x="311700" y="118351"/>
            <a:ext cx="8520600" cy="4548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rgbClr val="0B5394"/>
                </a:solidFill>
              </a:rPr>
              <a:t>Схема возможных преобразований форматов</a:t>
            </a:r>
            <a:endParaRPr dirty="0"/>
          </a:p>
        </p:txBody>
      </p:sp>
      <p:sp>
        <p:nvSpPr>
          <p:cNvPr id="215" name="Google Shape;215;p39"/>
          <p:cNvSpPr txBox="1"/>
          <p:nvPr/>
        </p:nvSpPr>
        <p:spPr>
          <a:xfrm>
            <a:off x="570911" y="1120876"/>
            <a:ext cx="3549600" cy="3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Было замечено, что форматы разбиваются на две группы, внутри которых возможна конвертация.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Наибольший интерес представляет верхняя, </a:t>
            </a:r>
            <a:r>
              <a:rPr lang="ru" dirty="0" smtClean="0"/>
              <a:t>так </a:t>
            </a:r>
            <a:r>
              <a:rPr lang="ru" dirty="0"/>
              <a:t>в ней находятся наиболее популярные и удовлетворяющие критериям отбора форматы.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Вывод: наиболее подходящими форматами оказались GML и GraphML</a:t>
            </a: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5" t="6810" r="7919" b="47881"/>
          <a:stretch/>
        </p:blipFill>
        <p:spPr>
          <a:xfrm>
            <a:off x="4120511" y="838353"/>
            <a:ext cx="4487591" cy="3692703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</p:spPr>
        <p:txBody>
          <a:bodyPr/>
          <a:lstStyle/>
          <a:p>
            <a:pPr lvl="0"/>
            <a:fld id="{00000000-1234-1234-1234-123412341234}" type="slidenum">
              <a:rPr lang="ru" smtClean="0"/>
              <a:pPr lvl="0"/>
              <a:t>14</a:t>
            </a:fld>
            <a:r>
              <a:rPr lang="en-US" dirty="0"/>
              <a:t> /19</a:t>
            </a:r>
            <a:endParaRPr lang="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 txBox="1">
            <a:spLocks noGrp="1"/>
          </p:cNvSpPr>
          <p:nvPr>
            <p:ph type="title"/>
          </p:nvPr>
        </p:nvSpPr>
        <p:spPr>
          <a:xfrm>
            <a:off x="311700" y="131127"/>
            <a:ext cx="8520600" cy="5034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rgbClr val="0B5394"/>
                </a:solidFill>
              </a:rPr>
              <a:t>Сравнение GML и GraphML</a:t>
            </a:r>
            <a:endParaRPr dirty="0"/>
          </a:p>
        </p:txBody>
      </p:sp>
      <p:sp>
        <p:nvSpPr>
          <p:cNvPr id="221" name="Google Shape;221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23671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000000"/>
                </a:solidFill>
              </a:rPr>
              <a:t>GML и GraphML: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 dirty="0">
                <a:solidFill>
                  <a:srgbClr val="000000"/>
                </a:solidFill>
              </a:rPr>
              <a:t>наиболее поддерживаемые форматы;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 dirty="0">
                <a:solidFill>
                  <a:srgbClr val="000000"/>
                </a:solidFill>
              </a:rPr>
              <a:t>возможности конвертации во множество других форматов;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 dirty="0">
                <a:solidFill>
                  <a:srgbClr val="000000"/>
                </a:solidFill>
              </a:rPr>
              <a:t>удовлетворяют критериям отбора.</a:t>
            </a:r>
            <a:endParaRPr sz="1400" dirty="0">
              <a:solidFill>
                <a:srgbClr val="000000"/>
              </a:solidFill>
            </a:endParaRP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1636000"/>
              </p:ext>
            </p:extLst>
          </p:nvPr>
        </p:nvGraphicFramePr>
        <p:xfrm>
          <a:off x="3597275" y="1289050"/>
          <a:ext cx="5027613" cy="288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7" name="Лист" r:id="rId5" imgW="3266988" imgH="1876500" progId="Excel.Sheet.12">
                  <p:embed/>
                </p:oleObj>
              </mc:Choice>
              <mc:Fallback>
                <p:oleObj name="Лист" r:id="rId5" imgW="3266988" imgH="18765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97275" y="1289050"/>
                        <a:ext cx="5027613" cy="2887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</p:spPr>
        <p:txBody>
          <a:bodyPr/>
          <a:lstStyle/>
          <a:p>
            <a:pPr lvl="0"/>
            <a:fld id="{00000000-1234-1234-1234-123412341234}" type="slidenum">
              <a:rPr lang="ru" smtClean="0"/>
              <a:pPr lvl="0"/>
              <a:t>15</a:t>
            </a:fld>
            <a:r>
              <a:rPr lang="en-US" dirty="0"/>
              <a:t> /19</a:t>
            </a:r>
            <a:endParaRPr lang="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1"/>
          <p:cNvSpPr txBox="1">
            <a:spLocks noGrp="1"/>
          </p:cNvSpPr>
          <p:nvPr>
            <p:ph type="title"/>
          </p:nvPr>
        </p:nvSpPr>
        <p:spPr>
          <a:xfrm>
            <a:off x="311700" y="131127"/>
            <a:ext cx="8520600" cy="4830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rgbClr val="0B5394"/>
                </a:solidFill>
              </a:rPr>
              <a:t>Реализация: принципы</a:t>
            </a:r>
            <a:endParaRPr dirty="0"/>
          </a:p>
        </p:txBody>
      </p:sp>
      <p:sp>
        <p:nvSpPr>
          <p:cNvPr id="230" name="Google Shape;230;p41"/>
          <p:cNvSpPr txBox="1">
            <a:spLocks noGrp="1"/>
          </p:cNvSpPr>
          <p:nvPr>
            <p:ph type="body" idx="1"/>
          </p:nvPr>
        </p:nvSpPr>
        <p:spPr>
          <a:xfrm>
            <a:off x="457200" y="1057225"/>
            <a:ext cx="5359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400" dirty="0">
                <a:solidFill>
                  <a:srgbClr val="000000"/>
                </a:solidFill>
              </a:rPr>
              <a:t>На вход модуль получает  AST дерево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400" dirty="0">
                <a:solidFill>
                  <a:srgbClr val="000000"/>
                </a:solidFill>
              </a:rPr>
              <a:t>путем прохода по AST и его </a:t>
            </a:r>
            <a:r>
              <a:rPr lang="ru" sz="1400" dirty="0" smtClean="0">
                <a:solidFill>
                  <a:srgbClr val="000000"/>
                </a:solidFill>
              </a:rPr>
              <a:t>анализу, </a:t>
            </a:r>
            <a:r>
              <a:rPr lang="ru" sz="1400" dirty="0">
                <a:solidFill>
                  <a:srgbClr val="000000"/>
                </a:solidFill>
              </a:rPr>
              <a:t>создается:</a:t>
            </a:r>
            <a:endParaRPr sz="1400" dirty="0"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ru" sz="1200" dirty="0" smtClean="0">
                <a:solidFill>
                  <a:srgbClr val="000000"/>
                </a:solidFill>
              </a:rPr>
              <a:t>список </a:t>
            </a:r>
            <a:r>
              <a:rPr lang="ru" sz="1200" dirty="0">
                <a:solidFill>
                  <a:srgbClr val="000000"/>
                </a:solidFill>
              </a:rPr>
              <a:t>процессов</a:t>
            </a:r>
            <a:endParaRPr sz="1200" dirty="0"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ru" sz="1200" dirty="0">
                <a:solidFill>
                  <a:srgbClr val="000000"/>
                </a:solidFill>
              </a:rPr>
              <a:t>список переменных для каждого процесса</a:t>
            </a:r>
            <a:endParaRPr sz="1200" dirty="0"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ru" sz="1200" dirty="0">
                <a:solidFill>
                  <a:srgbClr val="000000"/>
                </a:solidFill>
              </a:rPr>
              <a:t>список состояний с пометкой об условиях перехода и прочей информацией, необходимой для </a:t>
            </a:r>
            <a:r>
              <a:rPr lang="ru" sz="1200" dirty="0" smtClean="0">
                <a:solidFill>
                  <a:srgbClr val="000000"/>
                </a:solidFill>
              </a:rPr>
              <a:t>диаграмм</a:t>
            </a:r>
            <a:endParaRPr sz="1200" dirty="0" smtClean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400" dirty="0" smtClean="0">
                <a:solidFill>
                  <a:srgbClr val="000000"/>
                </a:solidFill>
              </a:rPr>
              <a:t>На основании построенной модели, создаются файлы GML диаграмм (output)</a:t>
            </a:r>
            <a:endParaRPr sz="1400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35750" y="1028700"/>
            <a:ext cx="280825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</a:t>
            </a:r>
          </a:p>
          <a:p>
            <a:r>
              <a:rPr lang="en-US" sz="900" dirty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hierarchic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label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directed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900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endParaRPr lang="en-US" sz="9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endParaRPr lang="en-US" sz="900" dirty="0">
              <a:solidFill>
                <a:srgbClr val="FB400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label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"Init"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20.0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h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48.0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type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"roundrectangle"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raisedBorder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fill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"#FFFFFF"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outline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"#000000"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900" dirty="0">
              <a:solidFill>
                <a:srgbClr val="FB400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LabelGraphics</a:t>
            </a:r>
            <a:endParaRPr lang="en-US" sz="9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endParaRPr lang="en-US" sz="900" dirty="0">
              <a:solidFill>
                <a:srgbClr val="FB400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text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"Init"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fontSize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fontName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"Dialog"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anchor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9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c"</a:t>
            </a:r>
          </a:p>
          <a:p>
            <a:r>
              <a:rPr lang="en-US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</a:p>
          <a:p>
            <a:r>
              <a:rPr lang="en-US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]</a:t>
            </a:r>
          </a:p>
          <a:p>
            <a:r>
              <a:rPr lang="en-US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ru-RU" sz="900" dirty="0">
              <a:solidFill>
                <a:srgbClr val="FB400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66850" y="4445020"/>
            <a:ext cx="3265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Пример выходных данных в </a:t>
            </a:r>
            <a:r>
              <a:rPr lang="en-US" sz="1200" dirty="0" smtClean="0"/>
              <a:t>GML </a:t>
            </a:r>
            <a:r>
              <a:rPr lang="ru-RU" sz="1200" dirty="0" smtClean="0"/>
              <a:t>формате</a:t>
            </a:r>
            <a:endParaRPr lang="ru-RU" sz="1200" dirty="0"/>
          </a:p>
        </p:txBody>
      </p:sp>
      <p:sp>
        <p:nvSpPr>
          <p:cNvPr id="3" name="Стрелка вправо 2"/>
          <p:cNvSpPr/>
          <p:nvPr/>
        </p:nvSpPr>
        <p:spPr>
          <a:xfrm>
            <a:off x="4794250" y="4513669"/>
            <a:ext cx="1416050" cy="139700"/>
          </a:xfrm>
          <a:prstGeom prst="rightArrow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</p:spPr>
        <p:txBody>
          <a:bodyPr/>
          <a:lstStyle/>
          <a:p>
            <a:pPr lvl="0"/>
            <a:fld id="{00000000-1234-1234-1234-123412341234}" type="slidenum">
              <a:rPr lang="ru" smtClean="0"/>
              <a:pPr lvl="0"/>
              <a:t>16</a:t>
            </a:fld>
            <a:r>
              <a:rPr lang="en-US" dirty="0"/>
              <a:t> /19</a:t>
            </a:r>
            <a:endParaRPr lang="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9;p41"/>
          <p:cNvSpPr txBox="1">
            <a:spLocks noGrp="1"/>
          </p:cNvSpPr>
          <p:nvPr>
            <p:ph type="title"/>
          </p:nvPr>
        </p:nvSpPr>
        <p:spPr>
          <a:xfrm>
            <a:off x="311700" y="131127"/>
            <a:ext cx="8520600" cy="496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>
                <a:solidFill>
                  <a:srgbClr val="0B5394"/>
                </a:solidFill>
              </a:rPr>
              <a:t>Реализация: </a:t>
            </a:r>
            <a:r>
              <a:rPr lang="ru" sz="3000" dirty="0" smtClean="0">
                <a:solidFill>
                  <a:srgbClr val="0B5394"/>
                </a:solidFill>
              </a:rPr>
              <a:t>архитектура</a:t>
            </a:r>
            <a:endParaRPr sz="3000" dirty="0"/>
          </a:p>
        </p:txBody>
      </p:sp>
      <p:sp>
        <p:nvSpPr>
          <p:cNvPr id="5" name="Google Shape;230;p41"/>
          <p:cNvSpPr txBox="1">
            <a:spLocks noGrp="1"/>
          </p:cNvSpPr>
          <p:nvPr>
            <p:ph type="body" idx="1"/>
          </p:nvPr>
        </p:nvSpPr>
        <p:spPr>
          <a:xfrm>
            <a:off x="313898" y="1051205"/>
            <a:ext cx="280461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</a:pPr>
            <a:r>
              <a:rPr lang="ru-RU" sz="1400" dirty="0" smtClean="0">
                <a:solidFill>
                  <a:schemeClr val="tx1"/>
                </a:solidFill>
              </a:rPr>
              <a:t>Модуль выполнен в виде </a:t>
            </a:r>
            <a:r>
              <a:rPr lang="en-US" sz="1400" dirty="0" smtClean="0">
                <a:solidFill>
                  <a:schemeClr val="tx1"/>
                </a:solidFill>
              </a:rPr>
              <a:t>Eclipse-</a:t>
            </a:r>
            <a:r>
              <a:rPr lang="ru-RU" sz="1400" dirty="0" smtClean="0">
                <a:solidFill>
                  <a:schemeClr val="tx1"/>
                </a:solidFill>
              </a:rPr>
              <a:t>плагина</a:t>
            </a:r>
            <a:endParaRPr lang="en-US" sz="14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rgbClr val="000000"/>
              </a:buClr>
            </a:pPr>
            <a:r>
              <a:rPr lang="ru-RU" sz="1400" dirty="0" smtClean="0">
                <a:solidFill>
                  <a:schemeClr val="tx1"/>
                </a:solidFill>
              </a:rPr>
              <a:t>Используемые те</a:t>
            </a:r>
            <a:r>
              <a:rPr lang="ru-RU" sz="1400" dirty="0">
                <a:solidFill>
                  <a:schemeClr val="tx1"/>
                </a:solidFill>
              </a:rPr>
              <a:t>х</a:t>
            </a:r>
            <a:r>
              <a:rPr lang="ru-RU" sz="1400" dirty="0" smtClean="0">
                <a:solidFill>
                  <a:schemeClr val="tx1"/>
                </a:solidFill>
              </a:rPr>
              <a:t>нологии: </a:t>
            </a:r>
            <a:r>
              <a:rPr lang="en-US" sz="1400" dirty="0" err="1" smtClean="0">
                <a:solidFill>
                  <a:schemeClr val="tx1"/>
                </a:solidFill>
              </a:rPr>
              <a:t>Xtend</a:t>
            </a:r>
            <a:r>
              <a:rPr lang="en-US" sz="1400" dirty="0" smtClean="0">
                <a:solidFill>
                  <a:schemeClr val="tx1"/>
                </a:solidFill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</a:rPr>
              <a:t>Xtext</a:t>
            </a:r>
            <a:endParaRPr lang="ru-RU" sz="14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rgbClr val="000000"/>
              </a:buClr>
            </a:pPr>
            <a:r>
              <a:rPr lang="ru-RU" sz="1400" dirty="0" smtClean="0">
                <a:solidFill>
                  <a:schemeClr val="tx1"/>
                </a:solidFill>
              </a:rPr>
              <a:t>Генератор диаграмм вызывается каждый раз при сохранении исходного кода в </a:t>
            </a:r>
            <a:r>
              <a:rPr lang="en-US" sz="1400" dirty="0" smtClean="0">
                <a:solidFill>
                  <a:schemeClr val="tx1"/>
                </a:solidFill>
              </a:rPr>
              <a:t>Reflex IDE.</a:t>
            </a:r>
            <a:endParaRPr sz="1400" dirty="0">
              <a:solidFill>
                <a:schemeClr val="tx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563" y="1009935"/>
            <a:ext cx="5485004" cy="3641138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>
          <a:xfrm>
            <a:off x="8595300" y="4760734"/>
            <a:ext cx="548700" cy="393600"/>
          </a:xfrm>
        </p:spPr>
        <p:txBody>
          <a:bodyPr/>
          <a:lstStyle/>
          <a:p>
            <a:pPr lvl="0"/>
            <a:fld id="{00000000-1234-1234-1234-123412341234}" type="slidenum">
              <a:rPr lang="ru" smtClean="0"/>
              <a:pPr lvl="0"/>
              <a:t>17</a:t>
            </a:fld>
            <a:r>
              <a:rPr lang="en-US" dirty="0"/>
              <a:t> /19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203528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9;p41"/>
          <p:cNvSpPr txBox="1">
            <a:spLocks noGrp="1"/>
          </p:cNvSpPr>
          <p:nvPr>
            <p:ph type="title"/>
          </p:nvPr>
        </p:nvSpPr>
        <p:spPr>
          <a:xfrm>
            <a:off x="311700" y="124304"/>
            <a:ext cx="8520600" cy="4761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 smtClean="0">
                <a:solidFill>
                  <a:srgbClr val="0B5394"/>
                </a:solidFill>
              </a:rPr>
              <a:t>Результаты</a:t>
            </a:r>
            <a:endParaRPr sz="3000" dirty="0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9337627"/>
              </p:ext>
            </p:extLst>
          </p:nvPr>
        </p:nvGraphicFramePr>
        <p:xfrm>
          <a:off x="1790913" y="990165"/>
          <a:ext cx="52482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Лист" r:id="rId4" imgW="5248143" imgH="914490" progId="Excel.Sheet.12">
                  <p:embed/>
                </p:oleObj>
              </mc:Choice>
              <mc:Fallback>
                <p:oleObj name="Лист" r:id="rId4" imgW="5248143" imgH="91449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90913" y="990165"/>
                        <a:ext cx="5248275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82639" y="2183642"/>
            <a:ext cx="7178722" cy="2106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Полученный модуль генерирует три вида диаграмм за несколько секунд.</a:t>
            </a:r>
          </a:p>
          <a:p>
            <a:r>
              <a:rPr lang="ru-RU" dirty="0" smtClean="0"/>
              <a:t>В результате: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исключает </a:t>
            </a:r>
            <a:r>
              <a:rPr lang="ru-RU" dirty="0"/>
              <a:t>возможность ошибок при </a:t>
            </a:r>
            <a:r>
              <a:rPr lang="ru-RU" dirty="0" smtClean="0"/>
              <a:t>построении</a:t>
            </a:r>
            <a:r>
              <a:rPr lang="en-US" dirty="0" smtClean="0"/>
              <a:t> </a:t>
            </a:r>
            <a:r>
              <a:rPr lang="ru-RU" dirty="0" smtClean="0"/>
              <a:t>диаграммы</a:t>
            </a:r>
            <a:r>
              <a:rPr lang="en-US" dirty="0" smtClean="0"/>
              <a:t>;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значительно ускоряет процесс построения диаграмм</a:t>
            </a:r>
          </a:p>
          <a:p>
            <a:pPr lvl="3"/>
            <a:endParaRPr lang="ru-RU" dirty="0" smtClean="0"/>
          </a:p>
          <a:p>
            <a:pPr lvl="3"/>
            <a:r>
              <a:rPr lang="ru-RU" dirty="0" smtClean="0"/>
              <a:t>При построении диаграмм по коду управления микроволновкой вручную: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Потребовалось более 4 часов, причем диаграмма состояний строилась только для 1 процесса из 8. 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ru-RU" dirty="0" smtClean="0"/>
              <a:t>Было допущено более 3 ошибок, выявленных позднее.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</p:spPr>
        <p:txBody>
          <a:bodyPr/>
          <a:lstStyle/>
          <a:p>
            <a:pPr lvl="0"/>
            <a:fld id="{00000000-1234-1234-1234-123412341234}" type="slidenum">
              <a:rPr lang="ru" smtClean="0"/>
              <a:pPr lvl="0"/>
              <a:t>18</a:t>
            </a:fld>
            <a:r>
              <a:rPr lang="en-US" dirty="0"/>
              <a:t> /19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235554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29;p41"/>
          <p:cNvSpPr txBox="1">
            <a:spLocks noGrp="1"/>
          </p:cNvSpPr>
          <p:nvPr>
            <p:ph type="title"/>
          </p:nvPr>
        </p:nvSpPr>
        <p:spPr>
          <a:xfrm>
            <a:off x="311700" y="124304"/>
            <a:ext cx="8520600" cy="4761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 smtClean="0">
                <a:solidFill>
                  <a:srgbClr val="0B5394"/>
                </a:solidFill>
              </a:rPr>
              <a:t>Спасибо за внимание</a:t>
            </a:r>
            <a:endParaRPr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539086" y="1050880"/>
            <a:ext cx="806582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Контакты: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s.belenkaia8@g.nsu.ru</a:t>
            </a:r>
            <a:endParaRPr lang="en-US" dirty="0" smtClean="0">
              <a:hlinkClick r:id="rId3"/>
            </a:endParaRPr>
          </a:p>
          <a:p>
            <a:pPr>
              <a:lnSpc>
                <a:spcPct val="150000"/>
              </a:lnSpc>
            </a:pP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ru-RU" dirty="0" smtClean="0"/>
              <a:t>для реализации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github.com/Belenkaia/Diagram_generator.git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ru-RU" dirty="0" smtClean="0"/>
              <a:t>анализа: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github.com/Belenkaia/Diagram-visualisation.git</a:t>
            </a:r>
            <a:endParaRPr lang="ru-RU" dirty="0" smtClean="0"/>
          </a:p>
          <a:p>
            <a:endParaRPr lang="en-US" dirty="0" smtClean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>
          <a:xfrm>
            <a:off x="8604913" y="4749900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19</a:t>
            </a:fld>
            <a:r>
              <a:rPr lang="en-US" dirty="0" smtClean="0"/>
              <a:t>/19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295161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3;p28"/>
          <p:cNvSpPr txBox="1">
            <a:spLocks noGrp="1"/>
          </p:cNvSpPr>
          <p:nvPr>
            <p:ph type="title"/>
          </p:nvPr>
        </p:nvSpPr>
        <p:spPr>
          <a:xfrm>
            <a:off x="311700" y="127319"/>
            <a:ext cx="8520600" cy="5345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solidFill>
                  <a:srgbClr val="0B5394"/>
                </a:solidFill>
              </a:rPr>
              <a:t>План презентации</a:t>
            </a:r>
            <a:endParaRPr dirty="0">
              <a:solidFill>
                <a:srgbClr val="0B539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665" y="1119116"/>
            <a:ext cx="83729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Цель работы и </a:t>
            </a:r>
            <a:r>
              <a:rPr lang="ru-RU" dirty="0" smtClean="0">
                <a:solidFill>
                  <a:schemeClr val="tx1"/>
                </a:solidFill>
              </a:rPr>
              <a:t>анализ решаемой проблемы.</a:t>
            </a:r>
            <a:endParaRPr lang="ru-RU" dirty="0">
              <a:solidFill>
                <a:schemeClr val="tx1"/>
              </a:solidFill>
            </a:endParaRPr>
          </a:p>
          <a:p>
            <a:pPr marL="4000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Анализ средств визуализации диаграмм и средств разработки ПО для встраиваемых </a:t>
            </a:r>
            <a:r>
              <a:rPr lang="ru-RU" dirty="0" smtClean="0">
                <a:solidFill>
                  <a:schemeClr val="tx1"/>
                </a:solidFill>
              </a:rPr>
              <a:t>систем.</a:t>
            </a:r>
          </a:p>
          <a:p>
            <a:pPr marL="4000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Требования.</a:t>
            </a:r>
            <a:endParaRPr lang="ru-RU" dirty="0">
              <a:solidFill>
                <a:schemeClr val="tx1"/>
              </a:solidFill>
            </a:endParaRPr>
          </a:p>
          <a:p>
            <a:pPr marL="4000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Обзор разработанных графических нотаций </a:t>
            </a:r>
            <a:r>
              <a:rPr lang="ru-RU" dirty="0" smtClean="0">
                <a:solidFill>
                  <a:schemeClr val="tx1"/>
                </a:solidFill>
              </a:rPr>
              <a:t>диаграмм.</a:t>
            </a:r>
            <a:endParaRPr lang="ru-RU" dirty="0">
              <a:solidFill>
                <a:schemeClr val="tx1"/>
              </a:solidFill>
            </a:endParaRPr>
          </a:p>
          <a:p>
            <a:pPr marL="4000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Обзор средств визуализации графов и форматов их </a:t>
            </a:r>
            <a:r>
              <a:rPr lang="ru-RU" dirty="0" smtClean="0">
                <a:solidFill>
                  <a:schemeClr val="tx1"/>
                </a:solidFill>
              </a:rPr>
              <a:t>хранения.</a:t>
            </a:r>
            <a:endParaRPr lang="ru-RU" dirty="0">
              <a:solidFill>
                <a:schemeClr val="tx1"/>
              </a:solidFill>
            </a:endParaRPr>
          </a:p>
          <a:p>
            <a:pPr marL="4000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Реализация, результаты.</a:t>
            </a:r>
          </a:p>
          <a:p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</p:spPr>
        <p:txBody>
          <a:bodyPr/>
          <a:lstStyle/>
          <a:p>
            <a:pPr lvl="0"/>
            <a:fld id="{00000000-1234-1234-1234-123412341234}" type="slidenum">
              <a:rPr lang="ru" smtClean="0"/>
              <a:pPr lvl="0"/>
              <a:t>2</a:t>
            </a:fld>
            <a:r>
              <a:rPr lang="en-US" dirty="0"/>
              <a:t> /19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30664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>
            <a:spLocks noGrp="1"/>
          </p:cNvSpPr>
          <p:nvPr>
            <p:ph type="title"/>
          </p:nvPr>
        </p:nvSpPr>
        <p:spPr>
          <a:xfrm>
            <a:off x="311700" y="127319"/>
            <a:ext cx="8520600" cy="5345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B5394"/>
                </a:solidFill>
              </a:rPr>
              <a:t>Цель работы и задачи</a:t>
            </a:r>
            <a:endParaRPr dirty="0">
              <a:solidFill>
                <a:srgbClr val="0B5394"/>
              </a:solidFill>
            </a:endParaRPr>
          </a:p>
        </p:txBody>
      </p:sp>
      <p:sp>
        <p:nvSpPr>
          <p:cNvPr id="124" name="Google Shape;124;p28"/>
          <p:cNvSpPr txBox="1">
            <a:spLocks noGrp="1"/>
          </p:cNvSpPr>
          <p:nvPr>
            <p:ph type="body" idx="1"/>
          </p:nvPr>
        </p:nvSpPr>
        <p:spPr>
          <a:xfrm>
            <a:off x="484497" y="832425"/>
            <a:ext cx="8134954" cy="1009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0B5394"/>
                </a:solidFill>
              </a:rPr>
              <a:t>Цель работы:</a:t>
            </a:r>
            <a:r>
              <a:rPr lang="ru" sz="1400" dirty="0">
                <a:solidFill>
                  <a:srgbClr val="FFF2CC"/>
                </a:solidFill>
              </a:rPr>
              <a:t> </a:t>
            </a:r>
            <a:r>
              <a:rPr lang="ru" sz="1400" dirty="0">
                <a:solidFill>
                  <a:srgbClr val="000000"/>
                </a:solidFill>
              </a:rPr>
              <a:t>разработка программного модуля визуализации диаграмм процессов по спецификации на языке Reflex. 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0B5394"/>
                </a:solidFill>
              </a:rPr>
              <a:t>Задачи:</a:t>
            </a:r>
            <a:endParaRPr sz="1400" dirty="0">
              <a:solidFill>
                <a:srgbClr val="0B5394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28"/>
          <p:cNvSpPr txBox="1"/>
          <p:nvPr/>
        </p:nvSpPr>
        <p:spPr>
          <a:xfrm>
            <a:off x="560400" y="1841950"/>
            <a:ext cx="8023200" cy="31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 dirty="0">
                <a:solidFill>
                  <a:schemeClr val="dk1"/>
                </a:solidFill>
              </a:rPr>
              <a:t>провести анализ: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 dirty="0">
                <a:solidFill>
                  <a:schemeClr val="dk1"/>
                </a:solidFill>
              </a:rPr>
              <a:t>специфики ПОП на языке Reflex;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 dirty="0">
                <a:solidFill>
                  <a:schemeClr val="dk1"/>
                </a:solidFill>
              </a:rPr>
              <a:t>диаграмм, использующихся для анализа кода;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 dirty="0">
                <a:solidFill>
                  <a:schemeClr val="dk1"/>
                </a:solidFill>
              </a:rPr>
              <a:t>средств визуализации диаграмм для языков общего назначения;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 dirty="0">
                <a:solidFill>
                  <a:schemeClr val="dk1"/>
                </a:solidFill>
              </a:rPr>
              <a:t>средств визуализации графов.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 dirty="0">
                <a:solidFill>
                  <a:schemeClr val="dk1"/>
                </a:solidFill>
              </a:rPr>
              <a:t>спроектировать систему: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 dirty="0">
                <a:solidFill>
                  <a:schemeClr val="dk1"/>
                </a:solidFill>
              </a:rPr>
              <a:t>сформулировать требования к создаваемому программному модулю;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 dirty="0">
                <a:solidFill>
                  <a:schemeClr val="dk1"/>
                </a:solidFill>
              </a:rPr>
              <a:t>разработать диаграммы для отображения связей процессов;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 dirty="0">
                <a:solidFill>
                  <a:schemeClr val="dk1"/>
                </a:solidFill>
              </a:rPr>
              <a:t>определить формат представления диаграмм;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 dirty="0">
                <a:solidFill>
                  <a:schemeClr val="dk1"/>
                </a:solidFill>
              </a:rPr>
              <a:t>разработать архитектуру модуля, реализовать модуль визуализации;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 dirty="0">
                <a:solidFill>
                  <a:schemeClr val="dk1"/>
                </a:solidFill>
              </a:rPr>
              <a:t>провести тестирование созданной реализации, опробовать ее на практике;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</p:spPr>
        <p:txBody>
          <a:bodyPr/>
          <a:lstStyle/>
          <a:p>
            <a:pPr lvl="0"/>
            <a:fld id="{00000000-1234-1234-1234-123412341234}" type="slidenum">
              <a:rPr lang="ru" smtClean="0"/>
              <a:pPr lvl="0"/>
              <a:t>3</a:t>
            </a:fld>
            <a:r>
              <a:rPr lang="en-US" dirty="0"/>
              <a:t> /19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381425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150" y="1257300"/>
            <a:ext cx="3403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рамках итеративной модели при: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разработке ПО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поддержке ПО</a:t>
            </a:r>
          </a:p>
          <a:p>
            <a:endParaRPr lang="ru-RU" dirty="0"/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Промышленная автоматизация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Написание управляющих </a:t>
            </a:r>
            <a:r>
              <a:rPr lang="ru-RU" dirty="0" smtClean="0"/>
              <a:t>алгоритмов.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Программирование </a:t>
            </a:r>
            <a:r>
              <a:rPr lang="ru-RU" dirty="0"/>
              <a:t>встраиваемых </a:t>
            </a:r>
            <a:r>
              <a:rPr lang="ru-RU" dirty="0" smtClean="0"/>
              <a:t>систем. 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 smtClean="0"/>
              <a:t>Документация </a:t>
            </a:r>
            <a:r>
              <a:rPr lang="ru-RU" dirty="0"/>
              <a:t>создается вручную: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Занимает </a:t>
            </a:r>
            <a:r>
              <a:rPr lang="ru-RU" dirty="0"/>
              <a:t>значительное </a:t>
            </a:r>
            <a:r>
              <a:rPr lang="ru-RU" dirty="0" smtClean="0"/>
              <a:t>время.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Может </a:t>
            </a:r>
            <a:r>
              <a:rPr lang="ru-RU" dirty="0"/>
              <a:t>быть причиной </a:t>
            </a:r>
            <a:r>
              <a:rPr lang="ru-RU" dirty="0" smtClean="0"/>
              <a:t>ошибок.</a:t>
            </a:r>
            <a:endParaRPr lang="ru-RU" dirty="0"/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756150" y="1212850"/>
            <a:ext cx="406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Возникают проблемы:</a:t>
            </a:r>
            <a:r>
              <a:rPr lang="ru-RU" dirty="0"/>
              <a:t> 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/>
              <a:t>реверсивного </a:t>
            </a:r>
            <a:r>
              <a:rPr lang="ru-RU" dirty="0" smtClean="0"/>
              <a:t>инжиниринга</a:t>
            </a:r>
            <a:r>
              <a:rPr lang="en-US" dirty="0" smtClean="0"/>
              <a:t>;</a:t>
            </a:r>
            <a:endParaRPr lang="ru-RU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 err="1"/>
              <a:t>рефакторинга</a:t>
            </a:r>
            <a:r>
              <a:rPr lang="ru-RU" dirty="0"/>
              <a:t> </a:t>
            </a:r>
            <a:r>
              <a:rPr lang="ru-RU" dirty="0" smtClean="0"/>
              <a:t>кода.</a:t>
            </a:r>
            <a:endParaRPr lang="ru-RU" dirty="0"/>
          </a:p>
          <a:p>
            <a:pPr fontAlgn="base"/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Процесс-ориентированное программирование (ПОП</a:t>
            </a:r>
            <a:r>
              <a:rPr lang="ru-RU" dirty="0" smtClean="0"/>
              <a:t>).</a:t>
            </a:r>
            <a:endParaRPr lang="ru-RU" dirty="0"/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733925" y="3842623"/>
            <a:ext cx="41084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</a:t>
            </a:r>
            <a:r>
              <a:rPr lang="ru-RU" dirty="0" smtClean="0"/>
              <a:t>отребность </a:t>
            </a:r>
            <a:r>
              <a:rPr lang="ru-RU" dirty="0"/>
              <a:t>в автоматизации процесса создания и визуализации диаграмм для ПОП (в частности, для языка </a:t>
            </a:r>
            <a:r>
              <a:rPr lang="ru-RU" dirty="0" err="1" smtClean="0"/>
              <a:t>Reflex</a:t>
            </a:r>
            <a:r>
              <a:rPr lang="ru-RU" dirty="0" smtClean="0"/>
              <a:t>).</a:t>
            </a:r>
            <a:endParaRPr lang="ru-RU" dirty="0"/>
          </a:p>
          <a:p>
            <a:endParaRPr lang="ru-RU" dirty="0"/>
          </a:p>
        </p:txBody>
      </p:sp>
      <p:sp>
        <p:nvSpPr>
          <p:cNvPr id="8" name="Стрелка вправо 7"/>
          <p:cNvSpPr/>
          <p:nvPr/>
        </p:nvSpPr>
        <p:spPr>
          <a:xfrm>
            <a:off x="3409950" y="1454150"/>
            <a:ext cx="1219200" cy="222250"/>
          </a:xfrm>
          <a:prstGeom prst="rightArrow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8"/>
          <p:cNvSpPr/>
          <p:nvPr/>
        </p:nvSpPr>
        <p:spPr>
          <a:xfrm>
            <a:off x="3409950" y="2377980"/>
            <a:ext cx="1219200" cy="222250"/>
          </a:xfrm>
          <a:prstGeom prst="rightArrow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>
            <a:off x="3409950" y="3976846"/>
            <a:ext cx="1219200" cy="222250"/>
          </a:xfrm>
          <a:prstGeom prst="rightArrow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Google Shape;131;p29"/>
          <p:cNvSpPr txBox="1">
            <a:spLocks noGrp="1"/>
          </p:cNvSpPr>
          <p:nvPr>
            <p:ph type="title"/>
          </p:nvPr>
        </p:nvSpPr>
        <p:spPr>
          <a:xfrm>
            <a:off x="312251" y="184244"/>
            <a:ext cx="8520600" cy="4981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ru-RU" dirty="0" smtClean="0">
                <a:solidFill>
                  <a:srgbClr val="0B5394"/>
                </a:solidFill>
              </a:rPr>
              <a:t>Решаемая проблема</a:t>
            </a:r>
            <a:endParaRPr dirty="0">
              <a:solidFill>
                <a:srgbClr val="0B5394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</p:spPr>
        <p:txBody>
          <a:bodyPr/>
          <a:lstStyle/>
          <a:p>
            <a:pPr lvl="0"/>
            <a:fld id="{00000000-1234-1234-1234-123412341234}" type="slidenum">
              <a:rPr lang="ru" smtClean="0"/>
              <a:pPr lvl="0"/>
              <a:t>4</a:t>
            </a:fld>
            <a:r>
              <a:rPr lang="en-US" dirty="0"/>
              <a:t> /19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291193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 txBox="1">
            <a:spLocks noGrp="1"/>
          </p:cNvSpPr>
          <p:nvPr>
            <p:ph type="title"/>
          </p:nvPr>
        </p:nvSpPr>
        <p:spPr>
          <a:xfrm>
            <a:off x="312251" y="184244"/>
            <a:ext cx="8520600" cy="4981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ru" dirty="0">
                <a:solidFill>
                  <a:srgbClr val="0B5394"/>
                </a:solidFill>
              </a:rPr>
              <a:t>Специфика языка Reflex</a:t>
            </a:r>
            <a:endParaRPr dirty="0">
              <a:solidFill>
                <a:srgbClr val="0B5394"/>
              </a:solidFill>
            </a:endParaRPr>
          </a:p>
        </p:txBody>
      </p:sp>
      <p:sp>
        <p:nvSpPr>
          <p:cNvPr id="134" name="Google Shape;134;p29"/>
          <p:cNvSpPr txBox="1"/>
          <p:nvPr/>
        </p:nvSpPr>
        <p:spPr>
          <a:xfrm>
            <a:off x="368300" y="1066799"/>
            <a:ext cx="4248150" cy="347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 dirty="0">
                <a:solidFill>
                  <a:schemeClr val="dk1"/>
                </a:solidFill>
              </a:rPr>
              <a:t>Программа состоит из описания процессов.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 dirty="0">
                <a:solidFill>
                  <a:schemeClr val="dk1"/>
                </a:solidFill>
              </a:rPr>
              <a:t>Процессы представлены автоматами состояний.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 dirty="0">
                <a:solidFill>
                  <a:schemeClr val="dk1"/>
                </a:solidFill>
              </a:rPr>
              <a:t>Исполнение происходит в кооперативной модели многопоточности.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 dirty="0">
                <a:solidFill>
                  <a:schemeClr val="dk1"/>
                </a:solidFill>
              </a:rPr>
              <a:t>Процессы взаимодействуют по данным и по управлению.</a:t>
            </a: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4826001" y="846336"/>
            <a:ext cx="40068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9A00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Cooking{</a:t>
            </a: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smtClean="0">
                <a:solidFill>
                  <a:srgbClr val="9A00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900" dirty="0">
                <a:solidFill>
                  <a:srgbClr val="9A00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INIT K_DOOR 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Y_ALARM</a:t>
            </a:r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Y_WARM COOK_TIME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smtClean="0">
                <a:solidFill>
                  <a:srgbClr val="9A00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900" dirty="0" smtClean="0">
                <a:solidFill>
                  <a:srgbClr val="9A00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(K_DOOR == OPEN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9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COOK_TIME 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900" dirty="0">
                <a:solidFill>
                  <a:srgbClr val="9A00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900" dirty="0" smtClean="0">
                <a:solidFill>
                  <a:srgbClr val="9A00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(COOK_TIME != 0)</a:t>
            </a: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9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Y_WARM 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ON;</a:t>
            </a: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900" dirty="0" smtClean="0">
                <a:solidFill>
                  <a:srgbClr val="9A00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900" dirty="0">
                <a:solidFill>
                  <a:srgbClr val="9A00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	</a:t>
            </a: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900" dirty="0" smtClean="0">
                <a:solidFill>
                  <a:srgbClr val="9A00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Cooking</a:t>
            </a: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900" dirty="0" smtClean="0">
                <a:solidFill>
                  <a:srgbClr val="9A00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(K_DOOR != OPEN)</a:t>
            </a: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Y_WARM 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OFF; </a:t>
            </a: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900" dirty="0" smtClean="0">
                <a:solidFill>
                  <a:srgbClr val="9A00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900" dirty="0">
                <a:solidFill>
                  <a:srgbClr val="9A00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WaitForDoorClose;</a:t>
            </a: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900" dirty="0" smtClean="0">
                <a:solidFill>
                  <a:srgbClr val="9A00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COOK_TIME) </a:t>
            </a: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Y_WARM 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OFF;</a:t>
            </a: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900" dirty="0" smtClean="0">
                <a:solidFill>
                  <a:srgbClr val="9A00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900" dirty="0">
                <a:solidFill>
                  <a:srgbClr val="9A00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9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</p:spPr>
        <p:txBody>
          <a:bodyPr/>
          <a:lstStyle/>
          <a:p>
            <a:pPr lvl="0"/>
            <a:fld id="{00000000-1234-1234-1234-123412341234}" type="slidenum">
              <a:rPr lang="ru" smtClean="0"/>
              <a:pPr lvl="0"/>
              <a:t>5</a:t>
            </a:fld>
            <a:r>
              <a:rPr lang="en-US" dirty="0"/>
              <a:t> /19</a:t>
            </a:r>
            <a:endParaRPr lang="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>
            <a:spLocks noGrp="1"/>
          </p:cNvSpPr>
          <p:nvPr>
            <p:ph type="title"/>
          </p:nvPr>
        </p:nvSpPr>
        <p:spPr>
          <a:xfrm>
            <a:off x="311700" y="122831"/>
            <a:ext cx="8520600" cy="90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B5394"/>
                </a:solidFill>
              </a:rPr>
              <a:t>Сравнительный анализ средств визуализации диаграмм для языков общего назначения</a:t>
            </a:r>
            <a:endParaRPr dirty="0">
              <a:solidFill>
                <a:srgbClr val="0B5394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64715" y="4418686"/>
            <a:ext cx="539750" cy="20955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604465" y="4323406"/>
            <a:ext cx="1339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Удовлетворяет требованиям</a:t>
            </a:r>
            <a:endParaRPr lang="ru-RU" sz="10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909420" y="4418686"/>
            <a:ext cx="539750" cy="20955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6561184" y="4418686"/>
            <a:ext cx="539750" cy="209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4517408" y="4323406"/>
            <a:ext cx="1725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Не удовлетворяет требованиям</a:t>
            </a:r>
            <a:endParaRPr lang="ru-RU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7100934" y="4323406"/>
            <a:ext cx="1073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Данные отсутствуют</a:t>
            </a:r>
            <a:endParaRPr lang="ru-RU" sz="1000" dirty="0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0853044"/>
              </p:ext>
            </p:extLst>
          </p:nvPr>
        </p:nvGraphicFramePr>
        <p:xfrm>
          <a:off x="355600" y="1365250"/>
          <a:ext cx="8410575" cy="256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" name="Лист" r:id="rId5" imgW="9725056" imgH="3057480" progId="Excel.Sheet.12">
                  <p:embed/>
                </p:oleObj>
              </mc:Choice>
              <mc:Fallback>
                <p:oleObj name="Лист" r:id="rId5" imgW="9725056" imgH="3057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5600" y="1365250"/>
                        <a:ext cx="8410575" cy="256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</p:spPr>
        <p:txBody>
          <a:bodyPr/>
          <a:lstStyle/>
          <a:p>
            <a:pPr lvl="0"/>
            <a:fld id="{00000000-1234-1234-1234-123412341234}" type="slidenum">
              <a:rPr lang="ru" smtClean="0"/>
              <a:pPr lvl="0"/>
              <a:t>6</a:t>
            </a:fld>
            <a:r>
              <a:rPr lang="en-US" dirty="0"/>
              <a:t> /19</a:t>
            </a:r>
            <a:endParaRPr lang="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6500" y="123020"/>
            <a:ext cx="8591000" cy="886914"/>
          </a:xfrm>
        </p:spPr>
        <p:txBody>
          <a:bodyPr/>
          <a:lstStyle/>
          <a:p>
            <a:pPr algn="ctr"/>
            <a:r>
              <a:rPr lang="ru" dirty="0" smtClean="0">
                <a:solidFill>
                  <a:srgbClr val="0B5394"/>
                </a:solidFill>
              </a:rPr>
              <a:t>Анализ </a:t>
            </a:r>
            <a:r>
              <a:rPr lang="ru-RU" dirty="0" smtClean="0">
                <a:solidFill>
                  <a:srgbClr val="0B5394"/>
                </a:solidFill>
              </a:rPr>
              <a:t>средств </a:t>
            </a:r>
            <a:r>
              <a:rPr lang="ru-RU" dirty="0">
                <a:solidFill>
                  <a:srgbClr val="0B5394"/>
                </a:solidFill>
              </a:rPr>
              <a:t>разработки систем управления и ПО для встраиваемых систем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439150" y="2677814"/>
            <a:ext cx="539750" cy="20955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7099300" y="2564457"/>
            <a:ext cx="1339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Удовлетворяет требованиям</a:t>
            </a:r>
            <a:endParaRPr lang="ru-RU" sz="1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439150" y="3171228"/>
            <a:ext cx="539750" cy="209550"/>
          </a:xfrm>
          <a:prstGeom prst="rect">
            <a:avLst/>
          </a:prstGeom>
          <a:solidFill>
            <a:srgbClr val="FBC1A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8439150" y="3662064"/>
            <a:ext cx="539750" cy="209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7099300" y="3056581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Не удовлетворяет</a:t>
            </a:r>
            <a:endParaRPr lang="ru-RU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099300" y="3536006"/>
            <a:ext cx="1073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Данные отсутствуют</a:t>
            </a:r>
            <a:endParaRPr lang="ru-RU" sz="1200" dirty="0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1435753"/>
              </p:ext>
            </p:extLst>
          </p:nvPr>
        </p:nvGraphicFramePr>
        <p:xfrm>
          <a:off x="411163" y="1212850"/>
          <a:ext cx="6595890" cy="3693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Лист" r:id="rId4" imgW="7296021" imgH="4086180" progId="Excel.Sheet.12">
                  <p:embed/>
                </p:oleObj>
              </mc:Choice>
              <mc:Fallback>
                <p:oleObj name="Лист" r:id="rId4" imgW="7296021" imgH="40861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163" y="1212850"/>
                        <a:ext cx="6595890" cy="36932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</p:spPr>
        <p:txBody>
          <a:bodyPr/>
          <a:lstStyle/>
          <a:p>
            <a:pPr lvl="0"/>
            <a:fld id="{00000000-1234-1234-1234-123412341234}" type="slidenum">
              <a:rPr lang="ru" smtClean="0"/>
              <a:pPr lvl="0"/>
              <a:t>7</a:t>
            </a:fld>
            <a:r>
              <a:rPr lang="en-US" dirty="0"/>
              <a:t> /19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235728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>
            <a:spLocks noGrp="1"/>
          </p:cNvSpPr>
          <p:nvPr>
            <p:ph type="title"/>
          </p:nvPr>
        </p:nvSpPr>
        <p:spPr>
          <a:xfrm>
            <a:off x="311700" y="116006"/>
            <a:ext cx="8520600" cy="5190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B5394"/>
                </a:solidFill>
              </a:rPr>
              <a:t>Требования</a:t>
            </a:r>
            <a:endParaRPr dirty="0">
              <a:solidFill>
                <a:srgbClr val="0B5394"/>
              </a:solidFill>
            </a:endParaRPr>
          </a:p>
        </p:txBody>
      </p:sp>
      <p:sp>
        <p:nvSpPr>
          <p:cNvPr id="149" name="Google Shape;149;p31"/>
          <p:cNvSpPr txBox="1">
            <a:spLocks noGrp="1"/>
          </p:cNvSpPr>
          <p:nvPr>
            <p:ph type="body" idx="1"/>
          </p:nvPr>
        </p:nvSpPr>
        <p:spPr>
          <a:xfrm>
            <a:off x="687900" y="881825"/>
            <a:ext cx="7768200" cy="39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 dirty="0">
                <a:solidFill>
                  <a:srgbClr val="000000"/>
                </a:solidFill>
              </a:rPr>
              <a:t>Возможности </a:t>
            </a:r>
            <a:r>
              <a:rPr lang="ru" sz="1400" dirty="0" smtClean="0">
                <a:solidFill>
                  <a:srgbClr val="000000"/>
                </a:solidFill>
              </a:rPr>
              <a:t>редактирования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ru-RU" sz="1400" dirty="0" smtClean="0">
                <a:solidFill>
                  <a:srgbClr val="000000"/>
                </a:solidFill>
              </a:rPr>
              <a:t>диаграмм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 dirty="0" smtClean="0">
                <a:solidFill>
                  <a:srgbClr val="000000"/>
                </a:solidFill>
              </a:rPr>
              <a:t>Автоматическая </a:t>
            </a:r>
            <a:r>
              <a:rPr lang="ru" sz="1400" dirty="0">
                <a:solidFill>
                  <a:srgbClr val="000000"/>
                </a:solidFill>
              </a:rPr>
              <a:t>укладка диаграмм на </a:t>
            </a:r>
            <a:r>
              <a:rPr lang="ru" sz="1400" dirty="0" smtClean="0">
                <a:solidFill>
                  <a:srgbClr val="000000"/>
                </a:solidFill>
              </a:rPr>
              <a:t>плоскость.</a:t>
            </a:r>
            <a:endParaRPr lang="ru" sz="14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 dirty="0" smtClean="0">
                <a:solidFill>
                  <a:schemeClr val="dk1"/>
                </a:solidFill>
              </a:rPr>
              <a:t>Автоматическое </a:t>
            </a:r>
            <a:r>
              <a:rPr lang="ru" sz="1400" dirty="0">
                <a:solidFill>
                  <a:schemeClr val="dk1"/>
                </a:solidFill>
              </a:rPr>
              <a:t>разделение несвязанных областей графов на разные диаграммы. 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 dirty="0" smtClean="0">
                <a:solidFill>
                  <a:schemeClr val="dk1"/>
                </a:solidFill>
              </a:rPr>
              <a:t>Возможность </a:t>
            </a:r>
            <a:r>
              <a:rPr lang="ru" sz="1400" dirty="0">
                <a:solidFill>
                  <a:schemeClr val="dk1"/>
                </a:solidFill>
              </a:rPr>
              <a:t>выбирать процессы для визуализации их взаимодействия</a:t>
            </a:r>
            <a:r>
              <a:rPr lang="ru" sz="1400" dirty="0" smtClean="0">
                <a:solidFill>
                  <a:schemeClr val="dk1"/>
                </a:solidFill>
              </a:rPr>
              <a:t>.</a:t>
            </a:r>
          </a:p>
          <a:p>
            <a:pPr lvl="0" indent="-317500">
              <a:lnSpc>
                <a:spcPct val="150000"/>
              </a:lnSpc>
              <a:buClr>
                <a:srgbClr val="000000"/>
              </a:buClr>
              <a:buSzPts val="1400"/>
            </a:pPr>
            <a:r>
              <a:rPr lang="ru-RU" sz="1400" dirty="0">
                <a:solidFill>
                  <a:srgbClr val="000000"/>
                </a:solidFill>
              </a:rPr>
              <a:t>Исходя из анализа ПОП, необходима визуализация следующих диаграмм: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ru-RU" dirty="0">
                <a:solidFill>
                  <a:srgbClr val="000000"/>
                </a:solidFill>
              </a:rPr>
              <a:t>Диаграмм состояний процесса.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ru-RU" dirty="0">
                <a:solidFill>
                  <a:srgbClr val="000000"/>
                </a:solidFill>
              </a:rPr>
              <a:t>Диаграмм связи процессов по данным.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ru-RU" dirty="0">
                <a:solidFill>
                  <a:srgbClr val="000000"/>
                </a:solidFill>
              </a:rPr>
              <a:t>Диаграмм связи процессов по управлению.</a:t>
            </a:r>
          </a:p>
          <a:p>
            <a:pPr lvl="0" indent="-317500">
              <a:lnSpc>
                <a:spcPct val="150000"/>
              </a:lnSpc>
              <a:buClr>
                <a:schemeClr val="dk1"/>
              </a:buClr>
              <a:buSzPts val="1400"/>
            </a:pPr>
            <a:r>
              <a:rPr lang="ru-RU" sz="1400" dirty="0">
                <a:solidFill>
                  <a:schemeClr val="dk1"/>
                </a:solidFill>
              </a:rPr>
              <a:t>Возможность сохранения диаграммы в отдельный файл.</a:t>
            </a:r>
            <a:endParaRPr lang="ru-RU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endParaRPr sz="1400" dirty="0">
              <a:solidFill>
                <a:srgbClr val="000000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</p:spPr>
        <p:txBody>
          <a:bodyPr/>
          <a:lstStyle/>
          <a:p>
            <a:pPr lvl="0"/>
            <a:fld id="{00000000-1234-1234-1234-123412341234}" type="slidenum">
              <a:rPr lang="ru" smtClean="0"/>
              <a:pPr lvl="0"/>
              <a:t>8</a:t>
            </a:fld>
            <a:r>
              <a:rPr lang="en-US" dirty="0"/>
              <a:t> /19</a:t>
            </a:r>
            <a:endParaRPr lang="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 txBox="1">
            <a:spLocks noGrp="1"/>
          </p:cNvSpPr>
          <p:nvPr>
            <p:ph type="title"/>
          </p:nvPr>
        </p:nvSpPr>
        <p:spPr>
          <a:xfrm>
            <a:off x="214350" y="118100"/>
            <a:ext cx="8715300" cy="5711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>
                <a:solidFill>
                  <a:srgbClr val="0B5394"/>
                </a:solidFill>
              </a:rPr>
              <a:t>Диаграмма состояний процесса</a:t>
            </a:r>
            <a:endParaRPr sz="2800" dirty="0">
              <a:solidFill>
                <a:srgbClr val="0B5394"/>
              </a:solidFill>
            </a:endParaRPr>
          </a:p>
        </p:txBody>
      </p:sp>
      <p:sp>
        <p:nvSpPr>
          <p:cNvPr id="163" name="Google Shape;163;p33"/>
          <p:cNvSpPr txBox="1">
            <a:spLocks noGrp="1"/>
          </p:cNvSpPr>
          <p:nvPr>
            <p:ph type="body" idx="2"/>
          </p:nvPr>
        </p:nvSpPr>
        <p:spPr>
          <a:xfrm>
            <a:off x="6885296" y="1225801"/>
            <a:ext cx="2156346" cy="19745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000000"/>
                </a:solidFill>
              </a:rPr>
              <a:t>Для отображения состояний процесса подошла диаграмма состояний UML.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4" b="57678"/>
          <a:stretch/>
        </p:blipFill>
        <p:spPr>
          <a:xfrm>
            <a:off x="146904" y="982638"/>
            <a:ext cx="7014602" cy="3882789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</p:spPr>
        <p:txBody>
          <a:bodyPr/>
          <a:lstStyle/>
          <a:p>
            <a:pPr lvl="0"/>
            <a:fld id="{00000000-1234-1234-1234-123412341234}" type="slidenum">
              <a:rPr lang="ru" smtClean="0"/>
              <a:pPr lvl="0"/>
              <a:t>9</a:t>
            </a:fld>
            <a:r>
              <a:rPr lang="en-US" dirty="0"/>
              <a:t> /19</a:t>
            </a:r>
            <a:endParaRPr lang="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</TotalTime>
  <Words>1401</Words>
  <Application>Microsoft Office PowerPoint</Application>
  <PresentationFormat>Экран (16:9)</PresentationFormat>
  <Paragraphs>235</Paragraphs>
  <Slides>19</Slides>
  <Notes>13</Notes>
  <HiddenSlides>0</HiddenSlides>
  <MMClips>0</MMClips>
  <ScaleCrop>false</ScaleCrop>
  <HeadingPairs>
    <vt:vector size="6" baseType="variant"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2" baseType="lpstr">
      <vt:lpstr>Simple Light</vt:lpstr>
      <vt:lpstr>Simple Light</vt:lpstr>
      <vt:lpstr>Лист</vt:lpstr>
      <vt:lpstr>Разработка  программного модуля визуализации диаграмм процессов по спецификации на языке Reflex</vt:lpstr>
      <vt:lpstr>План презентации</vt:lpstr>
      <vt:lpstr>Цель работы и задачи</vt:lpstr>
      <vt:lpstr>Решаемая проблема</vt:lpstr>
      <vt:lpstr>Специфика языка Reflex</vt:lpstr>
      <vt:lpstr>Сравнительный анализ средств визуализации диаграмм для языков общего назначения</vt:lpstr>
      <vt:lpstr>Анализ средств разработки систем управления и ПО для встраиваемых систем</vt:lpstr>
      <vt:lpstr>Требования</vt:lpstr>
      <vt:lpstr>Диаграмма состояний процесса</vt:lpstr>
      <vt:lpstr>Диаграмма связи процессов по данным</vt:lpstr>
      <vt:lpstr>Диаграмма связи процессов по управлению</vt:lpstr>
      <vt:lpstr>Презентация PowerPoint</vt:lpstr>
      <vt:lpstr>Обзор форматов представления графов </vt:lpstr>
      <vt:lpstr>Схема возможных преобразований форматов</vt:lpstr>
      <vt:lpstr>Сравнение GML и GraphML</vt:lpstr>
      <vt:lpstr>Реализация: принципы</vt:lpstr>
      <vt:lpstr>Реализация: архитектура</vt:lpstr>
      <vt:lpstr>Результаты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бакалавра по теме Разработка  программного модуля визуализации диаграмм процессов по спецификации на языке Reflex</dc:title>
  <dc:creator>Alexandra</dc:creator>
  <cp:lastModifiedBy>Беленькая София</cp:lastModifiedBy>
  <cp:revision>67</cp:revision>
  <dcterms:modified xsi:type="dcterms:W3CDTF">2020-04-09T18:16:14Z</dcterms:modified>
</cp:coreProperties>
</file>