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78" r:id="rId4"/>
    <p:sldId id="260" r:id="rId5"/>
    <p:sldId id="261" r:id="rId6"/>
    <p:sldId id="279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0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698" autoAdjust="0"/>
  </p:normalViewPr>
  <p:slideViewPr>
    <p:cSldViewPr snapToGrid="0">
      <p:cViewPr>
        <p:scale>
          <a:sx n="150" d="100"/>
          <a:sy n="150" d="100"/>
        </p:scale>
        <p:origin x="-50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161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ccde51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2ccde51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2ccde51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2ccde51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e2ccde51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e2ccde51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2ccde51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2ccde51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ccde515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2ccde515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Разогрев: греет, если дверца закрыта и время разогрева ненулевое, если открывается дверца - выключает нагреватель и ждет закрытия дверцы, если приготовил - звуковой сигнал 1 сек.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Можно выделить основные особенности языка Reflex: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представлены автоматами состояний.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Исполнение происходит в кооперативной модели многопоточности.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взаимодействуют по данным и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Исходя из анализа ПОП, необходима визуализация следующих диаграмм: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состояний процесса.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данным.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2ccde515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2ccde515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наиболее известные средства построения UML-диаграмм для языков общего назначения, таких, как Java, C# и другие. Исходя из специфики поставленной задачи, наибольший интерес представляют продукты, способные осуществлять реверсивный инжиниринг, так как в разрабатываемом программном модуле предполагается генерация диаграмм по коду. Средства построения, не удовлетворяющие данному критерию, не рассматривались.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широкий спектр возможностей предоставляют такие программные продукты, как Class Designer для Visual Studio, Rational Rose и IntelliJ Idea, двое из которых также находятся в первой семерке популярности по количеству поисковых запросов в Google  их загрузочной страницы. Отсюда можно сделать вывод, что наличие в IDE такого средства анализа кода, как визуализация диаграмм, дает преимущества и упрощает разработку. Все рассмотренные средства реализуют возможности модификации построенных диаграмм (drag-and-drop, изменение подписей и другие). Возможности скрывать компоненты отдельных классов и динамическое построение реализуется лишь частью рассмотренных средств.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2ccde51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2ccde51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Отсюда можно сформулировать следующие требования к решению: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Обновление диаграммы по нажатию кнопки (по явному вызову), так как в данной области нет необходимости в динамическом построении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перетаскивания блоков с помощью мыши. Связанные с блоком компоненты автоматически следуют за блоком (такие, как связи и подписи).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изменять имена компонентов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Автоматическая укладка диаграмм на плоскость.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удаления компонента диаграммы. Автоматически удаляются связанные с ним связи и подписи.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сохранения диаграммы в отдельный файл для дальнейшего использования.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Наличие графического интерфейса, взаимодействующего с модулем визуализации через API. Позволит обеспечить как независимую работу решения, так и возможность встраивания его в IDE.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модуля: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Самостоятельное использование: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Запустив модуль, предоставляющий GUI для разрабатываемого модуля, пользователь задает необходимые ему параметры визуализации, после чего требуемые диаграммы создаются.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составе IDE: 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после написания кода может нажать соответствующую кнопку, и в открывшемся диалоговом окне задать необходимые параметры визуализации, после чего требуемые диаграммы будут созданы.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2ccde51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2ccde51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проведенного анализа диаграмм можно сделать вывод о необходимости адаптировать UML-диаграммы к визуализации диаграмм процессов. Такой подход к визуализации процессов позволит быстро оценить связи между ними по переменным и вызовам. Для отображения состояний процесса Разогрев использовалась диаграмма состояний UML.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2ccde515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2ccde515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ccde51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ccde51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2ccde51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2ccde51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2ccde51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2ccde51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8.xlsx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7.xlsx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6.xlsx"/><Relationship Id="rId9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9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10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88125"/>
            <a:ext cx="8520600" cy="21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45720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sz="1400" dirty="0">
                <a:solidFill>
                  <a:srgbClr val="000000"/>
                </a:solidFill>
              </a:rPr>
              <a:t>Bachelor's final qualifying work on the topic</a:t>
            </a:r>
            <a:endParaRPr sz="1400" dirty="0" smtClean="0">
              <a:solidFill>
                <a:srgbClr val="000000"/>
              </a:solidFill>
            </a:endParaRPr>
          </a:p>
          <a:p>
            <a:pPr lvl="0" indent="457200">
              <a:lnSpc>
                <a:spcPct val="115000"/>
              </a:lnSpc>
              <a:spcBef>
                <a:spcPts val="1200"/>
              </a:spcBef>
            </a:pPr>
            <a:r>
              <a:rPr lang="en-US" sz="3000" dirty="0">
                <a:solidFill>
                  <a:srgbClr val="0B5394"/>
                </a:solidFill>
              </a:rPr>
              <a:t>Development of a software module for visualization of process diagrams </a:t>
            </a:r>
            <a:r>
              <a:rPr lang="en-US" sz="3000" dirty="0" smtClean="0">
                <a:solidFill>
                  <a:srgbClr val="0B5394"/>
                </a:solidFill>
              </a:rPr>
              <a:t>by </a:t>
            </a:r>
            <a:r>
              <a:rPr lang="en-US" sz="3000" dirty="0">
                <a:solidFill>
                  <a:srgbClr val="0B5394"/>
                </a:solidFill>
              </a:rPr>
              <a:t>the specification in the Reflex language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3225975"/>
            <a:ext cx="8520600" cy="17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 		      Выполнила </a:t>
            </a:r>
            <a:r>
              <a:rPr lang="ru" sz="1400" b="1" dirty="0">
                <a:solidFill>
                  <a:srgbClr val="000000"/>
                </a:solidFill>
              </a:rPr>
              <a:t>Беленькая София Евгеньевна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     Научный руководитель: </a:t>
            </a:r>
            <a:r>
              <a:rPr lang="ru" sz="1400" b="1" dirty="0">
                <a:solidFill>
                  <a:srgbClr val="000000"/>
                </a:solidFill>
              </a:rPr>
              <a:t>Зюбин В.Е., </a:t>
            </a:r>
            <a:r>
              <a:rPr lang="ru" sz="1400" dirty="0">
                <a:solidFill>
                  <a:srgbClr val="000000"/>
                </a:solidFill>
              </a:rPr>
              <a:t>зав. кафедрой КТ, д. т. н., доцент, зав. лаб. ИАиЭ СО РАН. 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                Соруководитель: </a:t>
            </a:r>
            <a:r>
              <a:rPr lang="ru" sz="1400" b="1" dirty="0">
                <a:solidFill>
                  <a:srgbClr val="000000"/>
                </a:solidFill>
              </a:rPr>
              <a:t>Розов А. С.</a:t>
            </a:r>
            <a:r>
              <a:rPr lang="ru" sz="1400" dirty="0">
                <a:solidFill>
                  <a:srgbClr val="000000"/>
                </a:solidFill>
              </a:rPr>
              <a:t>, старший преподаватель кафедры КТ.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199" name="Google Shape;199;p37"/>
          <p:cNvSpPr txBox="1"/>
          <p:nvPr/>
        </p:nvSpPr>
        <p:spPr>
          <a:xfrm>
            <a:off x="0" y="0"/>
            <a:ext cx="9144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000" dirty="0">
                <a:solidFill>
                  <a:srgbClr val="0B5394"/>
                </a:solidFill>
              </a:rPr>
              <a:t>Overview of graph visualization tools</a:t>
            </a:r>
            <a:endParaRPr sz="3000" dirty="0">
              <a:solidFill>
                <a:schemeClr val="dk1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68100"/>
              </p:ext>
            </p:extLst>
          </p:nvPr>
        </p:nvGraphicFramePr>
        <p:xfrm>
          <a:off x="647700" y="555625"/>
          <a:ext cx="2971800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Лист" r:id="rId4" imgW="6248445" imgH="9582030" progId="Excel.Sheet.12">
                  <p:embed/>
                </p:oleObj>
              </mc:Choice>
              <mc:Fallback>
                <p:oleObj name="Лист" r:id="rId4" imgW="6248445" imgH="95820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700" y="555625"/>
                        <a:ext cx="2971800" cy="435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98172"/>
              </p:ext>
            </p:extLst>
          </p:nvPr>
        </p:nvGraphicFramePr>
        <p:xfrm>
          <a:off x="5015565" y="1801482"/>
          <a:ext cx="3493435" cy="304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Лист" r:id="rId6" imgW="6248445" imgH="5429160" progId="Excel.Sheet.12">
                  <p:embed/>
                </p:oleObj>
              </mc:Choice>
              <mc:Fallback>
                <p:oleObj name="Лист" r:id="rId6" imgW="6248445" imgH="5429160" progId="Excel.Sheet.12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65" y="1801482"/>
                        <a:ext cx="3493435" cy="3043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816873"/>
              </p:ext>
            </p:extLst>
          </p:nvPr>
        </p:nvGraphicFramePr>
        <p:xfrm>
          <a:off x="5010150" y="609600"/>
          <a:ext cx="34956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Лист" r:id="rId8" imgW="6248445" imgH="2095470" progId="Excel.Sheet.12">
                  <p:embed/>
                </p:oleObj>
              </mc:Choice>
              <mc:Fallback>
                <p:oleObj name="Лист" r:id="rId8" imgW="6248445" imgH="2095470" progId="Excel.Sheet.12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609600"/>
                        <a:ext cx="349567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242700" y="111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 smtClean="0">
                <a:solidFill>
                  <a:srgbClr val="0B5394"/>
                </a:solidFill>
              </a:rPr>
              <a:t>Overview of file formats for save graphs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443550" y="1143650"/>
            <a:ext cx="31569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chemeClr val="dk1"/>
                </a:solidFill>
              </a:rPr>
              <a:t>The following criteria were considered in the analysis</a:t>
            </a:r>
            <a:r>
              <a:rPr lang="ru" sz="1400" dirty="0" smtClean="0">
                <a:solidFill>
                  <a:schemeClr val="dk1"/>
                </a:solidFill>
              </a:rPr>
              <a:t>:</a:t>
            </a:r>
            <a:endParaRPr sz="1400" dirty="0">
              <a:solidFill>
                <a:schemeClr val="dk1"/>
              </a:solidFill>
            </a:endParaRPr>
          </a:p>
          <a:p>
            <a:pPr marR="76200"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1400" dirty="0" smtClean="0">
                <a:solidFill>
                  <a:srgbClr val="000000"/>
                </a:solidFill>
              </a:rPr>
              <a:t>Saving</a:t>
            </a:r>
            <a:r>
              <a:rPr lang="en-US" sz="1400" dirty="0" smtClean="0">
                <a:solidFill>
                  <a:srgbClr val="000000"/>
                </a:solidFill>
              </a:rPr>
              <a:t> coordinates</a:t>
            </a:r>
            <a:endParaRPr sz="1400" dirty="0">
              <a:solidFill>
                <a:srgbClr val="000000"/>
              </a:solidFill>
            </a:endParaRPr>
          </a:p>
          <a:p>
            <a:pPr marR="76200"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Vertex </a:t>
            </a:r>
            <a:r>
              <a:rPr lang="en-US" sz="1400" dirty="0" smtClean="0">
                <a:solidFill>
                  <a:srgbClr val="000000"/>
                </a:solidFill>
              </a:rPr>
              <a:t>shape</a:t>
            </a:r>
          </a:p>
          <a:p>
            <a:pPr marR="76200"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1400" dirty="0" smtClean="0">
                <a:solidFill>
                  <a:srgbClr val="000000"/>
                </a:solidFill>
              </a:rPr>
              <a:t>Oriented graph</a:t>
            </a:r>
            <a:endParaRPr sz="1400" dirty="0" smtClean="0">
              <a:solidFill>
                <a:srgbClr val="000000"/>
              </a:solidFill>
            </a:endParaRPr>
          </a:p>
          <a:p>
            <a:pPr marR="76200"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Labels above the edge</a:t>
            </a:r>
            <a:endParaRPr sz="1400" dirty="0">
              <a:solidFill>
                <a:srgbClr val="000000"/>
              </a:solidFill>
            </a:endParaRPr>
          </a:p>
          <a:p>
            <a:pPr marR="76200"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Supporting </a:t>
            </a:r>
            <a:r>
              <a:rPr lang="en-US" sz="1400" dirty="0" smtClean="0">
                <a:solidFill>
                  <a:srgbClr val="000000"/>
                </a:solidFill>
              </a:rPr>
              <a:t>tools</a:t>
            </a:r>
          </a:p>
        </p:txBody>
      </p:sp>
      <p:sp>
        <p:nvSpPr>
          <p:cNvPr id="206" name="Google Shape;20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541120"/>
              </p:ext>
            </p:extLst>
          </p:nvPr>
        </p:nvGraphicFramePr>
        <p:xfrm>
          <a:off x="3873500" y="742950"/>
          <a:ext cx="3997325" cy="415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Лист" r:id="rId4" imgW="5334045" imgH="6067440" progId="Excel.Sheet.12">
                  <p:embed/>
                </p:oleObj>
              </mc:Choice>
              <mc:Fallback>
                <p:oleObj name="Лист" r:id="rId4" imgW="5334045" imgH="6067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0" y="742950"/>
                        <a:ext cx="3997325" cy="415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311700" y="27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100"/>
            </a:pPr>
            <a:r>
              <a:rPr lang="en-US" sz="3000" dirty="0" smtClean="0">
                <a:solidFill>
                  <a:srgbClr val="0B5394"/>
                </a:solidFill>
              </a:rPr>
              <a:t>file </a:t>
            </a:r>
            <a:r>
              <a:rPr lang="en-US" sz="3000" dirty="0">
                <a:solidFill>
                  <a:srgbClr val="0B5394"/>
                </a:solidFill>
              </a:rPr>
              <a:t>formats </a:t>
            </a:r>
            <a:r>
              <a:rPr lang="en-US" sz="3000" dirty="0" smtClean="0">
                <a:solidFill>
                  <a:srgbClr val="0B5394"/>
                </a:solidFill>
              </a:rPr>
              <a:t>conversion diagram</a:t>
            </a:r>
            <a:endParaRPr sz="3000" dirty="0"/>
          </a:p>
        </p:txBody>
      </p:sp>
      <p:sp>
        <p:nvSpPr>
          <p:cNvPr id="214" name="Google Shape;21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215" name="Google Shape;215;p39"/>
          <p:cNvSpPr txBox="1"/>
          <p:nvPr/>
        </p:nvSpPr>
        <p:spPr>
          <a:xfrm>
            <a:off x="332075" y="1247125"/>
            <a:ext cx="3549600" cy="3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was noticed that the formats are divided into two groups, within which conversion is possible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endParaRPr lang="ru-RU" dirty="0" smtClean="0"/>
          </a:p>
          <a:p>
            <a:pPr lvl="0"/>
            <a:r>
              <a:rPr lang="en-US" dirty="0"/>
              <a:t>The top one is of the greatest interest, since it contains the most popular formats that meet the selection criteria.</a:t>
            </a:r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  <a:p>
            <a:r>
              <a:rPr lang="en-US" dirty="0"/>
              <a:t>Conclusion: the most suitable formats were GML and </a:t>
            </a:r>
            <a:r>
              <a:rPr lang="en-US" dirty="0" err="1" smtClean="0"/>
              <a:t>GraphML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6810" r="7919" b="47881"/>
          <a:stretch/>
        </p:blipFill>
        <p:spPr>
          <a:xfrm>
            <a:off x="4267200" y="988479"/>
            <a:ext cx="4146550" cy="3412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100"/>
            </a:pPr>
            <a:r>
              <a:rPr lang="en-US" sz="3000" dirty="0" smtClean="0">
                <a:solidFill>
                  <a:srgbClr val="0B5394"/>
                </a:solidFill>
              </a:rPr>
              <a:t>Comparison </a:t>
            </a:r>
            <a:r>
              <a:rPr lang="en-US" sz="3000" dirty="0">
                <a:solidFill>
                  <a:srgbClr val="0B5394"/>
                </a:solidFill>
              </a:rPr>
              <a:t>of GML and </a:t>
            </a:r>
            <a:r>
              <a:rPr lang="en-US" sz="3000" dirty="0" err="1">
                <a:solidFill>
                  <a:srgbClr val="0B5394"/>
                </a:solidFill>
              </a:rPr>
              <a:t>GraphML</a:t>
            </a:r>
            <a:endParaRPr sz="3000" dirty="0"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665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</a:rPr>
              <a:t>GML </a:t>
            </a:r>
            <a:r>
              <a:rPr lang="en-US" sz="1400" dirty="0" smtClean="0">
                <a:solidFill>
                  <a:srgbClr val="000000"/>
                </a:solidFill>
              </a:rPr>
              <a:t>and</a:t>
            </a:r>
            <a:r>
              <a:rPr lang="ru" sz="1400" dirty="0" smtClean="0">
                <a:solidFill>
                  <a:srgbClr val="000000"/>
                </a:solidFill>
              </a:rPr>
              <a:t> </a:t>
            </a:r>
            <a:r>
              <a:rPr lang="ru" sz="1400" dirty="0">
                <a:solidFill>
                  <a:srgbClr val="000000"/>
                </a:solidFill>
              </a:rPr>
              <a:t>GraphML:</a:t>
            </a:r>
            <a:endParaRPr sz="1400" dirty="0">
              <a:solidFill>
                <a:srgbClr val="000000"/>
              </a:solidFill>
            </a:endParaRPr>
          </a:p>
          <a:p>
            <a:pPr lvl="0" indent="-3175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most supported formats</a:t>
            </a:r>
            <a:r>
              <a:rPr lang="en-US" sz="1400" dirty="0" smtClean="0">
                <a:solidFill>
                  <a:srgbClr val="000000"/>
                </a:solidFill>
              </a:rPr>
              <a:t>;</a:t>
            </a:r>
          </a:p>
          <a:p>
            <a:pPr lvl="0" indent="-3175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400"/>
            </a:pPr>
            <a:r>
              <a:rPr lang="en-US" sz="1400" dirty="0" smtClean="0">
                <a:solidFill>
                  <a:srgbClr val="000000"/>
                </a:solidFill>
              </a:rPr>
              <a:t>the </a:t>
            </a:r>
            <a:r>
              <a:rPr lang="en-US" sz="1400" dirty="0">
                <a:solidFill>
                  <a:srgbClr val="000000"/>
                </a:solidFill>
              </a:rPr>
              <a:t>possibility of converting to many other formats</a:t>
            </a:r>
            <a:r>
              <a:rPr lang="en-US" sz="1400" dirty="0" smtClean="0">
                <a:solidFill>
                  <a:srgbClr val="000000"/>
                </a:solidFill>
              </a:rPr>
              <a:t>;</a:t>
            </a:r>
          </a:p>
          <a:p>
            <a:pPr lvl="0" indent="-3175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400"/>
            </a:pPr>
            <a:r>
              <a:rPr lang="en-US" sz="1400" dirty="0" smtClean="0">
                <a:solidFill>
                  <a:srgbClr val="000000"/>
                </a:solidFill>
              </a:rPr>
              <a:t>passed </a:t>
            </a:r>
            <a:r>
              <a:rPr lang="en-US" sz="1400" dirty="0">
                <a:solidFill>
                  <a:srgbClr val="000000"/>
                </a:solidFill>
              </a:rPr>
              <a:t>the selection criteria.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870775" y="4203075"/>
            <a:ext cx="42507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56796"/>
              </p:ext>
            </p:extLst>
          </p:nvPr>
        </p:nvGraphicFramePr>
        <p:xfrm>
          <a:off x="3822700" y="1289050"/>
          <a:ext cx="4802188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Лист" r:id="rId4" imgW="3266988" imgH="1809810" progId="Excel.Sheet.12">
                  <p:embed/>
                </p:oleObj>
              </mc:Choice>
              <mc:Fallback>
                <p:oleObj name="Лист" r:id="rId4" imgW="3266988" imgH="18098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2700" y="1289050"/>
                        <a:ext cx="4802188" cy="265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100"/>
            </a:pPr>
            <a:r>
              <a:rPr lang="en-US" sz="3000" dirty="0" smtClean="0">
                <a:solidFill>
                  <a:srgbClr val="0B5394"/>
                </a:solidFill>
              </a:rPr>
              <a:t>Principles of </a:t>
            </a:r>
            <a:r>
              <a:rPr lang="en-US" sz="3000" dirty="0" err="1" smtClean="0">
                <a:solidFill>
                  <a:srgbClr val="0B5394"/>
                </a:solidFill>
              </a:rPr>
              <a:t>realisation</a:t>
            </a:r>
            <a:endParaRPr sz="3000" dirty="0"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457200" y="1057225"/>
            <a:ext cx="535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The module receives an AST tree as input</a:t>
            </a:r>
            <a:endParaRPr sz="1400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by going through the AST and analyzing it, </a:t>
            </a:r>
            <a:r>
              <a:rPr lang="en-US" sz="1400" dirty="0" smtClean="0">
                <a:solidFill>
                  <a:srgbClr val="000000"/>
                </a:solidFill>
              </a:rPr>
              <a:t>module create</a:t>
            </a:r>
            <a:r>
              <a:rPr lang="en-US" sz="1400" dirty="0">
                <a:solidFill>
                  <a:srgbClr val="000000"/>
                </a:solidFill>
              </a:rPr>
              <a:t>s</a:t>
            </a:r>
            <a:r>
              <a:rPr lang="ru" sz="1400" dirty="0" smtClean="0">
                <a:solidFill>
                  <a:srgbClr val="000000"/>
                </a:solidFill>
              </a:rPr>
              <a:t>:</a:t>
            </a:r>
            <a:endParaRPr sz="1400" dirty="0">
              <a:solidFill>
                <a:srgbClr val="00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ru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process </a:t>
            </a:r>
            <a:r>
              <a:rPr lang="en-US" sz="1200" dirty="0" smtClean="0">
                <a:solidFill>
                  <a:srgbClr val="000000"/>
                </a:solidFill>
              </a:rPr>
              <a:t>list;</a:t>
            </a:r>
            <a:endParaRPr sz="1200" dirty="0">
              <a:solidFill>
                <a:srgbClr val="00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200" dirty="0">
                <a:solidFill>
                  <a:srgbClr val="000000"/>
                </a:solidFill>
              </a:rPr>
              <a:t>list of variables for each process</a:t>
            </a:r>
            <a:endParaRPr sz="1200" dirty="0">
              <a:solidFill>
                <a:srgbClr val="00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200" dirty="0">
                <a:solidFill>
                  <a:srgbClr val="000000"/>
                </a:solidFill>
              </a:rPr>
              <a:t>list of States with a note about transition conditions and other information necessary for diagrams (where other processes are called, etc</a:t>
            </a:r>
            <a:r>
              <a:rPr lang="en-US" sz="1200" dirty="0" smtClean="0">
                <a:solidFill>
                  <a:srgbClr val="000000"/>
                </a:solidFill>
              </a:rPr>
              <a:t>.)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</a:pPr>
            <a:r>
              <a:rPr lang="en-US" sz="1400" dirty="0" smtClean="0">
                <a:solidFill>
                  <a:srgbClr val="000000"/>
                </a:solidFill>
              </a:rPr>
              <a:t>Based </a:t>
            </a:r>
            <a:r>
              <a:rPr lang="en-US" sz="1400" dirty="0">
                <a:solidFill>
                  <a:srgbClr val="000000"/>
                </a:solidFill>
              </a:rPr>
              <a:t>on the built model, UML diagram files are created (output)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31" name="Google Shape;23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335750" y="1028700"/>
            <a:ext cx="28082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</a:p>
          <a:p>
            <a:r>
              <a:rPr lang="en-US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hierarchic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9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label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"roundrectangle"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raisedBorder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"#FFFFFF"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outline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"#000000"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LabelGraphics</a:t>
            </a:r>
            <a:endParaRPr lang="en-US" sz="9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endParaRPr lang="en-US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text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"Init"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"Dialog"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anchor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7050" y="4445020"/>
            <a:ext cx="2763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of output data in XML format</a:t>
            </a:r>
            <a:endParaRPr lang="ru-RU" sz="12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4794250" y="4513669"/>
            <a:ext cx="1416050" cy="139700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;p26"/>
          <p:cNvSpPr txBox="1">
            <a:spLocks noGrp="1"/>
          </p:cNvSpPr>
          <p:nvPr>
            <p:ph type="title"/>
          </p:nvPr>
        </p:nvSpPr>
        <p:spPr>
          <a:xfrm>
            <a:off x="374650" y="132225"/>
            <a:ext cx="83693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3000" dirty="0" smtClean="0">
                <a:solidFill>
                  <a:srgbClr val="0B5394"/>
                </a:solidFill>
              </a:rPr>
              <a:t>The problem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349" y="1212850"/>
            <a:ext cx="31813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using an </a:t>
            </a:r>
            <a:r>
              <a:rPr lang="en-US" dirty="0"/>
              <a:t>iterative model </a:t>
            </a:r>
            <a:r>
              <a:rPr lang="en-US" dirty="0" smtClean="0"/>
              <a:t>in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development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</a:t>
            </a:r>
            <a:r>
              <a:rPr lang="en-US" dirty="0" smtClean="0"/>
              <a:t>support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Industrial </a:t>
            </a:r>
            <a:r>
              <a:rPr lang="en-US" dirty="0" smtClean="0"/>
              <a:t>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control </a:t>
            </a:r>
            <a:r>
              <a:rPr lang="en-US" dirty="0" smtClean="0"/>
              <a:t>algorithms.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embedded </a:t>
            </a:r>
            <a:r>
              <a:rPr lang="en-US" dirty="0" smtClean="0"/>
              <a:t>systems</a:t>
            </a:r>
            <a:r>
              <a:rPr lang="ru-RU" dirty="0" smtClean="0"/>
              <a:t>. 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en-US" dirty="0" smtClean="0"/>
              <a:t>Documentation is creates not automatically, then it: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takes </a:t>
            </a:r>
            <a:r>
              <a:rPr lang="en-US" dirty="0"/>
              <a:t>much time</a:t>
            </a:r>
            <a:r>
              <a:rPr lang="ru-RU" dirty="0" smtClean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the cause of errors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59400" y="1212850"/>
            <a:ext cx="3460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Such problems arise</a:t>
            </a:r>
            <a:r>
              <a:rPr lang="ru-RU" dirty="0" smtClean="0"/>
              <a:t>:</a:t>
            </a:r>
            <a:r>
              <a:rPr lang="ru-RU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reverse engineering;</a:t>
            </a:r>
            <a:endParaRPr lang="ru-RU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Code refactoring</a:t>
            </a:r>
            <a:r>
              <a:rPr lang="ru-RU" dirty="0" smtClean="0"/>
              <a:t>.</a:t>
            </a:r>
            <a:endParaRPr lang="ru-RU" dirty="0"/>
          </a:p>
          <a:p>
            <a:pPr fontAlgn="base"/>
            <a:r>
              <a:rPr lang="ru-RU" dirty="0"/>
              <a:t/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Process-oriented programming (POP).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37176" y="3367286"/>
            <a:ext cx="3482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need to automate the process of creating and </a:t>
            </a:r>
            <a:r>
              <a:rPr lang="en-US" dirty="0" smtClean="0"/>
              <a:t>visualization diagrams </a:t>
            </a:r>
            <a:r>
              <a:rPr lang="en-US" dirty="0"/>
              <a:t>for POP (in particular, for the Reflex language).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3943349" y="13398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3943349" y="2368550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3943349" y="3607514"/>
            <a:ext cx="12192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9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42275" y="22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000" dirty="0">
                <a:solidFill>
                  <a:srgbClr val="0B5394"/>
                </a:solidFill>
              </a:rPr>
              <a:t>Specifics of the Reflex language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134" name="Google Shape;134;p29"/>
          <p:cNvSpPr txBox="1"/>
          <p:nvPr/>
        </p:nvSpPr>
        <p:spPr>
          <a:xfrm>
            <a:off x="368300" y="1066799"/>
            <a:ext cx="4248150" cy="347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15000"/>
              </a:lnSpc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program consists of a description of processes</a:t>
            </a:r>
            <a:r>
              <a:rPr lang="ru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Processes are represented by </a:t>
            </a:r>
            <a:r>
              <a:rPr lang="en-US" dirty="0" smtClean="0">
                <a:solidFill>
                  <a:schemeClr val="dk1"/>
                </a:solidFill>
              </a:rPr>
              <a:t>automat states</a:t>
            </a:r>
            <a:r>
              <a:rPr lang="ru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400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Executing is in </a:t>
            </a:r>
            <a:r>
              <a:rPr lang="en-US" dirty="0">
                <a:solidFill>
                  <a:schemeClr val="dk1"/>
                </a:solidFill>
              </a:rPr>
              <a:t>a cooperative multithreading model</a:t>
            </a:r>
            <a:r>
              <a:rPr lang="ru" dirty="0" smtClean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400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Processes are cooperating by </a:t>
            </a:r>
            <a:r>
              <a:rPr lang="en-US" dirty="0">
                <a:solidFill>
                  <a:schemeClr val="dk1"/>
                </a:solidFill>
              </a:rPr>
              <a:t>data and by </a:t>
            </a:r>
            <a:r>
              <a:rPr lang="en-US" dirty="0" smtClean="0">
                <a:solidFill>
                  <a:schemeClr val="dk1"/>
                </a:solidFill>
              </a:rPr>
              <a:t>activity.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686301" y="931168"/>
            <a:ext cx="40068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</a:t>
            </a:r>
            <a:r>
              <a:rPr lang="ru-RU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Разогрев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ИЗ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ПРОЦ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Инициализация К_ДВЕРЦА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У_ЗВОНОК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ВремяГотовки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К_ДВЕРЦА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ОТКР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ВремяГотовки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ИНАЧЕ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(ВремяГотовки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ВКЛ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СЛЕДУЮЩЕЕ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СОСТ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Разогрев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К_ДВЕРЦА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ОТКР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ВЫКЛ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СОСТ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ОжиданиеЗакрытияДверцы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ТАЙМАУТ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ВремяГотовки 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У_РАЗОГРЕВ 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ВЫКЛ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СЛЕДУЮЩЕЕ</a:t>
            </a:r>
            <a:r>
              <a:rPr lang="ru-RU" sz="900" dirty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900" dirty="0" smtClean="0">
                <a:solidFill>
                  <a:srgbClr val="FB40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ru-RU" sz="900" dirty="0">
              <a:solidFill>
                <a:srgbClr val="FB400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292650" y="73824"/>
            <a:ext cx="8520600" cy="98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000" dirty="0">
                <a:solidFill>
                  <a:srgbClr val="0B5394"/>
                </a:solidFill>
              </a:rPr>
              <a:t>Comparative analysis of </a:t>
            </a:r>
            <a:r>
              <a:rPr lang="en-US" sz="3000" dirty="0" smtClean="0">
                <a:solidFill>
                  <a:srgbClr val="0B5394"/>
                </a:solidFill>
              </a:rPr>
              <a:t>diagram </a:t>
            </a:r>
            <a:r>
              <a:rPr lang="en-US" sz="3000" dirty="0">
                <a:solidFill>
                  <a:srgbClr val="0B5394"/>
                </a:solidFill>
              </a:rPr>
              <a:t>visualization tools for </a:t>
            </a:r>
            <a:r>
              <a:rPr lang="en-US" sz="3000" dirty="0" smtClean="0">
                <a:solidFill>
                  <a:srgbClr val="0B5394"/>
                </a:solidFill>
              </a:rPr>
              <a:t>popular </a:t>
            </a:r>
            <a:r>
              <a:rPr lang="en-US" sz="3000" dirty="0">
                <a:solidFill>
                  <a:srgbClr val="0B5394"/>
                </a:solidFill>
              </a:rPr>
              <a:t>languages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40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431739"/>
              </p:ext>
            </p:extLst>
          </p:nvPr>
        </p:nvGraphicFramePr>
        <p:xfrm>
          <a:off x="1112838" y="1174750"/>
          <a:ext cx="2703512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Лист" r:id="rId4" imgW="4695721" imgH="6296130" progId="Excel.Sheet.12">
                  <p:embed/>
                </p:oleObj>
              </mc:Choice>
              <mc:Fallback>
                <p:oleObj name="Лист" r:id="rId4" imgW="4695721" imgH="62961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2838" y="1174750"/>
                        <a:ext cx="2703512" cy="362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918833"/>
              </p:ext>
            </p:extLst>
          </p:nvPr>
        </p:nvGraphicFramePr>
        <p:xfrm>
          <a:off x="5422900" y="2273300"/>
          <a:ext cx="2711450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Лист" r:id="rId6" imgW="4714900" imgH="4838670" progId="Excel.Sheet.12">
                  <p:embed/>
                </p:oleObj>
              </mc:Choice>
              <mc:Fallback>
                <p:oleObj name="Лист" r:id="rId6" imgW="4714900" imgH="4838670" progId="Excel.Shee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273300"/>
                        <a:ext cx="2711450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739069"/>
              </p:ext>
            </p:extLst>
          </p:nvPr>
        </p:nvGraphicFramePr>
        <p:xfrm>
          <a:off x="5416550" y="1160463"/>
          <a:ext cx="27400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Лист" r:id="rId8" imgW="4686266" imgH="2047950" progId="Excel.Sheet.12">
                  <p:embed/>
                </p:oleObj>
              </mc:Choice>
              <mc:Fallback>
                <p:oleObj name="Лист" r:id="rId8" imgW="4686266" imgH="2047950" progId="Excel.Shee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1160463"/>
                        <a:ext cx="274002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300" y="88900"/>
            <a:ext cx="8591000" cy="97154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rgbClr val="0B5394"/>
                </a:solidFill>
              </a:rPr>
              <a:t>Analysis </a:t>
            </a:r>
            <a:r>
              <a:rPr lang="en-US" sz="3000" dirty="0" smtClean="0">
                <a:solidFill>
                  <a:srgbClr val="0B5394"/>
                </a:solidFill>
              </a:rPr>
              <a:t>of software development tools for </a:t>
            </a:r>
            <a:r>
              <a:rPr lang="en-US" sz="3000" dirty="0">
                <a:solidFill>
                  <a:srgbClr val="0B5394"/>
                </a:solidFill>
              </a:rPr>
              <a:t>embedded systems</a:t>
            </a:r>
            <a:endParaRPr lang="ru-RU" sz="3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985599"/>
              </p:ext>
            </p:extLst>
          </p:nvPr>
        </p:nvGraphicFramePr>
        <p:xfrm>
          <a:off x="730251" y="1195915"/>
          <a:ext cx="3085230" cy="375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Лист" r:id="rId3" imgW="3324256" imgH="4048110" progId="Excel.Sheet.12">
                  <p:embed/>
                </p:oleObj>
              </mc:Choice>
              <mc:Fallback>
                <p:oleObj name="Лист" r:id="rId3" imgW="3324256" imgH="40481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251" y="1195915"/>
                        <a:ext cx="3085230" cy="375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050653"/>
              </p:ext>
            </p:extLst>
          </p:nvPr>
        </p:nvGraphicFramePr>
        <p:xfrm>
          <a:off x="4546224" y="1190429"/>
          <a:ext cx="3497639" cy="3718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Лист" r:id="rId5" imgW="3324256" imgH="3533760" progId="Excel.Sheet.12">
                  <p:embed/>
                </p:oleObj>
              </mc:Choice>
              <mc:Fallback>
                <p:oleObj name="Лист" r:id="rId5" imgW="3324256" imgH="3533760" progId="Excel.Shee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224" y="1190429"/>
                        <a:ext cx="3497639" cy="3718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140;p30"/>
          <p:cNvSpPr txBox="1">
            <a:spLocks noGrp="1"/>
          </p:cNvSpPr>
          <p:nvPr>
            <p:ph type="sldNum" idx="12"/>
          </p:nvPr>
        </p:nvSpPr>
        <p:spPr>
          <a:xfrm>
            <a:off x="84851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2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14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000" dirty="0">
                <a:solidFill>
                  <a:srgbClr val="0B5394"/>
                </a:solidFill>
              </a:rPr>
              <a:t>Requirements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687900" y="881825"/>
            <a:ext cx="7768200" cy="3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1400" dirty="0" smtClean="0">
                <a:solidFill>
                  <a:srgbClr val="000000"/>
                </a:solidFill>
              </a:rPr>
              <a:t>Editing capabilities for diagram.</a:t>
            </a:r>
            <a:endParaRPr lang="ru-RU" sz="1400" dirty="0" smtClean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 dirty="0" smtClean="0">
                <a:solidFill>
                  <a:srgbClr val="000000"/>
                </a:solidFill>
              </a:rPr>
              <a:t>Auto layout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  <a:endParaRPr lang="ru" sz="1400" dirty="0">
              <a:solidFill>
                <a:srgbClr val="000000"/>
              </a:solidFill>
            </a:endParaRPr>
          </a:p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Automatic separation of unbound areas of the </a:t>
            </a:r>
            <a:r>
              <a:rPr lang="en-US" sz="1400" dirty="0" smtClean="0">
                <a:solidFill>
                  <a:srgbClr val="000000"/>
                </a:solidFill>
              </a:rPr>
              <a:t>graph.</a:t>
            </a:r>
            <a:endParaRPr lang="ru" sz="1400" dirty="0">
              <a:solidFill>
                <a:schemeClr val="dk1"/>
              </a:solidFill>
            </a:endParaRPr>
          </a:p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1400" dirty="0" smtClean="0">
                <a:solidFill>
                  <a:srgbClr val="000000"/>
                </a:solidFill>
              </a:rPr>
              <a:t>Capabilities for choosing processes to show.</a:t>
            </a:r>
          </a:p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ru" sz="1400" dirty="0" smtClean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Based on the POP analysis</a:t>
            </a:r>
            <a:r>
              <a:rPr lang="ru-RU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 smtClean="0">
                <a:solidFill>
                  <a:srgbClr val="000000"/>
                </a:solidFill>
              </a:rPr>
              <a:t>we </a:t>
            </a:r>
            <a:r>
              <a:rPr lang="en-US" sz="1400" dirty="0">
                <a:solidFill>
                  <a:srgbClr val="000000"/>
                </a:solidFill>
              </a:rPr>
              <a:t>need to </a:t>
            </a:r>
            <a:r>
              <a:rPr lang="en-US" sz="1400" dirty="0" smtClean="0">
                <a:solidFill>
                  <a:srgbClr val="000000"/>
                </a:solidFill>
              </a:rPr>
              <a:t>visualize</a:t>
            </a:r>
            <a:r>
              <a:rPr lang="ru-RU" sz="1400" dirty="0" smtClean="0">
                <a:solidFill>
                  <a:srgbClr val="000000"/>
                </a:solidFill>
              </a:rPr>
              <a:t>:</a:t>
            </a:r>
            <a:endParaRPr lang="ru-RU" sz="14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State </a:t>
            </a:r>
            <a:r>
              <a:rPr lang="en-US" dirty="0" smtClean="0">
                <a:solidFill>
                  <a:srgbClr val="000000"/>
                </a:solidFill>
              </a:rPr>
              <a:t>diagram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  <a:endParaRPr lang="ru-RU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Diagrams of process </a:t>
            </a:r>
            <a:r>
              <a:rPr lang="en-US" dirty="0" smtClean="0">
                <a:solidFill>
                  <a:srgbClr val="000000"/>
                </a:solidFill>
              </a:rPr>
              <a:t>data dependencies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  <a:endParaRPr lang="ru-RU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Diagrams of process </a:t>
            </a:r>
            <a:r>
              <a:rPr lang="en-US" dirty="0" smtClean="0">
                <a:solidFill>
                  <a:srgbClr val="000000"/>
                </a:solidFill>
              </a:rPr>
              <a:t>management </a:t>
            </a:r>
            <a:r>
              <a:rPr lang="en-US" dirty="0">
                <a:solidFill>
                  <a:srgbClr val="000000"/>
                </a:solidFill>
              </a:rPr>
              <a:t>dependencies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  <a:endParaRPr lang="ru-RU" dirty="0">
              <a:solidFill>
                <a:srgbClr val="000000"/>
              </a:solidFill>
            </a:endParaRPr>
          </a:p>
          <a:p>
            <a:pPr lvl="0" indent="-31750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</a:rPr>
              <a:t>Capabilities </a:t>
            </a:r>
            <a:r>
              <a:rPr lang="en-US" sz="1400" dirty="0" smtClean="0">
                <a:solidFill>
                  <a:srgbClr val="000000"/>
                </a:solidFill>
              </a:rPr>
              <a:t>for saving diagrams</a:t>
            </a:r>
            <a:r>
              <a:rPr lang="ru-RU" sz="1400" dirty="0" smtClean="0">
                <a:solidFill>
                  <a:schemeClr val="dk1"/>
                </a:solidFill>
              </a:rPr>
              <a:t>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209550" y="124924"/>
            <a:ext cx="87153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B5394"/>
                </a:solidFill>
              </a:rPr>
              <a:t>State diagram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2"/>
          </p:nvPr>
        </p:nvSpPr>
        <p:spPr>
          <a:xfrm>
            <a:off x="6931900" y="775425"/>
            <a:ext cx="2016300" cy="26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The UML state diagram was used to display the process </a:t>
            </a:r>
            <a:r>
              <a:rPr lang="en-US" sz="1400" dirty="0" smtClean="0">
                <a:solidFill>
                  <a:srgbClr val="000000"/>
                </a:solidFill>
              </a:rPr>
              <a:t>states.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" b="55710"/>
          <a:stretch/>
        </p:blipFill>
        <p:spPr>
          <a:xfrm>
            <a:off x="387351" y="865924"/>
            <a:ext cx="6432550" cy="3877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157025" y="188900"/>
            <a:ext cx="86814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B5394"/>
                </a:solidFill>
              </a:rPr>
              <a:t>Diagrams of process data </a:t>
            </a:r>
            <a:r>
              <a:rPr lang="en-US" sz="3000" dirty="0" smtClean="0">
                <a:solidFill>
                  <a:srgbClr val="0B5394"/>
                </a:solidFill>
              </a:rPr>
              <a:t>dependencies</a:t>
            </a:r>
            <a:endParaRPr lang="en-US" sz="3000" dirty="0">
              <a:solidFill>
                <a:srgbClr val="0B5394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5200650" y="952500"/>
            <a:ext cx="3637750" cy="3773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chemeClr val="dk1"/>
                </a:solidFill>
              </a:rPr>
              <a:t>The UML class diagram was analyzed to build process relationship diagrams based on data. Borrowed:</a:t>
            </a:r>
            <a:r>
              <a:rPr lang="ru" sz="1400" dirty="0" smtClean="0">
                <a:solidFill>
                  <a:srgbClr val="000000"/>
                </a:solidFill>
              </a:rPr>
              <a:t> </a:t>
            </a:r>
            <a:endParaRPr sz="1400" dirty="0">
              <a:solidFill>
                <a:srgbClr val="000000"/>
              </a:solidFill>
            </a:endParaRPr>
          </a:p>
          <a:p>
            <a:pPr lvl="0" indent="-317500">
              <a:spcBef>
                <a:spcPts val="1600"/>
              </a:spcBef>
              <a:buClr>
                <a:schemeClr val="dk1"/>
              </a:buClr>
              <a:buSzPts val="1400"/>
            </a:pPr>
            <a:r>
              <a:rPr lang="en-US" sz="1400" dirty="0">
                <a:solidFill>
                  <a:schemeClr val="dk1"/>
                </a:solidFill>
              </a:rPr>
              <a:t>The idea of reflecting a dependency using arrows</a:t>
            </a:r>
            <a:r>
              <a:rPr lang="ru" sz="1400" dirty="0" smtClean="0">
                <a:solidFill>
                  <a:schemeClr val="dk1"/>
                </a:solidFill>
              </a:rPr>
              <a:t>.</a:t>
            </a:r>
            <a:endParaRPr sz="1400" dirty="0">
              <a:solidFill>
                <a:srgbClr val="000000"/>
              </a:solidFill>
            </a:endParaRPr>
          </a:p>
          <a:p>
            <a:pPr lvl="0" indent="-317500"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dk1"/>
                </a:solidFill>
              </a:rPr>
              <a:t>The overall structure of graph </a:t>
            </a:r>
            <a:r>
              <a:rPr lang="en-US" sz="1400" dirty="0" smtClean="0">
                <a:solidFill>
                  <a:schemeClr val="dk1"/>
                </a:solidFill>
              </a:rPr>
              <a:t>vertices</a:t>
            </a:r>
            <a:r>
              <a:rPr lang="ru" sz="1400" dirty="0" smtClean="0">
                <a:solidFill>
                  <a:srgbClr val="000000"/>
                </a:solidFill>
              </a:rPr>
              <a:t>: </a:t>
            </a:r>
            <a:endParaRPr sz="14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chemeClr val="dk1"/>
                </a:solidFill>
              </a:rPr>
              <a:t>the name of the process separated by a line from the </a:t>
            </a:r>
            <a:r>
              <a:rPr lang="en-US" dirty="0" smtClean="0">
                <a:solidFill>
                  <a:schemeClr val="dk1"/>
                </a:solidFill>
              </a:rPr>
              <a:t>body;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US" dirty="0">
                <a:solidFill>
                  <a:schemeClr val="dk1"/>
                </a:solidFill>
              </a:rPr>
              <a:t>description of variables (in the original-class fields</a:t>
            </a:r>
            <a:r>
              <a:rPr lang="en-US" dirty="0" smtClean="0">
                <a:solidFill>
                  <a:schemeClr val="dk1"/>
                </a:solidFill>
              </a:rPr>
              <a:t>).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98"/>
          <a:stretch/>
        </p:blipFill>
        <p:spPr>
          <a:xfrm>
            <a:off x="222251" y="1025524"/>
            <a:ext cx="4758422" cy="3755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538925" y="169000"/>
            <a:ext cx="8240400" cy="1031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B5394"/>
                </a:solidFill>
              </a:rPr>
              <a:t>Diagrams of process management dependencies</a:t>
            </a:r>
            <a:endParaRPr sz="3000" dirty="0"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r>
              <a:rPr lang="ru" dirty="0" smtClean="0"/>
              <a:t>/2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5128725" y="964550"/>
            <a:ext cx="3650400" cy="3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Were </a:t>
            </a:r>
            <a:r>
              <a:rPr lang="en-US" sz="1400" dirty="0">
                <a:solidFill>
                  <a:schemeClr val="tx1"/>
                </a:solidFill>
              </a:rPr>
              <a:t>analyzed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UML </a:t>
            </a:r>
            <a:r>
              <a:rPr lang="en-US" sz="1400" dirty="0">
                <a:solidFill>
                  <a:schemeClr val="tx1"/>
                </a:solidFill>
              </a:rPr>
              <a:t>activity diagram: General view of chart vertices (instead of activity names, process names);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UML state diagram: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the </a:t>
            </a:r>
            <a:r>
              <a:rPr lang="en-US" sz="1200" dirty="0">
                <a:solidFill>
                  <a:schemeClr val="tx1"/>
                </a:solidFill>
              </a:rPr>
              <a:t>idea of signatures above the arrows</a:t>
            </a:r>
            <a:r>
              <a:rPr lang="en-US" sz="1200" dirty="0" smtClean="0">
                <a:solidFill>
                  <a:schemeClr val="tx1"/>
                </a:solidFill>
              </a:rPr>
              <a:t>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designation of the entry point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400" dirty="0" smtClean="0">
              <a:solidFill>
                <a:srgbClr val="0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04"/>
          <a:stretch/>
        </p:blipFill>
        <p:spPr>
          <a:xfrm>
            <a:off x="228600" y="1301971"/>
            <a:ext cx="5149849" cy="2599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1120</Words>
  <Application>Microsoft Office PowerPoint</Application>
  <PresentationFormat>Экран (16:9)</PresentationFormat>
  <Paragraphs>180</Paragraphs>
  <Slides>14</Slides>
  <Notes>12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Simple Light</vt:lpstr>
      <vt:lpstr>Simple Light</vt:lpstr>
      <vt:lpstr>Лист</vt:lpstr>
      <vt:lpstr>Microsoft Excel Worksheet</vt:lpstr>
      <vt:lpstr>Bachelor's final qualifying work on the topic Development of a software module for visualization of process diagrams by the specification in the Reflex language</vt:lpstr>
      <vt:lpstr>The problem</vt:lpstr>
      <vt:lpstr>Specifics of the Reflex language</vt:lpstr>
      <vt:lpstr>Comparative analysis of diagram visualization tools for popular languages</vt:lpstr>
      <vt:lpstr>Analysis of software development tools for embedded systems</vt:lpstr>
      <vt:lpstr>Requirements</vt:lpstr>
      <vt:lpstr>State diagram</vt:lpstr>
      <vt:lpstr>Diagrams of process data dependencies</vt:lpstr>
      <vt:lpstr>Diagrams of process management dependencies</vt:lpstr>
      <vt:lpstr>Презентация PowerPoint</vt:lpstr>
      <vt:lpstr>Overview of file formats for save graphs </vt:lpstr>
      <vt:lpstr>file formats conversion diagram</vt:lpstr>
      <vt:lpstr>Comparison of GML and GraphML</vt:lpstr>
      <vt:lpstr>Principles of realisation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по теме Разработка  программного модуля визуализации диаграмм процессов по спецификации на языке Reflex</dc:title>
  <dc:creator>Alexandra</dc:creator>
  <cp:lastModifiedBy>Беленькая София</cp:lastModifiedBy>
  <cp:revision>37</cp:revision>
  <dcterms:modified xsi:type="dcterms:W3CDTF">2020-02-26T10:18:46Z</dcterms:modified>
</cp:coreProperties>
</file>