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78" r:id="rId4"/>
    <p:sldId id="260" r:id="rId5"/>
    <p:sldId id="261" r:id="rId6"/>
    <p:sldId id="279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005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698" autoAdjust="0"/>
  </p:normalViewPr>
  <p:slideViewPr>
    <p:cSldViewPr snapToGrid="0">
      <p:cViewPr>
        <p:scale>
          <a:sx n="150" d="100"/>
          <a:sy n="150" d="100"/>
        </p:scale>
        <p:origin x="-504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61614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2ccde51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2ccde515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e2ccde51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e2ccde51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e2ccde51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e2ccde51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e2ccde51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e2ccde51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2ccde515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e2ccde515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Разогрев: греет, если дверца закрыта и время разогрева ненулевое, если открывается дверца - выключает нагреватель и ждет закрытия дверцы, если приготовил - звуковой сигнал 1 сек.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Можно выделить основные особенности языка Reflex: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 представлены автоматами состояний.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Исполнение происходит в кооперативной модели многопоточности.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 взаимодействуют по данным и по управлению.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Исходя из анализа ПОП, необходима визуализация следующих диаграмм: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состояний процесса.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связи процессов по данным.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связи процессов по управлению.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2ccde515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2ccde515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рассмотрены наиболее известные средства построения UML-диаграмм для языков общего назначения, таких, как Java, C# и другие. Исходя из специфики поставленной задачи, наибольший интерес представляют продукты, способные осуществлять реверсивный инжиниринг, так как в разрабатываемом программном модуле предполагается генерация диаграмм по коду. Средства построения, не удовлетворяющие данному критерию, не рассматривались.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Наиболее широкий спектр возможностей предоставляют такие программные продукты, как Class Designer для Visual Studio, Rational Rose и IntelliJ Idea, двое из которых также находятся в первой семерке популярности по количеству поисковых запросов в Google  их загрузочной страницы. Отсюда можно сделать вывод, что наличие в IDE такого средства анализа кода, как визуализация диаграмм, дает преимущества и упрощает разработку. Все рассмотренные средства реализуют возможности модификации построенных диаграмм (drag-and-drop, изменение подписей и другие). Возможности скрывать компоненты отдельных классов и динамическое построение реализуется лишь частью рассмотренных средств.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2ccde515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2ccde515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Отсюда можно сформулировать следующие требования к решению: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Обновление диаграммы по нажатию кнопки (по явному вызову), так как в данной области нет необходимости в динамическом построении диаграмм.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перетаскивания блоков с помощью мыши. Связанные с блоком компоненты автоматически следуют за блоком (такие, как связи и подписи).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изменять имена компонентов диаграмм.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Автоматическая укладка диаграмм на плоскость.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удаления компонента диаграммы. Автоматически удаляются связанные с ним связи и подписи.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сохранения диаграммы в отдельный файл для дальнейшего использования.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Наличие графического интерфейса, взаимодействующего с модулем визуализации через API. Позволит обеспечить как независимую работу решения, так и возможность встраивания его в IDE.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модуля: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Самостоятельное использование:</a:t>
            </a:r>
            <a:endParaRPr sz="14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Запустив модуль, предоставляющий GUI для разрабатываемого модуля, пользователь задает необходимые ему параметры визуализации, после чего требуемые диаграммы создаются.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составе IDE: </a:t>
            </a:r>
            <a:endParaRPr sz="14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 после написания кода может нажать соответствующую кнопку, и в открывшемся диалоговом окне задать необходимые параметры визуализации, после чего требуемые диаграммы будут созданы.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2ccde515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e2ccde515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основе проведенного анализа диаграмм можно сделать вывод о необходимости адаптировать UML-диаграммы к визуализации диаграмм процессов. Такой подход к визуализации процессов позволит быстро оценить связи между ними по переменным и вызовам. Для отображения состояний процесса Разогрев использовалась диаграмма состояний UML.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2ccde515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2ccde515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ccde515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2ccde515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2ccde51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e2ccde515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2ccde515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e2ccde515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8.xlsx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Excel_Worksheet7.xlsx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6.xlsx"/><Relationship Id="rId9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9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Excel_Worksheet10.xls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5.xlsx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0" y="188125"/>
            <a:ext cx="8520600" cy="21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000000"/>
                </a:solidFill>
              </a:rPr>
              <a:t>Выпускная квалификационная работа бакалавра по теме</a:t>
            </a:r>
            <a:endParaRPr sz="1400" dirty="0">
              <a:solidFill>
                <a:srgbClr val="000000"/>
              </a:solidFill>
            </a:endParaRPr>
          </a:p>
          <a:p>
            <a:pPr marL="0" lvl="0" indent="4572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Разработка  программного модуля визуализации диаграмм процессов по спецификации на языке Reflex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3225975"/>
            <a:ext cx="8520600" cy="17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 		      Выполнила </a:t>
            </a:r>
            <a:r>
              <a:rPr lang="ru" sz="1400" b="1">
                <a:solidFill>
                  <a:srgbClr val="000000"/>
                </a:solidFill>
              </a:rPr>
              <a:t>Беленькая София Евгеньевна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     Научный руководитель: </a:t>
            </a:r>
            <a:r>
              <a:rPr lang="ru" sz="1400" b="1">
                <a:solidFill>
                  <a:srgbClr val="000000"/>
                </a:solidFill>
              </a:rPr>
              <a:t>Зюбин В.Е., </a:t>
            </a:r>
            <a:r>
              <a:rPr lang="ru" sz="1400">
                <a:solidFill>
                  <a:srgbClr val="000000"/>
                </a:solidFill>
              </a:rPr>
              <a:t>зав. кафедрой КТ, д. т. н., доцент, зав. лаб. ИАиЭ СО РАН. 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                Соруководитель: </a:t>
            </a:r>
            <a:r>
              <a:rPr lang="ru" sz="1400" b="1">
                <a:solidFill>
                  <a:srgbClr val="000000"/>
                </a:solidFill>
              </a:rPr>
              <a:t>Розов А. С.</a:t>
            </a:r>
            <a:r>
              <a:rPr lang="ru" sz="1400">
                <a:solidFill>
                  <a:srgbClr val="000000"/>
                </a:solidFill>
              </a:rPr>
              <a:t>, старший преподаватель кафедры КТ.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sp>
        <p:nvSpPr>
          <p:cNvPr id="199" name="Google Shape;199;p37"/>
          <p:cNvSpPr txBox="1"/>
          <p:nvPr/>
        </p:nvSpPr>
        <p:spPr>
          <a:xfrm>
            <a:off x="0" y="0"/>
            <a:ext cx="91440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" sz="3000" dirty="0">
                <a:solidFill>
                  <a:srgbClr val="0B5394"/>
                </a:solidFill>
              </a:rPr>
              <a:t>Обзор средств визуализации графов</a:t>
            </a:r>
            <a:endParaRPr sz="3000" dirty="0">
              <a:solidFill>
                <a:schemeClr val="dk1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975892"/>
              </p:ext>
            </p:extLst>
          </p:nvPr>
        </p:nvGraphicFramePr>
        <p:xfrm>
          <a:off x="647700" y="555312"/>
          <a:ext cx="2971800" cy="4450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Лист" r:id="rId4" imgW="6248445" imgH="9782100" progId="Excel.Sheet.12">
                  <p:embed/>
                </p:oleObj>
              </mc:Choice>
              <mc:Fallback>
                <p:oleObj name="Лист" r:id="rId4" imgW="6248445" imgH="9782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7700" y="555312"/>
                        <a:ext cx="2971800" cy="4450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898172"/>
              </p:ext>
            </p:extLst>
          </p:nvPr>
        </p:nvGraphicFramePr>
        <p:xfrm>
          <a:off x="5015565" y="1801482"/>
          <a:ext cx="3493435" cy="3043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Лист" r:id="rId6" imgW="6248445" imgH="5429160" progId="Excel.Sheet.12">
                  <p:embed/>
                </p:oleObj>
              </mc:Choice>
              <mc:Fallback>
                <p:oleObj name="Лист" r:id="rId6" imgW="6248445" imgH="5429160" progId="Excel.Sheet.12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565" y="1801482"/>
                        <a:ext cx="3493435" cy="3043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28089"/>
              </p:ext>
            </p:extLst>
          </p:nvPr>
        </p:nvGraphicFramePr>
        <p:xfrm>
          <a:off x="5010150" y="609600"/>
          <a:ext cx="3496060" cy="120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Лист" r:id="rId8" imgW="6248445" imgH="2143260" progId="Excel.Sheet.12">
                  <p:embed/>
                </p:oleObj>
              </mc:Choice>
              <mc:Fallback>
                <p:oleObj name="Лист" r:id="rId8" imgW="6248445" imgH="2143260" progId="Excel.Sheet.12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609600"/>
                        <a:ext cx="3496060" cy="1203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242700" y="111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rgbClr val="0B5394"/>
                </a:solidFill>
              </a:rPr>
              <a:t>Обзор форматов представления графов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38"/>
          <p:cNvSpPr txBox="1">
            <a:spLocks noGrp="1"/>
          </p:cNvSpPr>
          <p:nvPr>
            <p:ph type="body" idx="1"/>
          </p:nvPr>
        </p:nvSpPr>
        <p:spPr>
          <a:xfrm>
            <a:off x="443550" y="1143650"/>
            <a:ext cx="3156900" cy="3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chemeClr val="dk1"/>
                </a:solidFill>
              </a:rPr>
              <a:t>Были рассмотрены следующие критерии при анализе:</a:t>
            </a:r>
            <a:endParaRPr sz="1400" dirty="0">
              <a:solidFill>
                <a:schemeClr val="dk1"/>
              </a:solidFill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Хранение координат</a:t>
            </a:r>
            <a:endParaRPr sz="1400" dirty="0">
              <a:solidFill>
                <a:srgbClr val="000000"/>
              </a:solidFill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Форма вершин</a:t>
            </a:r>
            <a:endParaRPr sz="1400" dirty="0">
              <a:solidFill>
                <a:srgbClr val="000000"/>
              </a:solidFill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Ориентированный граф</a:t>
            </a:r>
            <a:endParaRPr sz="1400" dirty="0">
              <a:solidFill>
                <a:srgbClr val="000000"/>
              </a:solidFill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Подписи над ребрами</a:t>
            </a:r>
            <a:endParaRPr sz="1400" dirty="0">
              <a:solidFill>
                <a:srgbClr val="000000"/>
              </a:solidFill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Поддерживающие средства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06" name="Google Shape;20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533729"/>
              </p:ext>
            </p:extLst>
          </p:nvPr>
        </p:nvGraphicFramePr>
        <p:xfrm>
          <a:off x="3873500" y="742586"/>
          <a:ext cx="3997325" cy="423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Лист" r:id="rId4" imgW="5334045" imgH="6181650" progId="Excel.Sheet.12">
                  <p:embed/>
                </p:oleObj>
              </mc:Choice>
              <mc:Fallback>
                <p:oleObj name="Лист" r:id="rId4" imgW="5334045" imgH="61816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0" y="742586"/>
                        <a:ext cx="3997325" cy="4232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>
            <a:spLocks noGrp="1"/>
          </p:cNvSpPr>
          <p:nvPr>
            <p:ph type="title"/>
          </p:nvPr>
        </p:nvSpPr>
        <p:spPr>
          <a:xfrm>
            <a:off x="311700" y="275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rgbClr val="0B5394"/>
                </a:solidFill>
              </a:rPr>
              <a:t>Схема возможных преобразований форматов</a:t>
            </a:r>
            <a:endParaRPr sz="3000" dirty="0"/>
          </a:p>
        </p:txBody>
      </p:sp>
      <p:sp>
        <p:nvSpPr>
          <p:cNvPr id="214" name="Google Shape;21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sp>
        <p:nvSpPr>
          <p:cNvPr id="215" name="Google Shape;215;p39"/>
          <p:cNvSpPr txBox="1"/>
          <p:nvPr/>
        </p:nvSpPr>
        <p:spPr>
          <a:xfrm>
            <a:off x="332075" y="1247125"/>
            <a:ext cx="3549600" cy="3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Было замечено, что форматы разбиваются на две группы, внутри которых возможна конвертация.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Наибольший интерес представляет верхняя, так в ней находятся наиболее популярные и удовлетворяющие критериям отбора форматы.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Вывод: наиболее подходящими форматами оказались GML и GraphML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5" t="6810" r="7919" b="47881"/>
          <a:stretch/>
        </p:blipFill>
        <p:spPr>
          <a:xfrm>
            <a:off x="4267200" y="988479"/>
            <a:ext cx="4146550" cy="3412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rgbClr val="0B5394"/>
                </a:solidFill>
              </a:rPr>
              <a:t>Сравнение GML и GraphML</a:t>
            </a:r>
            <a:endParaRPr sz="3000" dirty="0"/>
          </a:p>
        </p:txBody>
      </p:sp>
      <p:sp>
        <p:nvSpPr>
          <p:cNvPr id="221" name="Google Shape;22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665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GML и GraphML: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наиболее поддерживаемые форматы;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возможности конвертации во множество других форматов;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удовлетворяют критериям отбора.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870775" y="4203075"/>
            <a:ext cx="42507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946256"/>
              </p:ext>
            </p:extLst>
          </p:nvPr>
        </p:nvGraphicFramePr>
        <p:xfrm>
          <a:off x="3597207" y="1289050"/>
          <a:ext cx="5027682" cy="299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Лист" r:id="rId4" imgW="3266988" imgH="1943190" progId="Excel.Sheet.12">
                  <p:embed/>
                </p:oleObj>
              </mc:Choice>
              <mc:Fallback>
                <p:oleObj name="Лист" r:id="rId4" imgW="3266988" imgH="19431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97207" y="1289050"/>
                        <a:ext cx="5027682" cy="299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rgbClr val="0B5394"/>
                </a:solidFill>
              </a:rPr>
              <a:t>Реализация: принципы</a:t>
            </a:r>
            <a:endParaRPr sz="3000" dirty="0"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457200" y="1057225"/>
            <a:ext cx="535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На вход модуль получает  AST дерево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путем прохода по AST и его </a:t>
            </a:r>
            <a:r>
              <a:rPr lang="ru" sz="1400" dirty="0" smtClean="0">
                <a:solidFill>
                  <a:srgbClr val="000000"/>
                </a:solidFill>
              </a:rPr>
              <a:t>анализу, </a:t>
            </a:r>
            <a:r>
              <a:rPr lang="ru" sz="1400" dirty="0">
                <a:solidFill>
                  <a:srgbClr val="000000"/>
                </a:solidFill>
              </a:rPr>
              <a:t>создается: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dirty="0">
                <a:solidFill>
                  <a:srgbClr val="000000"/>
                </a:solidFill>
              </a:rPr>
              <a:t> </a:t>
            </a:r>
            <a:r>
              <a:rPr lang="ru" sz="1200" dirty="0">
                <a:solidFill>
                  <a:srgbClr val="000000"/>
                </a:solidFill>
              </a:rPr>
              <a:t>список процессов</a:t>
            </a:r>
            <a:endParaRPr sz="12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200" dirty="0">
                <a:solidFill>
                  <a:srgbClr val="000000"/>
                </a:solidFill>
              </a:rPr>
              <a:t>список переменных для каждого процесса</a:t>
            </a:r>
            <a:endParaRPr sz="12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200" dirty="0">
                <a:solidFill>
                  <a:srgbClr val="000000"/>
                </a:solidFill>
              </a:rPr>
              <a:t>список состояний с пометкой об условиях перехода и прочей информацией, необходимой для диаграмм (откуда вызываются другие процессы и тд.)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На основании построенной модели, создаются файлы GML диаграмм (output)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31" name="Google Shape;23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6335750" y="1028700"/>
            <a:ext cx="28082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</a:p>
          <a:p>
            <a:r>
              <a:rPr lang="en-US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hierarchic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9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sz="9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endParaRPr lang="en-US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label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"Init"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20.0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48.0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"roundrectangle"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raisedBorder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fill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"#FFFFFF"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outline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"#000000"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LabelGraphics</a:t>
            </a:r>
            <a:endParaRPr lang="en-US" sz="9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endParaRPr lang="en-US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text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"Init"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fontSize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fontName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"Dialog"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anchor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c"</a:t>
            </a:r>
          </a:p>
          <a:p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6850" y="4445020"/>
            <a:ext cx="3265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Пример выходных данных в </a:t>
            </a:r>
            <a:r>
              <a:rPr lang="en-US" sz="1200" dirty="0" smtClean="0"/>
              <a:t>GML </a:t>
            </a:r>
            <a:r>
              <a:rPr lang="ru-RU" sz="1200" dirty="0" smtClean="0"/>
              <a:t>формате</a:t>
            </a:r>
            <a:endParaRPr lang="ru-RU" sz="1200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4794250" y="4513669"/>
            <a:ext cx="1416050" cy="139700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;p26"/>
          <p:cNvSpPr txBox="1">
            <a:spLocks noGrp="1"/>
          </p:cNvSpPr>
          <p:nvPr>
            <p:ph type="title"/>
          </p:nvPr>
        </p:nvSpPr>
        <p:spPr>
          <a:xfrm>
            <a:off x="374650" y="132225"/>
            <a:ext cx="8369300" cy="7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sz="3000" dirty="0">
                <a:solidFill>
                  <a:srgbClr val="0B5394"/>
                </a:solidFill>
              </a:rPr>
              <a:t>Решаемая проблема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150" y="1257300"/>
            <a:ext cx="340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рамках итеративной модели при: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разработке ПО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поддержке ПО</a:t>
            </a:r>
          </a:p>
          <a:p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Промышленная автоматизация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 управляющих </a:t>
            </a:r>
            <a:r>
              <a:rPr lang="ru-RU" dirty="0" smtClean="0"/>
              <a:t>алгоритмов.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Программирование </a:t>
            </a:r>
            <a:r>
              <a:rPr lang="ru-RU" dirty="0"/>
              <a:t>встраиваемых </a:t>
            </a:r>
            <a:r>
              <a:rPr lang="ru-RU" dirty="0" smtClean="0"/>
              <a:t>систем. 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Документация </a:t>
            </a:r>
            <a:r>
              <a:rPr lang="ru-RU" dirty="0"/>
              <a:t>создается вручную: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Занимает </a:t>
            </a:r>
            <a:r>
              <a:rPr lang="ru-RU" dirty="0"/>
              <a:t>значительное </a:t>
            </a:r>
            <a:r>
              <a:rPr lang="ru-RU" dirty="0" smtClean="0"/>
              <a:t>время.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Может </a:t>
            </a:r>
            <a:r>
              <a:rPr lang="ru-RU" dirty="0"/>
              <a:t>быть причиной </a:t>
            </a:r>
            <a:r>
              <a:rPr lang="ru-RU" dirty="0" smtClean="0"/>
              <a:t>ошибок.</a:t>
            </a:r>
            <a:endParaRPr lang="ru-RU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56150" y="1212850"/>
            <a:ext cx="406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Возникают проблемы:</a:t>
            </a:r>
            <a:r>
              <a:rPr lang="ru-RU" dirty="0"/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реверсивного </a:t>
            </a:r>
            <a:r>
              <a:rPr lang="ru-RU" dirty="0" smtClean="0"/>
              <a:t>инжиниринга</a:t>
            </a:r>
            <a:r>
              <a:rPr lang="en-US" dirty="0" smtClean="0"/>
              <a:t>;</a:t>
            </a:r>
            <a:endParaRPr lang="ru-RU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 err="1"/>
              <a:t>рефакторинга</a:t>
            </a:r>
            <a:r>
              <a:rPr lang="ru-RU" dirty="0"/>
              <a:t> </a:t>
            </a:r>
            <a:r>
              <a:rPr lang="ru-RU" dirty="0" smtClean="0"/>
              <a:t>кода.</a:t>
            </a:r>
            <a:endParaRPr lang="ru-RU" dirty="0"/>
          </a:p>
          <a:p>
            <a:pPr fontAlgn="base"/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Процесс-ориентированное программирование (ПОП</a:t>
            </a:r>
            <a:r>
              <a:rPr lang="ru-RU" dirty="0" smtClean="0"/>
              <a:t>).</a:t>
            </a:r>
            <a:endParaRPr lang="ru-RU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33925" y="3842623"/>
            <a:ext cx="4108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отребность </a:t>
            </a:r>
            <a:r>
              <a:rPr lang="ru-RU" dirty="0"/>
              <a:t>в автоматизации процесса создания и визуализации диаграмм для ПОП (в частности, для языка </a:t>
            </a:r>
            <a:r>
              <a:rPr lang="ru-RU" dirty="0" err="1" smtClean="0"/>
              <a:t>Reflex</a:t>
            </a:r>
            <a:r>
              <a:rPr lang="ru-RU" dirty="0" smtClean="0"/>
              <a:t>).</a:t>
            </a:r>
            <a:endParaRPr lang="ru-RU" dirty="0"/>
          </a:p>
          <a:p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3409950" y="1454150"/>
            <a:ext cx="12192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3492500" y="2368550"/>
            <a:ext cx="12192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3409950" y="3976846"/>
            <a:ext cx="12192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193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42275" y="227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Специфика языка Reflex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32" name="Google Shape;13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sp>
        <p:nvSpPr>
          <p:cNvPr id="134" name="Google Shape;134;p29"/>
          <p:cNvSpPr txBox="1"/>
          <p:nvPr/>
        </p:nvSpPr>
        <p:spPr>
          <a:xfrm>
            <a:off x="368300" y="1066799"/>
            <a:ext cx="4248150" cy="347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Программа состоит из описания процессов.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Процессы представлены автоматами состояний.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Исполнение происходит в кооперативной модели многопоточности.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Процессы взаимодействуют по данным и по управлению.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686301" y="931168"/>
            <a:ext cx="400685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</a:t>
            </a:r>
            <a:r>
              <a:rPr lang="ru-RU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Разогрев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ИЗ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ПРОЦ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Инициализация К_ДВЕРЦА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У_ЗВОНОК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У_РАЗОГРЕВ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ВремяГотовки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СОСТ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Начало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К_ДВЕРЦА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ОТКР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ВремяГотовки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ИНАЧЕ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(ВремяГотовки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У_РАЗОГРЕВ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ВКЛ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СЛЕДУЮЩЕЕ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СОСТ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Разогрев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К_ДВЕРЦА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ОТКР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У_РАЗОГРЕВ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ВЫКЛ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СОСТ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ОжиданиеЗакрытияДверцы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ТАЙМАУТ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ВремяГотовки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У_РАЗОГРЕВ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ВЫКЛ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СЛЕДУЮЩЕЕ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292650" y="73824"/>
            <a:ext cx="8520600" cy="986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Сравнительный анализ средств визуализации диаграмм для языков общего назначения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40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276570"/>
              </p:ext>
            </p:extLst>
          </p:nvPr>
        </p:nvGraphicFramePr>
        <p:xfrm>
          <a:off x="1112232" y="1174749"/>
          <a:ext cx="2704118" cy="3778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Лист" r:id="rId4" imgW="4695721" imgH="6562620" progId="Excel.Sheet.12">
                  <p:embed/>
                </p:oleObj>
              </mc:Choice>
              <mc:Fallback>
                <p:oleObj name="Лист" r:id="rId4" imgW="4695721" imgH="65626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2232" y="1174749"/>
                        <a:ext cx="2704118" cy="3778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586117"/>
              </p:ext>
            </p:extLst>
          </p:nvPr>
        </p:nvGraphicFramePr>
        <p:xfrm>
          <a:off x="5397500" y="2259012"/>
          <a:ext cx="2743200" cy="2655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Лист" r:id="rId6" imgW="4857801" imgH="4838670" progId="Excel.Sheet.12">
                  <p:embed/>
                </p:oleObj>
              </mc:Choice>
              <mc:Fallback>
                <p:oleObj name="Лист" r:id="rId6" imgW="4857801" imgH="4838670" progId="Excel.Sheet.12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2259012"/>
                        <a:ext cx="2743200" cy="2655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977369"/>
              </p:ext>
            </p:extLst>
          </p:nvPr>
        </p:nvGraphicFramePr>
        <p:xfrm>
          <a:off x="5391150" y="1128713"/>
          <a:ext cx="2743200" cy="1138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Лист" r:id="rId8" imgW="4695721" imgH="2104920" progId="Excel.Sheet.12">
                  <p:embed/>
                </p:oleObj>
              </mc:Choice>
              <mc:Fallback>
                <p:oleObj name="Лист" r:id="rId8" imgW="4695721" imgH="2104920" progId="Excel.Sheet.12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1128713"/>
                        <a:ext cx="2743200" cy="1138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300" y="88900"/>
            <a:ext cx="8591000" cy="971549"/>
          </a:xfrm>
        </p:spPr>
        <p:txBody>
          <a:bodyPr/>
          <a:lstStyle/>
          <a:p>
            <a:pPr algn="ctr"/>
            <a:r>
              <a:rPr lang="ru" sz="3000" dirty="0" smtClean="0">
                <a:solidFill>
                  <a:srgbClr val="0B5394"/>
                </a:solidFill>
              </a:rPr>
              <a:t>Анализ </a:t>
            </a:r>
            <a:r>
              <a:rPr lang="ru-RU" sz="3000" dirty="0" smtClean="0">
                <a:solidFill>
                  <a:srgbClr val="0B5394"/>
                </a:solidFill>
              </a:rPr>
              <a:t>средств </a:t>
            </a:r>
            <a:r>
              <a:rPr lang="ru-RU" sz="3000" dirty="0">
                <a:solidFill>
                  <a:srgbClr val="0B5394"/>
                </a:solidFill>
              </a:rPr>
              <a:t>разработки систем управления и ПО для встраиваемых систем</a:t>
            </a:r>
            <a:endParaRPr lang="ru-RU" sz="30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765259"/>
              </p:ext>
            </p:extLst>
          </p:nvPr>
        </p:nvGraphicFramePr>
        <p:xfrm>
          <a:off x="730251" y="1195915"/>
          <a:ext cx="3085230" cy="375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Лист" r:id="rId3" imgW="3324256" imgH="4048110" progId="Excel.Sheet.12">
                  <p:embed/>
                </p:oleObj>
              </mc:Choice>
              <mc:Fallback>
                <p:oleObj name="Лист" r:id="rId3" imgW="3324256" imgH="40481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0251" y="1195915"/>
                        <a:ext cx="3085230" cy="3757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050653"/>
              </p:ext>
            </p:extLst>
          </p:nvPr>
        </p:nvGraphicFramePr>
        <p:xfrm>
          <a:off x="4546224" y="1190429"/>
          <a:ext cx="3497639" cy="3718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Лист" r:id="rId5" imgW="3324256" imgH="3533760" progId="Excel.Sheet.12">
                  <p:embed/>
                </p:oleObj>
              </mc:Choice>
              <mc:Fallback>
                <p:oleObj name="Лист" r:id="rId5" imgW="3324256" imgH="3533760" progId="Excel.Sheet.12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224" y="1190429"/>
                        <a:ext cx="3497639" cy="3718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84851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72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311700" y="144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Требования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1"/>
          </p:nvPr>
        </p:nvSpPr>
        <p:spPr>
          <a:xfrm>
            <a:off x="687900" y="881825"/>
            <a:ext cx="7768200" cy="3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Возможности </a:t>
            </a:r>
            <a:r>
              <a:rPr lang="ru" sz="1400" dirty="0" smtClean="0">
                <a:solidFill>
                  <a:srgbClr val="000000"/>
                </a:solidFill>
              </a:rPr>
              <a:t>редактирования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ru-RU" sz="1400" dirty="0" smtClean="0">
                <a:solidFill>
                  <a:srgbClr val="000000"/>
                </a:solidFill>
              </a:rPr>
              <a:t>диаграмм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 smtClean="0">
                <a:solidFill>
                  <a:srgbClr val="000000"/>
                </a:solidFill>
              </a:rPr>
              <a:t>Автоматическая </a:t>
            </a:r>
            <a:r>
              <a:rPr lang="ru" sz="1400" dirty="0">
                <a:solidFill>
                  <a:srgbClr val="000000"/>
                </a:solidFill>
              </a:rPr>
              <a:t>укладка диаграмм на </a:t>
            </a:r>
            <a:r>
              <a:rPr lang="ru" sz="1400" dirty="0" smtClean="0">
                <a:solidFill>
                  <a:srgbClr val="000000"/>
                </a:solidFill>
              </a:rPr>
              <a:t>плоскость.</a:t>
            </a:r>
            <a:endParaRPr lang="ru"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 smtClean="0">
                <a:solidFill>
                  <a:schemeClr val="dk1"/>
                </a:solidFill>
              </a:rPr>
              <a:t>Автоматическое </a:t>
            </a:r>
            <a:r>
              <a:rPr lang="ru" sz="1400" dirty="0">
                <a:solidFill>
                  <a:schemeClr val="dk1"/>
                </a:solidFill>
              </a:rPr>
              <a:t>разделение несвязанных областей графов на разные диаграммы. </a:t>
            </a:r>
            <a:endParaRPr lang="ru"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 smtClean="0">
                <a:solidFill>
                  <a:schemeClr val="dk1"/>
                </a:solidFill>
              </a:rPr>
              <a:t>Возможность </a:t>
            </a:r>
            <a:r>
              <a:rPr lang="ru" sz="1400" dirty="0">
                <a:solidFill>
                  <a:schemeClr val="dk1"/>
                </a:solidFill>
              </a:rPr>
              <a:t>выбирать процессы для визуализации их взаимодействия</a:t>
            </a:r>
            <a:r>
              <a:rPr lang="ru" sz="1400" dirty="0" smtClean="0">
                <a:solidFill>
                  <a:schemeClr val="dk1"/>
                </a:solidFill>
              </a:rPr>
              <a:t>.</a:t>
            </a:r>
          </a:p>
          <a:p>
            <a:pPr lvl="0" indent="-31750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ru-RU" sz="1400" dirty="0">
                <a:solidFill>
                  <a:srgbClr val="000000"/>
                </a:solidFill>
              </a:rPr>
              <a:t>Исходя из анализа ПОП, необходима визуализация следующих диаграмм: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ru-RU" dirty="0">
                <a:solidFill>
                  <a:srgbClr val="000000"/>
                </a:solidFill>
              </a:rPr>
              <a:t>Диаграмм состояний процесса.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ru-RU" dirty="0">
                <a:solidFill>
                  <a:srgbClr val="000000"/>
                </a:solidFill>
              </a:rPr>
              <a:t>Диаграмм связи процессов по данным.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ru-RU" dirty="0">
                <a:solidFill>
                  <a:srgbClr val="000000"/>
                </a:solidFill>
              </a:rPr>
              <a:t>Диаграмм связи процессов по управлению.</a:t>
            </a:r>
          </a:p>
          <a:p>
            <a:pPr lvl="0" indent="-31750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ru-RU" sz="1400" dirty="0">
                <a:solidFill>
                  <a:schemeClr val="dk1"/>
                </a:solidFill>
              </a:rPr>
              <a:t>Возможность сохранения диаграммы в отдельный файл.</a:t>
            </a:r>
            <a:endParaRPr lang="ru-RU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50" name="Google Shape;15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209550" y="124924"/>
            <a:ext cx="87153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Диаграмма состояний процесса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63" name="Google Shape;163;p33"/>
          <p:cNvSpPr txBox="1">
            <a:spLocks noGrp="1"/>
          </p:cNvSpPr>
          <p:nvPr>
            <p:ph type="body" idx="2"/>
          </p:nvPr>
        </p:nvSpPr>
        <p:spPr>
          <a:xfrm>
            <a:off x="6931900" y="775425"/>
            <a:ext cx="2016300" cy="26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Для отображения состояний процесса подошла диаграмма состояний UML.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2" b="55710"/>
          <a:stretch/>
        </p:blipFill>
        <p:spPr>
          <a:xfrm>
            <a:off x="387351" y="865924"/>
            <a:ext cx="6432550" cy="3877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157025" y="188900"/>
            <a:ext cx="8681400" cy="6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Диаграмма связи процессов по данным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body" idx="2"/>
          </p:nvPr>
        </p:nvSpPr>
        <p:spPr>
          <a:xfrm>
            <a:off x="5200650" y="952500"/>
            <a:ext cx="3637750" cy="3773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Для построения диаграмм связи процессов по данным была проанализирована диаграмма классов UML. Заимствовано: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 dirty="0">
                <a:solidFill>
                  <a:schemeClr val="dk1"/>
                </a:solidFill>
              </a:rPr>
              <a:t>Идея отражения зависимости с помощью стрелок.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Общая структура вершин диаграммы: 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dirty="0">
                <a:solidFill>
                  <a:srgbClr val="000000"/>
                </a:solidFill>
              </a:rPr>
              <a:t>название процесса, отделенное чертой от тела.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описание переменных (в оригинале - полей класса).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2" name="Google Shape;17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98"/>
          <a:stretch/>
        </p:blipFill>
        <p:spPr>
          <a:xfrm>
            <a:off x="222251" y="1025524"/>
            <a:ext cx="4758422" cy="3755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xfrm>
            <a:off x="538925" y="169000"/>
            <a:ext cx="8240400" cy="6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Диаграмма связи процессов по управлению</a:t>
            </a:r>
            <a:endParaRPr sz="3000" dirty="0"/>
          </a:p>
        </p:txBody>
      </p:sp>
      <p:sp>
        <p:nvSpPr>
          <p:cNvPr id="179" name="Google Shape;17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2"/>
          </p:nvPr>
        </p:nvSpPr>
        <p:spPr>
          <a:xfrm>
            <a:off x="5128725" y="964550"/>
            <a:ext cx="3650400" cy="37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Для построения диаграмм связи процессов по управлению были проанализированы: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диаграмма деятельности UML: 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 dirty="0">
                <a:solidFill>
                  <a:srgbClr val="000000"/>
                </a:solidFill>
              </a:rPr>
              <a:t>общий вид вершин диаграммы </a:t>
            </a:r>
            <a:r>
              <a:rPr lang="ru" dirty="0">
                <a:solidFill>
                  <a:srgbClr val="000000"/>
                </a:solidFill>
              </a:rPr>
              <a:t>(</a:t>
            </a:r>
            <a:r>
              <a:rPr lang="ru" sz="1400" dirty="0">
                <a:solidFill>
                  <a:srgbClr val="000000"/>
                </a:solidFill>
              </a:rPr>
              <a:t>вместо названий активностей имена процессов;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диаграмма состояний UML: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 dirty="0">
                <a:solidFill>
                  <a:srgbClr val="000000"/>
                </a:solidFill>
              </a:rPr>
              <a:t>идея подписей над стрелками</a:t>
            </a:r>
            <a:r>
              <a:rPr lang="ru" dirty="0">
                <a:solidFill>
                  <a:srgbClr val="000000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 dirty="0">
                <a:solidFill>
                  <a:srgbClr val="000000"/>
                </a:solidFill>
              </a:rPr>
              <a:t>обозначение точки входа.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04"/>
          <a:stretch/>
        </p:blipFill>
        <p:spPr>
          <a:xfrm>
            <a:off x="228600" y="1301971"/>
            <a:ext cx="5149849" cy="2599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1051</Words>
  <Application>Microsoft Office PowerPoint</Application>
  <PresentationFormat>Экран (16:9)</PresentationFormat>
  <Paragraphs>179</Paragraphs>
  <Slides>14</Slides>
  <Notes>12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Simple Light</vt:lpstr>
      <vt:lpstr>Simple Light</vt:lpstr>
      <vt:lpstr>Лист</vt:lpstr>
      <vt:lpstr>Выпускная квалификационная работа бакалавра по теме Разработка  программного модуля визуализации диаграмм процессов по спецификации на языке Reflex</vt:lpstr>
      <vt:lpstr>Решаемая проблема</vt:lpstr>
      <vt:lpstr>Специфика языка Reflex</vt:lpstr>
      <vt:lpstr>Сравнительный анализ средств визуализации диаграмм для языков общего назначения</vt:lpstr>
      <vt:lpstr>Анализ средств разработки систем управления и ПО для встраиваемых систем</vt:lpstr>
      <vt:lpstr>Требования</vt:lpstr>
      <vt:lpstr>Диаграмма состояний процесса</vt:lpstr>
      <vt:lpstr>Диаграмма связи процессов по данным</vt:lpstr>
      <vt:lpstr>Диаграмма связи процессов по управлению</vt:lpstr>
      <vt:lpstr>Презентация PowerPoint</vt:lpstr>
      <vt:lpstr>Обзор форматов представления графов </vt:lpstr>
      <vt:lpstr>Схема возможных преобразований форматов</vt:lpstr>
      <vt:lpstr>Сравнение GML и GraphML</vt:lpstr>
      <vt:lpstr>Реализация: принципы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по теме Разработка  программного модуля визуализации диаграмм процессов по спецификации на языке Reflex</dc:title>
  <dc:creator>Alexandra</dc:creator>
  <cp:lastModifiedBy>Беленькая София</cp:lastModifiedBy>
  <cp:revision>25</cp:revision>
  <dcterms:modified xsi:type="dcterms:W3CDTF">2020-02-25T20:27:33Z</dcterms:modified>
</cp:coreProperties>
</file>