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6"/>
  </p:notesMasterIdLst>
  <p:sldIdLst>
    <p:sldId id="256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00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04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161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ccde51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2ccde51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2ccde515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2ccde515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ccde515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ccde515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e2ccde51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e2ccde51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2ccde51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2ccde51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2ccde51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2ccde51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2ccde51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e2ccde51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e2ccde51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e2ccde51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2ccde51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2ccde51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e2ccde51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e2ccde51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e2ccde51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e2ccde51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2ccde515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e2ccde515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Существует несколько моделей разработки программного обеспечения, и в последнее время наибольшей популярностью пользуется итерационная модель разработки, при работе с которой возникает необходимость создания текущей рабочей документации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в частности, построении диаграмм по коду: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реверсивном инжиниринге.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создании новых версий существующего программного продукта.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Диаграммы позволяют наглядно описать программу в выходной документации.</a:t>
            </a:r>
            <a:endParaRPr sz="14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e2ccde515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e2ccde515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e2ccde515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e2ccde515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ccde51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ccde51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2ccde515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2ccde515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популярных языков общего назначения (таких, как Java, C++, С# и другие) реализовано множество программных средств автоматического построения диаграмм по коду, часть из которых встроены в интегрированные среды разработки (IDE).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промышленной автоматизации, при написании управляющих алгоритмов и при программировании встраиваемых систем используются специализированные средства и языки: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процесс-ориентированные языки (в частности, Reflex);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языки стандартов МЭК 61131-3.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Процесс-ориентированное программирование (ПОП) показывает хорошие результаты и выигрывает по многим критериям, а стандарт МЭК 61131-3, в свою очередь, оказывается неудобным. 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работе с ПОП диаграммы процессов рисуются вручную, что занимает значительное время и может быть причиной ошибок ввиду человеческого фактора.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Возникает потребность в автоматизации процесса создания диаграмм процессов по коду.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2ccde515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2ccde515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специфики ПОП на языке Reflex с точки зрения необходимости визуализации диаграмм;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существующих видов диаграмм, использующихся для анализа кода, их сравнение, сформулировать требования к создаваемому программному модулю;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сравнительный анализ средств визуализации диаграмм для языков общего назначения;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диаграммы для отображения связей процессов по данным и управлению;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сравнительный анализ средств визуализации графов, определить формат представления диаграмм;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архитектуру модуля, удовлетворяющую обозначенным требованиям;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модуль визуализации;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тестирование созданной реализации, опробовать ее на практике;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подготовить доклад для выступления на конференции;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оформить текст диплома.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2ccde515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2ccde515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Разогрев: греет, если дверца закрыта и время разогрева ненулевое, если открывается дверца - выключает нагреватель и ждет закрытия дверцы, если приготовил - звуковой сигнал 1 сек.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Можно выделить основные особенности языка Reflex: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представлены автоматами состояний.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Исполнение происходит в кооперативной модели многопоточности.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взаимодействуют по данным и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Исходя из анализа ПОП, необходима визуализация следующих диаграмм: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состояний процесса.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данным.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2ccde515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2ccde515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наиболее известные средства построения UML-диаграмм для языков общего назначения, таких, как Java, C# и другие. Исходя из специфики поставленной задачи, наибольший интерес представляют продукты, способные осуществлять реверсивный инжиниринг, так как в разрабатываемом программном модуле предполагается генерация диаграмм по коду. Средства построения, не удовлетворяющие данному критерию, не рассматривались.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Наиболее широкий спектр возможностей предоставляют такие программные продукты, как Class Designer для Visual Studio, Rational Rose и IntelliJ Idea, двое из которых также находятся в первой семерке популярности по количеству поисковых запросов в Google  их загрузочной страницы. Отсюда можно сделать вывод, что наличие в IDE такого средства анализа кода, как визуализация диаграмм, дает преимущества и упрощает разработку. Все рассмотренные средства реализуют возможности модификации построенных диаграмм (drag-and-drop, изменение подписей и другие). Возможности скрывать компоненты отдельных классов и динамическое построение реализуется лишь частью рассмотренных средств.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2ccde515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2ccde515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Отсюда можно сформулировать следующие требования к решению: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Обновление диаграммы по нажатию кнопки (по явному вызову), так как в данной области нет необходимости в динамическом построении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перетаскивания блоков с помощью мыши. Связанные с блоком компоненты автоматически следуют за блоком (такие, как связи и подписи).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изменять имена компонентов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Автоматическая укладка диаграмм на плоскость.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удаления компонента диаграммы. Автоматически удаляются связанные с ним связи и подписи.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сохранения диаграммы в отдельный файл для дальнейшего использования.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Наличие графического интерфейса, взаимодействующего с модулем визуализации через API. Позволит обеспечить как независимую работу решения, так и возможность встраивания его в IDE.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модуля: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Самостоятельное использование: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Запустив модуль, предоставляющий GUI для разрабатываемого модуля, пользователь задает необходимые ему параметры визуализации, после чего требуемые диаграммы создаются.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составе IDE: 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после написания кода может нажать соответствующую кнопку, и в открывшемся диалоговом окне задать необходимые параметры визуализации, после чего требуемые диаграммы будут созданы.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2ccde515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e2ccde515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Автоматическое разделение несвязанных областей графов на разные диаграммы. Как замечает Д. Харел в своей работе “Statecharts: a visual formalism for complex systems” , необходимо визуализировать лишь часть системы, чтобы диаграмма была понятной и читаемой. По той же причине можно сформулировать следующее требование.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выбирать процессы для визуализации их взаимодействия.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скрыть или показать подписи над стрелками в диаграммах.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Исходя из анализа ПОП, необходима визуализация следующих диаграмм: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состояний процесса.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данным.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управлению.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2ccde515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2ccde515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основе проведенного анализа диаграмм можно сделать вывод о необходимости адаптировать UML-диаграммы к визуализации диаграмм процессов. Такой подход к визуализации процессов позволит быстро оценить связи между ними по переменным и вызовам. Для отображения состояний процесса Разогрев использовалась диаграмма состояний UML.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188125"/>
            <a:ext cx="8520600" cy="21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000000"/>
                </a:solidFill>
              </a:rPr>
              <a:t>Выпускная квалификационная работа бакалавра по теме</a:t>
            </a:r>
            <a:endParaRPr sz="1400" dirty="0">
              <a:solidFill>
                <a:srgbClr val="000000"/>
              </a:solidFill>
            </a:endParaRPr>
          </a:p>
          <a:p>
            <a:pPr marL="0" lvl="0" indent="4572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Разработка  программного модуля визуализации диаграмм процессов по спецификации на языке Reflex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3225975"/>
            <a:ext cx="8520600" cy="17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		      Выполнила </a:t>
            </a:r>
            <a:r>
              <a:rPr lang="ru" sz="1400" b="1">
                <a:solidFill>
                  <a:srgbClr val="000000"/>
                </a:solidFill>
              </a:rPr>
              <a:t>Беленькая София Евгеньевна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    Научный руководитель: </a:t>
            </a:r>
            <a:r>
              <a:rPr lang="ru" sz="1400" b="1">
                <a:solidFill>
                  <a:srgbClr val="000000"/>
                </a:solidFill>
              </a:rPr>
              <a:t>Зюбин В.Е., </a:t>
            </a:r>
            <a:r>
              <a:rPr lang="ru" sz="1400">
                <a:solidFill>
                  <a:srgbClr val="000000"/>
                </a:solidFill>
              </a:rPr>
              <a:t>зав. кафедрой КТ, д. т. н., доцент, зав. лаб. ИАиЭ СО РАН. 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               Соруководитель: </a:t>
            </a:r>
            <a:r>
              <a:rPr lang="ru" sz="1400" b="1">
                <a:solidFill>
                  <a:srgbClr val="000000"/>
                </a:solidFill>
              </a:rPr>
              <a:t>Розов А. С.</a:t>
            </a:r>
            <a:r>
              <a:rPr lang="ru" sz="1400">
                <a:solidFill>
                  <a:srgbClr val="000000"/>
                </a:solidFill>
              </a:rPr>
              <a:t>, старший преподаватель кафедры КТ.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7153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B5394"/>
                </a:solidFill>
              </a:rPr>
              <a:t>Диаграмма состояний процесса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2"/>
          </p:nvPr>
        </p:nvSpPr>
        <p:spPr>
          <a:xfrm>
            <a:off x="6931900" y="775425"/>
            <a:ext cx="2016300" cy="26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Для отображения состояний процесса подошла диаграмма состояний UML.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r>
              <a:rPr lang="ru"/>
              <a:t>/26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" b="55710"/>
          <a:stretch/>
        </p:blipFill>
        <p:spPr>
          <a:xfrm>
            <a:off x="387351" y="865924"/>
            <a:ext cx="6432550" cy="38773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157025" y="188900"/>
            <a:ext cx="8681400" cy="6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</a:rPr>
              <a:t>Диаграмма связи процессов по данным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2"/>
          </p:nvPr>
        </p:nvSpPr>
        <p:spPr>
          <a:xfrm>
            <a:off x="5200650" y="952500"/>
            <a:ext cx="3637750" cy="3773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построения диаграмм связи процессов по данным была проанализирована диаграмма классов UML. Заимствовано: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</a:rPr>
              <a:t>Идея отражения зависимости с помощью стрелок.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Общая структура вершин диаграммы: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dirty="0">
                <a:solidFill>
                  <a:srgbClr val="000000"/>
                </a:solidFill>
              </a:rPr>
              <a:t>название процесса, отделенное чертой от тела.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описание переменных (в оригинале - полей класса).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2" name="Google Shape;17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r>
              <a:rPr lang="ru"/>
              <a:t>/26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98"/>
          <a:stretch/>
        </p:blipFill>
        <p:spPr>
          <a:xfrm>
            <a:off x="222251" y="1025524"/>
            <a:ext cx="4758422" cy="37554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538925" y="169000"/>
            <a:ext cx="8240400" cy="6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B5394"/>
                </a:solidFill>
              </a:rPr>
              <a:t>Диаграмма связи процессов по управлению</a:t>
            </a:r>
            <a:endParaRPr sz="2800" dirty="0"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r>
              <a:rPr lang="ru"/>
              <a:t>/26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2"/>
          </p:nvPr>
        </p:nvSpPr>
        <p:spPr>
          <a:xfrm>
            <a:off x="5128725" y="964550"/>
            <a:ext cx="3650400" cy="3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Для построения диаграмм связи процессов по управлению были проанализированы: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диаграмма деятельности UML: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>
                <a:solidFill>
                  <a:srgbClr val="000000"/>
                </a:solidFill>
              </a:rPr>
              <a:t>общий вид вершин диаграммы 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 sz="1400">
                <a:solidFill>
                  <a:srgbClr val="000000"/>
                </a:solidFill>
              </a:rPr>
              <a:t>вместо названий активностей имена процессов;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диаграмма состояний UML: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>
                <a:solidFill>
                  <a:srgbClr val="000000"/>
                </a:solidFill>
              </a:rPr>
              <a:t>идея подписей над стрелками</a:t>
            </a:r>
            <a:r>
              <a:rPr lang="ru">
                <a:solidFill>
                  <a:srgbClr val="000000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>
                <a:solidFill>
                  <a:srgbClr val="000000"/>
                </a:solidFill>
              </a:rPr>
              <a:t>обозначение точки входа.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04"/>
          <a:stretch/>
        </p:blipFill>
        <p:spPr>
          <a:xfrm>
            <a:off x="228600" y="1301971"/>
            <a:ext cx="5149849" cy="25999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370725" y="22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Обзор средств визуализации графов</a:t>
            </a:r>
            <a:endParaRPr dirty="0"/>
          </a:p>
        </p:txBody>
      </p:sp>
      <p:sp>
        <p:nvSpPr>
          <p:cNvPr id="187" name="Google Shape;187;p36"/>
          <p:cNvSpPr txBox="1">
            <a:spLocks noGrp="1"/>
          </p:cNvSpPr>
          <p:nvPr>
            <p:ph type="body" idx="1"/>
          </p:nvPr>
        </p:nvSpPr>
        <p:spPr>
          <a:xfrm>
            <a:off x="857375" y="1151200"/>
            <a:ext cx="3496500" cy="3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следующие критерии при анализе: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Платно для коммерческого использования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перетаскивания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 layout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Количество алгоритмов укладки графа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Формат представления графов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r>
              <a:rPr lang="ru"/>
              <a:t>/26</a:t>
            </a:r>
            <a:endParaRPr dirty="0"/>
          </a:p>
        </p:txBody>
      </p:sp>
      <p:sp>
        <p:nvSpPr>
          <p:cNvPr id="189" name="Google Shape;189;p36"/>
          <p:cNvSpPr txBox="1"/>
          <p:nvPr/>
        </p:nvSpPr>
        <p:spPr>
          <a:xfrm>
            <a:off x="4678600" y="1147975"/>
            <a:ext cx="3726600" cy="3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Количество поддерживаемых  форматов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Настройка параметров визуализации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Наличие  API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Узлы как на требуемых диаграммах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WYSIWYG***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Подписи над ребрами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14</a:t>
            </a:fld>
            <a:r>
              <a:rPr lang="ru"/>
              <a:t>/26</a:t>
            </a:r>
            <a:endParaRPr dirty="0"/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50" y="910575"/>
            <a:ext cx="4656525" cy="5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7"/>
          <p:cNvPicPr preferRelativeResize="0"/>
          <p:nvPr/>
        </p:nvPicPr>
        <p:blipFill rotWithShape="1">
          <a:blip r:embed="rId4">
            <a:alphaModFix/>
          </a:blip>
          <a:srcRect b="48347"/>
          <a:stretch/>
        </p:blipFill>
        <p:spPr>
          <a:xfrm>
            <a:off x="225038" y="1479987"/>
            <a:ext cx="4693350" cy="297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7"/>
          <p:cNvPicPr preferRelativeResize="0"/>
          <p:nvPr/>
        </p:nvPicPr>
        <p:blipFill rotWithShape="1">
          <a:blip r:embed="rId4">
            <a:alphaModFix/>
          </a:blip>
          <a:srcRect t="50670"/>
          <a:stretch/>
        </p:blipFill>
        <p:spPr>
          <a:xfrm>
            <a:off x="5013250" y="910575"/>
            <a:ext cx="4130749" cy="250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7"/>
          <p:cNvSpPr/>
          <p:nvPr/>
        </p:nvSpPr>
        <p:spPr>
          <a:xfrm>
            <a:off x="5195150" y="3527400"/>
            <a:ext cx="1616100" cy="457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37"/>
          <p:cNvSpPr txBox="1"/>
          <p:nvPr/>
        </p:nvSpPr>
        <p:spPr>
          <a:xfrm>
            <a:off x="0" y="0"/>
            <a:ext cx="91440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B5394"/>
                </a:solidFill>
              </a:rPr>
              <a:t>Сравнительная таблица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236350" y="194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Обзор форматов представления графов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538800" y="1188100"/>
            <a:ext cx="30993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Были рассмотрены следующие критерии при анализе:</a:t>
            </a:r>
            <a:endParaRPr sz="1400" dirty="0">
              <a:solidFill>
                <a:schemeClr val="dk1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Хранение координат</a:t>
            </a:r>
            <a:endParaRPr sz="1400" dirty="0">
              <a:solidFill>
                <a:srgbClr val="000000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Форма вершин</a:t>
            </a:r>
            <a:endParaRPr sz="1400" dirty="0">
              <a:solidFill>
                <a:srgbClr val="000000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Ориентированный граф</a:t>
            </a:r>
            <a:endParaRPr sz="1400" dirty="0">
              <a:solidFill>
                <a:srgbClr val="000000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Подписи над ребрами</a:t>
            </a:r>
            <a:endParaRPr sz="1400" dirty="0">
              <a:solidFill>
                <a:srgbClr val="000000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Поддерживающие средства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06" name="Google Shape;20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15</a:t>
            </a:fld>
            <a:r>
              <a:rPr lang="ru"/>
              <a:t>/26</a:t>
            </a:r>
            <a:endParaRPr dirty="0"/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950" y="903888"/>
            <a:ext cx="4152150" cy="40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311700" y="27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Схема возможных преобразований форматов</a:t>
            </a:r>
            <a:endParaRPr dirty="0"/>
          </a:p>
        </p:txBody>
      </p:sp>
      <p:sp>
        <p:nvSpPr>
          <p:cNvPr id="214" name="Google Shape;21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16</a:t>
            </a:fld>
            <a:r>
              <a:rPr lang="ru"/>
              <a:t>/26</a:t>
            </a:r>
            <a:endParaRPr dirty="0"/>
          </a:p>
        </p:txBody>
      </p:sp>
      <p:sp>
        <p:nvSpPr>
          <p:cNvPr id="215" name="Google Shape;215;p39"/>
          <p:cNvSpPr txBox="1"/>
          <p:nvPr/>
        </p:nvSpPr>
        <p:spPr>
          <a:xfrm>
            <a:off x="332075" y="1247125"/>
            <a:ext cx="3549600" cy="3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Было замечено, что форматы разбиваются на две группы, внутри которых возможна конвертация.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Наибольший интерес представляет верхняя, так в ней находятся наиболее популярные и удовлетворяющие критериям отбора форматы.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Вывод: наиболее подходящими форматами оказались GML и GraphML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6810" r="7919" b="47881"/>
          <a:stretch/>
        </p:blipFill>
        <p:spPr>
          <a:xfrm>
            <a:off x="4267200" y="988479"/>
            <a:ext cx="4146550" cy="34120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Сравнение GML и GraphML</a:t>
            </a:r>
            <a:endParaRPr dirty="0"/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9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GML и GraphML: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наиболее поддерживаемые форматы;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возможности конвертации во множество других форматов;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удовлетворяют критериям отбора.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050" y="1152472"/>
            <a:ext cx="4678250" cy="27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 txBox="1"/>
          <p:nvPr/>
        </p:nvSpPr>
        <p:spPr>
          <a:xfrm>
            <a:off x="870775" y="4203075"/>
            <a:ext cx="42507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17</a:t>
            </a:fld>
            <a:r>
              <a:rPr lang="ru"/>
              <a:t>/26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Реализация: принципы</a:t>
            </a:r>
            <a:endParaRPr dirty="0"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На вход модуль получает  AST дерево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путем прохода по AST и его анализу, (возможно, неоднократному), создается:</a:t>
            </a:r>
            <a:endParaRPr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 список процессов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список переменных для каждого процесса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список состояний с пометкой об условиях перехода и прочей информацией, необходимой для диаграмм (откуда вызываются другие процессы и тд.)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На основании построенной модели, создаются файлы GML диаграмм (output)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31" name="Google Shape;23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18</a:t>
            </a:fld>
            <a:r>
              <a:rPr lang="ru"/>
              <a:t>/26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Архитектура модуля</a:t>
            </a:r>
            <a:endParaRPr dirty="0"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1"/>
          </p:nvPr>
        </p:nvSpPr>
        <p:spPr>
          <a:xfrm>
            <a:off x="1040500" y="1152475"/>
            <a:ext cx="779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Были рассмотрены следующие варианты архитектуры: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встраивание в имеющийся транслятор языка Reflex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разработка отдельного приложения на Java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разработка плагина Eclipse для дальнейшей интеграции с создающимся Reflex IDE.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38" name="Google Shape;23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19</a:t>
            </a:fld>
            <a:r>
              <a:rPr lang="ru"/>
              <a:t>/26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;p26"/>
          <p:cNvSpPr txBox="1">
            <a:spLocks noGrp="1"/>
          </p:cNvSpPr>
          <p:nvPr>
            <p:ph type="title"/>
          </p:nvPr>
        </p:nvSpPr>
        <p:spPr>
          <a:xfrm>
            <a:off x="2252750" y="132225"/>
            <a:ext cx="42387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3000" dirty="0">
                <a:solidFill>
                  <a:srgbClr val="0B5394"/>
                </a:solidFill>
              </a:rPr>
              <a:t>Решаемая проблема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150" y="1257300"/>
            <a:ext cx="340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рамках итеративной модели при: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разработке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поддержке ПО</a:t>
            </a:r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Промышленная автоматизация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управляющих алгоритмов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программирование встраиваемых систем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документация создается вручную: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занимает значительное время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причиной ошибок 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56150" y="1212850"/>
            <a:ext cx="406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Возникают проблемы:</a:t>
            </a:r>
            <a:r>
              <a:rPr lang="ru-RU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реверсивного инжиниринга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err="1"/>
              <a:t>рефакторинга</a:t>
            </a:r>
            <a:r>
              <a:rPr lang="ru-RU" dirty="0"/>
              <a:t> кода</a:t>
            </a:r>
          </a:p>
          <a:p>
            <a:pPr fontAlgn="base"/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Процесс-ориентированное программирование (ПОП)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33925" y="3842623"/>
            <a:ext cx="41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потребность в автоматизации процесса создания и визуализации диаграмм для ПОП (в частности, для языка </a:t>
            </a:r>
            <a:r>
              <a:rPr lang="ru-RU" dirty="0" err="1"/>
              <a:t>Reflex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3409950" y="1454150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3492500" y="2368550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3409950" y="3976846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30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333850" y="277600"/>
            <a:ext cx="5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B5394"/>
                </a:solidFill>
              </a:rPr>
              <a:t>Встраивание в транслятор</a:t>
            </a:r>
            <a:endParaRPr dirty="0"/>
          </a:p>
        </p:txBody>
      </p:sp>
      <p:sp>
        <p:nvSpPr>
          <p:cNvPr id="244" name="Google Shape;244;p43"/>
          <p:cNvSpPr txBox="1">
            <a:spLocks noGrp="1"/>
          </p:cNvSpPr>
          <p:nvPr>
            <p:ph type="body" idx="1"/>
          </p:nvPr>
        </p:nvSpPr>
        <p:spPr>
          <a:xfrm>
            <a:off x="592125" y="951300"/>
            <a:ext cx="4208475" cy="4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</a:rPr>
              <a:t>Был разработан прототип, имеющий следующие особенности: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 sz="1200" dirty="0">
                <a:solidFill>
                  <a:srgbClr val="000000"/>
                </a:solidFill>
              </a:rPr>
              <a:t>язык: С++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 sz="1200" dirty="0">
                <a:solidFill>
                  <a:srgbClr val="000000"/>
                </a:solidFill>
              </a:rPr>
              <a:t>AST дерево, созданное транслятором, берется из памяти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 sz="1200" dirty="0">
                <a:solidFill>
                  <a:srgbClr val="000000"/>
                </a:solidFill>
              </a:rPr>
              <a:t>зависимость от транслятора, который скоро станет устаревшим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 sz="1200" dirty="0">
                <a:solidFill>
                  <a:srgbClr val="000000"/>
                </a:solidFill>
              </a:rPr>
              <a:t>невозможность встраивания в Reflex IDE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200" dirty="0">
                <a:solidFill>
                  <a:srgbClr val="000000"/>
                </a:solidFill>
              </a:rPr>
              <a:t>написано ~200 строк кода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200" dirty="0">
                <a:solidFill>
                  <a:srgbClr val="000000"/>
                </a:solidFill>
              </a:rPr>
              <a:t>input: AST из памяти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200" dirty="0">
                <a:solidFill>
                  <a:srgbClr val="000000"/>
                </a:solidFill>
              </a:rPr>
              <a:t>output: GML файлы диаграмм (пример на рисунке)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246" name="Google Shape;24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20</a:t>
            </a:fld>
            <a:r>
              <a:rPr lang="ru"/>
              <a:t>/26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403850" y="844550"/>
            <a:ext cx="28082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</a:p>
          <a:p>
            <a:r>
              <a:rPr lang="en-US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hierarchic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9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label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20.0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roundrectangle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raisedBorder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"#FFFFFF"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outline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"#000000"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LabelGraphics</a:t>
            </a: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text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"Dialog"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anchor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c"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Разработка отдельного приложения</a:t>
            </a:r>
            <a:endParaRPr dirty="0"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1106925" y="1152475"/>
            <a:ext cx="741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Был реализован прототип со следующими свойствами: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+"/>
            </a:pPr>
            <a:r>
              <a:rPr lang="ru">
                <a:solidFill>
                  <a:srgbClr val="000000"/>
                </a:solidFill>
              </a:rPr>
              <a:t>язык: Java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AST дерево создается транслятором, который сейчас находится в стадии разработки. Взаимодействие предполагалось организовать через сериализацию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Сложность интеграции с Reflex IDE, реализующейся на базе Eclipse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Сложность отладки ввиду незавершенности транслятора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Необходимость согласовать формат дерева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3" name="Google Shape;25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21</a:t>
            </a:fld>
            <a:r>
              <a:rPr lang="ru"/>
              <a:t>/26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Разработка отдельного приложения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5"/>
          <p:cNvSpPr txBox="1">
            <a:spLocks noGrp="1"/>
          </p:cNvSpPr>
          <p:nvPr>
            <p:ph type="body" idx="1"/>
          </p:nvPr>
        </p:nvSpPr>
        <p:spPr>
          <a:xfrm>
            <a:off x="878150" y="1413625"/>
            <a:ext cx="7313100" cy="3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написано ~ 300 строк кода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input: AST через сериализацию или отдельный файл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output: GML файлы диаграмм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данном этапе решено отложить работу над этим решением, и попробовать более перспективное с точки зрения дальнейшего развития (Eclipse - плагин)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0" name="Google Shape;26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22</a:t>
            </a:fld>
            <a:r>
              <a:rPr lang="ru"/>
              <a:t>/26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Разработка плагина Eclipse</a:t>
            </a:r>
            <a:endParaRPr dirty="0"/>
          </a:p>
        </p:txBody>
      </p:sp>
      <p:sp>
        <p:nvSpPr>
          <p:cNvPr id="266" name="Google Shape;266;p46"/>
          <p:cNvSpPr txBox="1">
            <a:spLocks noGrp="1"/>
          </p:cNvSpPr>
          <p:nvPr>
            <p:ph type="body" idx="1"/>
          </p:nvPr>
        </p:nvSpPr>
        <p:spPr>
          <a:xfrm>
            <a:off x="1025750" y="1502175"/>
            <a:ext cx="7319400" cy="3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>
                <a:solidFill>
                  <a:schemeClr val="dk1"/>
                </a:solidFill>
              </a:rPr>
              <a:t>язык: Java, Xtext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AST дерево создается транслятором и хранится в виде модели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>
                <a:solidFill>
                  <a:schemeClr val="dk1"/>
                </a:solidFill>
              </a:rPr>
              <a:t>Простота интеграции с Reflex IDE, реализующейся на базе Eclipse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Сложность отладки ввиду незавершенности транслятора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Необходимость согласовать формат дерева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Возможно, средства Xtext не позволяют во время исполнения проходить по AST дереву.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7" name="Google Shape;26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23</a:t>
            </a:fld>
            <a:r>
              <a:rPr lang="ru"/>
              <a:t>/26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2252750" y="132225"/>
            <a:ext cx="42387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</a:rPr>
              <a:t>Построение диаграмм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2"/>
          </p:nvPr>
        </p:nvSpPr>
        <p:spPr>
          <a:xfrm>
            <a:off x="4815325" y="1276950"/>
            <a:ext cx="4238700" cy="27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Построение диаграмм по коду необходимо: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при работе с итеративной моделью для создания текущей рабочей документации;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при создании выходной документации.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429025" y="4095400"/>
            <a:ext cx="4154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Итеративная модель разработки ПО</a:t>
            </a:r>
            <a:endParaRPr dirty="0"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r>
              <a:rPr lang="ru"/>
              <a:t>/26</a:t>
            </a:r>
            <a:endParaRPr dirty="0"/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75" y="1159728"/>
            <a:ext cx="4238700" cy="2882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311700" y="278875"/>
            <a:ext cx="85206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</a:rPr>
              <a:t>Языки описания управляющих алгоритмов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>
            <a:off x="311700" y="1255925"/>
            <a:ext cx="57468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языки </a:t>
            </a:r>
            <a:r>
              <a:rPr lang="ru" sz="1400">
                <a:solidFill>
                  <a:schemeClr val="dk1"/>
                </a:solidFill>
              </a:rPr>
              <a:t>процесс-ориентированного программирования</a:t>
            </a:r>
            <a:r>
              <a:rPr lang="ru" sz="1400">
                <a:solidFill>
                  <a:srgbClr val="000000"/>
                </a:solidFill>
              </a:rPr>
              <a:t> (ПОП);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>
                <a:solidFill>
                  <a:srgbClr val="000000"/>
                </a:solidFill>
              </a:rPr>
              <a:t>Reflex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>
                <a:solidFill>
                  <a:srgbClr val="000000"/>
                </a:solidFill>
              </a:rPr>
              <a:t>Industrial C</a:t>
            </a: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языки стандартов МЭК 61131-3.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650" y="1255925"/>
            <a:ext cx="2771300" cy="27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/>
        </p:nvSpPr>
        <p:spPr>
          <a:xfrm>
            <a:off x="421300" y="2902850"/>
            <a:ext cx="51510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При работе с ПОП диаграммы процессов рисуются вручную, что приводит к ряду проблем: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занимает значительное время;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может быть причиной ошибок.</a:t>
            </a:r>
            <a:endParaRPr dirty="0"/>
          </a:p>
        </p:txBody>
      </p:sp>
      <p:sp>
        <p:nvSpPr>
          <p:cNvPr id="118" name="Google Shape;11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r>
              <a:rPr lang="ru"/>
              <a:t>/26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00" y="93200"/>
            <a:ext cx="85206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</a:rPr>
              <a:t>Цель работы и задачи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524550" y="832425"/>
            <a:ext cx="80949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B5394"/>
                </a:solidFill>
              </a:rPr>
              <a:t>Цель работы:</a:t>
            </a:r>
            <a:r>
              <a:rPr lang="ru" sz="1400">
                <a:solidFill>
                  <a:srgbClr val="FFF2CC"/>
                </a:solidFill>
              </a:rPr>
              <a:t> </a:t>
            </a:r>
            <a:r>
              <a:rPr lang="ru" sz="1400">
                <a:solidFill>
                  <a:srgbClr val="000000"/>
                </a:solidFill>
              </a:rPr>
              <a:t>разработка программного модуля визуализации диаграмм процессов по спецификации на языке Reflex.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B5394"/>
                </a:solidFill>
              </a:rPr>
              <a:t>Задачи:</a:t>
            </a:r>
            <a:endParaRPr sz="1400" dirty="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r>
              <a:rPr lang="ru"/>
              <a:t>/26</a:t>
            </a:r>
            <a:endParaRPr dirty="0"/>
          </a:p>
        </p:txBody>
      </p:sp>
      <p:sp>
        <p:nvSpPr>
          <p:cNvPr id="126" name="Google Shape;126;p28"/>
          <p:cNvSpPr txBox="1"/>
          <p:nvPr/>
        </p:nvSpPr>
        <p:spPr>
          <a:xfrm>
            <a:off x="560400" y="1841950"/>
            <a:ext cx="8023200" cy="31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провести анализ: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специфики ПОП на языке Reflex;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диаграмм, использующихся для анализа кода;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средств визуализации диаграмм для языков общего назначения;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средств визуализации графов.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спроектировать систему: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сформулировать требования к создаваемому программному модулю;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разработать диаграммы для отображения связей процессов;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определить формат представления диаграмм;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разработать архитектуру модуля, реализовать модуль визуализации;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провести тестирование созданной реализации, опробовать ее на практике;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42275" y="227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B5394"/>
                </a:solidFill>
              </a:rPr>
              <a:t>Специфика языка Reflex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32" name="Google Shape;13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r>
              <a:rPr lang="ru"/>
              <a:t>/26</a:t>
            </a:r>
            <a:endParaRPr dirty="0"/>
          </a:p>
        </p:txBody>
      </p:sp>
      <p:sp>
        <p:nvSpPr>
          <p:cNvPr id="134" name="Google Shape;134;p29"/>
          <p:cNvSpPr txBox="1"/>
          <p:nvPr/>
        </p:nvSpPr>
        <p:spPr>
          <a:xfrm>
            <a:off x="236800" y="1066799"/>
            <a:ext cx="4379650" cy="347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Программа состоит из описания процессов.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Процессы представлены автоматами состояний.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Исполнение происходит в кооперативной модели многопоточности.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Процессы взаимодействуют по данным и по управлению.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902201" y="766068"/>
            <a:ext cx="400685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</a:t>
            </a:r>
            <a:r>
              <a:rPr lang="ru-RU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Разогрев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ИЗ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ПРОЦ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Инициализация К_ДВЕРЦА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У_ЗВОНОК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У_РАЗОГРЕВ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ВремяГотовки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К_ДВЕРЦА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ОТКР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ВремяГотовки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ИНАЧЕ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(ВремяГотовки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У_РАЗОГРЕВ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ВКЛ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СЛЕДУЮЩЕЕ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Разогрев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К_ДВЕРЦА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ОТКР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У_РАЗОГРЕВ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ВЫКЛ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СОСТ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ОжиданиеЗакрытияДверцы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ТАЙМАУТ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ВремяГотовки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У_РАЗОГРЕВ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ВЫКЛ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СЛЕДУЮЩЕЕ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334175"/>
            <a:ext cx="8520600" cy="9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B5394"/>
                </a:solidFill>
              </a:rPr>
              <a:t>Сравнительный анализ средств визуализации диаграмм для языков общего назначения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r>
              <a:rPr lang="ru"/>
              <a:t>/26</a:t>
            </a:r>
            <a:endParaRPr dirty="0"/>
          </a:p>
        </p:txBody>
      </p:sp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25" y="1628775"/>
            <a:ext cx="3894601" cy="27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00" y="2125271"/>
            <a:ext cx="4382651" cy="220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4701475" y="16287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Продолжение таблицы.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311700" y="144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B5394"/>
                </a:solidFill>
              </a:rPr>
              <a:t>Требования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687900" y="881825"/>
            <a:ext cx="7768200" cy="3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Возможности редактирования: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>
                <a:solidFill>
                  <a:srgbClr val="000000"/>
                </a:solidFill>
              </a:rPr>
              <a:t>Перетаскивание блоков с помощью мыши (drag-and-drop).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Возможность изменять имена компонентов диаграмм.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Возможность удаления компонента диаграммы.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Возможность скрыть или показать подписи над стрелками в диаграммах.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Визуализация диаграмм: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>
                <a:solidFill>
                  <a:srgbClr val="000000"/>
                </a:solidFill>
              </a:rPr>
              <a:t>Автоматическая укладка диаграмм на плоскость.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Автоматическое разделение несвязанных областей графов на разные диаграммы.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Возможность выбирать процессы для визуализации их взаимодействия.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r>
              <a:rPr lang="ru"/>
              <a:t>/26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311700" y="37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B5394"/>
                </a:solidFill>
              </a:rPr>
              <a:t>Требования (продолжение)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909000" y="1122925"/>
            <a:ext cx="7390200" cy="3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Архитектура модуля: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Наличие графического интерфейса, взаимодействующего с модулем визуализации через API.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Обновление диаграммы по нажатию кнопки (по явному вызову).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Исходя из анализа ПОП, необходима визуализация следующих диаграмм: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>
                <a:solidFill>
                  <a:srgbClr val="000000"/>
                </a:solidFill>
              </a:rPr>
              <a:t>Диаграмм состояний процесса.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>
                <a:solidFill>
                  <a:srgbClr val="000000"/>
                </a:solidFill>
              </a:rPr>
              <a:t>Диаграмм связи процессов по данным.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>
                <a:solidFill>
                  <a:srgbClr val="000000"/>
                </a:solidFill>
              </a:rPr>
              <a:t>Диаграмм связи процессов по управлению.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</a:rPr>
              <a:t>Возможность сохранения диаграммы в отдельный файл.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57" name="Google Shape;15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r>
              <a:rPr lang="ru"/>
              <a:t>/26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1922</Words>
  <Application>Microsoft Office PowerPoint</Application>
  <PresentationFormat>Экран (16:9)</PresentationFormat>
  <Paragraphs>299</Paragraphs>
  <Slides>23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Simple Light</vt:lpstr>
      <vt:lpstr>Simple Light</vt:lpstr>
      <vt:lpstr>Выпускная квалификационная работа бакалавра по теме Разработка  программного модуля визуализации диаграмм процессов по спецификации на языке Reflex</vt:lpstr>
      <vt:lpstr>Решаемая проблема</vt:lpstr>
      <vt:lpstr>Построение диаграмм</vt:lpstr>
      <vt:lpstr>Языки описания управляющих алгоритмов</vt:lpstr>
      <vt:lpstr>Цель работы и задачи</vt:lpstr>
      <vt:lpstr>Специфика языка Reflex</vt:lpstr>
      <vt:lpstr>Сравнительный анализ средств визуализации диаграмм для языков общего назначения</vt:lpstr>
      <vt:lpstr>Требования</vt:lpstr>
      <vt:lpstr>Требования (продолжение)</vt:lpstr>
      <vt:lpstr>Диаграмма состояний процесса</vt:lpstr>
      <vt:lpstr>Диаграмма связи процессов по данным</vt:lpstr>
      <vt:lpstr>Диаграмма связи процессов по управлению</vt:lpstr>
      <vt:lpstr>Обзор средств визуализации графов</vt:lpstr>
      <vt:lpstr>Презентация PowerPoint</vt:lpstr>
      <vt:lpstr>Обзор форматов представления графов </vt:lpstr>
      <vt:lpstr>Схема возможных преобразований форматов</vt:lpstr>
      <vt:lpstr>Сравнение GML и GraphML</vt:lpstr>
      <vt:lpstr>Реализация: принципы</vt:lpstr>
      <vt:lpstr>Архитектура модуля</vt:lpstr>
      <vt:lpstr>Встраивание в транслятор</vt:lpstr>
      <vt:lpstr>Разработка отдельного приложения</vt:lpstr>
      <vt:lpstr>Разработка отдельного приложения </vt:lpstr>
      <vt:lpstr>Разработка плагина Eclipse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по теме Разработка  программного модуля визуализации диаграмм процессов по спецификации на языке Reflex</dc:title>
  <cp:lastModifiedBy>Беленькая София</cp:lastModifiedBy>
  <cp:revision>8</cp:revision>
  <dcterms:modified xsi:type="dcterms:W3CDTF">2020-02-24T16:42:10Z</dcterms:modified>
</cp:coreProperties>
</file>