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7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0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698" autoAdjust="0"/>
  </p:normalViewPr>
  <p:slideViewPr>
    <p:cSldViewPr snapToGrid="0">
      <p:cViewPr>
        <p:scale>
          <a:sx n="150" d="100"/>
          <a:sy n="150" d="100"/>
        </p:scale>
        <p:origin x="-50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161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ccde51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ccde51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2ccde51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2ccde51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2ccde51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2ccde51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2ccde51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2ccde51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2ccde51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2ccde51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2ccde51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2ccde51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2ccde51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2ccde51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e2ccde51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e2ccde51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e2ccde51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e2ccde51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ccde51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ccde51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2ccde51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2ccde515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специфики ПОП на языке Reflex с точки зрения необходимости визуализации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существующих видов диаграмм, использующихся для анализа кода, их сравнение, сформулировать требования к создаваемому программному модулю;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диаграмм для языков общего назначения;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диаграммы для отображения связей процессов по данным и управлению;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графов, определить формат представления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архитектуру модуля, удовлетворяющую обозначенным требованиям;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модуль визуализации;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созданной реализации, опробовать ее на практике;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подготовить доклад для выступления на конференции;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оформить текст диплома.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ccde515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ccde515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Разогрев: греет, если дверца закрыта и время разогрева ненулевое, если открывается дверца - выключает нагреватель и ждет закрытия дверцы, если приготовил - звуковой сигнал 1 сек.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Можно выделить основные особенности языка Reflex: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представлены автоматами состояний.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Исполнение происходит в кооперативной модели многопоточности.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взаимодействуют по данным и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2ccde515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2ccde515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наиболее известные средства построения UML-диаграмм для языков общего назначения, таких, как Java, C# и другие. Исходя из специфики поставленной задачи, наибольший интерес представляют продукты, способные осуществлять реверсивный инжиниринг, так как в разрабатываемом программном модуле предполагается генерация диаграмм по коду. Средства построения, не удовлетворяющие данному критерию, не рассматривались.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широкий спектр возможностей предоставляют такие программные продукты, как Class Designer для Visual Studio, Rational Rose и IntelliJ Idea, двое из которых также находятся в первой семерке популярности по количеству поисковых запросов в Google  их загрузочной страницы. Отсюда можно сделать вывод, что наличие в IDE такого средства анализа кода, как визуализация диаграмм, дает преимущества и упрощает разработку. Все рассмотренные средства реализуют возможности модификации построенных диаграмм (drag-and-drop, изменение подписей и другие). Возможности скрывать компоненты отдельных классов и динамическое построение реализуется лишь частью рассмотренных средств.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ccde51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ccde51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Отсюда можно сформулировать следующие требования к решению: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Обновление диаграммы по нажатию кнопки (по явному вызову), так как в данной области нет необходимости в динамическом построении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перетаскивания блоков с помощью мыши. Связанные с блоком компоненты автоматически следуют за блоком (такие, как связи и подписи).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изменять имена компонентов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Автоматическая укладка диаграмм на плоскость.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удаления компонента диаграммы. Автоматически удаляются связанные с ним связи и подписи.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сохранения диаграммы в отдельный файл для дальнейшего использования.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Наличие графического интерфейса, взаимодействующего с модулем визуализации через API. Позволит обеспечить как независимую работу решения, так и возможность встраивания его в IDE.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модуля: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Самостоятельное использование: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Запустив модуль, предоставляющий GUI для разрабатываемого модуля, пользователь задает необходимые ему параметры визуализации, после чего требуемые диаграммы создаются.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составе IDE: 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после написания кода может нажать соответствующую кнопку, и в открывшемся диалоговом окне задать необходимые параметры визуализации, после чего требуемые диаграммы будут созданы.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2ccde515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2ccde515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Автоматическое разделение несвязанных областей графов на разные диаграммы. Как замечает Д. Харел в своей работе “Statecharts: a visual formalism for complex systems” , необходимо визуализировать лишь часть системы, чтобы диаграмма была понятной и читаемой. По той же причине можно сформулировать следующее требование.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выбирать процессы для визуализации их взаимодействия.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скрыть или показать подписи над стрелками в диаграммах.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2ccde51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2ccde51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проведенного анализа диаграмм можно сделать вывод о необходимости адаптировать UML-диаграммы к визуализации диаграмм процессов. Такой подход к визуализации процессов позволит быстро оценить связи между ними по переменным и вызовам. Для отображения состояний процесса Разогрев использовалась диаграмма состояний UML.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2ccde515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2ccde515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ccde51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ccde51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.xlsx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6.xlsx"/><Relationship Id="rId9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9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10.xls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88125"/>
            <a:ext cx="8520600" cy="21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000000"/>
                </a:solidFill>
              </a:rPr>
              <a:t>Выпускная квалификационная работа бакалавра по теме</a:t>
            </a:r>
            <a:endParaRPr sz="1400" dirty="0">
              <a:solidFill>
                <a:srgbClr val="000000"/>
              </a:solidFill>
            </a:endParaRPr>
          </a:p>
          <a:p>
            <a:pPr marL="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Разработка  программного модуля визуализации диаграмм процессов по спецификации на языке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225975"/>
            <a:ext cx="8520600" cy="17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		      Выполнила </a:t>
            </a:r>
            <a:r>
              <a:rPr lang="ru" sz="1400" b="1">
                <a:solidFill>
                  <a:srgbClr val="000000"/>
                </a:solidFill>
              </a:rPr>
              <a:t>Беленькая София Евгеньевна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    Научный руководитель: </a:t>
            </a:r>
            <a:r>
              <a:rPr lang="ru" sz="1400" b="1">
                <a:solidFill>
                  <a:srgbClr val="000000"/>
                </a:solidFill>
              </a:rPr>
              <a:t>Зюбин В.Е., </a:t>
            </a:r>
            <a:r>
              <a:rPr lang="ru" sz="1400">
                <a:solidFill>
                  <a:srgbClr val="000000"/>
                </a:solidFill>
              </a:rPr>
              <a:t>зав. кафедрой КТ, д. т. н., доцент, зав. лаб. ИАиЭ СО РАН. 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                Соруководитель: </a:t>
            </a:r>
            <a:r>
              <a:rPr lang="ru" sz="1400" b="1">
                <a:solidFill>
                  <a:srgbClr val="000000"/>
                </a:solidFill>
              </a:rPr>
              <a:t>Розов А. С.</a:t>
            </a:r>
            <a:r>
              <a:rPr lang="ru" sz="1400">
                <a:solidFill>
                  <a:srgbClr val="000000"/>
                </a:solidFill>
              </a:rPr>
              <a:t>, старший преподаватель кафедры КТ.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157025" y="188900"/>
            <a:ext cx="86814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Диаграмма связи процессов по данным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5200650" y="952500"/>
            <a:ext cx="3637750" cy="3773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данным была проанализирована диаграмма классов UML. Заимствовано: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Идея отражения зависимости с помощью стрелок.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Общая структура вершин диаграммы: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dirty="0">
                <a:solidFill>
                  <a:srgbClr val="000000"/>
                </a:solidFill>
              </a:rPr>
              <a:t>название процесса, отделенное чертой от тела.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описание переменных (в оригинале - полей класса).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98"/>
          <a:stretch/>
        </p:blipFill>
        <p:spPr>
          <a:xfrm>
            <a:off x="222251" y="1025524"/>
            <a:ext cx="4758422" cy="3755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538925" y="169000"/>
            <a:ext cx="82404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Диаграмма связи процессов по управлению</a:t>
            </a:r>
            <a:endParaRPr sz="3000" dirty="0"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5128725" y="964550"/>
            <a:ext cx="3650400" cy="3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построения диаграмм связи процессов по управлению были проанализированы: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диаграмма деятельности UML: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общий вид вершин диаграммы </a:t>
            </a:r>
            <a:r>
              <a:rPr lang="ru" dirty="0">
                <a:solidFill>
                  <a:srgbClr val="000000"/>
                </a:solidFill>
              </a:rPr>
              <a:t>(</a:t>
            </a:r>
            <a:r>
              <a:rPr lang="ru" sz="1400" dirty="0">
                <a:solidFill>
                  <a:srgbClr val="000000"/>
                </a:solidFill>
              </a:rPr>
              <a:t>вместо названий активностей имена процессов;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диаграмма состояний UML: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идея подписей над стрелками</a:t>
            </a:r>
            <a:r>
              <a:rPr lang="ru" dirty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обозначение точки входа.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04"/>
          <a:stretch/>
        </p:blipFill>
        <p:spPr>
          <a:xfrm>
            <a:off x="228600" y="1301971"/>
            <a:ext cx="5149849" cy="2599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99" name="Google Shape;199;p37"/>
          <p:cNvSpPr txBox="1"/>
          <p:nvPr/>
        </p:nvSpPr>
        <p:spPr>
          <a:xfrm>
            <a:off x="0" y="0"/>
            <a:ext cx="9144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sz="3000" dirty="0">
                <a:solidFill>
                  <a:srgbClr val="0B5394"/>
                </a:solidFill>
              </a:rPr>
              <a:t>Обзор средств визуализации графов</a:t>
            </a:r>
            <a:endParaRPr sz="3000" dirty="0">
              <a:solidFill>
                <a:schemeClr val="dk1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975892"/>
              </p:ext>
            </p:extLst>
          </p:nvPr>
        </p:nvGraphicFramePr>
        <p:xfrm>
          <a:off x="647700" y="555312"/>
          <a:ext cx="2971800" cy="445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Лист" r:id="rId4" imgW="6248445" imgH="9782100" progId="Excel.Sheet.12">
                  <p:embed/>
                </p:oleObj>
              </mc:Choice>
              <mc:Fallback>
                <p:oleObj name="Лист" r:id="rId4" imgW="6248445" imgH="9782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700" y="555312"/>
                        <a:ext cx="2971800" cy="4450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98172"/>
              </p:ext>
            </p:extLst>
          </p:nvPr>
        </p:nvGraphicFramePr>
        <p:xfrm>
          <a:off x="5015565" y="1801482"/>
          <a:ext cx="3493435" cy="304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Лист" r:id="rId6" imgW="6248445" imgH="5429160" progId="Excel.Sheet.12">
                  <p:embed/>
                </p:oleObj>
              </mc:Choice>
              <mc:Fallback>
                <p:oleObj name="Лист" r:id="rId6" imgW="6248445" imgH="5429160" progId="Excel.Sheet.12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65" y="1801482"/>
                        <a:ext cx="3493435" cy="3043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8089"/>
              </p:ext>
            </p:extLst>
          </p:nvPr>
        </p:nvGraphicFramePr>
        <p:xfrm>
          <a:off x="5010150" y="609600"/>
          <a:ext cx="3496060" cy="120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Лист" r:id="rId8" imgW="6248445" imgH="2143260" progId="Excel.Sheet.12">
                  <p:embed/>
                </p:oleObj>
              </mc:Choice>
              <mc:Fallback>
                <p:oleObj name="Лист" r:id="rId8" imgW="6248445" imgH="2143260" progId="Excel.Sheet.12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609600"/>
                        <a:ext cx="3496060" cy="1203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242700" y="111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Обзор форматов представления графов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443550" y="1143650"/>
            <a:ext cx="31569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chemeClr val="dk1"/>
                </a:solidFill>
              </a:rPr>
              <a:t>Были рассмотрены следующие критерии при анализе:</a:t>
            </a:r>
            <a:endParaRPr sz="1400" dirty="0">
              <a:solidFill>
                <a:schemeClr val="dk1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Хранение координат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Форма вершин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Ориентированный граф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Подписи над ребрами</a:t>
            </a:r>
            <a:endParaRPr sz="1400" dirty="0">
              <a:solidFill>
                <a:srgbClr val="000000"/>
              </a:solidFill>
            </a:endParaRPr>
          </a:p>
          <a:p>
            <a:pPr marL="457200" marR="76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Поддерживающие средства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6" name="Google Shape;20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33729"/>
              </p:ext>
            </p:extLst>
          </p:nvPr>
        </p:nvGraphicFramePr>
        <p:xfrm>
          <a:off x="3873500" y="742586"/>
          <a:ext cx="3997325" cy="423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Лист" r:id="rId4" imgW="5334045" imgH="6181650" progId="Excel.Sheet.12">
                  <p:embed/>
                </p:oleObj>
              </mc:Choice>
              <mc:Fallback>
                <p:oleObj name="Лист" r:id="rId4" imgW="5334045" imgH="61816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0" y="742586"/>
                        <a:ext cx="3997325" cy="423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27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Схема возможных преобразований форматов</a:t>
            </a:r>
            <a:endParaRPr sz="3000" dirty="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215" name="Google Shape;215;p39"/>
          <p:cNvSpPr txBox="1"/>
          <p:nvPr/>
        </p:nvSpPr>
        <p:spPr>
          <a:xfrm>
            <a:off x="332075" y="1247125"/>
            <a:ext cx="3549600" cy="3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Было замечено, что форматы разбиваются на две группы, внутри которых возможна конвертация.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Наибольший интерес представляет верхняя, так в ней находятся наиболее популярные и удовлетворяющие критериям отбора форматы.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Вывод: наиболее подходящими форматами оказались GML и GraphML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6810" r="7919" b="47881"/>
          <a:stretch/>
        </p:blipFill>
        <p:spPr>
          <a:xfrm>
            <a:off x="4267200" y="988479"/>
            <a:ext cx="4146550" cy="3412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Сравнение GML и GraphML</a:t>
            </a:r>
            <a:endParaRPr sz="3000" dirty="0"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665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GML и GraphML: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наиболее поддерживаемые форматы;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возможности конвертации во множество других форматов;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удовлетворяют критериям отбора.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870775" y="4203075"/>
            <a:ext cx="42507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946256"/>
              </p:ext>
            </p:extLst>
          </p:nvPr>
        </p:nvGraphicFramePr>
        <p:xfrm>
          <a:off x="3597207" y="1289050"/>
          <a:ext cx="5027682" cy="299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Лист" r:id="rId4" imgW="3266988" imgH="1943190" progId="Excel.Sheet.12">
                  <p:embed/>
                </p:oleObj>
              </mc:Choice>
              <mc:Fallback>
                <p:oleObj name="Лист" r:id="rId4" imgW="3266988" imgH="19431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7207" y="1289050"/>
                        <a:ext cx="5027682" cy="299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Реализация: принципы</a:t>
            </a:r>
            <a:endParaRPr sz="3000" dirty="0"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952500" y="1152475"/>
            <a:ext cx="728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 вход модуль получает  AST дерево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путем прохода по AST и его анализу, (возможно, неоднократному), создается: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dirty="0">
                <a:solidFill>
                  <a:srgbClr val="000000"/>
                </a:solidFill>
              </a:rPr>
              <a:t> </a:t>
            </a:r>
            <a:r>
              <a:rPr lang="ru" sz="1200" dirty="0">
                <a:solidFill>
                  <a:srgbClr val="000000"/>
                </a:solidFill>
              </a:rPr>
              <a:t>список процессов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>
                <a:solidFill>
                  <a:srgbClr val="000000"/>
                </a:solidFill>
              </a:rPr>
              <a:t>список переменных для каждого процесса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200" dirty="0">
                <a:solidFill>
                  <a:srgbClr val="000000"/>
                </a:solidFill>
              </a:rPr>
              <a:t>список состояний с пометкой об условиях перехода и прочей информацией, необходимой для диаграмм (откуда вызываются другие процессы и тд.)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 основании построенной модели, создаются файлы GML диаграмм (output)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31" name="Google Shape;23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Архитектура модуля</a:t>
            </a:r>
            <a:endParaRPr sz="3000" dirty="0"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"/>
          </p:nvPr>
        </p:nvSpPr>
        <p:spPr>
          <a:xfrm>
            <a:off x="1040500" y="1152475"/>
            <a:ext cx="779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Были рассмотрены следующие варианты архитектуры: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встраивание в имеющийся транслятор языка Reflex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разработка отдельного приложения на Java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разработка плагина Eclipse для дальнейшей интеграции с создающимся Reflex IDE.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38" name="Google Shape;23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33850" y="277600"/>
            <a:ext cx="8441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Встраивание в транслятор</a:t>
            </a:r>
            <a:endParaRPr sz="3000" dirty="0"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425450" y="868750"/>
            <a:ext cx="4959350" cy="4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Был разработан прототип, имеющий следующие особенности: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400" dirty="0">
                <a:solidFill>
                  <a:srgbClr val="000000"/>
                </a:solidFill>
              </a:rPr>
              <a:t>язык: С++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400" dirty="0">
                <a:solidFill>
                  <a:srgbClr val="000000"/>
                </a:solidFill>
              </a:rPr>
              <a:t>AST дерево, созданное транслятором, берется из памяти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400" dirty="0">
                <a:solidFill>
                  <a:srgbClr val="000000"/>
                </a:solidFill>
              </a:rPr>
              <a:t>зависимость от транслятора, который скоро станет устаревшим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400" dirty="0">
                <a:solidFill>
                  <a:srgbClr val="000000"/>
                </a:solidFill>
              </a:rPr>
              <a:t>невозможность встраивания в Reflex IDE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написано ~200 строк кода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input: AST из памяти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output: GML файлы диаграмм (пример на рисунке)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46" name="Google Shape;24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r>
              <a:rPr lang="ru" dirty="0" smtClean="0"/>
              <a:t>/2</a:t>
            </a:r>
            <a:r>
              <a:rPr lang="en-US" dirty="0"/>
              <a:t>0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537200" y="927100"/>
            <a:ext cx="28082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</a:p>
          <a:p>
            <a:r>
              <a:rPr lang="en-US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hierarchic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roundrectangle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raisedBorder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"#FFFFFF"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"#000000"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LabelGraphics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"Dialog"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anchor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Разработка отдельного приложения</a:t>
            </a:r>
            <a:endParaRPr sz="3000" dirty="0"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1106925" y="1152475"/>
            <a:ext cx="68813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Был реализован прототип со следующими свойствами: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+"/>
            </a:pPr>
            <a:r>
              <a:rPr lang="ru" sz="1400" dirty="0">
                <a:solidFill>
                  <a:srgbClr val="000000"/>
                </a:solidFill>
              </a:rPr>
              <a:t>язык: Java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400" dirty="0">
                <a:solidFill>
                  <a:srgbClr val="000000"/>
                </a:solidFill>
              </a:rPr>
              <a:t>AST дерево создается транслятором, который сейчас находится в стадии разработки. Взаимодействие предполагалось организовать через сериализацию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400" dirty="0">
                <a:solidFill>
                  <a:srgbClr val="000000"/>
                </a:solidFill>
              </a:rPr>
              <a:t>Сложность интеграции с Reflex IDE, реализующейся на базе Eclipse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400" dirty="0">
                <a:solidFill>
                  <a:srgbClr val="000000"/>
                </a:solidFill>
              </a:rPr>
              <a:t>Сложность отладки ввиду незавершенности транслятора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 sz="1400" dirty="0">
                <a:solidFill>
                  <a:schemeClr val="dk1"/>
                </a:solidFill>
              </a:rPr>
              <a:t>Необходимость согласовать формат дерева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53" name="Google Shape;25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26"/>
          <p:cNvSpPr txBox="1">
            <a:spLocks noGrp="1"/>
          </p:cNvSpPr>
          <p:nvPr>
            <p:ph type="title"/>
          </p:nvPr>
        </p:nvSpPr>
        <p:spPr>
          <a:xfrm>
            <a:off x="374650" y="132225"/>
            <a:ext cx="83693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3000" dirty="0">
                <a:solidFill>
                  <a:srgbClr val="0B5394"/>
                </a:solidFill>
              </a:rPr>
              <a:t>Решаемая проблема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150" y="1257300"/>
            <a:ext cx="340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рамках итеративной модели при: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разработке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поддержке ПО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Промышленная автоматизация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управляющих </a:t>
            </a:r>
            <a:r>
              <a:rPr lang="ru-RU" dirty="0" smtClean="0"/>
              <a:t>алгоритмов.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Программирование </a:t>
            </a:r>
            <a:r>
              <a:rPr lang="ru-RU" dirty="0"/>
              <a:t>встраиваемых </a:t>
            </a:r>
            <a:r>
              <a:rPr lang="ru-RU" dirty="0" smtClean="0"/>
              <a:t>систем.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Документация </a:t>
            </a:r>
            <a:r>
              <a:rPr lang="ru-RU" dirty="0"/>
              <a:t>создается вручную: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Занимает </a:t>
            </a:r>
            <a:r>
              <a:rPr lang="ru-RU" dirty="0"/>
              <a:t>значительное </a:t>
            </a:r>
            <a:r>
              <a:rPr lang="ru-RU" dirty="0" smtClean="0"/>
              <a:t>время.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</a:t>
            </a:r>
            <a:r>
              <a:rPr lang="ru-RU" dirty="0"/>
              <a:t>быть причиной </a:t>
            </a:r>
            <a:r>
              <a:rPr lang="ru-RU" dirty="0" smtClean="0"/>
              <a:t>ошибок.</a:t>
            </a:r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56150" y="1212850"/>
            <a:ext cx="406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Возникают проблемы:</a:t>
            </a:r>
            <a:r>
              <a:rPr lang="ru-RU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/>
              <a:t>реверсивного </a:t>
            </a:r>
            <a:r>
              <a:rPr lang="ru-RU" dirty="0" smtClean="0"/>
              <a:t>инжиниринга</a:t>
            </a:r>
            <a:r>
              <a:rPr lang="en-US" dirty="0" smtClean="0"/>
              <a:t>;</a:t>
            </a:r>
            <a:endParaRPr lang="ru-R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err="1"/>
              <a:t>рефакторинга</a:t>
            </a:r>
            <a:r>
              <a:rPr lang="ru-RU" dirty="0"/>
              <a:t> </a:t>
            </a:r>
            <a:r>
              <a:rPr lang="ru-RU" dirty="0" smtClean="0"/>
              <a:t>кода.</a:t>
            </a:r>
            <a:endParaRPr lang="ru-RU" dirty="0"/>
          </a:p>
          <a:p>
            <a:pPr fontAlgn="base"/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Процесс-ориентированное программирование (ПОП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33925" y="3842623"/>
            <a:ext cx="41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отребность </a:t>
            </a:r>
            <a:r>
              <a:rPr lang="ru-RU" dirty="0"/>
              <a:t>в автоматизации процесса создания и визуализации диаграмм для ПОП (в частности, для языка </a:t>
            </a:r>
            <a:r>
              <a:rPr lang="ru-RU" dirty="0" err="1" smtClean="0"/>
              <a:t>Reflex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409950" y="14541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3492500" y="23685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409950" y="3976846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9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title"/>
          </p:nvPr>
        </p:nvSpPr>
        <p:spPr>
          <a:xfrm>
            <a:off x="311700" y="38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rgbClr val="0B5394"/>
                </a:solidFill>
              </a:rPr>
              <a:t>Разработка плагина Eclipse</a:t>
            </a:r>
            <a:endParaRPr sz="3000" dirty="0"/>
          </a:p>
        </p:txBody>
      </p:sp>
      <p:sp>
        <p:nvSpPr>
          <p:cNvPr id="266" name="Google Shape;266;p46"/>
          <p:cNvSpPr txBox="1">
            <a:spLocks noGrp="1"/>
          </p:cNvSpPr>
          <p:nvPr>
            <p:ph type="body" idx="1"/>
          </p:nvPr>
        </p:nvSpPr>
        <p:spPr>
          <a:xfrm>
            <a:off x="1003300" y="1238250"/>
            <a:ext cx="7207250" cy="334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 sz="1400" dirty="0">
                <a:solidFill>
                  <a:schemeClr val="dk1"/>
                </a:solidFill>
              </a:rPr>
              <a:t>язык: Java, Xtext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 sz="1400" dirty="0">
                <a:solidFill>
                  <a:schemeClr val="dk1"/>
                </a:solidFill>
              </a:rPr>
              <a:t>AST дерево создается транслятором и хранится в виде модели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ru" sz="1400" dirty="0">
                <a:solidFill>
                  <a:schemeClr val="dk1"/>
                </a:solidFill>
              </a:rPr>
              <a:t>Простота интеграции с Reflex IDE, реализующейся на базе Eclipse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 sz="1400" dirty="0">
                <a:solidFill>
                  <a:schemeClr val="dk1"/>
                </a:solidFill>
              </a:rPr>
              <a:t>Сложность отладки ввиду незавершенности транслятора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 sz="1400" dirty="0">
                <a:solidFill>
                  <a:schemeClr val="dk1"/>
                </a:solidFill>
              </a:rPr>
              <a:t>Необходимость согласовать формат дерева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 sz="1400" dirty="0">
                <a:solidFill>
                  <a:schemeClr val="dk1"/>
                </a:solidFill>
              </a:rPr>
              <a:t>Возможно, средства Xtext не позволяют во время исполнения проходить по AST дереву.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67" name="Google Shape;26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20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137650"/>
            <a:ext cx="85206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Цель работы и задачи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524550" y="832425"/>
            <a:ext cx="80949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B5394"/>
                </a:solidFill>
              </a:rPr>
              <a:t>Цель работы:</a:t>
            </a:r>
            <a:r>
              <a:rPr lang="ru" sz="1400" dirty="0">
                <a:solidFill>
                  <a:srgbClr val="FFF2CC"/>
                </a:solidFill>
              </a:rPr>
              <a:t> </a:t>
            </a:r>
            <a:r>
              <a:rPr lang="ru" sz="1400" dirty="0">
                <a:solidFill>
                  <a:srgbClr val="000000"/>
                </a:solidFill>
              </a:rPr>
              <a:t>разработка программного модуля визуализации диаграмм процессов по спецификации на языке Reflex.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B5394"/>
                </a:solidFill>
              </a:rPr>
              <a:t>Задачи:</a:t>
            </a:r>
            <a:endParaRPr sz="1400"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26" name="Google Shape;126;p28"/>
          <p:cNvSpPr txBox="1"/>
          <p:nvPr/>
        </p:nvSpPr>
        <p:spPr>
          <a:xfrm>
            <a:off x="560400" y="1841950"/>
            <a:ext cx="8023200" cy="31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провести анализ: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специфики ПОП на языке Reflex;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диаграмм, использующихся для анализа кода;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средств визуализации диаграмм для языков общего назначения;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средств визуализации графов.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спроектировать систему: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сформулировать требования к создаваемому программному модулю;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разработать диаграммы для отображения связей процессов;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определить формат представления диаграмм;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разработать архитектуру модуля, реализовать модуль визуализации;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провести тестирование созданной реализации, опробовать ее на практике;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42275" y="22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Специфика языка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34" name="Google Shape;134;p29"/>
          <p:cNvSpPr txBox="1"/>
          <p:nvPr/>
        </p:nvSpPr>
        <p:spPr>
          <a:xfrm>
            <a:off x="368300" y="1066799"/>
            <a:ext cx="4248150" cy="347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Программа состоит из описания процессов.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представлены автоматами состояний.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Исполнение происходит в кооперативной модели многопоточности.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dirty="0">
                <a:solidFill>
                  <a:schemeClr val="dk1"/>
                </a:solidFill>
              </a:rPr>
              <a:t>Процессы взаимодействуют по данным и по управлению.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686301" y="931168"/>
            <a:ext cx="4006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</a:t>
            </a:r>
            <a:r>
              <a:rPr lang="ru-RU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Разогрев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ИЗ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ПРОЦ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Инициализация К_ДВЕРЦА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У_ЗВОНОК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ВремяГотовки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К_ДВЕРЦА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ОТКР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ВремяГотовки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ИНАЧЕ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(ВремяГотовки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СЛЕДУЮЩЕЕ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Разогрев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К_ДВЕРЦА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ОТКР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ВЫКЛ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СОСТ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ОжиданиеЗакрытияДверцы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ТАЙМАУТ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ВремяГотовки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ВЫКЛ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СЛЕДУЮЩЕЕ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292650" y="73824"/>
            <a:ext cx="8520600" cy="98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Сравнительный анализ средств визуализации диаграмм для языков общего назначения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276570"/>
              </p:ext>
            </p:extLst>
          </p:nvPr>
        </p:nvGraphicFramePr>
        <p:xfrm>
          <a:off x="1112232" y="1174749"/>
          <a:ext cx="2704118" cy="377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Лист" r:id="rId4" imgW="4695721" imgH="6562620" progId="Excel.Sheet.12">
                  <p:embed/>
                </p:oleObj>
              </mc:Choice>
              <mc:Fallback>
                <p:oleObj name="Лист" r:id="rId4" imgW="4695721" imgH="65626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2232" y="1174749"/>
                        <a:ext cx="2704118" cy="3778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586117"/>
              </p:ext>
            </p:extLst>
          </p:nvPr>
        </p:nvGraphicFramePr>
        <p:xfrm>
          <a:off x="5397500" y="2259012"/>
          <a:ext cx="2743200" cy="265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Лист" r:id="rId6" imgW="4857801" imgH="4838670" progId="Excel.Sheet.12">
                  <p:embed/>
                </p:oleObj>
              </mc:Choice>
              <mc:Fallback>
                <p:oleObj name="Лист" r:id="rId6" imgW="4857801" imgH="4838670" progId="Excel.Shee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259012"/>
                        <a:ext cx="2743200" cy="265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77369"/>
              </p:ext>
            </p:extLst>
          </p:nvPr>
        </p:nvGraphicFramePr>
        <p:xfrm>
          <a:off x="5391150" y="1128713"/>
          <a:ext cx="2743200" cy="113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Лист" r:id="rId8" imgW="4695721" imgH="2104920" progId="Excel.Sheet.12">
                  <p:embed/>
                </p:oleObj>
              </mc:Choice>
              <mc:Fallback>
                <p:oleObj name="Лист" r:id="rId8" imgW="4695721" imgH="2104920" progId="Excel.Shee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1128713"/>
                        <a:ext cx="2743200" cy="1138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00" y="88900"/>
            <a:ext cx="8591000" cy="971549"/>
          </a:xfrm>
        </p:spPr>
        <p:txBody>
          <a:bodyPr/>
          <a:lstStyle/>
          <a:p>
            <a:pPr algn="ctr"/>
            <a:r>
              <a:rPr lang="ru" sz="3000" dirty="0" smtClean="0">
                <a:solidFill>
                  <a:srgbClr val="0B5394"/>
                </a:solidFill>
              </a:rPr>
              <a:t>Анализ </a:t>
            </a:r>
            <a:r>
              <a:rPr lang="ru-RU" sz="3000" dirty="0" smtClean="0">
                <a:solidFill>
                  <a:srgbClr val="0B5394"/>
                </a:solidFill>
              </a:rPr>
              <a:t>средств </a:t>
            </a:r>
            <a:r>
              <a:rPr lang="ru-RU" sz="3000" dirty="0">
                <a:solidFill>
                  <a:srgbClr val="0B5394"/>
                </a:solidFill>
              </a:rPr>
              <a:t>разработки систем управления и ПО для встраиваемых систем</a:t>
            </a:r>
            <a:endParaRPr lang="ru-RU" sz="3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765259"/>
              </p:ext>
            </p:extLst>
          </p:nvPr>
        </p:nvGraphicFramePr>
        <p:xfrm>
          <a:off x="730251" y="1195915"/>
          <a:ext cx="3085230" cy="375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Лист" r:id="rId3" imgW="3324256" imgH="4048110" progId="Excel.Sheet.12">
                  <p:embed/>
                </p:oleObj>
              </mc:Choice>
              <mc:Fallback>
                <p:oleObj name="Лист" r:id="rId3" imgW="3324256" imgH="40481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251" y="1195915"/>
                        <a:ext cx="3085230" cy="375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050653"/>
              </p:ext>
            </p:extLst>
          </p:nvPr>
        </p:nvGraphicFramePr>
        <p:xfrm>
          <a:off x="4546224" y="1190429"/>
          <a:ext cx="3497639" cy="3718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Лист" r:id="rId5" imgW="3324256" imgH="3533760" progId="Excel.Sheet.12">
                  <p:embed/>
                </p:oleObj>
              </mc:Choice>
              <mc:Fallback>
                <p:oleObj name="Лист" r:id="rId5" imgW="3324256" imgH="3533760" progId="Excel.Shee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224" y="1190429"/>
                        <a:ext cx="3497639" cy="3718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851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2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14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Требования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687900" y="881825"/>
            <a:ext cx="7768200" cy="3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Возможности редактирования: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Перетаскивание блоков с помощью мыши (drag-and-drop).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Возможность изменять имена компонентов диаграмм.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Возможность удаления компонента диаграммы.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Возможность скрыть или показать подписи над стрелками в диаграммах.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Визуализация диаграмм: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Автоматическая укладка диаграмм на плоскость.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Автоматическое разделение несвязанных областей графов на разные диаграммы.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Возможность выбирать процессы для визуализации их взаимодействия.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299000" y="33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Требования (продолжение)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909000" y="1122925"/>
            <a:ext cx="7390200" cy="3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Архитектура модуля: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Наличие графического интерфейса, взаимодействующего с модулем визуализации через API.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dirty="0">
                <a:solidFill>
                  <a:schemeClr val="dk1"/>
                </a:solidFill>
              </a:rPr>
              <a:t>Обновление диаграммы по нажатию кнопки (по явному вызову).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Диаграмм состояний процесса.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Диаграмм связи процессов по данным.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ru" sz="1400" dirty="0">
                <a:solidFill>
                  <a:srgbClr val="000000"/>
                </a:solidFill>
              </a:rPr>
              <a:t>Диаграмм связи процессов по управлению.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 dirty="0">
                <a:solidFill>
                  <a:schemeClr val="dk1"/>
                </a:solidFill>
              </a:rPr>
              <a:t>Возможность сохранения диаграммы в отдельный файл.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209550" y="124924"/>
            <a:ext cx="87153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B5394"/>
                </a:solidFill>
              </a:rPr>
              <a:t>Диаграмма состояний процесса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6931900" y="775425"/>
            <a:ext cx="2016300" cy="26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Для отображения состояний процесса подошла диаграмма состояний UML.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" b="55710"/>
          <a:stretch/>
        </p:blipFill>
        <p:spPr>
          <a:xfrm>
            <a:off x="387351" y="865924"/>
            <a:ext cx="6432550" cy="3877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1602</Words>
  <Application>Microsoft Office PowerPoint</Application>
  <PresentationFormat>Экран (16:9)</PresentationFormat>
  <Paragraphs>253</Paragraphs>
  <Slides>20</Slides>
  <Notes>18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Simple Light</vt:lpstr>
      <vt:lpstr>Simple Light</vt:lpstr>
      <vt:lpstr>Microsoft Excel Worksheet</vt:lpstr>
      <vt:lpstr>Выпускная квалификационная работа бакалавра по теме Разработка  программного модуля визуализации диаграмм процессов по спецификации на языке Reflex</vt:lpstr>
      <vt:lpstr>Решаемая проблема</vt:lpstr>
      <vt:lpstr>Цель работы и задачи</vt:lpstr>
      <vt:lpstr>Специфика языка Reflex</vt:lpstr>
      <vt:lpstr>Сравнительный анализ средств визуализации диаграмм для языков общего назначения</vt:lpstr>
      <vt:lpstr>Анализ средств разработки систем управления и ПО для встраиваемых систем</vt:lpstr>
      <vt:lpstr>Требования</vt:lpstr>
      <vt:lpstr>Требования (продолжение)</vt:lpstr>
      <vt:lpstr>Диаграмма состояний процесса</vt:lpstr>
      <vt:lpstr>Диаграмма связи процессов по данным</vt:lpstr>
      <vt:lpstr>Диаграмма связи процессов по управлению</vt:lpstr>
      <vt:lpstr>Презентация PowerPoint</vt:lpstr>
      <vt:lpstr>Обзор форматов представления графов </vt:lpstr>
      <vt:lpstr>Схема возможных преобразований форматов</vt:lpstr>
      <vt:lpstr>Сравнение GML и GraphML</vt:lpstr>
      <vt:lpstr>Реализация: принципы</vt:lpstr>
      <vt:lpstr>Архитектура модуля</vt:lpstr>
      <vt:lpstr>Встраивание в транслятор</vt:lpstr>
      <vt:lpstr>Разработка отдельного приложения</vt:lpstr>
      <vt:lpstr>Разработка плагина Eclipse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по теме Разработка  программного модуля визуализации диаграмм процессов по спецификации на языке Reflex</dc:title>
  <dc:creator>Alexandra</dc:creator>
  <cp:lastModifiedBy>Беленькая София</cp:lastModifiedBy>
  <cp:revision>23</cp:revision>
  <dcterms:modified xsi:type="dcterms:W3CDTF">2020-02-24T19:24:37Z</dcterms:modified>
</cp:coreProperties>
</file>