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9A"/>
    <a:srgbClr val="800080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2ccde51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2ccde51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2ccde51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2ccde51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ccde51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ccde51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2ccde51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2ccde51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2ccde515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e2ccde515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ccde5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ccde5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2ccde51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2ccde51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Автоматическое разделение несвязанных областей графов на разные диаграммы. Как замечает Д. Харел в своей работе “Statecharts: a visual formalism for complex systems” , необходимо визуализировать лишь часть системы, чтобы диаграмма была понятной и читаемой. По той же причине можно сформулировать следующее требование.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выбирать процессы для визуализации их взаимодействия.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скрыть или показать подписи над стрелками в диаграммах.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000000"/>
                </a:solidFill>
              </a:rPr>
              <a:t>Выпускная квалификационная работа бакалавра по теме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 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		      Выполнила </a:t>
            </a:r>
            <a:r>
              <a:rPr lang="ru" sz="1400" b="1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>
                <a:solidFill>
                  <a:srgbClr val="000000"/>
                </a:solidFill>
              </a:rPr>
              <a:t>Зюбин В.Е., </a:t>
            </a:r>
            <a:r>
              <a:rPr lang="ru" sz="140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>
                <a:solidFill>
                  <a:srgbClr val="000000"/>
                </a:solidFill>
              </a:rPr>
              <a:t>Розов А. С.</a:t>
            </a:r>
            <a:r>
              <a:rPr lang="ru" sz="140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r>
              <a:rPr lang="ru"/>
              <a:t>/26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5128725" y="964550"/>
            <a:ext cx="3650400" cy="3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общий вид вершин диаграммы 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1400">
                <a:solidFill>
                  <a:srgbClr val="000000"/>
                </a:solidFill>
              </a:rPr>
              <a:t>вместо названий активностей имена процессов;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идея подписей над стрелками</a:t>
            </a:r>
            <a:r>
              <a:rPr lang="ru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обозначение точки входа.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4"/>
          <a:stretch/>
        </p:blipFill>
        <p:spPr>
          <a:xfrm>
            <a:off x="228600" y="1301971"/>
            <a:ext cx="5149849" cy="25999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370725" y="22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Обзор средств визуализации графов</a:t>
            </a:r>
            <a:endParaRPr dirty="0"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857375" y="1151200"/>
            <a:ext cx="3496500" cy="3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Платно для коммерческого использования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перетаскивания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layout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алгоритмов укладки графа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 представления графов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r>
              <a:rPr lang="ru"/>
              <a:t>/26</a:t>
            </a:r>
            <a:endParaRPr dirty="0"/>
          </a:p>
        </p:txBody>
      </p:sp>
      <p:sp>
        <p:nvSpPr>
          <p:cNvPr id="189" name="Google Shape;189;p36"/>
          <p:cNvSpPr txBox="1"/>
          <p:nvPr/>
        </p:nvSpPr>
        <p:spPr>
          <a:xfrm>
            <a:off x="4678600" y="1147975"/>
            <a:ext cx="37266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поддерживаемых  форматов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параметров визуализации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 API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Узлы как на требуемых диаграммах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WYSIWYG***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Подписи над ребрами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r>
              <a:rPr lang="ru"/>
              <a:t>/26</a:t>
            </a:r>
            <a:endParaRPr dirty="0"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0" y="910575"/>
            <a:ext cx="4656525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 rotWithShape="1">
          <a:blip r:embed="rId4">
            <a:alphaModFix/>
          </a:blip>
          <a:srcRect b="48347"/>
          <a:stretch/>
        </p:blipFill>
        <p:spPr>
          <a:xfrm>
            <a:off x="225038" y="1479987"/>
            <a:ext cx="4693350" cy="297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7"/>
          <p:cNvPicPr preferRelativeResize="0"/>
          <p:nvPr/>
        </p:nvPicPr>
        <p:blipFill rotWithShape="1">
          <a:blip r:embed="rId4">
            <a:alphaModFix/>
          </a:blip>
          <a:srcRect t="50670"/>
          <a:stretch/>
        </p:blipFill>
        <p:spPr>
          <a:xfrm>
            <a:off x="5013250" y="910575"/>
            <a:ext cx="4130749" cy="250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/>
          <p:nvPr/>
        </p:nvSpPr>
        <p:spPr>
          <a:xfrm>
            <a:off x="5195150" y="3527400"/>
            <a:ext cx="1616100" cy="457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Сравнительная таблица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36350" y="19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538800" y="1188100"/>
            <a:ext cx="30993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Хранение координат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Форма вершин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Ориентированный граф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Подписи над ребрами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Поддерживающие средства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r>
              <a:rPr lang="ru"/>
              <a:t>/26</a:t>
            </a:r>
            <a:endParaRPr dirty="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903888"/>
            <a:ext cx="4152150" cy="4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Схема возможных преобразований форматов</a:t>
            </a:r>
            <a:endParaRPr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r>
              <a:rPr lang="ru"/>
              <a:t>/26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332075" y="1247125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Наибольший интерес представляет верхняя, так 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267200" y="988479"/>
            <a:ext cx="4146550" cy="34120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Сравнение GML и GraphML</a:t>
            </a:r>
            <a:endParaRPr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50" y="1152472"/>
            <a:ext cx="4678250" cy="27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870775" y="4203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Реализация: принципы</a:t>
            </a:r>
            <a:endParaRPr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 вход модуль получает  AST дерево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путем прохода по AST и его анализу, (возможно, неоднократному), создается: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 список процессов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диаграмм (откуда вызываются другие процессы и тд.)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Архитектура модуля</a:t>
            </a: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1040500" y="1152475"/>
            <a:ext cx="77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Были рассмотрены следующие варианты архитектуры: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встраивание в имеющийся транслятор языка Reflex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разработка отдельного приложения на Java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разработка плагина Eclipse для дальнейшей интеграции с создающимся Reflex IDE.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33850" y="277600"/>
            <a:ext cx="5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Встраивание в транслятор</a:t>
            </a:r>
            <a:endParaRPr dirty="0"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592125" y="951300"/>
            <a:ext cx="4208475" cy="4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</a:rPr>
              <a:t>Был разработан прототип, имеющий следующие особенности: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язык: С++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AST дерево, созданное транслятором, берется из памяти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зависимость от транслятора, который скоро станет устаревшим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200" dirty="0">
                <a:solidFill>
                  <a:srgbClr val="000000"/>
                </a:solidFill>
              </a:rPr>
              <a:t>невозможность встраивания в Reflex IDE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написано ~200 строк кода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input: AST из памяти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200" dirty="0">
                <a:solidFill>
                  <a:srgbClr val="000000"/>
                </a:solidFill>
              </a:rPr>
              <a:t>output: GML файлы диаграмм (пример на рисунке)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r>
              <a:rPr lang="ru"/>
              <a:t>/26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03850" y="84455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отдельного приложения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1106925" y="1152475"/>
            <a:ext cx="741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Был реализован прототип со следующими свойствами: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ru">
                <a:solidFill>
                  <a:srgbClr val="000000"/>
                </a:solidFill>
              </a:rPr>
              <a:t>язык: Java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AST дерево создается транслятором, который сейчас находится в стадии разработки. Взаимодействие предполагалось организовать через сериализацию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Сложность интеграции с Reflex IDE, реализующейся на базе Eclipse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Сложность отладки ввиду незавершенности транслятора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Необходимость согласовать формат дерева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2252750" y="132225"/>
            <a:ext cx="42387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000" dirty="0">
                <a:solidFill>
                  <a:srgbClr val="0B5394"/>
                </a:solidFill>
              </a:rPr>
              <a:t>Решаемая проблема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программирование встраиваемых систем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документация 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занимает значительное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причиной ошибок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инжиниринга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рефакторинга</a:t>
            </a:r>
            <a:r>
              <a:rPr lang="ru-RU" dirty="0"/>
              <a:t> кода</a:t>
            </a:r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(ПОП)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потребность в автоматизации процесса создания и визуализации диаграмм для ПОП (в частности, для языка </a:t>
            </a:r>
            <a:r>
              <a:rPr lang="ru-RU" dirty="0"/>
              <a:t>Reflex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409950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62717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r>
              <a:rPr lang="en-US" dirty="0" smtClean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отдельного приложения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878150" y="1413625"/>
            <a:ext cx="7313100" cy="3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написано ~ 300 строк кода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input: AST через сериализацию или отдельный файл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output: GML файлы диаграмм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данном этапе решено отложить работу над этим решением, и попробовать более перспективное с точки зрения дальнейшего развития (Eclipse - плагин)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0" name="Google Shape;26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B5394"/>
                </a:solidFill>
              </a:rPr>
              <a:t>Разработка плагина Eclipse</a:t>
            </a:r>
            <a:endParaRPr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1025750" y="1502175"/>
            <a:ext cx="73194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 dirty="0">
                <a:solidFill>
                  <a:schemeClr val="dk1"/>
                </a:solidFill>
              </a:rPr>
              <a:t>язык: Java, Xtext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dirty="0">
                <a:solidFill>
                  <a:schemeClr val="dk1"/>
                </a:solidFill>
              </a:rPr>
              <a:t>AST дерево создается транслятором и хранится в виде модели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 dirty="0">
                <a:solidFill>
                  <a:schemeClr val="dk1"/>
                </a:solidFill>
              </a:rPr>
              <a:t>Простота интеграции с Reflex IDE, реализующейся на базе Eclipse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dirty="0">
                <a:solidFill>
                  <a:schemeClr val="dk1"/>
                </a:solidFill>
              </a:rPr>
              <a:t>Сложность отладки ввиду незавершенности транслятора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dirty="0">
                <a:solidFill>
                  <a:schemeClr val="dk1"/>
                </a:solidFill>
              </a:rPr>
              <a:t>Необходимость согласовать формат дерева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dirty="0">
                <a:solidFill>
                  <a:schemeClr val="dk1"/>
                </a:solidFill>
              </a:rPr>
              <a:t>Возможно, средства Xtext не позволяют во время исполнения проходить по AST дереву.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7" name="Google Shape;26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r>
              <a:rPr lang="ru" dirty="0" smtClean="0"/>
              <a:t>/2</a:t>
            </a:r>
            <a:r>
              <a:rPr lang="en-US" dirty="0" smtClean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93200"/>
            <a:ext cx="8520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Цель работы и задачи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524550" y="832425"/>
            <a:ext cx="8094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Цель работы:</a:t>
            </a:r>
            <a:r>
              <a:rPr lang="ru" sz="1400" dirty="0">
                <a:solidFill>
                  <a:srgbClr val="FFF2CC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Задачи:</a:t>
            </a:r>
            <a:endParaRPr sz="14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r>
              <a:rPr lang="ru"/>
              <a:t>/26</a:t>
            </a:r>
            <a:endParaRPr dirty="0"/>
          </a:p>
        </p:txBody>
      </p:sp>
      <p:sp>
        <p:nvSpPr>
          <p:cNvPr id="126" name="Google Shape;126;p28"/>
          <p:cNvSpPr txBox="1"/>
          <p:nvPr/>
        </p:nvSpPr>
        <p:spPr>
          <a:xfrm>
            <a:off x="560400" y="1841950"/>
            <a:ext cx="80232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анализ: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специфики ПОП на языке Reflex;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диаграмм, использующихся для анализа кода;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диаграмм для языков общего назначения;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графов.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спроектировать систему: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сформулировать требования к создаваемому программному модулю;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разработать диаграммы для отображения связей процессов;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определить формат представления диаграмм;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разработать архитектуру модуля, реализовать модуль визуализации;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тестирование созданной реализации, опробовать ее на практике;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Специфика языка Reflex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r>
              <a:rPr lang="ru"/>
              <a:t>/26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236800" y="1066799"/>
            <a:ext cx="43796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02201" y="766068"/>
            <a:ext cx="400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Cooking{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 K_DOOR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Y_ALARM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COOK_TIME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== OPEN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(COOK_TIME != 0)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ON;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Cooking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!= OPEN)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WaitForDoorClose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COOK_TIME)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334175"/>
            <a:ext cx="85206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r>
              <a:rPr lang="ru"/>
              <a:t>/26</a:t>
            </a:r>
            <a:endParaRPr dirty="0"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25" y="1628775"/>
            <a:ext cx="3894601" cy="2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00" y="2125271"/>
            <a:ext cx="4382651" cy="220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4701475" y="16287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Продолжение таблицы.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Требования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Возможности редактирования: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Перетаскивание блоков с помощью мыши (drag-and-drop).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изменять имена компонентов диаграмм.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удаления компонента диаграммы.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скрыть или показать подписи над стрелками в диаграммах.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Визуализация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Автоматическая укладка диаграмм на плоскость.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Автоматическое разделение несвязанных областей графов на разные диаграммы.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Возможность выбирать процессы для визуализации их взаимодействия.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700" y="37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Требования (продолжение)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909000" y="1122925"/>
            <a:ext cx="73902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Архитектура модуля: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Наличие графического интерфейса, взаимодействующего с модулем визуализации через API.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Обновление диаграммы по нажатию кнопки (по явному вызову).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состояний процесса.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связи процессов по данным.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>
                <a:solidFill>
                  <a:srgbClr val="000000"/>
                </a:solidFill>
              </a:rPr>
              <a:t>Диаграмм связи процессов по управлению.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r>
              <a:rPr lang="ru"/>
              <a:t>/26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</a:rPr>
              <a:t>Диаграмма состояний процесса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r>
              <a:rPr lang="ru"/>
              <a:t>/26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</a:rPr>
              <a:t>Диаграмма связи процессов по данным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классов UML. Заимствовано: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Общая структура вершин диаграммы: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dirty="0">
                <a:solidFill>
                  <a:srgbClr val="000000"/>
                </a:solidFill>
              </a:rPr>
              <a:t>название процесса, отделенное чертой от тела.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описание переменных (в оригинале - полей класса).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r>
              <a:rPr lang="ru"/>
              <a:t>/26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1616</Words>
  <Application>Microsoft Office PowerPoint</Application>
  <PresentationFormat>Экран (16:9)</PresentationFormat>
  <Paragraphs>274</Paragraphs>
  <Slides>21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Simple Light</vt:lpstr>
      <vt:lpstr>Simple Light</vt:lpstr>
      <vt:lpstr>Выпускная квалификационная работа бакалавра по теме Разработка  программного модуля визуализации диаграмм процессов по спецификации на языке Reflex</vt:lpstr>
      <vt:lpstr>Решаемая проблема</vt:lpstr>
      <vt:lpstr>Цель работы и задачи</vt:lpstr>
      <vt:lpstr>Специфика языка Reflex</vt:lpstr>
      <vt:lpstr>Сравнительный анализ средств визуализации диаграмм для языков общего назначения</vt:lpstr>
      <vt:lpstr>Требования</vt:lpstr>
      <vt:lpstr>Требования (продолжение)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Обзор средств визуализации графов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Архитектура модуля</vt:lpstr>
      <vt:lpstr>Встраивание в транслятор</vt:lpstr>
      <vt:lpstr>Разработка отдельного приложения</vt:lpstr>
      <vt:lpstr>Разработка отдельного приложения </vt:lpstr>
      <vt:lpstr>Разработка плагина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11</cp:revision>
  <dcterms:modified xsi:type="dcterms:W3CDTF">2020-04-01T11:55:26Z</dcterms:modified>
</cp:coreProperties>
</file>