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78" r:id="rId4"/>
    <p:sldId id="260" r:id="rId5"/>
    <p:sldId id="261" r:id="rId6"/>
    <p:sldId id="279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8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1A7"/>
    <a:srgbClr val="FFFF99"/>
    <a:srgbClr val="FFCCCC"/>
    <a:srgbClr val="CCFF99"/>
    <a:srgbClr val="FB40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511" autoAdjust="0"/>
  </p:normalViewPr>
  <p:slideViewPr>
    <p:cSldViewPr snapToGrid="0">
      <p:cViewPr>
        <p:scale>
          <a:sx n="140" d="100"/>
          <a:sy n="140" d="100"/>
        </p:scale>
        <p:origin x="-804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161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ccde51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2ccde51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2ccde51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2ccde51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e2ccde51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e2ccde51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2ccde51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2ccde51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ccde515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ccde515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Разогрев: греет, если дверца закрыта и время разогрева ненулевое, если открывается дверца - выключает нагреватель и ждет закрытия дверцы, если приготовил - звуковой сигнал 1 сек.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Можно выделить основные особенности языка Reflex: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представлены автоматами состояний.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Исполнение происходит в кооперативной модели многопоточности.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взаимодействуют по данным и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Исходя из анализа ПОП, необходима визуализация следующих диаграмм: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состояний процесса.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данным.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2ccde515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2ccde515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наиболее известные средства построения UML-диаграмм для языков общего назначения, таких, как Java, C# и другие. Исходя из специфики поставленной задачи, наибольший интерес представляют продукты, способные осуществлять реверсивный инжиниринг, так как в разрабатываемом программном модуле предполагается генерация диаграмм по коду. Средства построения, не удовлетворяющие данному критерию, не рассматривались.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широкий спектр возможностей предоставляют такие программные продукты, как Class Designer для Visual Studio, Rational Rose и IntelliJ Idea, двое из которых также находятся в первой семерке популярности по количеству поисковых запросов в Google  их загрузочной страницы. Отсюда можно сделать вывод, что наличие в IDE такого средства анализа кода, как визуализация диаграмм, дает преимущества и упрощает разработку. Все рассмотренные средства реализуют возможности модификации построенных диаграмм (drag-and-drop, изменение подписей и другие). Возможности скрывать компоненты отдельных классов и динамическое построение реализуется лишь частью рассмотренных средств.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ccde51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ccde51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Отсюда можно сформулировать следующие требования к решению: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Обновление диаграммы по нажатию кнопки (по явному вызову), так как в данной области нет необходимости в динамическом построении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перетаскивания блоков с помощью мыши. Связанные с блоком компоненты автоматически следуют за блоком (такие, как связи и подписи).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изменять имена компонентов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Автоматическая укладка диаграмм на плоскость.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удаления компонента диаграммы. Автоматически удаляются связанные с ним связи и подписи.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сохранения диаграммы в отдельный файл для дальнейшего использования.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Наличие графического интерфейса, взаимодействующего с модулем визуализации через API. Позволит обеспечить как независимую работу решения, так и возможность встраивания его в IDE.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модуля: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Самостоятельное использование: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Запустив модуль, предоставляющий GUI для разрабатываемого модуля, пользователь задает необходимые ему параметры визуализации, после чего требуемые диаграммы создаются.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составе IDE: 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после написания кода может нажать соответствующую кнопку, и в открывшемся диалоговом окне задать необходимые параметры визуализации, после чего требуемые диаграммы будут созданы.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2ccde51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2ccde51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проведенного анализа диаграмм можно сделать вывод о необходимости адаптировать UML-диаграммы к визуализации диаграмм процессов. Такой подход к визуализации процессов позволит быстро оценить связи между ними по переменным и вызовам. Для отображения состояний процесса Разогрев использовалась диаграмма состояний UML.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2ccde515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2ccde515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ccde51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ccde51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2ccde51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2ccde51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2ccde51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2ccde51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3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4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88125"/>
            <a:ext cx="8520600" cy="21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000000"/>
                </a:solidFill>
              </a:rPr>
              <a:t>Выпускная квалификационная работа бакалавра по теме</a:t>
            </a:r>
            <a:endParaRPr sz="1400" dirty="0">
              <a:solidFill>
                <a:srgbClr val="000000"/>
              </a:solidFill>
            </a:endParaRPr>
          </a:p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Разработка  программного модуля визуализации диаграмм процессов по спецификации на языке Reflex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225975"/>
            <a:ext cx="8520600" cy="17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		      Выполнила </a:t>
            </a:r>
            <a:r>
              <a:rPr lang="ru" sz="1400" b="1">
                <a:solidFill>
                  <a:srgbClr val="000000"/>
                </a:solidFill>
              </a:rPr>
              <a:t>Беленькая София Евгеньевна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    Научный руководитель: </a:t>
            </a:r>
            <a:r>
              <a:rPr lang="ru" sz="1400" b="1">
                <a:solidFill>
                  <a:srgbClr val="000000"/>
                </a:solidFill>
              </a:rPr>
              <a:t>Зюбин В.Е., </a:t>
            </a:r>
            <a:r>
              <a:rPr lang="ru" sz="1400">
                <a:solidFill>
                  <a:srgbClr val="000000"/>
                </a:solidFill>
              </a:rPr>
              <a:t>зав. кафедрой КТ, д. т. н., доцент, зав. лаб. ИАиЭ СО РАН. 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               Соруководитель: </a:t>
            </a:r>
            <a:r>
              <a:rPr lang="ru" sz="1400" b="1">
                <a:solidFill>
                  <a:srgbClr val="000000"/>
                </a:solidFill>
              </a:rPr>
              <a:t>Розов А. С.</a:t>
            </a:r>
            <a:r>
              <a:rPr lang="ru" sz="1400">
                <a:solidFill>
                  <a:srgbClr val="000000"/>
                </a:solidFill>
              </a:rPr>
              <a:t>, старший преподаватель кафедры КТ.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99" name="Google Shape;199;p37"/>
          <p:cNvSpPr txBox="1"/>
          <p:nvPr/>
        </p:nvSpPr>
        <p:spPr>
          <a:xfrm>
            <a:off x="0" y="0"/>
            <a:ext cx="9144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sz="3000" dirty="0">
                <a:solidFill>
                  <a:srgbClr val="0B5394"/>
                </a:solidFill>
              </a:rPr>
              <a:t>Обзор средств визуализации графов</a:t>
            </a:r>
            <a:endParaRPr sz="3000" dirty="0">
              <a:solidFill>
                <a:schemeClr val="dk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048707"/>
              </p:ext>
            </p:extLst>
          </p:nvPr>
        </p:nvGraphicFramePr>
        <p:xfrm>
          <a:off x="115187" y="648269"/>
          <a:ext cx="8605732" cy="4386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Лист" r:id="rId4" imgW="12410988" imgH="6524550" progId="Excel.Sheet.12">
                  <p:embed/>
                </p:oleObj>
              </mc:Choice>
              <mc:Fallback>
                <p:oleObj name="Лист" r:id="rId4" imgW="12410988" imgH="65245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187" y="648269"/>
                        <a:ext cx="8605732" cy="4386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242700" y="111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Обзор форматов представления графов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61589"/>
              </p:ext>
            </p:extLst>
          </p:nvPr>
        </p:nvGraphicFramePr>
        <p:xfrm>
          <a:off x="320675" y="777875"/>
          <a:ext cx="8516938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Лист" r:id="rId4" imgW="7601001" imgH="2514510" progId="Excel.Sheet.12">
                  <p:embed/>
                </p:oleObj>
              </mc:Choice>
              <mc:Fallback>
                <p:oleObj name="Лист" r:id="rId4" imgW="7601001" imgH="25145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675" y="777875"/>
                        <a:ext cx="8516938" cy="290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562273" y="4714021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373" y="4523461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Удовлетворяет требованиям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86359" y="4714021"/>
            <a:ext cx="539750" cy="209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446759" y="4523461"/>
            <a:ext cx="172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Не удовлетворяет требованиям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1729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Схема возможных преобразований форматов</a:t>
            </a:r>
            <a:endParaRPr sz="3000" dirty="0"/>
          </a:p>
        </p:txBody>
      </p:sp>
      <p:sp>
        <p:nvSpPr>
          <p:cNvPr id="214" name="Google Shape;21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215" name="Google Shape;215;p39"/>
          <p:cNvSpPr txBox="1"/>
          <p:nvPr/>
        </p:nvSpPr>
        <p:spPr>
          <a:xfrm>
            <a:off x="570911" y="1120876"/>
            <a:ext cx="3549600" cy="3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Было замечено, что форматы разбиваются на две группы, внутри которых возможна конвертация.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Наибольший интерес представляет верхняя, </a:t>
            </a:r>
            <a:r>
              <a:rPr lang="ru" dirty="0" smtClean="0"/>
              <a:t>так </a:t>
            </a:r>
            <a:r>
              <a:rPr lang="ru" dirty="0"/>
              <a:t>в ней находятся наиболее популярные и удовлетворяющие критериям отбора форматы.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Вывод: наиболее подходящими форматами оказались GML и GraphML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6810" r="7919" b="47881"/>
          <a:stretch/>
        </p:blipFill>
        <p:spPr>
          <a:xfrm>
            <a:off x="4120511" y="838353"/>
            <a:ext cx="4487591" cy="3692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318524" y="1925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Сравнение GML и GraphML</a:t>
            </a:r>
            <a:endParaRPr sz="3000" dirty="0"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3671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GML и GraphML: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наиболее поддерживаемые форматы;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возможности конвертации во множество других форматов;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удовлетворяют критериям отбора.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24" name="Google Shape;2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636000"/>
              </p:ext>
            </p:extLst>
          </p:nvPr>
        </p:nvGraphicFramePr>
        <p:xfrm>
          <a:off x="3597275" y="1289050"/>
          <a:ext cx="5027613" cy="288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Лист" r:id="rId4" imgW="3266988" imgH="1876500" progId="Excel.Sheet.12">
                  <p:embed/>
                </p:oleObj>
              </mc:Choice>
              <mc:Fallback>
                <p:oleObj name="Лист" r:id="rId4" imgW="3266988" imgH="1876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7275" y="1289050"/>
                        <a:ext cx="5027613" cy="288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38995" y="1720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Реализация: принципы</a:t>
            </a:r>
            <a:endParaRPr sz="3000" dirty="0"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457200" y="1057225"/>
            <a:ext cx="535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 вход модуль получает  AST дерево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путем прохода по AST и его </a:t>
            </a:r>
            <a:r>
              <a:rPr lang="ru" sz="1400" dirty="0" smtClean="0">
                <a:solidFill>
                  <a:srgbClr val="000000"/>
                </a:solidFill>
              </a:rPr>
              <a:t>анализу, </a:t>
            </a:r>
            <a:r>
              <a:rPr lang="ru" sz="1400" dirty="0">
                <a:solidFill>
                  <a:srgbClr val="000000"/>
                </a:solidFill>
              </a:rPr>
              <a:t>создается: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 smtClean="0">
                <a:solidFill>
                  <a:srgbClr val="000000"/>
                </a:solidFill>
              </a:rPr>
              <a:t>список </a:t>
            </a:r>
            <a:r>
              <a:rPr lang="ru" sz="1200" dirty="0">
                <a:solidFill>
                  <a:srgbClr val="000000"/>
                </a:solidFill>
              </a:rPr>
              <a:t>процессов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>
                <a:solidFill>
                  <a:srgbClr val="000000"/>
                </a:solidFill>
              </a:rPr>
              <a:t>список переменных для каждого процесса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>
                <a:solidFill>
                  <a:srgbClr val="000000"/>
                </a:solidFill>
              </a:rPr>
              <a:t>список состояний с пометкой об условиях перехода и прочей информацией, необходимой для </a:t>
            </a:r>
            <a:r>
              <a:rPr lang="ru" sz="1200" dirty="0" smtClean="0">
                <a:solidFill>
                  <a:srgbClr val="000000"/>
                </a:solidFill>
              </a:rPr>
              <a:t>диаграмм</a:t>
            </a:r>
            <a:endParaRPr sz="1200" dirty="0" smtClean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 smtClean="0">
                <a:solidFill>
                  <a:srgbClr val="000000"/>
                </a:solidFill>
              </a:rPr>
              <a:t>На основании построенной модели, создаются файлы GML диаграмм (output)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31" name="Google Shape;23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335750" y="1028700"/>
            <a:ext cx="28082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</a:p>
          <a:p>
            <a:r>
              <a:rPr lang="en-US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hierarchic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"roundrectangle"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raisedBorder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"#FFFFFF"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outline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"#000000"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LabelGraphics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text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"Dialog"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anchor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6850" y="4445020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Пример выходных данных в </a:t>
            </a:r>
            <a:r>
              <a:rPr lang="en-US" sz="1200" dirty="0" smtClean="0"/>
              <a:t>GML </a:t>
            </a:r>
            <a:r>
              <a:rPr lang="ru-RU" sz="1200" dirty="0" smtClean="0"/>
              <a:t>формате</a:t>
            </a:r>
            <a:endParaRPr lang="ru-RU" sz="12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4794250" y="4513669"/>
            <a:ext cx="1416050" cy="139700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41"/>
          <p:cNvSpPr txBox="1">
            <a:spLocks noGrp="1"/>
          </p:cNvSpPr>
          <p:nvPr>
            <p:ph type="title"/>
          </p:nvPr>
        </p:nvSpPr>
        <p:spPr>
          <a:xfrm>
            <a:off x="325348" y="2061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Реализация: </a:t>
            </a:r>
            <a:r>
              <a:rPr lang="ru" sz="3000" dirty="0" smtClean="0">
                <a:solidFill>
                  <a:srgbClr val="0B5394"/>
                </a:solidFill>
              </a:rPr>
              <a:t>архитектура</a:t>
            </a:r>
            <a:endParaRPr sz="3000" dirty="0"/>
          </a:p>
        </p:txBody>
      </p:sp>
      <p:sp>
        <p:nvSpPr>
          <p:cNvPr id="5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3898" y="1051205"/>
            <a:ext cx="2804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400" dirty="0" smtClean="0">
                <a:solidFill>
                  <a:schemeClr val="tx1"/>
                </a:solidFill>
              </a:rPr>
              <a:t>Модуль выполнен в виде </a:t>
            </a:r>
            <a:r>
              <a:rPr lang="en-US" sz="1400" dirty="0" smtClean="0">
                <a:solidFill>
                  <a:schemeClr val="tx1"/>
                </a:solidFill>
              </a:rPr>
              <a:t>Eclipse-</a:t>
            </a:r>
            <a:r>
              <a:rPr lang="ru-RU" sz="1400" dirty="0" smtClean="0">
                <a:solidFill>
                  <a:schemeClr val="tx1"/>
                </a:solidFill>
              </a:rPr>
              <a:t>плагина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400" dirty="0" smtClean="0">
                <a:solidFill>
                  <a:schemeClr val="tx1"/>
                </a:solidFill>
              </a:rPr>
              <a:t>Используемые те</a:t>
            </a:r>
            <a:r>
              <a:rPr lang="ru-RU" sz="1400" dirty="0">
                <a:solidFill>
                  <a:schemeClr val="tx1"/>
                </a:solidFill>
              </a:rPr>
              <a:t>х</a:t>
            </a:r>
            <a:r>
              <a:rPr lang="ru-RU" sz="1400" dirty="0" smtClean="0">
                <a:solidFill>
                  <a:schemeClr val="tx1"/>
                </a:solidFill>
              </a:rPr>
              <a:t>нологии: </a:t>
            </a:r>
            <a:r>
              <a:rPr lang="en-US" sz="1400" dirty="0" err="1" smtClean="0">
                <a:solidFill>
                  <a:schemeClr val="tx1"/>
                </a:solidFill>
              </a:rPr>
              <a:t>Xtend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Xtext</a:t>
            </a:r>
            <a:endParaRPr lang="ru-RU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400" dirty="0" smtClean="0">
                <a:solidFill>
                  <a:schemeClr val="tx1"/>
                </a:solidFill>
              </a:rPr>
              <a:t>Генератор диаграмм вызывается каждый раз пр</a:t>
            </a:r>
            <a:r>
              <a:rPr lang="ru-RU" sz="1400" dirty="0" smtClean="0">
                <a:solidFill>
                  <a:schemeClr val="tx1"/>
                </a:solidFill>
              </a:rPr>
              <a:t>и сохранении исходного кода в </a:t>
            </a:r>
            <a:r>
              <a:rPr lang="en-US" sz="1400" dirty="0" smtClean="0">
                <a:solidFill>
                  <a:schemeClr val="tx1"/>
                </a:solidFill>
              </a:rPr>
              <a:t>Reflex IDE.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63" y="1009934"/>
            <a:ext cx="5653716" cy="37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26"/>
          <p:cNvSpPr txBox="1">
            <a:spLocks noGrp="1"/>
          </p:cNvSpPr>
          <p:nvPr>
            <p:ph type="title"/>
          </p:nvPr>
        </p:nvSpPr>
        <p:spPr>
          <a:xfrm>
            <a:off x="374650" y="132225"/>
            <a:ext cx="83693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3000" dirty="0">
                <a:solidFill>
                  <a:srgbClr val="0B5394"/>
                </a:solidFill>
              </a:rPr>
              <a:t>Решаемая проблема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150" y="1257300"/>
            <a:ext cx="340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итеративной модели при: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разработке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поддержке ПО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Промышленная автоматизация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управляющих </a:t>
            </a:r>
            <a:r>
              <a:rPr lang="ru-RU" dirty="0" smtClean="0"/>
              <a:t>алгоритмов.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Программирование </a:t>
            </a:r>
            <a:r>
              <a:rPr lang="ru-RU" dirty="0"/>
              <a:t>встраиваемых </a:t>
            </a:r>
            <a:r>
              <a:rPr lang="ru-RU" dirty="0" smtClean="0"/>
              <a:t>систем.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Документация </a:t>
            </a:r>
            <a:r>
              <a:rPr lang="ru-RU" dirty="0"/>
              <a:t>создается вручную: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Занимает </a:t>
            </a:r>
            <a:r>
              <a:rPr lang="ru-RU" dirty="0"/>
              <a:t>значительное </a:t>
            </a:r>
            <a:r>
              <a:rPr lang="ru-RU" dirty="0" smtClean="0"/>
              <a:t>время.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</a:t>
            </a:r>
            <a:r>
              <a:rPr lang="ru-RU" dirty="0"/>
              <a:t>быть причиной </a:t>
            </a:r>
            <a:r>
              <a:rPr lang="ru-RU" dirty="0" smtClean="0"/>
              <a:t>ошибок.</a:t>
            </a:r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56150" y="1212850"/>
            <a:ext cx="406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Возникают проблемы:</a:t>
            </a:r>
            <a:r>
              <a:rPr lang="ru-RU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реверсивного </a:t>
            </a:r>
            <a:r>
              <a:rPr lang="ru-RU" dirty="0" smtClean="0"/>
              <a:t>инжиниринга</a:t>
            </a:r>
            <a:r>
              <a:rPr lang="en-US" dirty="0" smtClean="0"/>
              <a:t>;</a:t>
            </a:r>
            <a:endParaRPr lang="ru-RU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err="1"/>
              <a:t>рефакторинга</a:t>
            </a:r>
            <a:r>
              <a:rPr lang="ru-RU" dirty="0"/>
              <a:t> </a:t>
            </a:r>
            <a:r>
              <a:rPr lang="ru-RU" dirty="0" smtClean="0"/>
              <a:t>кода.</a:t>
            </a:r>
            <a:endParaRPr lang="ru-RU" dirty="0"/>
          </a:p>
          <a:p>
            <a:pPr fontAlgn="base"/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Процесс-ориентированное программирование (ПОП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33925" y="3842623"/>
            <a:ext cx="41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отребность </a:t>
            </a:r>
            <a:r>
              <a:rPr lang="ru-RU" dirty="0"/>
              <a:t>в автоматизации процесса создания и визуализации диаграмм для ПОП (в частности, для языка </a:t>
            </a:r>
            <a:r>
              <a:rPr lang="ru-RU" dirty="0" err="1" smtClean="0"/>
              <a:t>Reflex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409950" y="14541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3492500" y="23685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409950" y="3976846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9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42275" y="22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Специфика языка Reflex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34" name="Google Shape;134;p29"/>
          <p:cNvSpPr txBox="1"/>
          <p:nvPr/>
        </p:nvSpPr>
        <p:spPr>
          <a:xfrm>
            <a:off x="368300" y="1066799"/>
            <a:ext cx="4248150" cy="347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Программа состоит из описания процессов.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представлены автоматами состояний.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Исполнение происходит в кооперативной модели многопоточности.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взаимодействуют по данным и по управлению.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826001" y="846336"/>
            <a:ext cx="4006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Cooking{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INIT K_DOOR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Y_ALARM</a:t>
            </a:r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COOK_TIME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(K_DOOR == OPEN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COOK_TIME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(COOK_TIME != 0)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ON;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Cooking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(K_DOOR != OPEN)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OFF;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WaitForDoorClose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COOK_TIME)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OFF;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292650" y="73824"/>
            <a:ext cx="8520600" cy="98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Сравнительный анализ средств визуализации диаграмм для языков общего назначения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2750" y="4618741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85850" y="4428181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Удовлетворяет требованиям</a:t>
            </a:r>
            <a:endParaRPr lang="ru-RU" sz="1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636836" y="4618741"/>
            <a:ext cx="539750" cy="209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257799" y="4618741"/>
            <a:ext cx="539750" cy="209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297236" y="4428181"/>
            <a:ext cx="172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Не удовлетворяет требованиям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5812" y="4428181"/>
            <a:ext cx="107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Данные отсутствуют</a:t>
            </a:r>
            <a:endParaRPr lang="ru-RU" sz="10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853044"/>
              </p:ext>
            </p:extLst>
          </p:nvPr>
        </p:nvGraphicFramePr>
        <p:xfrm>
          <a:off x="355600" y="1365250"/>
          <a:ext cx="8410575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Лист" r:id="rId4" imgW="9725056" imgH="3057480" progId="Excel.Sheet.12">
                  <p:embed/>
                </p:oleObj>
              </mc:Choice>
              <mc:Fallback>
                <p:oleObj name="Лист" r:id="rId4" imgW="9725056" imgH="3057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0" y="1365250"/>
                        <a:ext cx="8410575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300" y="88900"/>
            <a:ext cx="8591000" cy="971549"/>
          </a:xfrm>
        </p:spPr>
        <p:txBody>
          <a:bodyPr/>
          <a:lstStyle/>
          <a:p>
            <a:pPr algn="ctr"/>
            <a:r>
              <a:rPr lang="ru" sz="3000" dirty="0" smtClean="0">
                <a:solidFill>
                  <a:srgbClr val="0B5394"/>
                </a:solidFill>
              </a:rPr>
              <a:t>Анализ </a:t>
            </a:r>
            <a:r>
              <a:rPr lang="ru-RU" sz="3000" dirty="0" smtClean="0">
                <a:solidFill>
                  <a:srgbClr val="0B5394"/>
                </a:solidFill>
              </a:rPr>
              <a:t>средств </a:t>
            </a:r>
            <a:r>
              <a:rPr lang="ru-RU" sz="3000" dirty="0">
                <a:solidFill>
                  <a:srgbClr val="0B5394"/>
                </a:solidFill>
              </a:rPr>
              <a:t>разработки систем управления и ПО для встраиваемых систем</a:t>
            </a:r>
            <a:endParaRPr lang="ru-RU" sz="3000" dirty="0"/>
          </a:p>
        </p:txBody>
      </p:sp>
      <p:sp>
        <p:nvSpPr>
          <p:cNvPr id="6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851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39150" y="2677814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099300" y="2564457"/>
            <a:ext cx="133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Удовлетворяет требованиям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39150" y="3171228"/>
            <a:ext cx="539750" cy="209550"/>
          </a:xfrm>
          <a:prstGeom prst="rect">
            <a:avLst/>
          </a:prstGeom>
          <a:solidFill>
            <a:srgbClr val="FBC1A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39150" y="3662064"/>
            <a:ext cx="539750" cy="209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099300" y="305658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 удовлетворяет</a:t>
            </a:r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9300" y="3536006"/>
            <a:ext cx="107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Данные отсутствуют</a:t>
            </a:r>
            <a:endParaRPr lang="ru-RU" sz="12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35753"/>
              </p:ext>
            </p:extLst>
          </p:nvPr>
        </p:nvGraphicFramePr>
        <p:xfrm>
          <a:off x="411163" y="1212850"/>
          <a:ext cx="6595890" cy="369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Лист" r:id="rId3" imgW="7296021" imgH="4086180" progId="Excel.Sheet.12">
                  <p:embed/>
                </p:oleObj>
              </mc:Choice>
              <mc:Fallback>
                <p:oleObj name="Лист" r:id="rId3" imgW="7296021" imgH="40861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3" y="1212850"/>
                        <a:ext cx="6595890" cy="3693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2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14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Требования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687900" y="881825"/>
            <a:ext cx="7768200" cy="3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Возможности </a:t>
            </a:r>
            <a:r>
              <a:rPr lang="ru" sz="1400" dirty="0" smtClean="0">
                <a:solidFill>
                  <a:srgbClr val="000000"/>
                </a:solidFill>
              </a:rPr>
              <a:t>редактирования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ru-RU" sz="1400" dirty="0" smtClean="0">
                <a:solidFill>
                  <a:srgbClr val="000000"/>
                </a:solidFill>
              </a:rPr>
              <a:t>диаграмм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 smtClean="0">
                <a:solidFill>
                  <a:srgbClr val="000000"/>
                </a:solidFill>
              </a:rPr>
              <a:t>Автоматическая </a:t>
            </a:r>
            <a:r>
              <a:rPr lang="ru" sz="1400" dirty="0">
                <a:solidFill>
                  <a:srgbClr val="000000"/>
                </a:solidFill>
              </a:rPr>
              <a:t>укладка диаграмм на </a:t>
            </a:r>
            <a:r>
              <a:rPr lang="ru" sz="1400" dirty="0" smtClean="0">
                <a:solidFill>
                  <a:srgbClr val="000000"/>
                </a:solidFill>
              </a:rPr>
              <a:t>плоскость.</a:t>
            </a:r>
            <a:endParaRPr lang="ru"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 smtClean="0">
                <a:solidFill>
                  <a:schemeClr val="dk1"/>
                </a:solidFill>
              </a:rPr>
              <a:t>Автоматическое </a:t>
            </a:r>
            <a:r>
              <a:rPr lang="ru" sz="1400" dirty="0">
                <a:solidFill>
                  <a:schemeClr val="dk1"/>
                </a:solidFill>
              </a:rPr>
              <a:t>разделение несвязанных областей графов на разные диаграммы.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 smtClean="0">
                <a:solidFill>
                  <a:schemeClr val="dk1"/>
                </a:solidFill>
              </a:rPr>
              <a:t>Возможность </a:t>
            </a:r>
            <a:r>
              <a:rPr lang="ru" sz="1400" dirty="0">
                <a:solidFill>
                  <a:schemeClr val="dk1"/>
                </a:solidFill>
              </a:rPr>
              <a:t>выбирать процессы для визуализации их взаимодействия</a:t>
            </a:r>
            <a:r>
              <a:rPr lang="ru" sz="1400" dirty="0" smtClean="0">
                <a:solidFill>
                  <a:schemeClr val="dk1"/>
                </a:solidFill>
              </a:rPr>
              <a:t>.</a:t>
            </a: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ru-RU" sz="1400" dirty="0">
                <a:solidFill>
                  <a:srgbClr val="000000"/>
                </a:solidFill>
              </a:rPr>
              <a:t>Исходя из анализа ПОП, необходима визуализация следующих диаграмм: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</a:rPr>
              <a:t>Диаграмм состояний процесса.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</a:rPr>
              <a:t>Диаграмм связи процессов по данным.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</a:rPr>
              <a:t>Диаграмм связи процессов по управлению.</a:t>
            </a:r>
          </a:p>
          <a:p>
            <a:pPr lvl="0" indent="-31750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ru-RU" sz="1400" dirty="0">
                <a:solidFill>
                  <a:schemeClr val="dk1"/>
                </a:solidFill>
              </a:rPr>
              <a:t>Возможность сохранения диаграммы в отдельный файл.</a:t>
            </a:r>
            <a:endParaRPr lang="ru-RU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209550" y="124924"/>
            <a:ext cx="87153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Диаграмма состояний процесса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6931900" y="775425"/>
            <a:ext cx="2016300" cy="26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отображения состояний процесса подошла диаграмма состояний UML.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" b="55710"/>
          <a:stretch/>
        </p:blipFill>
        <p:spPr>
          <a:xfrm>
            <a:off x="387351" y="865924"/>
            <a:ext cx="6432550" cy="3877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157025" y="188900"/>
            <a:ext cx="86814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Диаграмма связи процессов по данным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5200650" y="952500"/>
            <a:ext cx="3637750" cy="3773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построения диаграмм связи процессов по данным была проанализирована диаграмма классов UML. Заимствовано: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Идея отражения зависимости с помощью стрелок.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Общая структура вершин диаграммы: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dirty="0">
                <a:solidFill>
                  <a:srgbClr val="000000"/>
                </a:solidFill>
              </a:rPr>
              <a:t>название процесса, отделенное чертой от тела.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описание переменных (в оригинале - полей класса).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98"/>
          <a:stretch/>
        </p:blipFill>
        <p:spPr>
          <a:xfrm>
            <a:off x="222251" y="1025524"/>
            <a:ext cx="4758422" cy="3755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538925" y="169000"/>
            <a:ext cx="8240400" cy="6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Диаграмма связи процессов по управлению</a:t>
            </a:r>
            <a:endParaRPr sz="3000" dirty="0"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300251" y="784745"/>
            <a:ext cx="8594880" cy="1712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построения диаграмм связи процессов по управлению были проанализированы: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диаграмма деятельности UML: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общий вид вершин диаграммы </a:t>
            </a:r>
            <a:r>
              <a:rPr lang="ru" dirty="0">
                <a:solidFill>
                  <a:srgbClr val="000000"/>
                </a:solidFill>
              </a:rPr>
              <a:t>(</a:t>
            </a:r>
            <a:r>
              <a:rPr lang="ru" sz="1400" dirty="0">
                <a:solidFill>
                  <a:srgbClr val="000000"/>
                </a:solidFill>
              </a:rPr>
              <a:t>вместо названий активностей имена </a:t>
            </a:r>
            <a:r>
              <a:rPr lang="ru" sz="1400" dirty="0" smtClean="0">
                <a:solidFill>
                  <a:srgbClr val="000000"/>
                </a:solidFill>
              </a:rPr>
              <a:t>процессов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r>
              <a:rPr lang="ru" sz="1400" dirty="0" smtClean="0">
                <a:solidFill>
                  <a:srgbClr val="000000"/>
                </a:solidFill>
              </a:rPr>
              <a:t>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диаграмма состояний UML: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идея подписей над стрелками</a:t>
            </a:r>
            <a:r>
              <a:rPr lang="ru" dirty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обозначение точки входа</a:t>
            </a:r>
            <a:r>
              <a:rPr lang="ru" sz="1400" dirty="0" smtClean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t="2786" r="2342" b="67629"/>
          <a:stretch/>
        </p:blipFill>
        <p:spPr>
          <a:xfrm>
            <a:off x="1528552" y="2217758"/>
            <a:ext cx="6066427" cy="2674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1025</Words>
  <Application>Microsoft Office PowerPoint</Application>
  <PresentationFormat>Экран (16:9)</PresentationFormat>
  <Paragraphs>187</Paragraphs>
  <Slides>15</Slides>
  <Notes>12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Simple Light</vt:lpstr>
      <vt:lpstr>Simple Light</vt:lpstr>
      <vt:lpstr>Microsoft Excel Worksheet</vt:lpstr>
      <vt:lpstr>Выпускная квалификационная работа бакалавра по теме Разработка  программного модуля визуализации диаграмм процессов по спецификации на языке Reflex</vt:lpstr>
      <vt:lpstr>Решаемая проблема</vt:lpstr>
      <vt:lpstr>Специфика языка Reflex</vt:lpstr>
      <vt:lpstr>Сравнительный анализ средств визуализации диаграмм для языков общего назначения</vt:lpstr>
      <vt:lpstr>Анализ средств разработки систем управления и ПО для встраиваемых систем</vt:lpstr>
      <vt:lpstr>Требования</vt:lpstr>
      <vt:lpstr>Диаграмма состояний процесса</vt:lpstr>
      <vt:lpstr>Диаграмма связи процессов по данным</vt:lpstr>
      <vt:lpstr>Диаграмма связи процессов по управлению</vt:lpstr>
      <vt:lpstr>Презентация PowerPoint</vt:lpstr>
      <vt:lpstr>Обзор форматов представления графов </vt:lpstr>
      <vt:lpstr>Схема возможных преобразований форматов</vt:lpstr>
      <vt:lpstr>Сравнение GML и GraphML</vt:lpstr>
      <vt:lpstr>Реализация: принципы</vt:lpstr>
      <vt:lpstr>Реализация: архитектура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по теме Разработка  программного модуля визуализации диаграмм процессов по спецификации на языке Reflex</dc:title>
  <dc:creator>Alexandra</dc:creator>
  <cp:lastModifiedBy>Беленькая София</cp:lastModifiedBy>
  <cp:revision>47</cp:revision>
  <dcterms:modified xsi:type="dcterms:W3CDTF">2020-04-01T20:31:25Z</dcterms:modified>
</cp:coreProperties>
</file>