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C6139-F554-4616-8757-47D64AC9B93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94334-AD1D-4C0D-AB7B-1CCFA281A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61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97E9-5C0C-461E-8E75-798E593DC342}" type="datetime1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98C-4CED-4EB9-BEE4-848F4BB0EC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00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95CA-A167-4338-8DF2-0DCFF2A5AD38}" type="datetime1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98C-4CED-4EB9-BEE4-848F4BB0EC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34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CABE-ABE5-4500-B9F9-6BC25A403B04}" type="datetime1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98C-4CED-4EB9-BEE4-848F4BB0EC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72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C2D2-C211-4214-A062-CA46B6CCB6B5}" type="datetime1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98C-4CED-4EB9-BEE4-848F4BB0EC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2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F718-048D-499A-BCAB-ADC840644DBF}" type="datetime1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98C-4CED-4EB9-BEE4-848F4BB0EC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46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2013-387F-4413-8790-28F49E4A334E}" type="datetime1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98C-4CED-4EB9-BEE4-848F4BB0EC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18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33AE-FF7C-45AC-9486-AC24074A6966}" type="datetime1">
              <a:rPr lang="ru-RU" smtClean="0"/>
              <a:t>11.11.2020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98C-4CED-4EB9-BEE4-848F4BB0EC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0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54C5-98E7-4773-AF6D-44B4B1774763}" type="datetime1">
              <a:rPr lang="ru-RU" smtClean="0"/>
              <a:t>11.11.2020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98C-4CED-4EB9-BEE4-848F4BB0EC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06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8457-9820-4FC4-9D41-BA9A31F05A46}" type="datetime1">
              <a:rPr lang="ru-RU" smtClean="0"/>
              <a:t>11.11.2020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98C-4CED-4EB9-BEE4-848F4BB0EC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4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6B28-343E-4B0A-888C-73958244A7B0}" type="datetime1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98C-4CED-4EB9-BEE4-848F4BB0EC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99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B9A4-201F-491C-AE24-5FFB853DEBC3}" type="datetime1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598C-4CED-4EB9-BEE4-848F4BB0EC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47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55A0-B19F-4A61-9380-8DFD0C31A4B9}" type="datetime1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598C-4CED-4EB9-BEE4-848F4BB0EC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98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019199"/>
          </a:xfrm>
        </p:spPr>
        <p:txBody>
          <a:bodyPr>
            <a:noAutofit/>
          </a:bodyPr>
          <a:lstStyle/>
          <a:p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Метрики оценки информационной сложности ПО</a:t>
            </a:r>
            <a:endParaRPr lang="ru-RU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87910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Беленькая София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 Зюбин В. Е.</a:t>
            </a:r>
          </a:p>
          <a:p>
            <a:r>
              <a:rPr lang="ru-RU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Соруководитель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Розов А. С.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4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372" y="116632"/>
            <a:ext cx="8219256" cy="936104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Метрики сложности потока управления ПО: Метрика Джилба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394104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огическая сложность программы определяется как насыщенность программы выражениями типа IF – THEN – ELSE. </a:t>
            </a:r>
          </a:p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этом вводятся две характеристики: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 – абсолютная сложность программы, характеризующаяся количеством операторов условия типа IF – THEN – ELSE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относительная сложность программы.</a:t>
            </a:r>
          </a:p>
          <a:p>
            <a:pPr marL="0" indent="0">
              <a:buNone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/N,  где N – общее количество операторов.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97628" y="6492875"/>
            <a:ext cx="2133600" cy="365125"/>
          </a:xfrm>
        </p:spPr>
        <p:txBody>
          <a:bodyPr/>
          <a:lstStyle/>
          <a:p>
            <a:fld id="{9BB8598C-4CED-4EB9-BEE4-848F4BB0ECB3}" type="slidenum">
              <a:rPr lang="ru-RU" smtClean="0"/>
              <a:t>10</a:t>
            </a:fld>
            <a:r>
              <a:rPr lang="en-US" dirty="0" smtClean="0"/>
              <a:t> 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65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372" y="116632"/>
            <a:ext cx="8219256" cy="1656184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Метрики сложности потока управления ПО: Метрика «граничных значений» оценки сложности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916832"/>
            <a:ext cx="8322096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получения оценки необходимо разбить исходный граф G на макс. число подграфов G’, удовлетворяющим следующим условиям: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Вход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подграф осуществляется через вершину отбора.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Каждый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подграф включает вершину, называемую в дальнейшем «нижняя граница подграфа», в которую можно попасть из любой другой вершины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подграфа</a:t>
            </a:r>
          </a:p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Относительная граничная сложность программы: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– (V – 1) / 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где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абсолютная граничная сложность программы; v – общее число вершин графа программы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9BB8598C-4CED-4EB9-BEE4-848F4BB0ECB3}" type="slidenum">
              <a:rPr lang="ru-RU" smtClean="0"/>
              <a:t>11</a:t>
            </a:fld>
            <a:r>
              <a:rPr lang="en-US" dirty="0" smtClean="0"/>
              <a:t> 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535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372" y="116632"/>
            <a:ext cx="8219256" cy="1224136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Метрики сложности потока данных ПО: метрика 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Чепина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322096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Метрики сложности потока данных базируются на оценке использования, конфигурации и размещения данных в программе. В первую очередь это касается глобальных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переменных</a:t>
            </a:r>
          </a:p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Формула метрики:</a:t>
            </a:r>
          </a:p>
          <a:p>
            <a:pPr marL="0" indent="0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 этом а1, а2, а3, а4 – весовые коэффициенты. С учетом их значений получаем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https://studref.com/htm/img/15/6619/47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86080"/>
            <a:ext cx="2905864" cy="54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studref.com/htm/img/15/6619/47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21088"/>
            <a:ext cx="2304256" cy="5040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73823"/>
            <a:ext cx="2133600" cy="365125"/>
          </a:xfrm>
        </p:spPr>
        <p:txBody>
          <a:bodyPr/>
          <a:lstStyle/>
          <a:p>
            <a:fld id="{9BB8598C-4CED-4EB9-BEE4-848F4BB0ECB3}" type="slidenum">
              <a:rPr lang="ru-RU" smtClean="0"/>
              <a:t>12</a:t>
            </a:fld>
            <a:r>
              <a:rPr lang="en-US" dirty="0" smtClean="0"/>
              <a:t> 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48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372" y="116632"/>
            <a:ext cx="8219256" cy="1224136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Метрики сложности потока данных ПО: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Метрика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спена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322096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спена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основывается на локализации обращений к данным внутри каждой программной секции.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Спен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— это количество утверждений, содержащих данный идентификатор, между его первым и последним появлением в тексте программы. Следовательно, идентификатор, появившийся п раз, имеет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спен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равный п — 1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32583" y="6492875"/>
            <a:ext cx="2133600" cy="365125"/>
          </a:xfrm>
        </p:spPr>
        <p:txBody>
          <a:bodyPr/>
          <a:lstStyle/>
          <a:p>
            <a:fld id="{9BB8598C-4CED-4EB9-BEE4-848F4BB0ECB3}" type="slidenum">
              <a:rPr lang="ru-RU" smtClean="0"/>
              <a:t>13</a:t>
            </a:fld>
            <a:r>
              <a:rPr lang="en-US" dirty="0" smtClean="0"/>
              <a:t> 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9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372" y="116632"/>
            <a:ext cx="8219256" cy="1224136"/>
          </a:xfrm>
        </p:spPr>
        <p:txBody>
          <a:bodyPr>
            <a:noAutofit/>
          </a:bodyPr>
          <a:lstStyle/>
          <a:p>
            <a:pPr lvl="0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Метрики сложности потока данных ПО: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Метрика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Кафура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322096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Информационная мера сложности модуля относительно структуры данных представима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 = WR +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WWrRd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WrRdR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WrRd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WrRd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1),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где W — число процедур, которые только обновляют структуру данных; R — число процедур, которые только читают информацию из структуры данных;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WrRd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— число процедур, которые и читают, и обновляют информацию в структуре данных.</a:t>
            </a:r>
          </a:p>
          <a:p>
            <a:pPr marL="0" indent="0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9BB8598C-4CED-4EB9-BEE4-848F4BB0ECB3}" type="slidenum">
              <a:rPr lang="ru-RU" smtClean="0"/>
              <a:pPr/>
              <a:t>14</a:t>
            </a:fld>
            <a:r>
              <a:rPr lang="ru-RU" dirty="0" smtClean="0"/>
              <a:t> </a:t>
            </a:r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6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372" y="116632"/>
            <a:ext cx="8219256" cy="720080"/>
          </a:xfrm>
        </p:spPr>
        <p:txBody>
          <a:bodyPr>
            <a:noAutofit/>
          </a:bodyPr>
          <a:lstStyle/>
          <a:p>
            <a:pPr lvl="0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50088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Были рассмотрены наиболее популярные метрики оценки информационной сложности ПО, выявлены их основные особенности.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9BB8598C-4CED-4EB9-BEE4-848F4BB0ECB3}" type="slidenum">
              <a:rPr lang="ru-RU" smtClean="0"/>
              <a:t>15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74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372" y="116632"/>
            <a:ext cx="8219256" cy="1484784"/>
          </a:xfrm>
        </p:spPr>
        <p:txBody>
          <a:bodyPr/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Область применения метрик сложности ПО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6368" y="1700808"/>
            <a:ext cx="8291264" cy="48245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Промышленная разработка ПО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еобходимость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оценке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стоимости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- разработки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ru-RU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- поддержки,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- тестирования.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Стоимость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напрямую зависит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от: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объема трудозатрат на разработку и понимание кода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количества необходимых тестов. </a:t>
            </a:r>
            <a:endParaRPr lang="ru-RU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оценки этих параметров используются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различные метрики сложности ПО</a:t>
            </a:r>
          </a:p>
        </p:txBody>
      </p:sp>
      <p:sp>
        <p:nvSpPr>
          <p:cNvPr id="4" name="Выгнутая вправо стрелка 3"/>
          <p:cNvSpPr/>
          <p:nvPr/>
        </p:nvSpPr>
        <p:spPr>
          <a:xfrm>
            <a:off x="6444208" y="1921704"/>
            <a:ext cx="864096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05422" y="6489831"/>
            <a:ext cx="2133600" cy="365125"/>
          </a:xfrm>
        </p:spPr>
        <p:txBody>
          <a:bodyPr/>
          <a:lstStyle/>
          <a:p>
            <a:fld id="{9BB8598C-4CED-4EB9-BEE4-848F4BB0ECB3}" type="slidenum">
              <a:rPr lang="ru-RU" smtClean="0"/>
              <a:t>2</a:t>
            </a:fld>
            <a:r>
              <a:rPr lang="en-US" dirty="0" smtClean="0"/>
              <a:t> 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47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372" y="116632"/>
            <a:ext cx="8219256" cy="792088"/>
          </a:xfrm>
        </p:spPr>
        <p:txBody>
          <a:bodyPr/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41003"/>
              </p:ext>
            </p:extLst>
          </p:nvPr>
        </p:nvGraphicFramePr>
        <p:xfrm>
          <a:off x="233790" y="970349"/>
          <a:ext cx="8675436" cy="585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274"/>
                <a:gridCol w="3761162"/>
              </a:tblGrid>
              <a:tr h="1656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Область промышленной автоматизации, встраиваемых систем, управляющих алгоритмов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Стоимость ошибки достаточно высока</a:t>
                      </a:r>
                    </a:p>
                    <a:p>
                      <a:pPr algn="r"/>
                      <a:endParaRPr lang="ru-R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2184">
                <a:tc gridSpan="2">
                  <a:txBody>
                    <a:bodyPr/>
                    <a:lstStyle/>
                    <a:p>
                      <a:pPr algn="l">
                        <a:buFont typeface="Wingdings" panose="05000000000000000000" pitchFamily="2" charset="2"/>
                        <a:buNone/>
                      </a:pPr>
                      <a:r>
                        <a:rPr lang="ru-RU" sz="2400" b="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ru-RU" sz="2400" b="0" u="sng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Задача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повышение надежности разрабатываемого ПО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4032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ru-RU" sz="2400" b="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Решение</a:t>
                      </a:r>
                      <a:r>
                        <a:rPr lang="ru-RU" sz="2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ru-RU" sz="24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разработка методов оценки информационной сложности процесс-ориентированных программ</a:t>
                      </a:r>
                      <a:endParaRPr lang="ru-RU" sz="24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610624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Возможность выявлять сложные участки кода, в которых потенциально содержатся ошибки</a:t>
                      </a:r>
                      <a:endParaRPr lang="ru-R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Повышение надежности ПО </a:t>
                      </a:r>
                    </a:p>
                    <a:p>
                      <a:pPr algn="r"/>
                      <a:endParaRPr lang="ru-R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37172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Упрощение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процесса оценки стоимости разработки, поддержки и тестирования</a:t>
                      </a:r>
                      <a:endParaRPr lang="ru-R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Уменьшение </a:t>
                      </a:r>
                      <a:r>
                        <a:rPr lang="ru-RU" sz="24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ресурсозатрат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Стрелка вправо 7"/>
          <p:cNvSpPr/>
          <p:nvPr/>
        </p:nvSpPr>
        <p:spPr>
          <a:xfrm>
            <a:off x="4083952" y="4073239"/>
            <a:ext cx="1008112" cy="35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971287" y="5699035"/>
            <a:ext cx="1008112" cy="35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4971287" y="1052736"/>
            <a:ext cx="1008112" cy="35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9BB8598C-4CED-4EB9-BEE4-848F4BB0ECB3}" type="slidenum">
              <a:rPr lang="ru-RU" smtClean="0"/>
              <a:t>3</a:t>
            </a:fld>
            <a:r>
              <a:rPr lang="en-US" dirty="0" smtClean="0"/>
              <a:t> 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03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372" y="116632"/>
            <a:ext cx="8219256" cy="792088"/>
          </a:xfrm>
        </p:spPr>
        <p:txBody>
          <a:bodyPr/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и задачи работы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6368" y="908720"/>
            <a:ext cx="8291264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работы: разработка методов оценки информационной сложности процесс-ориентированных программ.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существующих метрик оценки информационной сложности программ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специфики процесс-ориентированных программ, в том числе с точки зрения </a:t>
            </a:r>
            <a:r>
              <a:rPr lang="ru-RU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psychology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Формулировка требований к RIDE-DSM оценки сложности </a:t>
            </a:r>
            <a:r>
              <a:rPr lang="ru-RU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Reflex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-программ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Определить методику оценки информационной сложности </a:t>
            </a:r>
            <a:r>
              <a:rPr lang="ru-RU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Reflex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-программ, включая используемые метрики.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архитектуру RIDE-DSM CARS.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Реализовать разработанный набор решений в виде RIDE-DSM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Исследовать разработанный подход на существующих </a:t>
            </a:r>
            <a:r>
              <a:rPr lang="ru-RU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Reflex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-программах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9BB8598C-4CED-4EB9-BEE4-848F4BB0ECB3}" type="slidenum">
              <a:rPr lang="ru-RU" smtClean="0"/>
              <a:t>4</a:t>
            </a:fld>
            <a:r>
              <a:rPr lang="en-US" dirty="0" smtClean="0"/>
              <a:t> 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00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372" y="116632"/>
            <a:ext cx="8219256" cy="1080120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Метрики оценки информационной сложности программ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5008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Программная метрика - это функция, с программными данными в качестве входной величины и числовым значением в качестве выходного </a:t>
            </a:r>
          </a:p>
          <a:p>
            <a:pPr marL="0" indent="0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группы: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sz="2400" dirty="0"/>
              <a:t>метрики размера ПО;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sz="2400" dirty="0"/>
              <a:t>метрики сложности потока управления ПО;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метрики сложности потока данных </a:t>
            </a:r>
            <a:r>
              <a:rPr lang="ru-RU" sz="2400" dirty="0" smtClean="0"/>
              <a:t>ПО.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9BB8598C-4CED-4EB9-BEE4-848F4BB0ECB3}" type="slidenum">
              <a:rPr lang="ru-RU" smtClean="0"/>
              <a:t>5</a:t>
            </a:fld>
            <a:r>
              <a:rPr lang="en-US" dirty="0" smtClean="0"/>
              <a:t> 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35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372" y="116632"/>
            <a:ext cx="8219256" cy="1080120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Метрики размера ПО: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LOC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322096" cy="5400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строк кода (LOC):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 «физических» строк кода (используемые аббревиатуры LOC, SLOC, KLOC, KSLOC, DSLOC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«логических» строк кода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SLOC (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используемые аббревиатуры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LSI, DSI, KDSI,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где «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SI» — source instructions)</a:t>
            </a:r>
            <a:endParaRPr lang="ru-RU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Преимущества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Простота</a:t>
            </a:r>
          </a:p>
          <a:p>
            <a:pPr marL="0" indent="0">
              <a:buNone/>
            </a:pPr>
            <a:r>
              <a:rPr lang="ru-RU" sz="2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Недостатки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вычислительные усилия для строки кода не учитываются в метрике, что затрудняет ее способность давать точную меру сложности программного обеспечения.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может быть непосредственно применена к графическим языкам программирования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зависит от используемого языка программирования</a:t>
            </a: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10400" y="6489831"/>
            <a:ext cx="2133600" cy="365125"/>
          </a:xfrm>
        </p:spPr>
        <p:txBody>
          <a:bodyPr/>
          <a:lstStyle/>
          <a:p>
            <a:fld id="{9BB8598C-4CED-4EB9-BEE4-848F4BB0ECB3}" type="slidenum">
              <a:rPr lang="ru-RU" smtClean="0"/>
              <a:t>6</a:t>
            </a:fld>
            <a:r>
              <a:rPr lang="en-US" dirty="0" smtClean="0"/>
              <a:t> 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95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372" y="116632"/>
            <a:ext cx="8219256" cy="792088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Метрики размера ПО: Мер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Холстеда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64704"/>
            <a:ext cx="8322096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NUOprtr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словарь операторов;</a:t>
            </a:r>
          </a:p>
          <a:p>
            <a:pPr marL="0" indent="0">
              <a:buNone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NUOprnd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—словарь операндов;</a:t>
            </a:r>
          </a:p>
          <a:p>
            <a:pPr marL="0" indent="0">
              <a:buNone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Noprtr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общее число операторов в программе;</a:t>
            </a:r>
          </a:p>
          <a:p>
            <a:pPr marL="0" indent="0">
              <a:buNone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Noprnd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общее число операндов в программе.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словарь программы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(Halstead Program Vocabulary): </a:t>
            </a:r>
          </a:p>
          <a:p>
            <a:pPr marL="0" indent="0"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HPVoc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NUOprtr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NUOprnd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длина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(Halstead Program Length,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HPLen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HPLen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Noprtr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Noprnd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объем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(Halstead Program Volume,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HPVol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HPVol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HPLen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log2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HPVoc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сложность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(Halstead Difficulty,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HDiff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HDiff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NUOprtr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/2) x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NOprnd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NUOprnd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усилия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программиста при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разработке (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Halstead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HEff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HDiff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HPVol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9BB8598C-4CED-4EB9-BEE4-848F4BB0ECB3}" type="slidenum">
              <a:rPr lang="ru-RU" smtClean="0"/>
              <a:t>7</a:t>
            </a:fld>
            <a:r>
              <a:rPr lang="en-US" dirty="0" smtClean="0"/>
              <a:t> 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59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372" y="116632"/>
            <a:ext cx="8219256" cy="936104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Метрики сложности потока управления ПО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394104" cy="54726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азируются на анализе управляющего графа программы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Управляющий граф G(V, Е) строится в виде ориентированного графа, в котором вычислительные операторы или выражения представляются в виде вершин V(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Vh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...,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 а передача управления между вершинами — в виде ребер Е(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Ех,Еп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41636" y="6518670"/>
            <a:ext cx="2133600" cy="365125"/>
          </a:xfrm>
        </p:spPr>
        <p:txBody>
          <a:bodyPr/>
          <a:lstStyle/>
          <a:p>
            <a:fld id="{9BB8598C-4CED-4EB9-BEE4-848F4BB0ECB3}" type="slidenum">
              <a:rPr lang="ru-RU" smtClean="0"/>
              <a:t>8</a:t>
            </a:fld>
            <a:r>
              <a:rPr lang="en-US" dirty="0" smtClean="0"/>
              <a:t> 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34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372" y="116632"/>
            <a:ext cx="8219256" cy="936104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Метрики сложности потока управления ПО: Метрика 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Маккейба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394104" cy="331236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Цикломатическая сложность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Маккейба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(CC) [4] - указывает количество линейно независимых путей в потоке управления.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Формула: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Z(G) = m – n + 2 * r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где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 — количество дуг (ребер) ориентированного графа G; </a:t>
            </a:r>
          </a:p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 — количество вершин; r —количество компонент связности графа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35425"/>
              </p:ext>
            </p:extLst>
          </p:nvPr>
        </p:nvGraphicFramePr>
        <p:xfrm>
          <a:off x="179512" y="3792736"/>
          <a:ext cx="8784976" cy="3065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/>
                <a:gridCol w="4392488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Достоинства: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Недостатки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простота вычисления;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нечувствительность к размеру ПО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повторяемость результата;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нечувствительность к изменению структуры ПО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707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наглядность и содержательность интерпретации.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отсутствие корреляции со структурированностью ПО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отсутствие чувствительности к вложенности циклов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013636" y="6492875"/>
            <a:ext cx="2133600" cy="365125"/>
          </a:xfrm>
        </p:spPr>
        <p:txBody>
          <a:bodyPr/>
          <a:lstStyle/>
          <a:p>
            <a:fld id="{9BB8598C-4CED-4EB9-BEE4-848F4BB0ECB3}" type="slidenum">
              <a:rPr lang="ru-RU" smtClean="0"/>
              <a:t>9</a:t>
            </a:fld>
            <a:r>
              <a:rPr lang="en-US" dirty="0" smtClean="0"/>
              <a:t> 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4050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947</Words>
  <Application>Microsoft Office PowerPoint</Application>
  <PresentationFormat>Экран (4:3)</PresentationFormat>
  <Paragraphs>122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Метрики оценки информационной сложности ПО</vt:lpstr>
      <vt:lpstr>Область применения метрик сложности ПО</vt:lpstr>
      <vt:lpstr>Актуальность</vt:lpstr>
      <vt:lpstr>Цель и задачи работы</vt:lpstr>
      <vt:lpstr>Метрики оценки информационной сложности программ</vt:lpstr>
      <vt:lpstr>Метрики размера ПО: LOC</vt:lpstr>
      <vt:lpstr>Метрики размера ПО: Мера Холстеда</vt:lpstr>
      <vt:lpstr>Метрики сложности потока управления ПО</vt:lpstr>
      <vt:lpstr>Метрики сложности потока управления ПО: Метрика Маккейба</vt:lpstr>
      <vt:lpstr>Метрики сложности потока управления ПО: Метрика Джилба</vt:lpstr>
      <vt:lpstr>Метрики сложности потока управления ПО: Метрика «граничных значений» оценки сложности</vt:lpstr>
      <vt:lpstr>Метрики сложности потока данных ПО: метрика Чепина</vt:lpstr>
      <vt:lpstr>Метрики сложности потока данных ПО: Метрика спена</vt:lpstr>
      <vt:lpstr>Метрики сложности потока данных ПО: Метрика Кафура</vt:lpstr>
      <vt:lpstr>Заключение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Метрики оценки информационной сложности ПО</dc:title>
  <dc:creator>Беленькая София</dc:creator>
  <cp:lastModifiedBy>Беленькая София</cp:lastModifiedBy>
  <cp:revision>13</cp:revision>
  <dcterms:created xsi:type="dcterms:W3CDTF">2020-11-10T15:19:22Z</dcterms:created>
  <dcterms:modified xsi:type="dcterms:W3CDTF">2020-11-10T17:13:34Z</dcterms:modified>
</cp:coreProperties>
</file>