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256" r:id="rId2"/>
    <p:sldId id="284"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85" r:id="rId24"/>
    <p:sldId id="278" r:id="rId25"/>
    <p:sldId id="279" r:id="rId26"/>
    <p:sldId id="280" r:id="rId27"/>
    <p:sldId id="281" r:id="rId28"/>
    <p:sldId id="286" r:id="rId29"/>
    <p:sldId id="287" r:id="rId30"/>
    <p:sldId id="282" r:id="rId31"/>
    <p:sldId id="283" r:id="rId32"/>
    <p:sldId id="288"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816" y="-4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6696" y="2809564"/>
            <a:ext cx="7005485" cy="137897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86695" y="4181160"/>
            <a:ext cx="7030799" cy="678426"/>
          </a:xfrm>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902763"/>
            <a:ext cx="8259098" cy="763526"/>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51818"/>
            <a:ext cx="8246070" cy="312665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920576"/>
            <a:ext cx="8093365" cy="763525"/>
          </a:xfrm>
        </p:spPr>
        <p:txBody>
          <a:bodyPr>
            <a:normAutofit/>
          </a:bodyPr>
          <a:lstStyle>
            <a:lvl1pPr algn="ct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73501"/>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45898"/>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73501"/>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45898"/>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hostinger.com/tutorials/reduce-dns-lookups"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2802194"/>
            <a:ext cx="7182464" cy="1445337"/>
          </a:xfrm>
        </p:spPr>
        <p:txBody>
          <a:bodyPr>
            <a:normAutofit/>
          </a:bodyPr>
          <a:lstStyle/>
          <a:p>
            <a:r>
              <a:rPr lang="en-US" dirty="0" smtClean="0"/>
              <a:t>INTERNET</a:t>
            </a:r>
            <a:endParaRPr lang="en-US" dirty="0"/>
          </a:p>
        </p:txBody>
      </p:sp>
      <p:sp>
        <p:nvSpPr>
          <p:cNvPr id="3" name="Subtitle 2"/>
          <p:cNvSpPr>
            <a:spLocks noGrp="1"/>
          </p:cNvSpPr>
          <p:nvPr>
            <p:ph type="subTitle" idx="1"/>
          </p:nvPr>
        </p:nvSpPr>
        <p:spPr>
          <a:xfrm>
            <a:off x="678426" y="4218033"/>
            <a:ext cx="6946857" cy="730043"/>
          </a:xfrm>
        </p:spPr>
        <p:txBody>
          <a:bodyPr/>
          <a:lstStyle/>
          <a:p>
            <a:r>
              <a:rPr lang="en-US" dirty="0" smtClean="0"/>
              <a:t>What is Internet? </a:t>
            </a:r>
            <a:endParaRPr lang="en-US" dirty="0"/>
          </a:p>
        </p:txBody>
      </p:sp>
      <p:pic>
        <p:nvPicPr>
          <p:cNvPr id="1026" name="Picture 2" descr="C:\Users\User\Desktop\images\1f9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4835" y="4231423"/>
            <a:ext cx="609193"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access the internet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access the internet, an existing network need to pay a small registration fee and agree to certain standards based on the TCP/IP(Transmission Control Protocol/Internet Protocol) reference model.</a:t>
            </a:r>
          </a:p>
          <a:p>
            <a:r>
              <a:rPr lang="en-US" dirty="0" smtClean="0"/>
              <a:t>Each organization pays for its own networks and its own telephone bills, but those cost usually exist independent of the internet.</a:t>
            </a:r>
          </a:p>
          <a:p>
            <a:r>
              <a:rPr lang="en-US" dirty="0" smtClean="0"/>
              <a:t>Another way to access the internet is through </a:t>
            </a:r>
            <a:r>
              <a:rPr lang="en-US" b="1" dirty="0" smtClean="0"/>
              <a:t>internet service provider(ISP</a:t>
            </a:r>
            <a:r>
              <a:rPr lang="en-US" b="1" dirty="0" smtClean="0"/>
              <a:t>).</a:t>
            </a:r>
            <a:endParaRPr lang="en-US" b="1" dirty="0" smtClean="0"/>
          </a:p>
          <a:p>
            <a:endParaRPr lang="en-US" dirty="0"/>
          </a:p>
        </p:txBody>
      </p:sp>
    </p:spTree>
    <p:extLst>
      <p:ext uri="{BB962C8B-B14F-4D97-AF65-F5344CB8AC3E}">
        <p14:creationId xmlns:p14="http://schemas.microsoft.com/office/powerpoint/2010/main" val="61122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service provider(ISP)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term “internet service provider(ISP)” refers to a company that provides access to the internet to both personal and business customers.</a:t>
            </a:r>
          </a:p>
          <a:p>
            <a:r>
              <a:rPr lang="en-US" dirty="0" smtClean="0"/>
              <a:t>A commercial organization with permanent  connection to the internet that sells temporary connections to subscribers.</a:t>
            </a:r>
          </a:p>
          <a:p>
            <a:r>
              <a:rPr lang="en-US" dirty="0" smtClean="0"/>
              <a:t>Examples : ETC, Prodigy, America </a:t>
            </a:r>
            <a:r>
              <a:rPr lang="en-US" dirty="0"/>
              <a:t>O</a:t>
            </a:r>
            <a:r>
              <a:rPr lang="en-US" dirty="0" smtClean="0"/>
              <a:t>nline, Microsoft </a:t>
            </a:r>
            <a:r>
              <a:rPr lang="en-US" dirty="0"/>
              <a:t>n</a:t>
            </a:r>
            <a:r>
              <a:rPr lang="en-US" dirty="0" smtClean="0"/>
              <a:t>etwork, AT &amp; T Networks.</a:t>
            </a:r>
            <a:endParaRPr lang="en-US" dirty="0"/>
          </a:p>
        </p:txBody>
      </p:sp>
    </p:spTree>
    <p:extLst>
      <p:ext uri="{BB962C8B-B14F-4D97-AF65-F5344CB8AC3E}">
        <p14:creationId xmlns:p14="http://schemas.microsoft.com/office/powerpoint/2010/main" val="182282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THE </a:t>
            </a:r>
            <a:r>
              <a:rPr lang="en-US" sz="3200" dirty="0" smtClean="0"/>
              <a:t>WEB(World Wide </a:t>
            </a:r>
            <a:r>
              <a:rPr lang="en-US" sz="3200" dirty="0"/>
              <a:t>W</a:t>
            </a:r>
            <a:r>
              <a:rPr lang="en-US" sz="3200" dirty="0" smtClean="0"/>
              <a:t>eb)</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The Web(World Wide Web) consists of information organized in to Web pages containing text and graphic images.</a:t>
            </a:r>
          </a:p>
          <a:p>
            <a:r>
              <a:rPr lang="en-US" dirty="0" smtClean="0"/>
              <a:t>It contains hypertext links, or highlighted keywords and images that lead to related information.</a:t>
            </a:r>
          </a:p>
          <a:p>
            <a:r>
              <a:rPr lang="en-US" dirty="0" smtClean="0"/>
              <a:t>A collection of linked web pages that has a common theme or focus is called a </a:t>
            </a:r>
            <a:r>
              <a:rPr lang="en-US" b="1" dirty="0" smtClean="0"/>
              <a:t>Web site</a:t>
            </a:r>
            <a:r>
              <a:rPr lang="en-US" dirty="0" smtClean="0"/>
              <a:t>.</a:t>
            </a:r>
          </a:p>
          <a:p>
            <a:r>
              <a:rPr lang="en-US" dirty="0" smtClean="0"/>
              <a:t>The main page that all of the pages on a particular Web site are organized around and link back to is called the site’s </a:t>
            </a:r>
            <a:r>
              <a:rPr lang="en-US" b="1" dirty="0" smtClean="0"/>
              <a:t>home page .</a:t>
            </a:r>
            <a:endParaRPr lang="en-US" b="1" dirty="0"/>
          </a:p>
        </p:txBody>
      </p:sp>
    </p:spTree>
    <p:extLst>
      <p:ext uri="{BB962C8B-B14F-4D97-AF65-F5344CB8AC3E}">
        <p14:creationId xmlns:p14="http://schemas.microsoft.com/office/powerpoint/2010/main" val="342879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images\soc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040" y="788540"/>
            <a:ext cx="6626146" cy="3780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40912" y="188375"/>
            <a:ext cx="5497032" cy="461665"/>
          </a:xfrm>
          <a:prstGeom prst="rect">
            <a:avLst/>
          </a:prstGeom>
        </p:spPr>
        <p:txBody>
          <a:bodyPr wrap="square">
            <a:spAutoFit/>
          </a:bodyPr>
          <a:lstStyle/>
          <a:p>
            <a:r>
              <a:rPr lang="en-US" sz="2400" dirty="0" smtClean="0">
                <a:solidFill>
                  <a:schemeClr val="tx2">
                    <a:lumMod val="60000"/>
                    <a:lumOff val="40000"/>
                  </a:schemeClr>
                </a:solidFill>
              </a:rPr>
              <a:t>         THE </a:t>
            </a:r>
            <a:r>
              <a:rPr lang="en-US" sz="2400" dirty="0">
                <a:solidFill>
                  <a:schemeClr val="tx2">
                    <a:lumMod val="60000"/>
                    <a:lumOff val="40000"/>
                  </a:schemeClr>
                </a:solidFill>
              </a:rPr>
              <a:t>WEB(World Wide Web)</a:t>
            </a:r>
          </a:p>
        </p:txBody>
      </p:sp>
    </p:spTree>
    <p:extLst>
      <p:ext uri="{BB962C8B-B14F-4D97-AF65-F5344CB8AC3E}">
        <p14:creationId xmlns:p14="http://schemas.microsoft.com/office/powerpoint/2010/main" val="372516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How </a:t>
            </a:r>
            <a:r>
              <a:rPr lang="en-US" sz="3200" dirty="0" smtClean="0"/>
              <a:t>to access the Web?</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t>Once you have your internet connection , then you need special software called a </a:t>
            </a:r>
            <a:r>
              <a:rPr lang="en-US" b="1" dirty="0"/>
              <a:t>B</a:t>
            </a:r>
            <a:r>
              <a:rPr lang="en-US" b="1" dirty="0" smtClean="0"/>
              <a:t>rowser</a:t>
            </a:r>
            <a:r>
              <a:rPr lang="en-US" dirty="0" smtClean="0"/>
              <a:t> to access the web.</a:t>
            </a:r>
          </a:p>
          <a:p>
            <a:r>
              <a:rPr lang="en-US" dirty="0" smtClean="0"/>
              <a:t>Web browser are used to connect you to remote computers, open and transfer files, display text and images.</a:t>
            </a:r>
          </a:p>
          <a:p>
            <a:r>
              <a:rPr lang="en-US" dirty="0" smtClean="0"/>
              <a:t>Web browser are specialized programs.</a:t>
            </a:r>
          </a:p>
          <a:p>
            <a:r>
              <a:rPr lang="en-US" dirty="0" smtClean="0"/>
              <a:t>Examples of web browser: Netscape Navigator(</a:t>
            </a:r>
            <a:r>
              <a:rPr lang="en-US" dirty="0"/>
              <a:t>Navigator</a:t>
            </a:r>
            <a:r>
              <a:rPr lang="en-US" dirty="0" smtClean="0"/>
              <a:t>) and internet explorer.</a:t>
            </a:r>
          </a:p>
          <a:p>
            <a:pPr marL="0" indent="0">
              <a:buNone/>
            </a:pPr>
            <a:endParaRPr lang="en-US" dirty="0"/>
          </a:p>
        </p:txBody>
      </p:sp>
    </p:spTree>
    <p:extLst>
      <p:ext uri="{BB962C8B-B14F-4D97-AF65-F5344CB8AC3E}">
        <p14:creationId xmlns:p14="http://schemas.microsoft.com/office/powerpoint/2010/main" val="18906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Client/Server Structure of the Web</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collection of files that reside on computers called </a:t>
            </a:r>
            <a:r>
              <a:rPr lang="en-US" b="1" dirty="0" smtClean="0"/>
              <a:t>Web servers. </a:t>
            </a:r>
            <a:r>
              <a:rPr lang="en-US" b="1" dirty="0"/>
              <a:t> </a:t>
            </a:r>
            <a:r>
              <a:rPr lang="en-US" dirty="0" smtClean="0"/>
              <a:t>That are located all over the world and are connected each other through the Internet.</a:t>
            </a:r>
          </a:p>
          <a:p>
            <a:r>
              <a:rPr lang="en-US" dirty="0" smtClean="0"/>
              <a:t>when you use your Internet connection to become part of the web , so your computer becomes a </a:t>
            </a:r>
            <a:r>
              <a:rPr lang="en-US" b="1" dirty="0" smtClean="0"/>
              <a:t>Web Client</a:t>
            </a:r>
            <a:r>
              <a:rPr lang="en-US" dirty="0" smtClean="0"/>
              <a:t> in a world wide client/server network.</a:t>
            </a:r>
          </a:p>
          <a:p>
            <a:r>
              <a:rPr lang="en-US" dirty="0" smtClean="0"/>
              <a:t>A </a:t>
            </a:r>
            <a:r>
              <a:rPr lang="en-US" b="1" dirty="0" smtClean="0"/>
              <a:t>Web browser </a:t>
            </a:r>
            <a:r>
              <a:rPr lang="en-US" dirty="0" smtClean="0"/>
              <a:t>is the software that you run on your computer to make it works as a web client.</a:t>
            </a:r>
            <a:endParaRPr lang="en-US" dirty="0"/>
          </a:p>
        </p:txBody>
      </p:sp>
    </p:spTree>
    <p:extLst>
      <p:ext uri="{BB962C8B-B14F-4D97-AF65-F5344CB8AC3E}">
        <p14:creationId xmlns:p14="http://schemas.microsoft.com/office/powerpoint/2010/main" val="124232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User\Desktop\images\5ea0baf0b2840153a46b9128_Client-Server-A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34" y="925734"/>
            <a:ext cx="5932967" cy="3295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45219" y="556402"/>
            <a:ext cx="5305645" cy="461665"/>
          </a:xfrm>
          <a:prstGeom prst="rect">
            <a:avLst/>
          </a:prstGeom>
        </p:spPr>
        <p:txBody>
          <a:bodyPr wrap="square">
            <a:spAutoFit/>
          </a:bodyPr>
          <a:lstStyle/>
          <a:p>
            <a:r>
              <a:rPr lang="en-US" dirty="0" smtClean="0"/>
              <a:t>           </a:t>
            </a:r>
            <a:r>
              <a:rPr lang="en-US" sz="2400" dirty="0" smtClean="0">
                <a:solidFill>
                  <a:schemeClr val="tx2">
                    <a:lumMod val="60000"/>
                    <a:lumOff val="40000"/>
                  </a:schemeClr>
                </a:solidFill>
              </a:rPr>
              <a:t>Client/Server </a:t>
            </a:r>
            <a:r>
              <a:rPr lang="en-US" sz="2400" dirty="0">
                <a:solidFill>
                  <a:schemeClr val="tx2">
                    <a:lumMod val="60000"/>
                    <a:lumOff val="40000"/>
                  </a:schemeClr>
                </a:solidFill>
              </a:rPr>
              <a:t>Structure of the Web</a:t>
            </a:r>
          </a:p>
        </p:txBody>
      </p:sp>
    </p:spTree>
    <p:extLst>
      <p:ext uri="{BB962C8B-B14F-4D97-AF65-F5344CB8AC3E}">
        <p14:creationId xmlns:p14="http://schemas.microsoft.com/office/powerpoint/2010/main" val="77026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ADDRESSES ON THE WEB</a:t>
            </a:r>
            <a:endParaRPr lang="en-US" sz="3200" dirty="0"/>
          </a:p>
        </p:txBody>
      </p:sp>
      <p:sp>
        <p:nvSpPr>
          <p:cNvPr id="3" name="Content Placeholder 2"/>
          <p:cNvSpPr>
            <a:spLocks noGrp="1"/>
          </p:cNvSpPr>
          <p:nvPr>
            <p:ph idx="1"/>
          </p:nvPr>
        </p:nvSpPr>
        <p:spPr/>
        <p:txBody>
          <a:bodyPr/>
          <a:lstStyle/>
          <a:p>
            <a:pPr>
              <a:buFont typeface="Wingdings" pitchFamily="2" charset="2"/>
              <a:buChar char="Ø"/>
            </a:pPr>
            <a:r>
              <a:rPr lang="en-US" dirty="0" smtClean="0"/>
              <a:t>QUESTION </a:t>
            </a:r>
          </a:p>
          <a:p>
            <a:r>
              <a:rPr lang="en-US" dirty="0" smtClean="0"/>
              <a:t>How can the computers send the data each other through the Internet?</a:t>
            </a:r>
          </a:p>
          <a:p>
            <a:pPr marL="0" indent="0">
              <a:buNone/>
            </a:pPr>
            <a:endParaRPr lang="en-US" dirty="0"/>
          </a:p>
        </p:txBody>
      </p:sp>
    </p:spTree>
    <p:extLst>
      <p:ext uri="{BB962C8B-B14F-4D97-AF65-F5344CB8AC3E}">
        <p14:creationId xmlns:p14="http://schemas.microsoft.com/office/powerpoint/2010/main" val="2165344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Addresses on the Web:- IP Addressing</a:t>
            </a:r>
            <a:endParaRPr lang="en-US" dirty="0"/>
          </a:p>
        </p:txBody>
      </p:sp>
      <p:sp>
        <p:nvSpPr>
          <p:cNvPr id="3" name="Content Placeholder 2"/>
          <p:cNvSpPr>
            <a:spLocks noGrp="1"/>
          </p:cNvSpPr>
          <p:nvPr>
            <p:ph idx="1"/>
          </p:nvPr>
        </p:nvSpPr>
        <p:spPr/>
        <p:txBody>
          <a:bodyPr>
            <a:normAutofit fontScale="85000" lnSpcReduction="20000"/>
          </a:bodyPr>
          <a:lstStyle/>
          <a:p>
            <a:r>
              <a:rPr lang="en-US" sz="3000" dirty="0" smtClean="0"/>
              <a:t>Each computer on the internet does have a unique identification number , called an </a:t>
            </a:r>
            <a:r>
              <a:rPr lang="en-US" sz="3000" dirty="0" smtClean="0">
                <a:solidFill>
                  <a:srgbClr val="C00000"/>
                </a:solidFill>
              </a:rPr>
              <a:t>IP(Internet protocol)  </a:t>
            </a:r>
            <a:r>
              <a:rPr lang="en-US" sz="3000" dirty="0" smtClean="0"/>
              <a:t>address.</a:t>
            </a:r>
          </a:p>
          <a:p>
            <a:r>
              <a:rPr lang="en-US" sz="3000" dirty="0" smtClean="0"/>
              <a:t>The IP addressing system currently in use on the Internet uses a four-part number.</a:t>
            </a:r>
          </a:p>
          <a:p>
            <a:r>
              <a:rPr lang="en-US" sz="3000" dirty="0" smtClean="0"/>
              <a:t>Each part of the address is a number ranging from 0 to 255, and each part is separated from the previous part by period. Example: 106.29.242.17</a:t>
            </a:r>
          </a:p>
          <a:p>
            <a:endParaRPr lang="en-US" dirty="0"/>
          </a:p>
        </p:txBody>
      </p:sp>
    </p:spTree>
    <p:extLst>
      <p:ext uri="{BB962C8B-B14F-4D97-AF65-F5344CB8AC3E}">
        <p14:creationId xmlns:p14="http://schemas.microsoft.com/office/powerpoint/2010/main" val="67893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227" y="204518"/>
            <a:ext cx="6283782" cy="725349"/>
          </a:xfrm>
        </p:spPr>
        <p:txBody>
          <a:bodyPr>
            <a:normAutofit/>
          </a:bodyPr>
          <a:lstStyle/>
          <a:p>
            <a:r>
              <a:rPr lang="en-US" sz="3200" dirty="0" smtClean="0"/>
              <a:t>Uniform Resource Locators(URL)</a:t>
            </a:r>
            <a:endParaRPr lang="en-US" sz="3200" dirty="0"/>
          </a:p>
        </p:txBody>
      </p:sp>
      <p:sp>
        <p:nvSpPr>
          <p:cNvPr id="3" name="Content Placeholder 2"/>
          <p:cNvSpPr>
            <a:spLocks noGrp="1"/>
          </p:cNvSpPr>
          <p:nvPr>
            <p:ph idx="1"/>
          </p:nvPr>
        </p:nvSpPr>
        <p:spPr>
          <a:xfrm>
            <a:off x="2389238" y="946298"/>
            <a:ext cx="6304935" cy="4072269"/>
          </a:xfrm>
        </p:spPr>
        <p:txBody>
          <a:bodyPr>
            <a:noAutofit/>
          </a:bodyPr>
          <a:lstStyle/>
          <a:p>
            <a:r>
              <a:rPr lang="en-US" dirty="0" smtClean="0"/>
              <a:t>The IP address and the domain name each identify a particular computer on the Internet.</a:t>
            </a:r>
          </a:p>
          <a:p>
            <a:r>
              <a:rPr lang="en-US" dirty="0" smtClean="0"/>
              <a:t>However, they do not indicate where a Web page’s  HTML document resides on that computer.</a:t>
            </a:r>
          </a:p>
          <a:p>
            <a:r>
              <a:rPr lang="en-US" dirty="0"/>
              <a:t>So to identify a Web pages exact location, Web browsers rely on </a:t>
            </a:r>
            <a:r>
              <a:rPr lang="en-US" dirty="0">
                <a:solidFill>
                  <a:srgbClr val="C00000"/>
                </a:solidFill>
              </a:rPr>
              <a:t>Uniform Resource Locator(URL)</a:t>
            </a:r>
          </a:p>
          <a:p>
            <a:pPr marL="0" indent="0">
              <a:buNone/>
            </a:pPr>
            <a:endParaRPr lang="en-US" dirty="0" smtClean="0"/>
          </a:p>
        </p:txBody>
      </p:sp>
    </p:spTree>
    <p:extLst>
      <p:ext uri="{BB962C8B-B14F-4D97-AF65-F5344CB8AC3E}">
        <p14:creationId xmlns:p14="http://schemas.microsoft.com/office/powerpoint/2010/main" val="103252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995" y="265814"/>
            <a:ext cx="8229600" cy="776150"/>
          </a:xfrm>
        </p:spPr>
        <p:txBody>
          <a:bodyPr>
            <a:normAutofit/>
          </a:bodyPr>
          <a:lstStyle/>
          <a:p>
            <a:r>
              <a:rPr lang="en-US" sz="3200" b="1" dirty="0" smtClean="0">
                <a:solidFill>
                  <a:schemeClr val="bg2"/>
                </a:solidFill>
              </a:rPr>
              <a:t>Objectives</a:t>
            </a:r>
            <a:endParaRPr lang="en-US" sz="3200" b="1" dirty="0">
              <a:solidFill>
                <a:schemeClr val="bg2"/>
              </a:solidFill>
            </a:endParaRPr>
          </a:p>
        </p:txBody>
      </p:sp>
      <p:sp>
        <p:nvSpPr>
          <p:cNvPr id="3" name="Content Placeholder 2"/>
          <p:cNvSpPr>
            <a:spLocks noGrp="1"/>
          </p:cNvSpPr>
          <p:nvPr>
            <p:ph sz="half" idx="1"/>
          </p:nvPr>
        </p:nvSpPr>
        <p:spPr/>
        <p:txBody>
          <a:bodyPr/>
          <a:lstStyle/>
          <a:p>
            <a:pPr>
              <a:buFont typeface="Wingdings" pitchFamily="2" charset="2"/>
              <a:buChar char="Ø"/>
            </a:pPr>
            <a:r>
              <a:rPr lang="en-US" dirty="0" smtClean="0">
                <a:solidFill>
                  <a:schemeClr val="bg2"/>
                </a:solidFill>
              </a:rPr>
              <a:t>What is Internet</a:t>
            </a:r>
          </a:p>
          <a:p>
            <a:pPr>
              <a:buFont typeface="Wingdings" pitchFamily="2" charset="2"/>
              <a:buChar char="Ø"/>
            </a:pPr>
            <a:r>
              <a:rPr lang="en-US" dirty="0" smtClean="0">
                <a:solidFill>
                  <a:schemeClr val="bg2"/>
                </a:solidFill>
              </a:rPr>
              <a:t>What is Web</a:t>
            </a:r>
          </a:p>
          <a:p>
            <a:pPr>
              <a:buFont typeface="Wingdings" pitchFamily="2" charset="2"/>
              <a:buChar char="Ø"/>
            </a:pPr>
            <a:r>
              <a:rPr lang="en-US" dirty="0" smtClean="0">
                <a:solidFill>
                  <a:schemeClr val="bg2"/>
                </a:solidFill>
              </a:rPr>
              <a:t>Development of Web</a:t>
            </a:r>
          </a:p>
          <a:p>
            <a:pPr>
              <a:buFont typeface="Wingdings" pitchFamily="2" charset="2"/>
              <a:buChar char="Ø"/>
            </a:pPr>
            <a:r>
              <a:rPr lang="en-US" dirty="0" smtClean="0">
                <a:solidFill>
                  <a:schemeClr val="bg2"/>
                </a:solidFill>
              </a:rPr>
              <a:t>What is Protocol</a:t>
            </a:r>
            <a:endParaRPr lang="en-US" dirty="0">
              <a:solidFill>
                <a:schemeClr val="bg2"/>
              </a:solidFill>
            </a:endParaRPr>
          </a:p>
        </p:txBody>
      </p:sp>
      <p:sp>
        <p:nvSpPr>
          <p:cNvPr id="4" name="Content Placeholder 3"/>
          <p:cNvSpPr>
            <a:spLocks noGrp="1"/>
          </p:cNvSpPr>
          <p:nvPr>
            <p:ph sz="half" idx="2"/>
          </p:nvPr>
        </p:nvSpPr>
        <p:spPr/>
        <p:txBody>
          <a:bodyPr/>
          <a:lstStyle/>
          <a:p>
            <a:pPr>
              <a:buFont typeface="Wingdings" pitchFamily="2" charset="2"/>
              <a:buChar char="Ø"/>
            </a:pPr>
            <a:r>
              <a:rPr lang="en-US" dirty="0" smtClean="0">
                <a:solidFill>
                  <a:schemeClr val="bg1"/>
                </a:solidFill>
              </a:rPr>
              <a:t> Markup languages</a:t>
            </a:r>
          </a:p>
          <a:p>
            <a:pPr>
              <a:buFont typeface="Wingdings" pitchFamily="2" charset="2"/>
              <a:buChar char="Ø"/>
            </a:pPr>
            <a:r>
              <a:rPr lang="en-US" dirty="0" smtClean="0">
                <a:solidFill>
                  <a:schemeClr val="bg1"/>
                </a:solidFill>
              </a:rPr>
              <a:t>Web servers and </a:t>
            </a:r>
            <a:r>
              <a:rPr lang="en-US" dirty="0">
                <a:solidFill>
                  <a:schemeClr val="bg1"/>
                </a:solidFill>
              </a:rPr>
              <a:t>W</a:t>
            </a:r>
            <a:r>
              <a:rPr lang="en-US" dirty="0" smtClean="0">
                <a:solidFill>
                  <a:schemeClr val="bg1"/>
                </a:solidFill>
              </a:rPr>
              <a:t>eb Clients</a:t>
            </a:r>
          </a:p>
          <a:p>
            <a:pPr>
              <a:buFont typeface="Wingdings" pitchFamily="2" charset="2"/>
              <a:buChar char="Ø"/>
            </a:pPr>
            <a:r>
              <a:rPr lang="en-US" dirty="0" smtClean="0">
                <a:solidFill>
                  <a:schemeClr val="bg1"/>
                </a:solidFill>
              </a:rPr>
              <a:t>Hypertext Transfer Protocol(HTTP) – how it works</a:t>
            </a:r>
            <a:endParaRPr lang="en-US" dirty="0" smtClean="0">
              <a:solidFill>
                <a:schemeClr val="bg1"/>
              </a:solidFill>
            </a:endParaRPr>
          </a:p>
          <a:p>
            <a:pPr>
              <a:buFont typeface="Wingdings" pitchFamily="2" charset="2"/>
              <a:buChar char="Ø"/>
            </a:pPr>
            <a:endParaRPr lang="en-US" dirty="0"/>
          </a:p>
        </p:txBody>
      </p:sp>
    </p:spTree>
    <p:extLst>
      <p:ext uri="{BB962C8B-B14F-4D97-AF65-F5344CB8AC3E}">
        <p14:creationId xmlns:p14="http://schemas.microsoft.com/office/powerpoint/2010/main" val="2794348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Uniform </a:t>
            </a:r>
            <a:r>
              <a:rPr lang="en-US" sz="3200" dirty="0"/>
              <a:t>Resource </a:t>
            </a:r>
            <a:r>
              <a:rPr lang="en-US" sz="3200" dirty="0" smtClean="0"/>
              <a:t>Locators(URL)</a:t>
            </a:r>
            <a:endParaRPr lang="en-US" sz="3200" dirty="0"/>
          </a:p>
        </p:txBody>
      </p:sp>
      <p:sp>
        <p:nvSpPr>
          <p:cNvPr id="3" name="Content Placeholder 2"/>
          <p:cNvSpPr>
            <a:spLocks noGrp="1"/>
          </p:cNvSpPr>
          <p:nvPr>
            <p:ph idx="1"/>
          </p:nvPr>
        </p:nvSpPr>
        <p:spPr/>
        <p:txBody>
          <a:bodyPr>
            <a:normAutofit/>
          </a:bodyPr>
          <a:lstStyle/>
          <a:p>
            <a:r>
              <a:rPr lang="en-US" dirty="0" smtClean="0"/>
              <a:t>URL has the following syntax:-</a:t>
            </a:r>
          </a:p>
          <a:p>
            <a:r>
              <a:rPr lang="en-US" dirty="0" smtClean="0"/>
              <a:t>Protocol://hostname:port/path-and-file-name</a:t>
            </a:r>
          </a:p>
          <a:p>
            <a:pPr marL="0" indent="0">
              <a:buNone/>
            </a:pPr>
            <a:r>
              <a:rPr lang="en-US" b="1" dirty="0" smtClean="0"/>
              <a:t>            There are four part in the URL</a:t>
            </a:r>
          </a:p>
          <a:p>
            <a:pPr marL="514350" indent="-514350">
              <a:buFont typeface="+mj-lt"/>
              <a:buAutoNum type="arabicPeriod"/>
            </a:pPr>
            <a:r>
              <a:rPr lang="en-US" dirty="0" smtClean="0"/>
              <a:t>Protocol:- The application level protocol used by the client and server </a:t>
            </a:r>
            <a:r>
              <a:rPr lang="en-US" dirty="0" err="1" smtClean="0"/>
              <a:t>eg</a:t>
            </a:r>
            <a:r>
              <a:rPr lang="en-US" dirty="0" smtClean="0"/>
              <a:t>:-HTTP, FTP and TELNET</a:t>
            </a:r>
          </a:p>
          <a:p>
            <a:pPr marL="0" indent="0">
              <a:buNone/>
            </a:pPr>
            <a:endParaRPr lang="en-US" sz="3200" b="1" dirty="0"/>
          </a:p>
          <a:p>
            <a:pPr marL="0" indent="0">
              <a:buNone/>
            </a:pPr>
            <a:endParaRPr lang="en-US" sz="3200" b="1" dirty="0"/>
          </a:p>
        </p:txBody>
      </p:sp>
    </p:spTree>
    <p:extLst>
      <p:ext uri="{BB962C8B-B14F-4D97-AF65-F5344CB8AC3E}">
        <p14:creationId xmlns:p14="http://schemas.microsoft.com/office/powerpoint/2010/main" val="368916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Uniform Resource </a:t>
            </a:r>
            <a:r>
              <a:rPr lang="en-US" sz="3200" dirty="0" smtClean="0"/>
              <a:t>Locators(URL)</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p>
          <a:p>
            <a:pPr marL="0" indent="0">
              <a:buNone/>
            </a:pPr>
            <a:r>
              <a:rPr lang="en-US" dirty="0" smtClean="0"/>
              <a:t>    2. Hostname:- the DNS name </a:t>
            </a:r>
            <a:r>
              <a:rPr lang="en-US" dirty="0" err="1" smtClean="0"/>
              <a:t>eg</a:t>
            </a:r>
            <a:r>
              <a:rPr lang="en-US" dirty="0" smtClean="0"/>
              <a:t>(</a:t>
            </a:r>
            <a:r>
              <a:rPr lang="en-US" dirty="0" smtClean="0">
                <a:hlinkClick r:id="rId2"/>
              </a:rPr>
              <a:t>www.yahoo.com</a:t>
            </a:r>
            <a:r>
              <a:rPr lang="en-US" dirty="0" smtClean="0"/>
              <a:t>) or IP address(192.165.10.120) of the server.</a:t>
            </a:r>
          </a:p>
          <a:p>
            <a:pPr marL="0" indent="0">
              <a:buNone/>
            </a:pPr>
            <a:r>
              <a:rPr lang="en-US" dirty="0" smtClean="0"/>
              <a:t>      3.Port:- the TCP port number that the server is listening for incoming request from the clients.</a:t>
            </a:r>
          </a:p>
          <a:p>
            <a:pPr marL="0" indent="0">
              <a:buNone/>
            </a:pPr>
            <a:r>
              <a:rPr lang="en-US" dirty="0" smtClean="0"/>
              <a:t>4.Path-and-file-name:- the name and location of the requested resource under the server document base directory .</a:t>
            </a:r>
          </a:p>
          <a:p>
            <a:pPr marL="0" indent="0">
              <a:buNone/>
            </a:pPr>
            <a:r>
              <a:rPr lang="en-US" dirty="0" err="1" smtClean="0"/>
              <a:t>Eg</a:t>
            </a:r>
            <a:r>
              <a:rPr lang="en-US" dirty="0" smtClean="0"/>
              <a:t>:  http://www.yaho.com/webdevanddesign/index.html</a:t>
            </a:r>
            <a:endParaRPr lang="en-US" dirty="0"/>
          </a:p>
        </p:txBody>
      </p:sp>
    </p:spTree>
    <p:extLst>
      <p:ext uri="{BB962C8B-B14F-4D97-AF65-F5344CB8AC3E}">
        <p14:creationId xmlns:p14="http://schemas.microsoft.com/office/powerpoint/2010/main" val="162311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Domain Name System(DNS)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DNS or a domain name system is used to translate domain names into IP addresses, allowing the browsers to access other internet resources</a:t>
            </a:r>
            <a:r>
              <a:rPr lang="en-US" dirty="0" smtClean="0"/>
              <a:t>.</a:t>
            </a:r>
          </a:p>
          <a:p>
            <a:r>
              <a:rPr lang="en-US" dirty="0"/>
              <a:t>When users enter a domain name into the address bar of their web browser, they will be taken to the site they want to visit. However, this seemingly instant task consists of several steps known as the </a:t>
            </a:r>
            <a:r>
              <a:rPr lang="en-US" b="1" dirty="0">
                <a:hlinkClick r:id="rId2"/>
              </a:rPr>
              <a:t>DNS lookup</a:t>
            </a:r>
            <a:r>
              <a:rPr lang="en-US" b="1" dirty="0"/>
              <a:t> </a:t>
            </a:r>
            <a:r>
              <a:rPr lang="en-US" dirty="0"/>
              <a:t>or </a:t>
            </a:r>
            <a:r>
              <a:rPr lang="en-US" b="1" dirty="0"/>
              <a:t>DNS resolution process</a:t>
            </a:r>
            <a:r>
              <a:rPr lang="en-US" dirty="0" smtClean="0"/>
              <a:t>.</a:t>
            </a:r>
          </a:p>
          <a:p>
            <a:r>
              <a:rPr lang="en-US" b="1" dirty="0" smtClean="0"/>
              <a:t>NO other computer on the Internet has the same domain name</a:t>
            </a:r>
            <a:r>
              <a:rPr lang="en-US" dirty="0" smtClean="0"/>
              <a:t>.</a:t>
            </a:r>
            <a:endParaRPr lang="en-US" dirty="0"/>
          </a:p>
        </p:txBody>
      </p:sp>
    </p:spTree>
    <p:extLst>
      <p:ext uri="{BB962C8B-B14F-4D97-AF65-F5344CB8AC3E}">
        <p14:creationId xmlns:p14="http://schemas.microsoft.com/office/powerpoint/2010/main" val="2810279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Domain Name </a:t>
            </a:r>
            <a:r>
              <a:rPr lang="en-US" sz="2400" dirty="0" smtClean="0"/>
              <a:t>Addressing (how it works ?)</a:t>
            </a:r>
            <a:endParaRPr lang="en-US" sz="2400" dirty="0"/>
          </a:p>
        </p:txBody>
      </p:sp>
      <p:pic>
        <p:nvPicPr>
          <p:cNvPr id="1026" name="Picture 2" descr="C:\Users\User\Desktop\images\8908.154990776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1293517"/>
            <a:ext cx="5715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730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HTTP CONCEPTS</a:t>
            </a:r>
            <a:endParaRPr lang="en-US" dirty="0"/>
          </a:p>
        </p:txBody>
      </p:sp>
      <p:sp>
        <p:nvSpPr>
          <p:cNvPr id="3" name="Content Placeholder 2"/>
          <p:cNvSpPr>
            <a:spLocks noGrp="1"/>
          </p:cNvSpPr>
          <p:nvPr>
            <p:ph idx="1"/>
          </p:nvPr>
        </p:nvSpPr>
        <p:spPr/>
        <p:txBody>
          <a:bodyPr>
            <a:normAutofit/>
          </a:bodyPr>
          <a:lstStyle/>
          <a:p>
            <a:r>
              <a:rPr lang="en-US" sz="2400" dirty="0" smtClean="0"/>
              <a:t>Http is a protocol for transferring files( text, graphics, ….)on the www.</a:t>
            </a:r>
          </a:p>
          <a:p>
            <a:r>
              <a:rPr lang="en-US" sz="2400" dirty="0" smtClean="0"/>
              <a:t>The rule governing the conversation between a Web client and a Web server.</a:t>
            </a:r>
          </a:p>
          <a:p>
            <a:r>
              <a:rPr lang="en-US" sz="2400" dirty="0" smtClean="0"/>
              <a:t> but what is protocol? And what does it mean?</a:t>
            </a:r>
            <a:endParaRPr lang="en-US" sz="2400" dirty="0"/>
          </a:p>
        </p:txBody>
      </p:sp>
    </p:spTree>
    <p:extLst>
      <p:ext uri="{BB962C8B-B14F-4D97-AF65-F5344CB8AC3E}">
        <p14:creationId xmlns:p14="http://schemas.microsoft.com/office/powerpoint/2010/main" val="194275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a Protocol?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diplomatic circle , a protocol is the set of rules governing a conversation between people.</a:t>
            </a:r>
          </a:p>
          <a:p>
            <a:r>
              <a:rPr lang="en-US" dirty="0" smtClean="0"/>
              <a:t>But we have seen that the client and server carry on a machine-to-machine conversation so they need a rule for that .</a:t>
            </a:r>
          </a:p>
          <a:p>
            <a:r>
              <a:rPr lang="en-US" dirty="0" smtClean="0"/>
              <a:t>A network protocol is the set of rules governing a conversation between a client and a server.</a:t>
            </a:r>
          </a:p>
          <a:p>
            <a:r>
              <a:rPr lang="en-US" dirty="0" smtClean="0"/>
              <a:t>There are many protocols </a:t>
            </a:r>
            <a:r>
              <a:rPr lang="en-US" dirty="0" err="1" smtClean="0"/>
              <a:t>eg</a:t>
            </a:r>
            <a:r>
              <a:rPr lang="en-US" dirty="0" smtClean="0"/>
              <a:t>: TCP/IP, FTP, HTTP, SMTP etc..</a:t>
            </a:r>
          </a:p>
          <a:p>
            <a:r>
              <a:rPr lang="en-US" dirty="0" smtClean="0"/>
              <a:t>So HTTP is one of those protocols</a:t>
            </a:r>
            <a:endParaRPr lang="en-US" dirty="0"/>
          </a:p>
        </p:txBody>
      </p:sp>
    </p:spTree>
    <p:extLst>
      <p:ext uri="{BB962C8B-B14F-4D97-AF65-F5344CB8AC3E}">
        <p14:creationId xmlns:p14="http://schemas.microsoft.com/office/powerpoint/2010/main" val="2229358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                How HTTP Works?</a:t>
            </a:r>
            <a:endParaRPr lang="en-US" sz="2400" dirty="0"/>
          </a:p>
        </p:txBody>
      </p:sp>
      <p:sp>
        <p:nvSpPr>
          <p:cNvPr id="3" name="Content Placeholder 2"/>
          <p:cNvSpPr>
            <a:spLocks noGrp="1"/>
          </p:cNvSpPr>
          <p:nvPr>
            <p:ph idx="1"/>
          </p:nvPr>
        </p:nvSpPr>
        <p:spPr/>
        <p:txBody>
          <a:bodyPr>
            <a:noAutofit/>
          </a:bodyPr>
          <a:lstStyle/>
          <a:p>
            <a:pPr algn="just"/>
            <a:r>
              <a:rPr lang="en-US" sz="2400" dirty="0" smtClean="0"/>
              <a:t>HTTP is implemented in two programs: a client program and a server program, executing in different end systems, talk to each other by exchanging HTTP messages.</a:t>
            </a:r>
          </a:p>
          <a:p>
            <a:pPr algn="just"/>
            <a:r>
              <a:rPr lang="en-US" sz="2400" dirty="0" smtClean="0"/>
              <a:t>The HTTP client first initiates a TCP connection with the server.one the connection is established, the browser and the server processes access TCP through their socket interfaces.</a:t>
            </a:r>
            <a:endParaRPr lang="en-US" sz="2400" dirty="0"/>
          </a:p>
        </p:txBody>
      </p:sp>
    </p:spTree>
    <p:extLst>
      <p:ext uri="{BB962C8B-B14F-4D97-AF65-F5344CB8AC3E}">
        <p14:creationId xmlns:p14="http://schemas.microsoft.com/office/powerpoint/2010/main" val="25798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xmlns="" id="{4B4DF3DA-6FB6-A5B0-7505-41DE50DCB81E}"/>
              </a:ext>
            </a:extLst>
          </p:cNvPr>
          <p:cNvPicPr>
            <a:picLocks noGrp="1" noChangeAspect="1"/>
          </p:cNvPicPr>
          <p:nvPr>
            <p:ph idx="1"/>
          </p:nvPr>
        </p:nvPicPr>
        <p:blipFill rotWithShape="1">
          <a:blip r:embed="rId2"/>
          <a:srcRect b="19"/>
          <a:stretch/>
        </p:blipFill>
        <p:spPr>
          <a:xfrm>
            <a:off x="2647507" y="988547"/>
            <a:ext cx="6124354" cy="3178346"/>
          </a:xfrm>
          <a:prstGeom prst="rect">
            <a:avLst/>
          </a:prstGeom>
        </p:spPr>
      </p:pic>
    </p:spTree>
    <p:extLst>
      <p:ext uri="{BB962C8B-B14F-4D97-AF65-F5344CB8AC3E}">
        <p14:creationId xmlns:p14="http://schemas.microsoft.com/office/powerpoint/2010/main" val="272073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4" descr="Graphical user interface, application, Word&#10;&#10;Description automatically generated">
            <a:extLst>
              <a:ext uri="{FF2B5EF4-FFF2-40B4-BE49-F238E27FC236}">
                <a16:creationId xmlns:a16="http://schemas.microsoft.com/office/drawing/2014/main" xmlns="" id="{D25EF117-F2C0-BE37-0B51-B769F9FCACD2}"/>
              </a:ext>
            </a:extLst>
          </p:cNvPr>
          <p:cNvPicPr>
            <a:picLocks noGrp="1" noChangeAspect="1"/>
          </p:cNvPicPr>
          <p:nvPr>
            <p:ph idx="1"/>
          </p:nvPr>
        </p:nvPicPr>
        <p:blipFill rotWithShape="1">
          <a:blip r:embed="rId2"/>
          <a:srcRect/>
          <a:stretch/>
        </p:blipFill>
        <p:spPr>
          <a:xfrm>
            <a:off x="2825900" y="922823"/>
            <a:ext cx="6052285" cy="3541522"/>
          </a:xfrm>
          <a:prstGeom prst="rect">
            <a:avLst/>
          </a:prstGeom>
        </p:spPr>
      </p:pic>
    </p:spTree>
    <p:extLst>
      <p:ext uri="{BB962C8B-B14F-4D97-AF65-F5344CB8AC3E}">
        <p14:creationId xmlns:p14="http://schemas.microsoft.com/office/powerpoint/2010/main" val="1153373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Graphical user interface, application&#10;&#10;Description automatically generated">
            <a:extLst>
              <a:ext uri="{FF2B5EF4-FFF2-40B4-BE49-F238E27FC236}">
                <a16:creationId xmlns:a16="http://schemas.microsoft.com/office/drawing/2014/main" xmlns="" id="{D82AA0AE-08E2-C3EB-CE57-3F15150E96A1}"/>
              </a:ext>
            </a:extLst>
          </p:cNvPr>
          <p:cNvPicPr>
            <a:picLocks noGrp="1" noChangeAspect="1"/>
          </p:cNvPicPr>
          <p:nvPr>
            <p:ph idx="1"/>
          </p:nvPr>
        </p:nvPicPr>
        <p:blipFill rotWithShape="1">
          <a:blip r:embed="rId2"/>
          <a:srcRect b="19"/>
          <a:stretch/>
        </p:blipFill>
        <p:spPr>
          <a:xfrm>
            <a:off x="2690012" y="808075"/>
            <a:ext cx="5943626" cy="3019766"/>
          </a:xfrm>
          <a:prstGeom prst="rect">
            <a:avLst/>
          </a:prstGeom>
        </p:spPr>
      </p:pic>
    </p:spTree>
    <p:extLst>
      <p:ext uri="{BB962C8B-B14F-4D97-AF65-F5344CB8AC3E}">
        <p14:creationId xmlns:p14="http://schemas.microsoft.com/office/powerpoint/2010/main" val="137567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What is </a:t>
            </a:r>
            <a:r>
              <a:rPr lang="en-US" dirty="0"/>
              <a:t>a Network</a:t>
            </a:r>
            <a:r>
              <a:rPr lang="en-US" dirty="0" smtClean="0"/>
              <a:t>?</a:t>
            </a:r>
            <a:endParaRPr lang="en-US" dirty="0"/>
          </a:p>
          <a:p>
            <a:r>
              <a:rPr lang="en-US" dirty="0" smtClean="0"/>
              <a:t>What is </a:t>
            </a:r>
            <a:r>
              <a:rPr lang="en-US" dirty="0"/>
              <a:t>the </a:t>
            </a:r>
            <a:r>
              <a:rPr lang="en-US" dirty="0" smtClean="0"/>
              <a:t>INTERNET?</a:t>
            </a:r>
          </a:p>
          <a:p>
            <a:r>
              <a:rPr lang="en-US" dirty="0" smtClean="0"/>
              <a:t>Is Internet </a:t>
            </a:r>
            <a:r>
              <a:rPr lang="en-US" dirty="0" smtClean="0"/>
              <a:t>and web the same?</a:t>
            </a:r>
            <a:endParaRPr lang="en-US" dirty="0"/>
          </a:p>
          <a:p>
            <a:endParaRPr lang="en-US" dirty="0"/>
          </a:p>
        </p:txBody>
      </p:sp>
      <p:pic>
        <p:nvPicPr>
          <p:cNvPr id="1026" name="Picture 2" descr="C:\Users\User\Desktop\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5574" y="504625"/>
            <a:ext cx="866774" cy="63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xmlns="" id="{6548F57B-25F8-9AFF-2189-C5BBBE1B1623}"/>
              </a:ext>
            </a:extLst>
          </p:cNvPr>
          <p:cNvPicPr>
            <a:picLocks noGrp="1" noChangeAspect="1"/>
          </p:cNvPicPr>
          <p:nvPr>
            <p:ph idx="1"/>
          </p:nvPr>
        </p:nvPicPr>
        <p:blipFill rotWithShape="1">
          <a:blip r:embed="rId2"/>
          <a:srcRect/>
          <a:stretch/>
        </p:blipFill>
        <p:spPr>
          <a:xfrm>
            <a:off x="2519917" y="903768"/>
            <a:ext cx="6230679" cy="3136604"/>
          </a:xfrm>
          <a:prstGeom prst="rect">
            <a:avLst/>
          </a:prstGeom>
        </p:spPr>
      </p:pic>
    </p:spTree>
    <p:extLst>
      <p:ext uri="{BB962C8B-B14F-4D97-AF65-F5344CB8AC3E}">
        <p14:creationId xmlns:p14="http://schemas.microsoft.com/office/powerpoint/2010/main" val="4178433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xmlns="" id="{D56A39BF-1CA3-CFD5-1848-4B74EA7E115D}"/>
              </a:ext>
            </a:extLst>
          </p:cNvPr>
          <p:cNvPicPr>
            <a:picLocks noGrp="1" noChangeAspect="1"/>
          </p:cNvPicPr>
          <p:nvPr>
            <p:ph idx="1"/>
          </p:nvPr>
        </p:nvPicPr>
        <p:blipFill rotWithShape="1">
          <a:blip r:embed="rId2"/>
          <a:srcRect b="19"/>
          <a:stretch/>
        </p:blipFill>
        <p:spPr>
          <a:xfrm>
            <a:off x="2541182" y="829339"/>
            <a:ext cx="6198781" cy="3551276"/>
          </a:xfrm>
          <a:prstGeom prst="rect">
            <a:avLst/>
          </a:prstGeom>
        </p:spPr>
      </p:pic>
    </p:spTree>
    <p:extLst>
      <p:ext uri="{BB962C8B-B14F-4D97-AF65-F5344CB8AC3E}">
        <p14:creationId xmlns:p14="http://schemas.microsoft.com/office/powerpoint/2010/main" val="4101053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4" descr="A picture containing graphical user interface&#10;&#10;Description automatically generated">
            <a:extLst>
              <a:ext uri="{FF2B5EF4-FFF2-40B4-BE49-F238E27FC236}">
                <a16:creationId xmlns:a16="http://schemas.microsoft.com/office/drawing/2014/main" xmlns="" id="{D74007D5-AE56-0B8C-298E-E0B902950A9D}"/>
              </a:ext>
            </a:extLst>
          </p:cNvPr>
          <p:cNvPicPr>
            <a:picLocks noGrp="1" noChangeAspect="1"/>
          </p:cNvPicPr>
          <p:nvPr>
            <p:ph idx="1"/>
          </p:nvPr>
        </p:nvPicPr>
        <p:blipFill>
          <a:blip r:embed="rId2"/>
          <a:stretch>
            <a:fillRect/>
          </a:stretch>
        </p:blipFill>
        <p:spPr>
          <a:xfrm>
            <a:off x="3189766" y="735634"/>
            <a:ext cx="5178057" cy="3672231"/>
          </a:xfrm>
          <a:prstGeom prst="rect">
            <a:avLst/>
          </a:prstGeom>
        </p:spPr>
      </p:pic>
    </p:spTree>
    <p:extLst>
      <p:ext uri="{BB962C8B-B14F-4D97-AF65-F5344CB8AC3E}">
        <p14:creationId xmlns:p14="http://schemas.microsoft.com/office/powerpoint/2010/main" val="373271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What is a Network?</a:t>
            </a:r>
            <a:endParaRPr lang="en-US" dirty="0"/>
          </a:p>
        </p:txBody>
      </p:sp>
      <p:sp>
        <p:nvSpPr>
          <p:cNvPr id="5" name="Content Placeholder 4"/>
          <p:cNvSpPr>
            <a:spLocks noGrp="1"/>
          </p:cNvSpPr>
          <p:nvPr>
            <p:ph idx="1"/>
          </p:nvPr>
        </p:nvSpPr>
        <p:spPr>
          <a:xfrm>
            <a:off x="2017486" y="1268361"/>
            <a:ext cx="7126514" cy="3420136"/>
          </a:xfrm>
        </p:spPr>
        <p:txBody>
          <a:bodyPr/>
          <a:lstStyle/>
          <a:p>
            <a:pPr>
              <a:buFont typeface="Wingdings" pitchFamily="2" charset="2"/>
              <a:buChar char="Ø"/>
            </a:pPr>
            <a:r>
              <a:rPr lang="en-US" dirty="0" smtClean="0"/>
              <a:t> A network is a collection of Computers, servers, mainframes,  Network devices, peripherals, or other devices connected to one another to allow the sharing of  data.</a:t>
            </a:r>
          </a:p>
          <a:p>
            <a:pPr>
              <a:buFont typeface="Wingdings" pitchFamily="2" charset="2"/>
              <a:buChar char="Ø"/>
            </a:pPr>
            <a:r>
              <a:rPr lang="en-US" dirty="0" smtClean="0"/>
              <a:t>The excellent example of network is </a:t>
            </a:r>
            <a:r>
              <a:rPr lang="en-US" b="1" dirty="0" smtClean="0">
                <a:solidFill>
                  <a:srgbClr val="FF0000"/>
                </a:solidFill>
              </a:rPr>
              <a:t>Internet</a:t>
            </a:r>
            <a:r>
              <a:rPr lang="en-US" dirty="0" smtClean="0"/>
              <a:t>, which connects millions of people all over the </a:t>
            </a:r>
            <a:r>
              <a:rPr lang="en-US" dirty="0" smtClean="0"/>
              <a:t>world.</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Network</a:t>
            </a:r>
            <a:endParaRPr lang="en-US" dirty="0"/>
          </a:p>
        </p:txBody>
      </p:sp>
      <p:pic>
        <p:nvPicPr>
          <p:cNvPr id="2050" name="Picture 2" descr="C:\Users\User\Desktop\images\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71" y="1488557"/>
            <a:ext cx="6556490" cy="304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INTERNET?</a:t>
            </a:r>
            <a:endParaRPr lang="en-US" dirty="0"/>
          </a:p>
        </p:txBody>
      </p:sp>
      <p:sp>
        <p:nvSpPr>
          <p:cNvPr id="3" name="Content Placeholder 2"/>
          <p:cNvSpPr>
            <a:spLocks noGrp="1"/>
          </p:cNvSpPr>
          <p:nvPr>
            <p:ph idx="1"/>
          </p:nvPr>
        </p:nvSpPr>
        <p:spPr/>
        <p:txBody>
          <a:bodyPr>
            <a:normAutofit fontScale="92500"/>
          </a:bodyPr>
          <a:lstStyle/>
          <a:p>
            <a:r>
              <a:rPr lang="en-US" dirty="0" smtClean="0"/>
              <a:t>It is the largest network in the world that connects hundreds of thousands of individual networks  all over the world.</a:t>
            </a:r>
          </a:p>
          <a:p>
            <a:r>
              <a:rPr lang="en-US" dirty="0" smtClean="0"/>
              <a:t>A means of connecting  a computer to any other computer anywhere in the world via dedicated routers and servers.</a:t>
            </a:r>
          </a:p>
          <a:p>
            <a:r>
              <a:rPr lang="en-US" dirty="0" smtClean="0"/>
              <a:t> An internet is a </a:t>
            </a:r>
            <a:r>
              <a:rPr lang="en-US" b="1" dirty="0" smtClean="0"/>
              <a:t>global network of networks</a:t>
            </a:r>
            <a:r>
              <a:rPr lang="en-US" dirty="0" smtClean="0"/>
              <a:t>. </a:t>
            </a:r>
            <a:endParaRPr lang="en-US" dirty="0"/>
          </a:p>
        </p:txBody>
      </p:sp>
    </p:spTree>
    <p:extLst>
      <p:ext uri="{BB962C8B-B14F-4D97-AF65-F5344CB8AC3E}">
        <p14:creationId xmlns:p14="http://schemas.microsoft.com/office/powerpoint/2010/main" val="73764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a:t>
            </a:r>
          </a:p>
        </p:txBody>
      </p:sp>
      <p:sp>
        <p:nvSpPr>
          <p:cNvPr id="3" name="Content Placeholder 2"/>
          <p:cNvSpPr>
            <a:spLocks noGrp="1"/>
          </p:cNvSpPr>
          <p:nvPr>
            <p:ph idx="1"/>
          </p:nvPr>
        </p:nvSpPr>
        <p:spPr/>
        <p:txBody>
          <a:bodyPr>
            <a:normAutofit lnSpcReduction="10000"/>
          </a:bodyPr>
          <a:lstStyle/>
          <a:p>
            <a:r>
              <a:rPr lang="en-US" dirty="0" smtClean="0"/>
              <a:t>The internet is made up of independently operated networks which is fully distributed  and there is no central control which decides how packets (data) are routed , who connect with whom etc….</a:t>
            </a:r>
          </a:p>
          <a:p>
            <a:r>
              <a:rPr lang="en-US" dirty="0" smtClean="0"/>
              <a:t>Which is all business decisions are made independently by the </a:t>
            </a:r>
            <a:r>
              <a:rPr lang="en-US" dirty="0" smtClean="0"/>
              <a:t>operators.</a:t>
            </a:r>
            <a:endParaRPr lang="en-US" dirty="0"/>
          </a:p>
        </p:txBody>
      </p:sp>
    </p:spTree>
    <p:extLst>
      <p:ext uri="{BB962C8B-B14F-4D97-AF65-F5344CB8AC3E}">
        <p14:creationId xmlns:p14="http://schemas.microsoft.com/office/powerpoint/2010/main" val="380516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images\inern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391" y="652805"/>
            <a:ext cx="6146228" cy="37882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85460" y="283473"/>
            <a:ext cx="4327452" cy="461665"/>
          </a:xfrm>
          <a:prstGeom prst="rect">
            <a:avLst/>
          </a:prstGeom>
        </p:spPr>
        <p:txBody>
          <a:bodyPr wrap="square">
            <a:spAutoFit/>
          </a:bodyPr>
          <a:lstStyle/>
          <a:p>
            <a:r>
              <a:rPr lang="en-US" dirty="0" smtClean="0"/>
              <a:t>                      </a:t>
            </a:r>
            <a:r>
              <a:rPr lang="en-US" sz="2400" dirty="0" smtClean="0">
                <a:solidFill>
                  <a:schemeClr val="tx2">
                    <a:lumMod val="60000"/>
                    <a:lumOff val="40000"/>
                  </a:schemeClr>
                </a:solidFill>
              </a:rPr>
              <a:t>What </a:t>
            </a:r>
            <a:r>
              <a:rPr lang="en-US" sz="2400" dirty="0">
                <a:solidFill>
                  <a:schemeClr val="tx2">
                    <a:lumMod val="60000"/>
                    <a:lumOff val="40000"/>
                  </a:schemeClr>
                </a:solidFill>
              </a:rPr>
              <a:t>is INTERNET?</a:t>
            </a:r>
          </a:p>
        </p:txBody>
      </p:sp>
    </p:spTree>
    <p:extLst>
      <p:ext uri="{BB962C8B-B14F-4D97-AF65-F5344CB8AC3E}">
        <p14:creationId xmlns:p14="http://schemas.microsoft.com/office/powerpoint/2010/main" val="3917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Internet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internet has one very simple job: which is to move computerized information(known as data) from one place to another.</a:t>
            </a:r>
          </a:p>
          <a:p>
            <a:r>
              <a:rPr lang="en-US" dirty="0" smtClean="0"/>
              <a:t>The machine that make up the internet treat all the information  they handle in exactly the same way.</a:t>
            </a:r>
          </a:p>
          <a:p>
            <a:r>
              <a:rPr lang="en-US" dirty="0" smtClean="0"/>
              <a:t>In this respect, the internet works s bit like the postal service. letters are simply passed from one place to another ,no matter who they are from or what message they contain </a:t>
            </a:r>
            <a:r>
              <a:rPr lang="en-US" dirty="0" smtClean="0"/>
              <a:t>.</a:t>
            </a:r>
            <a:endParaRPr lang="en-US" dirty="0"/>
          </a:p>
        </p:txBody>
      </p:sp>
    </p:spTree>
    <p:extLst>
      <p:ext uri="{BB962C8B-B14F-4D97-AF65-F5344CB8AC3E}">
        <p14:creationId xmlns:p14="http://schemas.microsoft.com/office/powerpoint/2010/main" val="575439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1203</Words>
  <Application>Microsoft Office PowerPoint</Application>
  <PresentationFormat>On-screen Show (16:9)</PresentationFormat>
  <Paragraphs>95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INTERNET</vt:lpstr>
      <vt:lpstr>Objectives</vt:lpstr>
      <vt:lpstr>Discussion</vt:lpstr>
      <vt:lpstr>What is a Network?</vt:lpstr>
      <vt:lpstr>Network</vt:lpstr>
      <vt:lpstr>What is INTERNET?</vt:lpstr>
      <vt:lpstr>What is INTERNET?</vt:lpstr>
      <vt:lpstr>PowerPoint Presentation</vt:lpstr>
      <vt:lpstr>What does the Internet do?</vt:lpstr>
      <vt:lpstr>How to access the internet ?</vt:lpstr>
      <vt:lpstr>Internet service provider(ISP)</vt:lpstr>
      <vt:lpstr>       THE WEB(World Wide Web)</vt:lpstr>
      <vt:lpstr>PowerPoint Presentation</vt:lpstr>
      <vt:lpstr>     How to access the Web?</vt:lpstr>
      <vt:lpstr>Client/Server Structure of the Web</vt:lpstr>
      <vt:lpstr>PowerPoint Presentation</vt:lpstr>
      <vt:lpstr>      ADDRESSES ON THE WEB</vt:lpstr>
      <vt:lpstr>Addresses on the Web:- IP Addressing</vt:lpstr>
      <vt:lpstr>Uniform Resource Locators(URL)</vt:lpstr>
      <vt:lpstr>     Uniform Resource Locators(URL)</vt:lpstr>
      <vt:lpstr>Uniform Resource Locators(URL)</vt:lpstr>
      <vt:lpstr> Domain Name System(DNS)</vt:lpstr>
      <vt:lpstr>Domain Name Addressing (how it works ?)</vt:lpstr>
      <vt:lpstr>        HTTP CONCEPTS</vt:lpstr>
      <vt:lpstr>   What is a Protocol?</vt:lpstr>
      <vt:lpstr>                How HTTP Works?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2023-02-21T19:45:13Z</dcterms:modified>
</cp:coreProperties>
</file>