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320" r:id="rId2"/>
    <p:sldId id="378" r:id="rId3"/>
    <p:sldId id="379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2" r:id="rId25"/>
    <p:sldId id="376" r:id="rId26"/>
    <p:sldId id="377" r:id="rId27"/>
    <p:sldId id="333" r:id="rId28"/>
  </p:sldIdLst>
  <p:sldSz cx="9144000" cy="6858000" type="screen4x3"/>
  <p:notesSz cx="6881813" cy="92964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107" d="100"/>
          <a:sy n="107" d="100"/>
        </p:scale>
        <p:origin x="73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28-Apr-14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28-Apr-14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hyperlink" Target="http://csharpfundamentals.telerik.com/" TargetMode="External"/><Relationship Id="rId9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hint.com/" TargetMode="External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slint.com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-styleguide.googlecode.com/svn/trunk/javascriptguide.xml?showone=Code_formatting#Code_formatting" TargetMode="External"/><Relationship Id="rId2" Type="http://schemas.openxmlformats.org/officeDocument/2006/relationships/hyperlink" Target="http://msdn.microsoft.com/en-us/library/ff926074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ramework.zend.com/manual/en/coding-standard.html" TargetMode="External"/><Relationship Id="rId4" Type="http://schemas.openxmlformats.org/officeDocument/2006/relationships/hyperlink" Target="http://www.oracle.com/technetwork/java/javase/documentation/codeconvtoc-136057.html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8355"/>
            <a:ext cx="8229600" cy="1524000"/>
          </a:xfrm>
        </p:spPr>
        <p:txBody>
          <a:bodyPr/>
          <a:lstStyle/>
          <a:p>
            <a:r>
              <a:rPr lang="en-US" dirty="0"/>
              <a:t>Code Formatting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/>
              <a:t>Correctly Formatting the Source Code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5017" y="602394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>
            <a:hlinkClick r:id="rId4"/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1496" y="407513"/>
            <a:ext cx="1227557" cy="1170374"/>
          </a:xfrm>
          <a:prstGeom prst="rect">
            <a:avLst/>
          </a:prstGeom>
        </p:spPr>
      </p:pic>
      <p:pic>
        <p:nvPicPr>
          <p:cNvPr id="13" name="Picture 4" descr="format, indent, mor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8764">
            <a:off x="757957" y="1466225"/>
            <a:ext cx="1738217" cy="173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bcsd.k12.ny.us/hamagrael/LMC/12262021582017770699Sephr_Notepad_with_Text_and_Pencil_1.svg.med.pn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6563097" y="4460175"/>
            <a:ext cx="2047503" cy="2047503"/>
          </a:xfrm>
          <a:prstGeom prst="roundRect">
            <a:avLst>
              <a:gd name="adj" fmla="val 8875"/>
            </a:avLst>
          </a:prstGeom>
          <a:noFill/>
          <a:effectLst>
            <a:softEdge rad="31750"/>
          </a:effectLst>
        </p:spPr>
      </p:pic>
      <p:pic>
        <p:nvPicPr>
          <p:cNvPr id="20" name="Picture 2" descr="format, indent, less, submenu icon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tx2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343400"/>
            <a:ext cx="2286000" cy="228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4" y="5338343"/>
            <a:ext cx="4090987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Brackets in Methods Declaration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Brackets in the method declaration should be formatted as follows: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Don't  use spaces between the brackets: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The same applies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-conditions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-loops: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133600"/>
            <a:ext cx="79248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ulong CalcFactorial(uint num)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3383280"/>
            <a:ext cx="79248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ulong CalcFactorial ( uint num ) 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9600" y="3962400"/>
            <a:ext cx="79248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ulong CalcFactorial (uint num) 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9600" y="5939879"/>
            <a:ext cx="79248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(condition) { … }</a:t>
            </a:r>
          </a:p>
        </p:txBody>
      </p:sp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1772" y="1883229"/>
            <a:ext cx="816428" cy="81642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1771" y="3461656"/>
            <a:ext cx="816429" cy="81642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62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Separate method parameters by comma followed by a space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Don't put space before the </a:t>
            </a:r>
            <a:r>
              <a:rPr lang="en-US" dirty="0"/>
              <a:t>comma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Incorrect examples: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3333839"/>
            <a:ext cx="82296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username, string password)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4953000"/>
            <a:ext cx="82296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username,string password)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5524500"/>
            <a:ext cx="82296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 ,string password)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6096000"/>
            <a:ext cx="82296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 , string password)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3882479"/>
            <a:ext cx="82296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RegisterUser("nakov", "s3cr3t!p@ssw0rd");</a:t>
            </a:r>
          </a:p>
        </p:txBody>
      </p:sp>
    </p:spTree>
    <p:extLst>
      <p:ext uri="{BB962C8B-B14F-4D97-AF65-F5344CB8AC3E}">
        <p14:creationId xmlns:p14="http://schemas.microsoft.com/office/powerpoint/2010/main" val="221468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Lines in Method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sz="3000" dirty="0" smtClean="0"/>
              <a:t>Use an empty line to separate logically related sequences of lines: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752600"/>
            <a:ext cx="838200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List&lt;Report&gt; PrepareReports()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List&lt;Report&gt; reports = new List&lt;Report&gt;();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Create incomes reports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 incomesSalesReport = PrepareIncomesSalesReport();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reports.Add(incomesSalesReport);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 incomesSupportReport = PrepareIncomesSupportReport();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reports.Add(incomesSupportReport);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Create expenses reports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 expensesPayrollReport = PrepareExpensesPayrollReport();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reports.Add(expensesPayrollReport);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 expensesMarketingReport = PrepareExpensesMarketingReport();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reports.Add(expensesMarketingReport);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reports;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943600" y="2443996"/>
            <a:ext cx="2057400" cy="527804"/>
          </a:xfrm>
          <a:prstGeom prst="wedgeRoundRectCallout">
            <a:avLst>
              <a:gd name="adj1" fmla="val -167911"/>
              <a:gd name="adj2" fmla="val 61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Empty line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943600" y="3967996"/>
            <a:ext cx="2057400" cy="527804"/>
          </a:xfrm>
          <a:prstGeom prst="wedgeRoundRectCallout">
            <a:avLst>
              <a:gd name="adj1" fmla="val -166059"/>
              <a:gd name="adj2" fmla="val 74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Empty line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810000" y="5872996"/>
            <a:ext cx="2057400" cy="527804"/>
          </a:xfrm>
          <a:prstGeom prst="wedgeRoundRectCallout">
            <a:avLst>
              <a:gd name="adj1" fmla="val -110503"/>
              <a:gd name="adj2" fmla="val -5339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Empty line</a:t>
            </a:r>
          </a:p>
        </p:txBody>
      </p:sp>
    </p:spTree>
    <p:extLst>
      <p:ext uri="{BB962C8B-B14F-4D97-AF65-F5344CB8AC3E}">
        <p14:creationId xmlns:p14="http://schemas.microsoft.com/office/powerpoint/2010/main" val="385077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Formatting classes / structures / interfaces / enumerations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Indent the class body with a single [Tab]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the following order of definitions: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Constants, delegates, inner types, fields, constructors, properties, methods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Static members, public members, protected members,  internal members, private members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above order of definitions is not the only possible correct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67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145732"/>
            <a:ext cx="5257800" cy="914400"/>
          </a:xfrm>
        </p:spPr>
        <p:txBody>
          <a:bodyPr/>
          <a:lstStyle/>
          <a:p>
            <a:r>
              <a:rPr lang="en-US" dirty="0" smtClean="0"/>
              <a:t>Formatting Types – Example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136332"/>
            <a:ext cx="8229600" cy="54168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Dog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Static variables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const string SPECIES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"Canis Lupus Familiaris";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Instance variables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int age;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Constructors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Dog(string name, int age)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this.Name =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this.age = age;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86450" y="6172200"/>
            <a:ext cx="27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(continues on the next slide)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43860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791200" cy="914400"/>
          </a:xfrm>
        </p:spPr>
        <p:txBody>
          <a:bodyPr/>
          <a:lstStyle/>
          <a:p>
            <a:r>
              <a:rPr lang="en-US" dirty="0" smtClean="0"/>
              <a:t>Formatting Types – Example in C#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323975"/>
            <a:ext cx="8229600" cy="49244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Properties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Methods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Breath()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TODO: breathing process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Bark()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Console.WriteLine("wow-wow");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829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Formatting Conditional Statements and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Formatting conditional statements and loops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Always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 }</a:t>
            </a:r>
            <a:r>
              <a:rPr lang="en-US" dirty="0" smtClean="0"/>
              <a:t> block after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 smtClean="0"/>
              <a:t>, even when a single operator follows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Indent the block body after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Always put a new line after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</a:t>
            </a:r>
            <a:r>
              <a:rPr lang="en-US" dirty="0" smtClean="0"/>
              <a:t>block!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Always put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 on the next line (in C#)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Always put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/>
              <a:t> on the </a:t>
            </a:r>
            <a:r>
              <a:rPr lang="en-US" dirty="0" smtClean="0"/>
              <a:t>same </a:t>
            </a:r>
            <a:r>
              <a:rPr lang="en-US" dirty="0"/>
              <a:t>line (in </a:t>
            </a:r>
            <a:r>
              <a:rPr lang="en-US" dirty="0" smtClean="0"/>
              <a:t>JavaScript)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Never indent with more than one [Tab]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84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600" dirty="0" smtClean="0"/>
              <a:t>Conditional </a:t>
            </a:r>
            <a:r>
              <a:rPr lang="en-US" sz="3600" smtClean="0"/>
              <a:t>Statements and</a:t>
            </a:r>
            <a:br>
              <a:rPr lang="en-US" sz="3600" smtClean="0"/>
            </a:br>
            <a:r>
              <a:rPr lang="en-US" sz="3600" smtClean="0"/>
              <a:t>Loops </a:t>
            </a:r>
            <a:r>
              <a:rPr lang="en-US" sz="3600" dirty="0" smtClean="0"/>
              <a:t>Formatting – C# Examples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Incorrect examples: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600200"/>
            <a:ext cx="7924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i&lt;10;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Console.WriteLine("i={0}", i);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810000"/>
            <a:ext cx="7924800" cy="677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i&lt;10;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Console.WriteLine("i={0}", i);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4781144"/>
            <a:ext cx="79248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i&lt;10; i++) Console.WriteLine("i={0}", i);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5461337"/>
            <a:ext cx="7924800" cy="9694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i&lt;10; i++)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Console.WriteLine("i={0}", i);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34000" y="2338450"/>
            <a:ext cx="2057400" cy="953453"/>
          </a:xfrm>
          <a:prstGeom prst="wedgeRoundRectCallout">
            <a:avLst>
              <a:gd name="adj1" fmla="val -117117"/>
              <a:gd name="adj2" fmla="val 11576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are missing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825342" y="3400300"/>
            <a:ext cx="2785258" cy="1293971"/>
          </a:xfrm>
          <a:prstGeom prst="wedgeRoundRectCallout">
            <a:avLst>
              <a:gd name="adj1" fmla="val -79750"/>
              <a:gd name="adj2" fmla="val 6296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Never put multiple stetements on the same line!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486400" y="5562600"/>
            <a:ext cx="2895600" cy="953453"/>
          </a:xfrm>
          <a:prstGeom prst="wedgeRoundRectCallout">
            <a:avLst>
              <a:gd name="adj1" fmla="val -91279"/>
              <a:gd name="adj2" fmla="val -374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 C# the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should be on the next line</a:t>
            </a:r>
          </a:p>
        </p:txBody>
      </p:sp>
    </p:spTree>
    <p:extLst>
      <p:ext uri="{BB962C8B-B14F-4D97-AF65-F5344CB8AC3E}">
        <p14:creationId xmlns:p14="http://schemas.microsoft.com/office/powerpoint/2010/main" val="9879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Empty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en-US" sz="3000" dirty="0" smtClean="0"/>
              <a:t>Empty lines are used to separate logically unrelated parts of the source code</a:t>
            </a:r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 lvl="1">
              <a:lnSpc>
                <a:spcPts val="3200"/>
              </a:lnSpc>
              <a:spcBef>
                <a:spcPts val="2400"/>
              </a:spcBef>
            </a:pPr>
            <a:r>
              <a:rPr lang="en-US" sz="2800" dirty="0" smtClean="0"/>
              <a:t>Don't put empty lines when not needed!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676400"/>
            <a:ext cx="7924800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PrintList(List&lt;int&gt; ints) 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 ");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(int item in ints)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Console.Write(item);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");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sz="1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Console.WriteLine("}");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…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029200" y="3945663"/>
            <a:ext cx="2321625" cy="1379101"/>
          </a:xfrm>
          <a:prstGeom prst="wedgeRoundRectCallout">
            <a:avLst>
              <a:gd name="adj1" fmla="val -127305"/>
              <a:gd name="adj2" fmla="val 2079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An empty line</a:t>
            </a:r>
            <a:b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separates the methods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29200" y="2169250"/>
            <a:ext cx="3429000" cy="953453"/>
          </a:xfrm>
          <a:prstGeom prst="wedgeRoundRectCallout">
            <a:avLst>
              <a:gd name="adj1" fmla="val -98644"/>
              <a:gd name="adj2" fmla="val 13290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An empty line</a:t>
            </a:r>
            <a:b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after the foreach block</a:t>
            </a:r>
          </a:p>
        </p:txBody>
      </p:sp>
    </p:spTree>
    <p:extLst>
      <p:ext uri="{BB962C8B-B14F-4D97-AF65-F5344CB8AC3E}">
        <p14:creationId xmlns:p14="http://schemas.microsoft.com/office/powerpoint/2010/main" val="249772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Misplaced Empty Lines – Example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152465"/>
            <a:ext cx="82296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PrintList(List&lt;int&gt; ints) 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 ");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(int item in ints)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Console.Write(item);</a:t>
            </a:r>
          </a:p>
          <a:p>
            <a:endParaRPr lang="en-US" sz="2000" b="1" noProof="1" smtClean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");</a:t>
            </a:r>
          </a:p>
          <a:p>
            <a:endParaRPr lang="en-US" sz="2000" b="1" noProof="1" smtClean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Console.WriteLine("}");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00600" y="3272313"/>
            <a:ext cx="3236026" cy="953453"/>
          </a:xfrm>
          <a:prstGeom prst="wedgeRoundRectCallout">
            <a:avLst>
              <a:gd name="adj1" fmla="val -97225"/>
              <a:gd name="adj2" fmla="val 2578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do these empty lines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serve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for?</a:t>
            </a:r>
          </a:p>
        </p:txBody>
      </p:sp>
    </p:spTree>
    <p:extLst>
      <p:ext uri="{BB962C8B-B14F-4D97-AF65-F5344CB8AC3E}">
        <p14:creationId xmlns:p14="http://schemas.microsoft.com/office/powerpoint/2010/main" val="107244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Why Do We Need Code Formatting?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Formatting Methods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Formatting Types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Common Mistakes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Alignments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/>
              <a:t>Automated Tools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4274" name="Picture 2" descr="http://www.knowledgemag.co.uk/i/knowledge_head_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2286000"/>
            <a:ext cx="3305175" cy="411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72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Long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 smtClean="0"/>
              <a:t>Break long lines after punctuation</a:t>
            </a:r>
          </a:p>
          <a:p>
            <a:pPr>
              <a:lnSpc>
                <a:spcPts val="3600"/>
              </a:lnSpc>
            </a:pPr>
            <a:r>
              <a:rPr lang="en-US" sz="3000" dirty="0" smtClean="0"/>
              <a:t>Indent the second line by single [Tab]</a:t>
            </a:r>
          </a:p>
          <a:p>
            <a:pPr>
              <a:lnSpc>
                <a:spcPts val="3600"/>
              </a:lnSpc>
            </a:pPr>
            <a:r>
              <a:rPr lang="en-US" sz="3000" dirty="0" smtClean="0"/>
              <a:t>Do not additionally indent the third line</a:t>
            </a:r>
          </a:p>
          <a:p>
            <a:pPr>
              <a:lnSpc>
                <a:spcPts val="3600"/>
              </a:lnSpc>
            </a:pPr>
            <a:r>
              <a:rPr lang="en-US" sz="3000" dirty="0" smtClean="0"/>
              <a:t>Examples: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5292804"/>
            <a:ext cx="79248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DictionaryEntry&lt;K, V&gt; newEntry = </a:t>
            </a:r>
          </a:p>
          <a:p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DictionaryEntry&lt;K, V&gt;(oldEntry.Key,        					oldEntry.Value);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3505200"/>
            <a:ext cx="79248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 0 ||</a:t>
            </a:r>
          </a:p>
          <a:p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matrix[x+1, y] == 0 || matrix[x, y-1] == 0 ||</a:t>
            </a:r>
          </a:p>
          <a:p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matrix[x, y+1] == 0)</a:t>
            </a:r>
          </a:p>
          <a:p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</a:t>
            </a:r>
          </a:p>
        </p:txBody>
      </p:sp>
    </p:spTree>
    <p:extLst>
      <p:ext uri="{BB962C8B-B14F-4D97-AF65-F5344CB8AC3E}">
        <p14:creationId xmlns:p14="http://schemas.microsoft.com/office/powerpoint/2010/main" val="156679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Incorrect Ways To</a:t>
            </a:r>
            <a:br>
              <a:rPr lang="en-US" dirty="0" smtClean="0"/>
            </a:br>
            <a:r>
              <a:rPr lang="en-US" dirty="0" smtClean="0"/>
              <a:t>Break Long Lines (in C#)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482804"/>
            <a:ext cx="8153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0 || matrix[x+1, y] == 0 || matrix[x, 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y-1] == 0 || matrix[x, y+1] == 0)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3277850"/>
            <a:ext cx="8153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 0 || 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matrix[x+1, y] == 0 || matrix[x, y-1] == 0 || 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matrix[x, y+1] == 0)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5064204"/>
            <a:ext cx="81534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DictionaryEntry&lt;K, V&gt; newEntry 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= new DictionaryEntry&lt;K, V&gt;(oldEntry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.Key, oldEntry.Value);</a:t>
            </a:r>
          </a:p>
        </p:txBody>
      </p:sp>
    </p:spTree>
    <p:extLst>
      <p:ext uri="{BB962C8B-B14F-4D97-AF65-F5344CB8AC3E}">
        <p14:creationId xmlns:p14="http://schemas.microsoft.com/office/powerpoint/2010/main" val="98983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 smtClean="0"/>
              <a:t>In C# use single [Tab] after breaking a long line:</a:t>
            </a:r>
          </a:p>
          <a:p>
            <a:pPr>
              <a:lnSpc>
                <a:spcPts val="3600"/>
              </a:lnSpc>
            </a:pPr>
            <a:endParaRPr lang="en-US" sz="3000" dirty="0"/>
          </a:p>
          <a:p>
            <a:pPr>
              <a:lnSpc>
                <a:spcPts val="3600"/>
              </a:lnSpc>
            </a:pPr>
            <a:endParaRPr lang="en-US" sz="3000" dirty="0" smtClean="0"/>
          </a:p>
          <a:p>
            <a:pPr>
              <a:lnSpc>
                <a:spcPts val="3600"/>
              </a:lnSpc>
            </a:pPr>
            <a:endParaRPr lang="en-US" sz="3000" dirty="0"/>
          </a:p>
          <a:p>
            <a:pPr>
              <a:lnSpc>
                <a:spcPts val="3600"/>
              </a:lnSpc>
              <a:spcBef>
                <a:spcPts val="1800"/>
              </a:spcBef>
            </a:pPr>
            <a:r>
              <a:rPr lang="en-US" sz="3000" dirty="0" smtClean="0"/>
              <a:t>In JavaScript use double [Tab] in the carried long lines: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Breaking Long Lines</a:t>
            </a:r>
            <a:br>
              <a:rPr lang="en-US" dirty="0" smtClean="0"/>
            </a:br>
            <a:r>
              <a:rPr lang="en-US" dirty="0" smtClean="0"/>
              <a:t>in C# and 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794808"/>
            <a:ext cx="8153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 0 ||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matrix[x+1, y] == 0 || matrix[x, y-1] == 0 ||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matrix[x, y+1] == 0)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y]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4845784"/>
            <a:ext cx="8153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 0 ||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matrix[x+1, y] == 0 || matrix[x, y-1] == 0 ||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matrix[x, y+1] == 0) 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y]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21475" y="2316480"/>
            <a:ext cx="826325" cy="3657600"/>
            <a:chOff x="621475" y="2316480"/>
            <a:chExt cx="826325" cy="36576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629095" y="23164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29095" y="262890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29095" y="322326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066800" y="53644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21475" y="53644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066800" y="56692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21475" y="56692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21475" y="59740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423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types of alignments are considered harmful</a:t>
            </a:r>
          </a:p>
          <a:p>
            <a:pPr lvl="1"/>
            <a:r>
              <a:rPr lang="en-US" dirty="0" smtClean="0"/>
              <a:t>Alignments are hard-to-maintain!</a:t>
            </a:r>
          </a:p>
          <a:p>
            <a:r>
              <a:rPr lang="en-US" dirty="0" smtClean="0"/>
              <a:t>Incorrect examples: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125450"/>
            <a:ext cx="7848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          count    = 0;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      date     = DateTine.Now.Date;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       student  = new Student();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List&lt;Student&gt; students = new List&lt;Student&gt;();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876800"/>
            <a:ext cx="7848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matrix[x, y]                 </a:t>
            </a:r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 + 1, y + 1]         </a:t>
            </a:r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matrix[2 * x + y, 2 * y + x] </a:t>
            </a:r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 * y, x * y]         </a:t>
            </a:r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096000" y="4777880"/>
            <a:ext cx="2743200" cy="1189470"/>
          </a:xfrm>
          <a:prstGeom prst="wedgeRoundRectCallout">
            <a:avLst>
              <a:gd name="adj1" fmla="val -48997"/>
              <a:gd name="adj2" fmla="val -7422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36000" rIns="36000" bIns="0" anchor="ctr" anchorCtr="0">
            <a:spAutoFit/>
          </a:bodyPr>
          <a:lstStyle/>
          <a:p>
            <a:pPr algn="ctr" eaLnBrk="0" hangingPunct="0">
              <a:lnSpc>
                <a:spcPts val="27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Think about renaming </a:t>
            </a:r>
            <a:r>
              <a:rPr lang="en-US" sz="23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3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to </a:t>
            </a:r>
            <a:r>
              <a:rPr lang="en-US" sz="23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SchoolStudent</a:t>
            </a:r>
          </a:p>
        </p:txBody>
      </p:sp>
    </p:spTree>
    <p:extLst>
      <p:ext uri="{BB962C8B-B14F-4D97-AF65-F5344CB8AC3E}">
        <p14:creationId xmlns:p14="http://schemas.microsoft.com/office/powerpoint/2010/main" val="426105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000" dirty="0" smtClean="0"/>
              <a:t>Take advantage of your IDE to help formatting the code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[Ctrl+K+D]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Automatic alignment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Indentation</a:t>
            </a:r>
          </a:p>
          <a:p>
            <a:pPr>
              <a:lnSpc>
                <a:spcPct val="95000"/>
              </a:lnSpc>
            </a:pPr>
            <a:r>
              <a:rPr lang="en-US" sz="3000" dirty="0" smtClean="0"/>
              <a:t>Style Code analysis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Visual Studio – StyleCop</a:t>
            </a:r>
          </a:p>
          <a:p>
            <a:pPr lvl="2">
              <a:lnSpc>
                <a:spcPct val="95000"/>
              </a:lnSpc>
            </a:pPr>
            <a:r>
              <a:rPr lang="en-US" sz="2600" dirty="0" smtClean="0">
                <a:solidFill>
                  <a:srgbClr val="0EFE58"/>
                </a:solidFill>
                <a:latin typeface="Corbel" pitchFamily="34" charset="0"/>
                <a:hlinkClick r:id="rId2"/>
              </a:rPr>
              <a:t>http://code.msdn.microsoft.com/sourceanalysis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Eclipse – CheckStyle</a:t>
            </a:r>
          </a:p>
          <a:p>
            <a:pPr lvl="2">
              <a:lnSpc>
                <a:spcPct val="95000"/>
              </a:lnSpc>
            </a:pPr>
            <a:r>
              <a:rPr lang="en-US" sz="2600" dirty="0" smtClean="0">
                <a:solidFill>
                  <a:srgbClr val="0EFE58"/>
                </a:solidFill>
                <a:latin typeface="Corbel" pitchFamily="34" charset="0"/>
                <a:hlinkClick r:id="rId2"/>
              </a:rPr>
              <a:t>http://sourceforge.net/projects/eclipse-cs</a:t>
            </a:r>
            <a:r>
              <a:rPr lang="en-US" sz="2600" dirty="0" smtClean="0">
                <a:solidFill>
                  <a:srgbClr val="0EFE58"/>
                </a:solidFill>
                <a:latin typeface="Corbel" pitchFamily="34" charset="0"/>
                <a:hlinkClick r:id="rId2"/>
              </a:rPr>
              <a:t>/</a:t>
            </a:r>
            <a:endParaRPr lang="en-US" sz="2600" dirty="0">
              <a:solidFill>
                <a:srgbClr val="0EFE58"/>
              </a:solidFill>
              <a:latin typeface="Corbel" pitchFamily="34" charset="0"/>
              <a:hlinkClick r:id="rId2"/>
            </a:endParaRPr>
          </a:p>
          <a:p>
            <a:pPr lvl="1">
              <a:lnSpc>
                <a:spcPct val="95000"/>
              </a:lnSpc>
            </a:pPr>
            <a:r>
              <a:rPr lang="en-US" sz="2800" dirty="0" err="1" smtClean="0"/>
              <a:t>JSHint</a:t>
            </a:r>
            <a:r>
              <a:rPr lang="en-US" sz="2800" dirty="0" smtClean="0"/>
              <a:t>, </a:t>
            </a:r>
            <a:r>
              <a:rPr lang="en-US" sz="2800" dirty="0" err="1" smtClean="0"/>
              <a:t>JSLint</a:t>
            </a:r>
            <a:r>
              <a:rPr lang="en-US" sz="2800" dirty="0" smtClean="0"/>
              <a:t> – JavaScript code analysis (all IDEs)</a:t>
            </a:r>
          </a:p>
          <a:p>
            <a:pPr lvl="2">
              <a:lnSpc>
                <a:spcPct val="95000"/>
              </a:lnSpc>
            </a:pPr>
            <a:r>
              <a:rPr lang="en-US" sz="2600" dirty="0">
                <a:hlinkClick r:id="rId3"/>
              </a:rPr>
              <a:t>http://www.jshint.com</a:t>
            </a:r>
            <a:r>
              <a:rPr lang="en-US" sz="2600" dirty="0" smtClean="0">
                <a:hlinkClick r:id="rId3"/>
              </a:rPr>
              <a:t>/</a:t>
            </a:r>
            <a:r>
              <a:rPr lang="en-US" sz="2600" dirty="0"/>
              <a:t>, </a:t>
            </a:r>
            <a:r>
              <a:rPr lang="en-US" sz="2600" dirty="0">
                <a:hlinkClick r:id="rId4"/>
              </a:rPr>
              <a:t>http://www.jslint.com</a:t>
            </a:r>
            <a:r>
              <a:rPr lang="en-US" sz="2600" dirty="0" smtClean="0">
                <a:hlinkClick r:id="rId4"/>
              </a:rPr>
              <a:t>/</a:t>
            </a:r>
            <a:r>
              <a:rPr lang="en-US" sz="2600" dirty="0" smtClean="0"/>
              <a:t>  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4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Formatting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 smtClean="0"/>
              <a:t>Format correctly the following source code (given </a:t>
            </a:r>
            <a:r>
              <a:rPr lang="en-US" sz="2800" dirty="0"/>
              <a:t>in Code-Formatting-Homework.zip):</a:t>
            </a:r>
            <a:endParaRPr lang="en-US" sz="2800" dirty="0" smtClean="0"/>
          </a:p>
          <a:p>
            <a:pPr lvl="1"/>
            <a:r>
              <a:rPr lang="en-US" sz="2600" dirty="0" smtClean="0"/>
              <a:t>C# </a:t>
            </a:r>
            <a:r>
              <a:rPr lang="en-US" sz="2600" dirty="0"/>
              <a:t>code given in the file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events.cs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 smtClean="0"/>
              <a:t>JavaScript code given in </a:t>
            </a:r>
            <a:r>
              <a:rPr lang="en-US" sz="2600" dirty="0"/>
              <a:t>the file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code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sz="2600" dirty="0" smtClean="0"/>
              <a:t>.</a:t>
            </a:r>
          </a:p>
          <a:p>
            <a:r>
              <a:rPr lang="en-US" sz="2800" dirty="0" smtClean="0"/>
              <a:t>Use the official code conventions for C# / JavaScript / Java / PHP:</a:t>
            </a:r>
          </a:p>
          <a:p>
            <a:pPr lvl="1"/>
            <a:r>
              <a:rPr lang="en-US" sz="2600" dirty="0" smtClean="0">
                <a:hlinkClick r:id="rId2"/>
              </a:rPr>
              <a:t>Official C# Coding Conventions (MSDN)</a:t>
            </a:r>
            <a:endParaRPr lang="en-US" sz="2600" dirty="0" smtClean="0"/>
          </a:p>
          <a:p>
            <a:pPr lvl="1"/>
            <a:r>
              <a:rPr lang="en-US" sz="2600" dirty="0">
                <a:hlinkClick r:id="rId3"/>
              </a:rPr>
              <a:t>Google JavaScript Style Guide</a:t>
            </a:r>
            <a:endParaRPr lang="en-US" sz="2600" dirty="0" smtClean="0"/>
          </a:p>
          <a:p>
            <a:pPr lvl="1"/>
            <a:r>
              <a:rPr lang="en-US" sz="2600" dirty="0" smtClean="0">
                <a:hlinkClick r:id="rId4"/>
              </a:rPr>
              <a:t>Official Java Code </a:t>
            </a:r>
            <a:r>
              <a:rPr lang="en-US" sz="2600" dirty="0">
                <a:hlinkClick r:id="rId4"/>
              </a:rPr>
              <a:t>Conventions </a:t>
            </a:r>
            <a:r>
              <a:rPr lang="en-US" sz="2600" dirty="0" smtClean="0">
                <a:hlinkClick r:id="rId4"/>
              </a:rPr>
              <a:t>(by Oracle)</a:t>
            </a:r>
            <a:endParaRPr lang="en-US" sz="2600" dirty="0" smtClean="0"/>
          </a:p>
          <a:p>
            <a:pPr lvl="1"/>
            <a:r>
              <a:rPr lang="en-US" sz="2600" dirty="0" smtClean="0">
                <a:hlinkClick r:id="rId5"/>
              </a:rPr>
              <a:t>Zend code convention for PHP</a:t>
            </a:r>
            <a:endParaRPr lang="en-US" sz="2600" dirty="0"/>
          </a:p>
          <a:p>
            <a:pPr lvl="1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90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1600200"/>
            <a:ext cx="5181600" cy="685800"/>
          </a:xfrm>
        </p:spPr>
        <p:txBody>
          <a:bodyPr/>
          <a:lstStyle/>
          <a:p>
            <a:r>
              <a:rPr lang="en-US" dirty="0" smtClean="0"/>
              <a:t>Code Formatting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0" y="2438400"/>
            <a:ext cx="8382000" cy="609600"/>
          </a:xfrm>
        </p:spPr>
        <p:txBody>
          <a:bodyPr/>
          <a:lstStyle/>
          <a:p>
            <a:r>
              <a:rPr lang="en-US" dirty="0" smtClean="0"/>
              <a:t>Why Do We Need It?</a:t>
            </a:r>
            <a:endParaRPr lang="en-US" dirty="0"/>
          </a:p>
        </p:txBody>
      </p:sp>
      <p:pic>
        <p:nvPicPr>
          <p:cNvPr id="4" name="Picture 3" descr="C:\Users\Konov\AppData\Local\Microsoft\Windows\Temporary Internet Files\Content.IE5\DVBZGHLM\MPj04117220000[1]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940896"/>
            <a:ext cx="838200" cy="11503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C:\Users\Konov\AppData\Local\Microsoft\Windows\Temporary Internet Files\Content.IE5\DVBZGHLM\MPj04117220000[1]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3899893"/>
            <a:ext cx="1600200" cy="21961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 descr="C:\Users\Konov\AppData\Local\Microsoft\Windows\Temporary Internet Files\Content.IE5\DVBZGHLM\MPj04117220000[1]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3139480"/>
            <a:ext cx="2209800" cy="30327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6018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Code Needs Formatting?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143000"/>
            <a:ext cx="7772400" cy="51193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  const    string                    FILE_NAME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="example.bin"  ;  static void Main   (             ){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FileStream   fs=     new FileStream(FILE_NAME,FileMode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  CreateNew)   // Create the writer      for data  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;BinaryWriter w=new BinaryWriter     (    fs      );// Write data to                               Test.data.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  int i=0;i&lt;11;i++){w.Write((int)i);}w   .Close();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   .   Close  (  ) // Create the reader    for data.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;fs=new FileStream(FILE_NAME,FileMode.            Open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 FileAccess.Read)     ;BinaryReader                r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BinaryReader(fs);  // Read data from  Test.data.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 (int i = 0; i &lt; 11; i++){ Console      .WriteLine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(r.ReadInt32                                       ())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;}r       .    Close   (   );  fs .  Close  (  )  ;  }</a:t>
            </a:r>
          </a:p>
        </p:txBody>
      </p:sp>
    </p:spTree>
    <p:extLst>
      <p:ext uri="{BB962C8B-B14F-4D97-AF65-F5344CB8AC3E}">
        <p14:creationId xmlns:p14="http://schemas.microsoft.com/office/powerpoint/2010/main" val="370707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Code Formatting Fundamentals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formatting goals</a:t>
            </a:r>
          </a:p>
          <a:p>
            <a:pPr lvl="1"/>
            <a:r>
              <a:rPr lang="en-US" dirty="0" smtClean="0"/>
              <a:t>To improve code readability</a:t>
            </a:r>
          </a:p>
          <a:p>
            <a:pPr lvl="1"/>
            <a:r>
              <a:rPr lang="en-US" dirty="0" smtClean="0"/>
              <a:t>To improve code maintainability</a:t>
            </a:r>
          </a:p>
          <a:p>
            <a:r>
              <a:rPr lang="en-US" dirty="0" smtClean="0"/>
              <a:t>Fundamental principle of code formatting: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Any formatting style that follows the above principle is good</a:t>
            </a:r>
          </a:p>
          <a:p>
            <a:pPr lvl="1"/>
            <a:r>
              <a:rPr lang="en-US" dirty="0" smtClean="0"/>
              <a:t>Any other formatting is not good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581400"/>
            <a:ext cx="7772400" cy="1105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formating of the source code should disclose its logical structure.</a:t>
            </a:r>
          </a:p>
        </p:txBody>
      </p:sp>
    </p:spTree>
    <p:extLst>
      <p:ext uri="{BB962C8B-B14F-4D97-AF65-F5344CB8AC3E}">
        <p14:creationId xmlns:p14="http://schemas.microsoft.com/office/powerpoint/2010/main" val="41197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Blocks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Put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 smtClean="0"/>
              <a:t> alone on a line under the corresponding parent block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Indent the block contents by a single [Tab]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Visual Studio will replace the [Tab] with 4 spaces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267200"/>
            <a:ext cx="7924800" cy="19543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(some condition)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Block contents indented by a single [Tab]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VS will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 the [Tab] with 4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376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162800" cy="838200"/>
          </a:xfrm>
        </p:spPr>
        <p:txBody>
          <a:bodyPr/>
          <a:lstStyle/>
          <a:p>
            <a:r>
              <a:rPr lang="en-US" dirty="0" smtClean="0"/>
              <a:t>Formatting Blocks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Put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 at the end of the block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 smtClean="0"/>
              <a:t> alone on a line under the corresponding parent block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Indent the block contents by a single [Tab]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Don't indent with spaces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285428"/>
            <a:ext cx="7924800" cy="15819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(some condition)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Block contents indented by a single [Tab]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Don't use spaces for indentation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024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Lines between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sz="3000" dirty="0" smtClean="0"/>
              <a:t>Use empty line for separation between methods: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752600"/>
            <a:ext cx="7924800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Factorial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static ulong CalcFactorial(uint num)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 ==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num * CalcFactorial(num - 1);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ulong factorial = CalcFactorial(5);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Console.WriteLine(factorial);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114800" y="4228147"/>
            <a:ext cx="3200400" cy="953453"/>
          </a:xfrm>
          <a:prstGeom prst="wedgeRoundRectCallout">
            <a:avLst>
              <a:gd name="adj1" fmla="val -90353"/>
              <a:gd name="adj2" fmla="val -183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Leave empty line between methods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244975" y="2743200"/>
            <a:ext cx="4518025" cy="953453"/>
          </a:xfrm>
          <a:prstGeom prst="wedgeRoundRectCallout">
            <a:avLst>
              <a:gd name="adj1" fmla="val -82094"/>
              <a:gd name="adj2" fmla="val 1900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Always use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after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(there is no space to do it here)</a:t>
            </a:r>
          </a:p>
        </p:txBody>
      </p:sp>
    </p:spTree>
    <p:extLst>
      <p:ext uri="{BB962C8B-B14F-4D97-AF65-F5344CB8AC3E}">
        <p14:creationId xmlns:p14="http://schemas.microsoft.com/office/powerpoint/2010/main" val="18869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Indentation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Methods should be indented with a single [Tab] from the class body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Methods body should be indented with a single [Tab] as well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505200"/>
            <a:ext cx="7924800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IndentationExample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int Zero()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6300" y="4095750"/>
            <a:ext cx="2705100" cy="1295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43400" y="3962400"/>
            <a:ext cx="3962400" cy="953453"/>
          </a:xfrm>
          <a:prstGeom prst="wedgeRoundRectCallout">
            <a:avLst>
              <a:gd name="adj1" fmla="val -73332"/>
              <a:gd name="adj2" fmla="val 635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entire method is indented with a single [Tab]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43000" y="4686300"/>
            <a:ext cx="2209800" cy="3810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885950" y="5791200"/>
            <a:ext cx="4267200" cy="527804"/>
          </a:xfrm>
          <a:prstGeom prst="wedgeRoundRectCallout">
            <a:avLst>
              <a:gd name="adj1" fmla="val -45276"/>
              <a:gd name="adj2" fmla="val -21323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 body is also indented</a:t>
            </a:r>
          </a:p>
        </p:txBody>
      </p:sp>
    </p:spTree>
    <p:extLst>
      <p:ext uri="{BB962C8B-B14F-4D97-AF65-F5344CB8AC3E}">
        <p14:creationId xmlns:p14="http://schemas.microsoft.com/office/powerpoint/2010/main" val="270508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1816</TotalTime>
  <Words>1779</Words>
  <Application>Microsoft Office PowerPoint</Application>
  <PresentationFormat>On-screen Show (4:3)</PresentationFormat>
  <Paragraphs>349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Cambria</vt:lpstr>
      <vt:lpstr>Consolas</vt:lpstr>
      <vt:lpstr>Corbel</vt:lpstr>
      <vt:lpstr>Wingdings 2</vt:lpstr>
      <vt:lpstr>Telerik Academy</vt:lpstr>
      <vt:lpstr>Code Formatting</vt:lpstr>
      <vt:lpstr>Table of Contents</vt:lpstr>
      <vt:lpstr>Code Formatting</vt:lpstr>
      <vt:lpstr>Why Code Needs Formatting?</vt:lpstr>
      <vt:lpstr>Code Formatting Fundamentals</vt:lpstr>
      <vt:lpstr>Formatting Blocks in C#</vt:lpstr>
      <vt:lpstr>Formatting Blocks in JavaScript</vt:lpstr>
      <vt:lpstr>Empty Lines between Methods</vt:lpstr>
      <vt:lpstr>Methods Indentation</vt:lpstr>
      <vt:lpstr>Brackets in Methods Declaration</vt:lpstr>
      <vt:lpstr>Separating Parameters</vt:lpstr>
      <vt:lpstr>Empty Lines in Method Body</vt:lpstr>
      <vt:lpstr>Formatting Types</vt:lpstr>
      <vt:lpstr>Formatting Types – Example in C#</vt:lpstr>
      <vt:lpstr>Formatting Types – Example in C# (2)</vt:lpstr>
      <vt:lpstr>Formatting Conditional Statements and Loops</vt:lpstr>
      <vt:lpstr>Conditional Statements and Loops Formatting – C# Examples</vt:lpstr>
      <vt:lpstr>Using Empty Lines</vt:lpstr>
      <vt:lpstr>Misplaced Empty Lines – Example</vt:lpstr>
      <vt:lpstr>Breaking Long Lines</vt:lpstr>
      <vt:lpstr>Incorrect Ways To Break Long Lines (in C#)</vt:lpstr>
      <vt:lpstr>Breaking Long Lines in C# and JavaScript</vt:lpstr>
      <vt:lpstr>Alignments</vt:lpstr>
      <vt:lpstr>Automated Tools</vt:lpstr>
      <vt:lpstr>Code Formatting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Code Formatting</dc:title>
  <dc:subject>Telerik Software Academy</dc:subject>
  <dc:creator>Svetlin Nakov</dc:creator>
  <cp:keywords>C#, course, telerik software academy, free courses for developers, OOP, object-oriented programming</cp:keywords>
  <cp:lastModifiedBy>Doncho Minkov</cp:lastModifiedBy>
  <cp:revision>523</cp:revision>
  <dcterms:created xsi:type="dcterms:W3CDTF">2007-12-08T16:03:35Z</dcterms:created>
  <dcterms:modified xsi:type="dcterms:W3CDTF">2014-04-28T07:52:33Z</dcterms:modified>
  <cp:category>software engineering</cp:category>
</cp:coreProperties>
</file>