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265" r:id="rId2"/>
    <p:sldId id="264" r:id="rId3"/>
    <p:sldId id="266" r:id="rId4"/>
    <p:sldId id="267" r:id="rId5"/>
    <p:sldId id="268" r:id="rId6"/>
    <p:sldId id="269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0F106-0724-4AB5-A7E0-9F3644811889}" type="datetimeFigureOut">
              <a:rPr lang="fr-FR" smtClean="0"/>
              <a:pPr/>
              <a:t>08/02/2021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2F9A6-7822-426A-A6E4-51C479FCAEF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199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7895-93A3-4B8F-87BE-FAD86D932552}" type="datetimeFigureOut">
              <a:rPr lang="fr-FR" smtClean="0"/>
              <a:pPr/>
              <a:t>08/02/2021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2819-C1E9-4FF7-8393-458DDD6B2F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7895-93A3-4B8F-87BE-FAD86D932552}" type="datetimeFigureOut">
              <a:rPr lang="fr-FR" smtClean="0"/>
              <a:pPr/>
              <a:t>08/02/2021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2819-C1E9-4FF7-8393-458DDD6B2F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7895-93A3-4B8F-87BE-FAD86D932552}" type="datetimeFigureOut">
              <a:rPr lang="fr-FR" smtClean="0"/>
              <a:pPr/>
              <a:t>08/02/2021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2819-C1E9-4FF7-8393-458DDD6B2F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7895-93A3-4B8F-87BE-FAD86D932552}" type="datetimeFigureOut">
              <a:rPr lang="fr-FR" smtClean="0"/>
              <a:pPr/>
              <a:t>08/02/2021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2819-C1E9-4FF7-8393-458DDD6B2F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7895-93A3-4B8F-87BE-FAD86D932552}" type="datetimeFigureOut">
              <a:rPr lang="fr-FR" smtClean="0"/>
              <a:pPr/>
              <a:t>08/02/2021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2819-C1E9-4FF7-8393-458DDD6B2F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7895-93A3-4B8F-87BE-FAD86D932552}" type="datetimeFigureOut">
              <a:rPr lang="fr-FR" smtClean="0"/>
              <a:pPr/>
              <a:t>08/02/2021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2819-C1E9-4FF7-8393-458DDD6B2F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7895-93A3-4B8F-87BE-FAD86D932552}" type="datetimeFigureOut">
              <a:rPr lang="fr-FR" smtClean="0"/>
              <a:pPr/>
              <a:t>08/02/2021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2819-C1E9-4FF7-8393-458DDD6B2F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7895-93A3-4B8F-87BE-FAD86D932552}" type="datetimeFigureOut">
              <a:rPr lang="fr-FR" smtClean="0"/>
              <a:pPr/>
              <a:t>08/02/2021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2819-C1E9-4FF7-8393-458DDD6B2F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7895-93A3-4B8F-87BE-FAD86D932552}" type="datetimeFigureOut">
              <a:rPr lang="fr-FR" smtClean="0"/>
              <a:pPr/>
              <a:t>08/02/2021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2819-C1E9-4FF7-8393-458DDD6B2F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7895-93A3-4B8F-87BE-FAD86D932552}" type="datetimeFigureOut">
              <a:rPr lang="fr-FR" smtClean="0"/>
              <a:pPr/>
              <a:t>08/02/2021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2819-C1E9-4FF7-8393-458DDD6B2F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7895-93A3-4B8F-87BE-FAD86D932552}" type="datetimeFigureOut">
              <a:rPr lang="fr-FR" smtClean="0"/>
              <a:pPr/>
              <a:t>08/02/2021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2819-C1E9-4FF7-8393-458DDD6B2F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17895-93A3-4B8F-87BE-FAD86D932552}" type="datetimeFigureOut">
              <a:rPr lang="fr-FR" smtClean="0"/>
              <a:pPr/>
              <a:t>08/02/2021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82819-C1E9-4FF7-8393-458DDD6B2F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7012" cy="2448272"/>
          </a:xfrm>
        </p:spPr>
        <p:txBody>
          <a:bodyPr>
            <a:normAutofit/>
          </a:bodyPr>
          <a:lstStyle/>
          <a:p>
            <a:pPr algn="ctr"/>
            <a:r>
              <a:rPr lang="fr-FR" sz="3600" dirty="0" smtClean="0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3600" dirty="0" smtClean="0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b="1" dirty="0">
              <a:solidFill>
                <a:srgbClr val="00B0F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2095-2E63-4922-AF75-3170BFE454E7}" type="slidenum">
              <a:rPr lang="fr-FR" smtClean="0"/>
              <a:pPr/>
              <a:t>1</a:t>
            </a:fld>
            <a:endParaRPr lang="fr-FR"/>
          </a:p>
        </p:txBody>
      </p:sp>
      <p:pic>
        <p:nvPicPr>
          <p:cNvPr id="8" name="Image 7" descr="Logo-Telnet-Françai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18938" y="6165304"/>
            <a:ext cx="2725062" cy="692696"/>
          </a:xfrm>
          <a:prstGeom prst="rect">
            <a:avLst/>
          </a:prstGeom>
        </p:spPr>
      </p:pic>
      <p:sp>
        <p:nvSpPr>
          <p:cNvPr id="9" name="object 3"/>
          <p:cNvSpPr/>
          <p:nvPr/>
        </p:nvSpPr>
        <p:spPr>
          <a:xfrm>
            <a:off x="0" y="3068960"/>
            <a:ext cx="9139237" cy="3789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323528" y="404664"/>
            <a:ext cx="813690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206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Phénix </a:t>
            </a:r>
            <a:r>
              <a:rPr lang="fr-FR" sz="4000" b="1" dirty="0" smtClean="0">
                <a:solidFill>
                  <a:srgbClr val="00206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2018-2021</a:t>
            </a:r>
            <a:endParaRPr lang="fr-FR" sz="4000" b="1" dirty="0" smtClean="0">
              <a:solidFill>
                <a:srgbClr val="002060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ctr"/>
            <a:endParaRPr lang="fr-FR" sz="4400" b="1" dirty="0">
              <a:solidFill>
                <a:srgbClr val="00B0F0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ctr"/>
            <a:r>
              <a:rPr lang="en-US" sz="4400" b="1" dirty="0" smtClean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Torque and Servo Deflection Calculation</a:t>
            </a:r>
            <a:r>
              <a:rPr lang="fr-FR" sz="4400" b="1" dirty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fr-FR" sz="4400" b="1" dirty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fr-FR" dirty="0" smtClean="0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fr-FR" dirty="0" smtClean="0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endParaRPr lang="fr-FR" dirty="0" smtClean="0"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ctr"/>
            <a:endParaRPr lang="fr-FR" sz="2800" b="1" dirty="0" smtClean="0">
              <a:ln>
                <a:solidFill>
                  <a:srgbClr val="023588"/>
                </a:solidFill>
              </a:ln>
              <a:solidFill>
                <a:srgbClr val="023588"/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ctr"/>
            <a:endParaRPr lang="fr-FR" sz="2800" b="1" dirty="0" smtClean="0">
              <a:ln>
                <a:solidFill>
                  <a:srgbClr val="023588"/>
                </a:solidFill>
              </a:ln>
              <a:solidFill>
                <a:srgbClr val="023588"/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ctr"/>
            <a:r>
              <a:rPr lang="en-US" sz="2400" b="1" dirty="0" smtClean="0">
                <a:ln>
                  <a:solidFill>
                    <a:srgbClr val="023588"/>
                  </a:solidFill>
                </a:ln>
                <a:solidFill>
                  <a:srgbClr val="023588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Electronics department</a:t>
            </a:r>
          </a:p>
          <a:p>
            <a:pPr algn="ctr"/>
            <a:endParaRPr lang="fr-FR" sz="1600" dirty="0" smtClean="0">
              <a:ln>
                <a:solidFill>
                  <a:srgbClr val="023588"/>
                </a:solidFill>
              </a:ln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6597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40966"/>
          </a:xfrm>
        </p:spPr>
        <p:txBody>
          <a:bodyPr>
            <a:noAutofit/>
          </a:bodyPr>
          <a:lstStyle/>
          <a:p>
            <a:r>
              <a:rPr lang="fr-FR" sz="3200" b="1" dirty="0" smtClean="0">
                <a:solidFill>
                  <a:srgbClr val="00206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Plan</a:t>
            </a:r>
            <a:br>
              <a:rPr lang="fr-FR" sz="3200" b="1" dirty="0" smtClean="0">
                <a:solidFill>
                  <a:srgbClr val="00206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endParaRPr lang="fr-FR" b="1" dirty="0">
              <a:solidFill>
                <a:srgbClr val="002060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Fundamentals for mechanism analysis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40966"/>
          </a:xfrm>
        </p:spPr>
        <p:txBody>
          <a:bodyPr>
            <a:noAutofit/>
          </a:bodyPr>
          <a:lstStyle/>
          <a:p>
            <a:r>
              <a:rPr lang="fr-FR" sz="3200" b="1" dirty="0" smtClean="0">
                <a:solidFill>
                  <a:srgbClr val="00206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Introduction</a:t>
            </a:r>
            <a:endParaRPr lang="fr-FR" b="1" dirty="0">
              <a:solidFill>
                <a:srgbClr val="002060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628801"/>
            <a:ext cx="8507288" cy="2232248"/>
          </a:xfrm>
        </p:spPr>
        <p:txBody>
          <a:bodyPr>
            <a:normAutofit/>
          </a:bodyPr>
          <a:lstStyle/>
          <a:p>
            <a:r>
              <a:rPr lang="en-US" sz="2000" dirty="0"/>
              <a:t>Without smooth, non-binding control-surface movements, our planes would be nearly impossible to direct. Linkage systems, including the servo, servo arm, </a:t>
            </a:r>
            <a:r>
              <a:rPr lang="en-US" sz="2000" dirty="0" smtClean="0"/>
              <a:t>pushrod and control </a:t>
            </a:r>
            <a:r>
              <a:rPr lang="en-US" sz="2000" dirty="0"/>
              <a:t>horn</a:t>
            </a:r>
            <a:r>
              <a:rPr lang="en-US" sz="2000" dirty="0" smtClean="0"/>
              <a:t>, </a:t>
            </a:r>
            <a:r>
              <a:rPr lang="en-US" sz="2000" dirty="0"/>
              <a:t>are often overlooked, but they are the keys to smooth, </a:t>
            </a:r>
            <a:r>
              <a:rPr lang="en-US" sz="2000" dirty="0" smtClean="0"/>
              <a:t>strong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dirty="0"/>
              <a:t>equal control-surface </a:t>
            </a:r>
            <a:r>
              <a:rPr lang="en-US" sz="2000" dirty="0" smtClean="0"/>
              <a:t>deflections. Take </a:t>
            </a:r>
            <a:r>
              <a:rPr lang="en-US" sz="2000" dirty="0"/>
              <a:t>the time </a:t>
            </a:r>
            <a:r>
              <a:rPr lang="en-US" sz="2000" dirty="0" smtClean="0"/>
              <a:t>         to </a:t>
            </a:r>
            <a:r>
              <a:rPr lang="en-US" sz="2000" dirty="0"/>
              <a:t>install the linkages properly and securely to guarantee control surfaces that work properly for the life of the plane. Let’s look at these vital links </a:t>
            </a:r>
            <a:r>
              <a:rPr lang="en-US" sz="2000" dirty="0" smtClean="0"/>
              <a:t>   and </a:t>
            </a:r>
            <a:r>
              <a:rPr lang="en-US" sz="2000" dirty="0"/>
              <a:t>see where we can improve them, starting with the servo.</a:t>
            </a:r>
            <a:endParaRPr lang="en-US" sz="2000" dirty="0"/>
          </a:p>
        </p:txBody>
      </p:sp>
      <p:pic>
        <p:nvPicPr>
          <p:cNvPr id="6" name="Picture 2" descr="https://www.uavnavigation.com/support/sites/default/files/styles/100_width/public/fw_servo_0_0.png?itok=FKj75ru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504" y="4005064"/>
            <a:ext cx="5842992" cy="297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26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4096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Fundamentals for mechanism analysis</a:t>
            </a:r>
            <a:endParaRPr lang="en-US" b="1" dirty="0">
              <a:solidFill>
                <a:srgbClr val="002060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" name="Espace réservé du contenu 4"/>
          <p:cNvSpPr txBox="1">
            <a:spLocks/>
          </p:cNvSpPr>
          <p:nvPr/>
        </p:nvSpPr>
        <p:spPr>
          <a:xfrm>
            <a:off x="457200" y="1628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411783"/>
            <a:ext cx="8229600" cy="2620888"/>
          </a:xfrm>
        </p:spPr>
        <p:txBody>
          <a:bodyPr/>
          <a:lstStyle/>
          <a:p>
            <a:r>
              <a:rPr lang="en-US" dirty="0" smtClean="0"/>
              <a:t>Hypothesis and expectation </a:t>
            </a:r>
          </a:p>
          <a:p>
            <a:pPr marL="400050" lvl="1" indent="0">
              <a:buNone/>
            </a:pPr>
            <a:r>
              <a:rPr lang="en-US" sz="2000" dirty="0"/>
              <a:t>Based on the flight physics theory and aerodynamics, the following hypothesis are expected to be </a:t>
            </a:r>
            <a:r>
              <a:rPr lang="en-US" sz="2000" dirty="0" smtClean="0"/>
              <a:t>observed :</a:t>
            </a:r>
          </a:p>
          <a:p>
            <a:pPr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More servo arm + Less control surface horn arm = More deflection of control surface + weaker servo action</a:t>
            </a:r>
          </a:p>
          <a:p>
            <a:pPr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 Less </a:t>
            </a:r>
            <a:r>
              <a:rPr lang="en-US" sz="2000" dirty="0"/>
              <a:t>servo arm + </a:t>
            </a:r>
            <a:r>
              <a:rPr lang="en-US" sz="2000" dirty="0" smtClean="0"/>
              <a:t>More </a:t>
            </a:r>
            <a:r>
              <a:rPr lang="en-US" sz="2000" dirty="0"/>
              <a:t>control surface horn arm = </a:t>
            </a:r>
            <a:r>
              <a:rPr lang="en-US" sz="2000" dirty="0" smtClean="0"/>
              <a:t>Less </a:t>
            </a:r>
            <a:r>
              <a:rPr lang="en-US" sz="2000" dirty="0"/>
              <a:t>deflection of control surface + </a:t>
            </a:r>
            <a:r>
              <a:rPr lang="en-US" sz="2000" dirty="0" smtClean="0"/>
              <a:t>stronger </a:t>
            </a:r>
            <a:r>
              <a:rPr lang="en-US" sz="2000" dirty="0"/>
              <a:t>servo action</a:t>
            </a:r>
          </a:p>
          <a:p>
            <a:pPr marL="400050" lvl="1" indent="0">
              <a:buNone/>
            </a:pPr>
            <a:endParaRPr lang="en-US" sz="2000" dirty="0" smtClean="0"/>
          </a:p>
        </p:txBody>
      </p:sp>
      <p:pic>
        <p:nvPicPr>
          <p:cNvPr id="2054" name="Picture 6" descr="http://www.theparkpilot.org/sites/default/files/new-technology-weakley-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25" b="19265"/>
          <a:stretch/>
        </p:blipFill>
        <p:spPr bwMode="auto">
          <a:xfrm>
            <a:off x="2051720" y="4254415"/>
            <a:ext cx="5547047" cy="230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20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4096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Fundamentals for mechanism analysis</a:t>
            </a:r>
            <a:endParaRPr lang="en-US" b="1" dirty="0">
              <a:solidFill>
                <a:srgbClr val="002060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" name="Espace réservé du contenu 4"/>
          <p:cNvSpPr txBox="1">
            <a:spLocks/>
          </p:cNvSpPr>
          <p:nvPr/>
        </p:nvSpPr>
        <p:spPr>
          <a:xfrm>
            <a:off x="457200" y="1628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074" name="Picture 2" descr="http://www.theparkpilot.org/sites/default/files/new-technology-weakley-1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2" t="26088" r="3331" b="23000"/>
          <a:stretch/>
        </p:blipFill>
        <p:spPr bwMode="auto">
          <a:xfrm>
            <a:off x="457200" y="1628800"/>
            <a:ext cx="4330824" cy="192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3"/>
          <p:cNvSpPr txBox="1">
            <a:spLocks/>
          </p:cNvSpPr>
          <p:nvPr/>
        </p:nvSpPr>
        <p:spPr>
          <a:xfrm>
            <a:off x="457200" y="3977813"/>
            <a:ext cx="8229600" cy="2168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These illustrations show the alternative starting servo arm angles. The servo will still rotate plus or minus 45° from this starting angle, which has a large effect on the control surface, as seen in the graph.</a:t>
            </a:r>
          </a:p>
          <a:p>
            <a:endParaRPr lang="en-US" dirty="0"/>
          </a:p>
          <a:p>
            <a:r>
              <a:rPr lang="en-US" dirty="0"/>
              <a:t>This is especially useful when implemented on the ailerons. The control horn can be moved in such a manner that the ailerons will bias toward more upward deflection and have less downward deflection. This will create roll differential to help counter adverse yaw.</a:t>
            </a:r>
            <a:endParaRPr lang="en-US" sz="2000" dirty="0" smtClean="0"/>
          </a:p>
        </p:txBody>
      </p:sp>
      <p:pic>
        <p:nvPicPr>
          <p:cNvPr id="3076" name="Picture 4" descr="http://www.theparkpilot.org/sites/default/files/new-technology-weakley-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9" t="26491" r="3822" b="22479"/>
          <a:stretch/>
        </p:blipFill>
        <p:spPr bwMode="auto">
          <a:xfrm>
            <a:off x="4808549" y="1606812"/>
            <a:ext cx="4248472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10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4096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Fundamentals for mechanism analysis</a:t>
            </a:r>
            <a:endParaRPr lang="en-US" b="1" dirty="0">
              <a:solidFill>
                <a:srgbClr val="002060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Deflection angle</a:t>
            </a:r>
          </a:p>
          <a:p>
            <a:pPr marL="400050" lvl="1" indent="0">
              <a:buNone/>
            </a:pPr>
            <a:endParaRPr lang="en-US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2420888"/>
            <a:ext cx="41719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6534</TotalTime>
  <Words>269</Words>
  <Application>Microsoft Office PowerPoint</Application>
  <PresentationFormat>Affichage à l'écran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Open Sans</vt:lpstr>
      <vt:lpstr>Thème Office</vt:lpstr>
      <vt:lpstr> </vt:lpstr>
      <vt:lpstr>Plan </vt:lpstr>
      <vt:lpstr>Introduction</vt:lpstr>
      <vt:lpstr>Fundamentals for mechanism analysis</vt:lpstr>
      <vt:lpstr>Fundamentals for mechanism analysis</vt:lpstr>
      <vt:lpstr>Fundamentals for mechanism analysis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Jinène.gouta</dc:creator>
  <cp:lastModifiedBy>Belgacem Mekki</cp:lastModifiedBy>
  <cp:revision>47</cp:revision>
  <dcterms:created xsi:type="dcterms:W3CDTF">2019-09-17T11:10:48Z</dcterms:created>
  <dcterms:modified xsi:type="dcterms:W3CDTF">2021-02-09T16:48:36Z</dcterms:modified>
</cp:coreProperties>
</file>