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63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21" r:id="rId18"/>
    <p:sldId id="322" r:id="rId19"/>
    <p:sldId id="323" r:id="rId20"/>
    <p:sldId id="324" r:id="rId21"/>
    <p:sldId id="325" r:id="rId22"/>
    <p:sldId id="326" r:id="rId23"/>
    <p:sldId id="319" r:id="rId24"/>
    <p:sldId id="320" r:id="rId25"/>
    <p:sldId id="327" r:id="rId26"/>
    <p:sldId id="345" r:id="rId27"/>
    <p:sldId id="346" r:id="rId28"/>
    <p:sldId id="328" r:id="rId29"/>
    <p:sldId id="329" r:id="rId30"/>
    <p:sldId id="330" r:id="rId31"/>
    <p:sldId id="304" r:id="rId3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1FEC1-FD3C-4261-9B4B-EEAC26CA169A}" type="datetimeFigureOut">
              <a:rPr lang="es-PE" smtClean="0"/>
              <a:t>12/03/2016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40B03-568D-468D-9D99-A0B39E030A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0516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ADBB-E3F4-46FA-BFA0-1546B8475413}" type="datetimeFigureOut">
              <a:rPr lang="es-PE" smtClean="0"/>
              <a:t>12/03/2016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C947-462A-4EE7-A09E-310193A56A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232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ADBB-E3F4-46FA-BFA0-1546B8475413}" type="datetimeFigureOut">
              <a:rPr lang="es-PE" smtClean="0"/>
              <a:t>12/03/2016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C947-462A-4EE7-A09E-310193A56A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902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340768"/>
            <a:ext cx="2057400" cy="4785395"/>
          </a:xfrm>
        </p:spPr>
        <p:txBody>
          <a:bodyPr vert="eaVert"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340768"/>
            <a:ext cx="6019800" cy="478539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ADBB-E3F4-46FA-BFA0-1546B8475413}" type="datetimeFigureOut">
              <a:rPr lang="es-PE" smtClean="0"/>
              <a:t>12/03/2016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C947-462A-4EE7-A09E-310193A56A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728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ADBB-E3F4-46FA-BFA0-1546B8475413}" type="datetimeFigureOut">
              <a:rPr lang="es-PE" smtClean="0"/>
              <a:t>12/03/2016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C947-462A-4EE7-A09E-310193A56A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988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C0000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C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ADBB-E3F4-46FA-BFA0-1546B8475413}" type="datetimeFigureOut">
              <a:rPr lang="es-PE" smtClean="0"/>
              <a:t>12/03/2016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C947-462A-4EE7-A09E-310193A56A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315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ADBB-E3F4-46FA-BFA0-1546B8475413}" type="datetimeFigureOut">
              <a:rPr lang="es-PE" smtClean="0"/>
              <a:t>12/03/2016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C947-462A-4EE7-A09E-310193A56A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645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ADBB-E3F4-46FA-BFA0-1546B8475413}" type="datetimeFigureOut">
              <a:rPr lang="es-PE" smtClean="0"/>
              <a:t>12/03/2016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C947-462A-4EE7-A09E-310193A56A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13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ADBB-E3F4-46FA-BFA0-1546B8475413}" type="datetimeFigureOut">
              <a:rPr lang="es-PE" smtClean="0"/>
              <a:t>12/03/2016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C947-462A-4EE7-A09E-310193A56A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509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ADBB-E3F4-46FA-BFA0-1546B8475413}" type="datetimeFigureOut">
              <a:rPr lang="es-PE" smtClean="0"/>
              <a:t>12/03/2016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C947-462A-4EE7-A09E-310193A56A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564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340768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C0000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1340768"/>
            <a:ext cx="5111750" cy="47853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2564904"/>
            <a:ext cx="3008313" cy="35612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ADBB-E3F4-46FA-BFA0-1546B8475413}" type="datetimeFigureOut">
              <a:rPr lang="es-PE" smtClean="0"/>
              <a:t>12/03/2016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C947-462A-4EE7-A09E-310193A56A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296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1340767"/>
            <a:ext cx="5486400" cy="3386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ADBB-E3F4-46FA-BFA0-1546B8475413}" type="datetimeFigureOut">
              <a:rPr lang="es-PE" smtClean="0"/>
              <a:t>12/03/2016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C947-462A-4EE7-A09E-310193A56A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300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0" y="6309320"/>
            <a:ext cx="9144000" cy="54868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bg1"/>
              </a:solidFill>
            </a:endParaRPr>
          </a:p>
        </p:txBody>
      </p:sp>
      <p:sp>
        <p:nvSpPr>
          <p:cNvPr id="7" name="6 Rectángulo"/>
          <p:cNvSpPr/>
          <p:nvPr userDrawn="1"/>
        </p:nvSpPr>
        <p:spPr>
          <a:xfrm>
            <a:off x="0" y="-27384"/>
            <a:ext cx="9144000" cy="1296144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53752"/>
            <a:ext cx="71391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836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E5DADBB-E3F4-46FA-BFA0-1546B8475413}" type="datetimeFigureOut">
              <a:rPr lang="es-PE" smtClean="0"/>
              <a:pPr/>
              <a:t>12/03/2016</a:t>
            </a:fld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836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F53C947-462A-4EE7-A09E-310193A56AA7}" type="slidenum">
              <a:rPr lang="es-PE" smtClean="0"/>
              <a:pPr/>
              <a:t>‹Nº›</a:t>
            </a:fld>
            <a:endParaRPr lang="es-PE"/>
          </a:p>
        </p:txBody>
      </p:sp>
      <p:pic>
        <p:nvPicPr>
          <p:cNvPr id="9" name="Picture 8" descr="https://cdn.evbuc.com/images/12762043/138967374555/1/logo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6426"/>
            <a:ext cx="1229945" cy="116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www.usmp.edu.pe/publicaciones/boletin/fia/info92/images/logo_fia.png"/>
          <p:cNvPicPr>
            <a:picLocks noChangeAspect="1" noChangeArrowheads="1"/>
          </p:cNvPicPr>
          <p:nvPr userDrawn="1"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6368839"/>
            <a:ext cx="2160240" cy="39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82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C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C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C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C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dulantor@usmp.p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mv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sdn.microsoft.com/en-us/library/hs600312(v=vs.140).aspx" TargetMode="External"/><Relationship Id="rId4" Type="http://schemas.openxmlformats.org/officeDocument/2006/relationships/hyperlink" Target="https://msdn.microsoft.com/en-us/library/cc668201.asp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DESARROLLO DE APLICACIONES II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s-PE" sz="1600" dirty="0" smtClean="0"/>
              <a:t>Ing. Ricardo Dulanto Ramírez</a:t>
            </a:r>
          </a:p>
          <a:p>
            <a:pPr algn="r"/>
            <a:r>
              <a:rPr lang="es-PE" sz="1600" dirty="0" smtClean="0">
                <a:hlinkClick r:id="rId2"/>
              </a:rPr>
              <a:t>rdulantor@usmp.pe</a:t>
            </a:r>
            <a:endParaRPr lang="es-PE" sz="1600" dirty="0" smtClean="0"/>
          </a:p>
          <a:p>
            <a:pPr algn="r"/>
            <a:r>
              <a:rPr lang="es-PE" sz="1600" dirty="0" smtClean="0"/>
              <a:t>Semana 02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944474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Routing</a:t>
            </a:r>
            <a:r>
              <a:rPr lang="es-PE" dirty="0" smtClean="0"/>
              <a:t> </a:t>
            </a:r>
            <a:r>
              <a:rPr lang="es-PE" dirty="0" err="1" smtClean="0"/>
              <a:t>Engine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En </a:t>
            </a:r>
            <a:r>
              <a:rPr lang="es-ES" dirty="0"/>
              <a:t>ASP.NET MVC no se espera los nombres de los archivos físicos se encuentren como parte de las </a:t>
            </a:r>
            <a:r>
              <a:rPr lang="es-ES" dirty="0" err="1"/>
              <a:t>URLs</a:t>
            </a:r>
            <a:r>
              <a:rPr lang="es-ES" dirty="0"/>
              <a:t>.</a:t>
            </a:r>
          </a:p>
          <a:p>
            <a:r>
              <a:rPr lang="es-ES" dirty="0" smtClean="0"/>
              <a:t>La </a:t>
            </a:r>
            <a:r>
              <a:rPr lang="es-ES" dirty="0"/>
              <a:t>URL se enlaza a un método de un controlador en base al motor de enrutamiento:</a:t>
            </a:r>
          </a:p>
          <a:p>
            <a:pPr lvl="1"/>
            <a:r>
              <a:rPr lang="es-ES" dirty="0" smtClean="0"/>
              <a:t>http</a:t>
            </a:r>
            <a:r>
              <a:rPr lang="es-ES" dirty="0"/>
              <a:t>://localhost/productos</a:t>
            </a:r>
          </a:p>
          <a:p>
            <a:pPr lvl="1"/>
            <a:r>
              <a:rPr lang="es-ES" dirty="0" err="1" smtClean="0"/>
              <a:t>Controller</a:t>
            </a:r>
            <a:r>
              <a:rPr lang="es-ES" dirty="0"/>
              <a:t>: Productos y Método: </a:t>
            </a:r>
            <a:r>
              <a:rPr lang="es-ES" dirty="0" err="1"/>
              <a:t>Index</a:t>
            </a:r>
            <a:endParaRPr lang="es-ES" dirty="0"/>
          </a:p>
          <a:p>
            <a:pPr lvl="1"/>
            <a:r>
              <a:rPr lang="es-ES" dirty="0" smtClean="0"/>
              <a:t>http</a:t>
            </a:r>
            <a:r>
              <a:rPr lang="es-ES" dirty="0"/>
              <a:t>://localhost/servicios/detalle</a:t>
            </a:r>
          </a:p>
          <a:p>
            <a:pPr lvl="1"/>
            <a:r>
              <a:rPr lang="es-ES" dirty="0" err="1" smtClean="0"/>
              <a:t>Controller</a:t>
            </a:r>
            <a:r>
              <a:rPr lang="es-ES" dirty="0"/>
              <a:t>: Servicios y Método: </a:t>
            </a:r>
            <a:r>
              <a:rPr lang="es-ES" dirty="0" smtClean="0"/>
              <a:t>Detalle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1000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Routing</a:t>
            </a:r>
            <a:r>
              <a:rPr lang="es-PE" dirty="0" smtClean="0"/>
              <a:t> </a:t>
            </a:r>
            <a:r>
              <a:rPr lang="es-PE" dirty="0" err="1" smtClean="0"/>
              <a:t>Engine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</a:t>
            </a:r>
            <a:r>
              <a:rPr lang="es-ES" dirty="0"/>
              <a:t>motor de enrutamiento de ASP.NET MVC nos permite que las URL se asignen métodos de controladores.</a:t>
            </a:r>
          </a:p>
          <a:p>
            <a:r>
              <a:rPr lang="es-ES" dirty="0" smtClean="0"/>
              <a:t>De </a:t>
            </a:r>
            <a:r>
              <a:rPr lang="es-ES" dirty="0"/>
              <a:t>esta manera, podemos tener URL descriptivas a las acciones de los usuarios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933056"/>
            <a:ext cx="77724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7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Routing</a:t>
            </a:r>
            <a:r>
              <a:rPr lang="es-PE" dirty="0" smtClean="0"/>
              <a:t> </a:t>
            </a:r>
            <a:r>
              <a:rPr lang="es-PE" dirty="0" err="1" smtClean="0"/>
              <a:t>Engine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La </a:t>
            </a:r>
            <a:r>
              <a:rPr lang="es-ES" dirty="0"/>
              <a:t>plantilla de proyecto utilizada incluye </a:t>
            </a:r>
            <a:r>
              <a:rPr lang="es-ES" dirty="0" smtClean="0"/>
              <a:t>dos rutas </a:t>
            </a:r>
            <a:r>
              <a:rPr lang="es-ES" dirty="0"/>
              <a:t>por defecto</a:t>
            </a:r>
            <a:r>
              <a:rPr lang="es-ES" dirty="0" smtClean="0"/>
              <a:t>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ES" dirty="0"/>
          </a:p>
          <a:p>
            <a:r>
              <a:rPr lang="es-ES" dirty="0" smtClean="0"/>
              <a:t>La </a:t>
            </a:r>
            <a:r>
              <a:rPr lang="es-ES" dirty="0"/>
              <a:t>primera evita el acceso a </a:t>
            </a:r>
            <a:r>
              <a:rPr lang="es-ES" dirty="0" err="1" smtClean="0"/>
              <a:t>ScriptResource.axdb</a:t>
            </a:r>
            <a:r>
              <a:rPr lang="es-ES" dirty="0" smtClean="0"/>
              <a:t> y </a:t>
            </a:r>
            <a:r>
              <a:rPr lang="es-ES" dirty="0" err="1"/>
              <a:t>WebResource.axd</a:t>
            </a:r>
            <a:r>
              <a:rPr lang="es-ES" dirty="0"/>
              <a:t>.</a:t>
            </a:r>
          </a:p>
          <a:p>
            <a:r>
              <a:rPr lang="es-ES" dirty="0" smtClean="0"/>
              <a:t>La </a:t>
            </a:r>
            <a:r>
              <a:rPr lang="es-ES" dirty="0"/>
              <a:t>segunda permite enlazar las peticiones a los métodos de los controladores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20888"/>
            <a:ext cx="7931167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40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Routing</a:t>
            </a:r>
            <a:r>
              <a:rPr lang="es-PE" dirty="0" smtClean="0"/>
              <a:t> </a:t>
            </a:r>
            <a:r>
              <a:rPr lang="es-PE" dirty="0" err="1" smtClean="0"/>
              <a:t>Engine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</a:t>
            </a:r>
            <a:r>
              <a:rPr lang="es-ES" dirty="0"/>
              <a:t>definición de rutas se realiza en </a:t>
            </a:r>
            <a:r>
              <a:rPr lang="es-ES" dirty="0" err="1"/>
              <a:t>MapRoute</a:t>
            </a:r>
            <a:r>
              <a:rPr lang="es-ES" dirty="0" smtClean="0"/>
              <a:t>: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20888"/>
            <a:ext cx="7815639" cy="214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43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Routing</a:t>
            </a:r>
            <a:r>
              <a:rPr lang="es-PE" dirty="0" smtClean="0"/>
              <a:t> </a:t>
            </a:r>
            <a:r>
              <a:rPr lang="es-PE" dirty="0" err="1" smtClean="0"/>
              <a:t>Engine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El </a:t>
            </a:r>
            <a:r>
              <a:rPr lang="es-ES" dirty="0"/>
              <a:t>motor de enrutamiento maneja las URL en dos direcciones:</a:t>
            </a:r>
          </a:p>
          <a:p>
            <a:pPr marL="0" indent="0">
              <a:buNone/>
            </a:pPr>
            <a:r>
              <a:rPr lang="es-ES" dirty="0" smtClean="0"/>
              <a:t>1.Inbound </a:t>
            </a:r>
            <a:r>
              <a:rPr lang="es-ES" dirty="0" err="1" smtClean="0"/>
              <a:t>Routing</a:t>
            </a:r>
            <a:r>
              <a:rPr lang="es-ES" dirty="0" smtClean="0"/>
              <a:t>(entrada</a:t>
            </a:r>
            <a:r>
              <a:rPr lang="es-ES" dirty="0"/>
              <a:t>)</a:t>
            </a:r>
          </a:p>
          <a:p>
            <a:pPr marL="400050" lvl="1" indent="0">
              <a:buNone/>
            </a:pPr>
            <a:r>
              <a:rPr lang="es-ES" dirty="0"/>
              <a:t>Recibe la URL entrante para asignarla al método y controlador correcto, así pasar los parámetros que se envían en la URL.</a:t>
            </a:r>
          </a:p>
          <a:p>
            <a:pPr marL="0" indent="0">
              <a:buNone/>
            </a:pPr>
            <a:r>
              <a:rPr lang="es-ES" dirty="0" smtClean="0"/>
              <a:t>2.Outbound </a:t>
            </a:r>
            <a:r>
              <a:rPr lang="es-ES" dirty="0" err="1" smtClean="0"/>
              <a:t>routing</a:t>
            </a:r>
            <a:r>
              <a:rPr lang="es-ES" dirty="0" smtClean="0"/>
              <a:t>(salida</a:t>
            </a:r>
            <a:r>
              <a:rPr lang="es-ES" dirty="0"/>
              <a:t>)</a:t>
            </a:r>
          </a:p>
          <a:p>
            <a:pPr marL="400050" lvl="1" indent="0">
              <a:buNone/>
            </a:pPr>
            <a:r>
              <a:rPr lang="es-ES" dirty="0" smtClean="0"/>
              <a:t>Construir </a:t>
            </a:r>
            <a:r>
              <a:rPr lang="es-ES" dirty="0"/>
              <a:t>las URL de la aplicación en la vistas que se enlazan a algún método de un controlador, enviando los parámetros de ser necesario.</a:t>
            </a:r>
          </a:p>
        </p:txBody>
      </p:sp>
    </p:spTree>
    <p:extLst>
      <p:ext uri="{BB962C8B-B14F-4D97-AF65-F5344CB8AC3E}">
        <p14:creationId xmlns:p14="http://schemas.microsoft.com/office/powerpoint/2010/main" val="964605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Laboratorio 01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DA2_LAB02_1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181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Laboratorio 01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 smtClean="0"/>
              <a:t>1.Crear </a:t>
            </a:r>
            <a:r>
              <a:rPr lang="es-ES" dirty="0"/>
              <a:t>el controlador Productos.</a:t>
            </a:r>
          </a:p>
          <a:p>
            <a:pPr marL="0" indent="0">
              <a:buNone/>
            </a:pPr>
            <a:r>
              <a:rPr lang="es-ES" dirty="0"/>
              <a:t>2.Para el controlador, crear los métodos y sus vistas respectivas para:</a:t>
            </a:r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Index</a:t>
            </a:r>
            <a:r>
              <a:rPr lang="es-ES" dirty="0"/>
              <a:t>, </a:t>
            </a:r>
            <a:r>
              <a:rPr lang="es-ES" dirty="0" err="1"/>
              <a:t>List</a:t>
            </a:r>
            <a:r>
              <a:rPr lang="es-ES" dirty="0"/>
              <a:t>, </a:t>
            </a:r>
            <a:r>
              <a:rPr lang="es-ES" dirty="0" err="1"/>
              <a:t>Detail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3.Definir una ruta que permita que la URL con el formato:</a:t>
            </a:r>
          </a:p>
          <a:p>
            <a:pPr marL="400050" lvl="1" indent="0">
              <a:buNone/>
            </a:pPr>
            <a:r>
              <a:rPr lang="es-ES" dirty="0" smtClean="0"/>
              <a:t>http</a:t>
            </a:r>
            <a:r>
              <a:rPr lang="es-ES" dirty="0"/>
              <a:t>://localhost/</a:t>
            </a:r>
            <a:r>
              <a:rPr lang="es-ES" b="1" dirty="0"/>
              <a:t>Catalogo/Listado</a:t>
            </a:r>
            <a:endParaRPr lang="es-ES" dirty="0"/>
          </a:p>
          <a:p>
            <a:pPr marL="400050" lvl="1" indent="0">
              <a:buNone/>
            </a:pPr>
            <a:r>
              <a:rPr lang="es-ES" dirty="0" smtClean="0"/>
              <a:t>Invoque </a:t>
            </a:r>
            <a:r>
              <a:rPr lang="es-ES" dirty="0"/>
              <a:t>al método </a:t>
            </a:r>
            <a:r>
              <a:rPr lang="es-ES" b="1" dirty="0" err="1" smtClean="0"/>
              <a:t>List</a:t>
            </a:r>
            <a:r>
              <a:rPr lang="es-ES" b="1" dirty="0" smtClean="0"/>
              <a:t> </a:t>
            </a:r>
            <a:r>
              <a:rPr lang="es-ES" dirty="0" smtClean="0"/>
              <a:t>del </a:t>
            </a:r>
            <a:r>
              <a:rPr lang="es-ES" dirty="0"/>
              <a:t>controlador </a:t>
            </a:r>
            <a:r>
              <a:rPr lang="es-ES" b="1" dirty="0"/>
              <a:t>Productos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4.Definir una ruta que permita que la URL con el formato:</a:t>
            </a:r>
          </a:p>
          <a:p>
            <a:pPr marL="400050" lvl="1" indent="0">
              <a:buNone/>
            </a:pPr>
            <a:r>
              <a:rPr lang="es-ES" dirty="0" smtClean="0"/>
              <a:t>http</a:t>
            </a:r>
            <a:r>
              <a:rPr lang="es-ES" dirty="0"/>
              <a:t>://localhost/</a:t>
            </a:r>
            <a:r>
              <a:rPr lang="es-ES" b="1" dirty="0"/>
              <a:t>Catalogo/Detalle</a:t>
            </a:r>
            <a:endParaRPr lang="es-ES" dirty="0"/>
          </a:p>
          <a:p>
            <a:pPr marL="400050" lvl="1" indent="0">
              <a:buNone/>
            </a:pPr>
            <a:r>
              <a:rPr lang="es-ES" dirty="0" smtClean="0"/>
              <a:t>Invoque </a:t>
            </a:r>
            <a:r>
              <a:rPr lang="es-ES" dirty="0"/>
              <a:t>al método </a:t>
            </a:r>
            <a:r>
              <a:rPr lang="es-ES" b="1" dirty="0" err="1" smtClean="0"/>
              <a:t>Detail</a:t>
            </a:r>
            <a:r>
              <a:rPr lang="es-ES" b="1" dirty="0" smtClean="0"/>
              <a:t> </a:t>
            </a:r>
            <a:r>
              <a:rPr lang="es-ES" dirty="0" smtClean="0"/>
              <a:t>del </a:t>
            </a:r>
            <a:r>
              <a:rPr lang="es-ES" dirty="0"/>
              <a:t>controlador </a:t>
            </a:r>
            <a:r>
              <a:rPr lang="es-ES" b="1" dirty="0"/>
              <a:t>Productos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5.Ejecutar </a:t>
            </a:r>
            <a:r>
              <a:rPr lang="es-ES" dirty="0"/>
              <a:t>la aplicación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70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Laboratorio 02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DA2_LAB02_2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0810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Laboratorio 02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pPr marL="0" indent="0">
              <a:buNone/>
            </a:pPr>
            <a:r>
              <a:rPr lang="es-ES" dirty="0"/>
              <a:t>1.En la vista </a:t>
            </a:r>
            <a:r>
              <a:rPr lang="es-ES" dirty="0" err="1"/>
              <a:t>Index</a:t>
            </a:r>
            <a:r>
              <a:rPr lang="es-ES" dirty="0"/>
              <a:t>, crear enlaces hacia los métodos </a:t>
            </a:r>
            <a:r>
              <a:rPr lang="es-ES" dirty="0" err="1" smtClean="0"/>
              <a:t>List</a:t>
            </a:r>
            <a:r>
              <a:rPr lang="es-ES" dirty="0" smtClean="0"/>
              <a:t> y </a:t>
            </a:r>
            <a:r>
              <a:rPr lang="es-ES" dirty="0" err="1"/>
              <a:t>Detail</a:t>
            </a:r>
            <a:r>
              <a:rPr lang="es-ES" dirty="0"/>
              <a:t>, haciendo uso de:</a:t>
            </a:r>
          </a:p>
          <a:p>
            <a:r>
              <a:rPr lang="es-ES" dirty="0" smtClean="0"/>
              <a:t>Etiqueta </a:t>
            </a:r>
            <a:r>
              <a:rPr lang="es-ES" dirty="0"/>
              <a:t>HTML &lt;a&gt;</a:t>
            </a:r>
          </a:p>
          <a:p>
            <a:r>
              <a:rPr lang="es-ES" dirty="0" err="1" smtClean="0"/>
              <a:t>HelperActionLink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2.Ejecutar la aplicación y probar los enlaces.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4809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Laboratorio 03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DA2_LAB02_3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678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Formula de Evaluación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PF= 0.5*PE + 0.2*EP + 0.3*EF </a:t>
            </a:r>
          </a:p>
          <a:p>
            <a:pPr marL="0" indent="0">
              <a:buNone/>
            </a:pPr>
            <a:r>
              <a:rPr lang="es-ES" sz="2000" b="1" dirty="0" smtClean="0"/>
              <a:t>Donde</a:t>
            </a:r>
            <a:r>
              <a:rPr lang="es-ES" sz="2000" b="1" dirty="0"/>
              <a:t>:	</a:t>
            </a:r>
            <a:endParaRPr lang="es-ES" sz="2000" dirty="0"/>
          </a:p>
          <a:p>
            <a:r>
              <a:rPr lang="es-ES" sz="2000" b="1" dirty="0"/>
              <a:t>PF </a:t>
            </a:r>
            <a:r>
              <a:rPr lang="es-ES" sz="2000" dirty="0"/>
              <a:t>= Promedio Final</a:t>
            </a:r>
          </a:p>
          <a:p>
            <a:r>
              <a:rPr lang="es-ES" sz="2000" b="1" dirty="0"/>
              <a:t>PE </a:t>
            </a:r>
            <a:r>
              <a:rPr lang="es-ES" sz="2000" dirty="0"/>
              <a:t>= Promedio de evaluaciones </a:t>
            </a:r>
          </a:p>
          <a:p>
            <a:r>
              <a:rPr lang="es-ES" sz="2000" b="1" dirty="0"/>
              <a:t>EP </a:t>
            </a:r>
            <a:r>
              <a:rPr lang="es-ES" sz="2000" dirty="0"/>
              <a:t>=</a:t>
            </a:r>
            <a:r>
              <a:rPr lang="es-ES" sz="2000" b="1" dirty="0"/>
              <a:t> </a:t>
            </a:r>
            <a:r>
              <a:rPr lang="es-ES" sz="2000" dirty="0"/>
              <a:t>Examen parcial (Promedio del Trabajo parcial individual y grupal)</a:t>
            </a:r>
          </a:p>
          <a:p>
            <a:r>
              <a:rPr lang="es-ES" sz="2000" b="1" dirty="0"/>
              <a:t>EF </a:t>
            </a:r>
            <a:r>
              <a:rPr lang="es-ES" sz="2000" dirty="0"/>
              <a:t>=</a:t>
            </a:r>
            <a:r>
              <a:rPr lang="es-ES" sz="2000" b="1" dirty="0"/>
              <a:t> </a:t>
            </a:r>
            <a:r>
              <a:rPr lang="es-ES" sz="2000" dirty="0"/>
              <a:t>Examen Final (Promedio del Trabajo final individual y grupal</a:t>
            </a:r>
            <a:r>
              <a:rPr lang="es-ES" sz="2000" dirty="0" smtClean="0"/>
              <a:t>)</a:t>
            </a:r>
          </a:p>
          <a:p>
            <a:endParaRPr lang="es-PE" sz="2000" dirty="0"/>
          </a:p>
          <a:p>
            <a:pPr marL="0" indent="0">
              <a:buNone/>
            </a:pP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 = (0.40 * P1 + 0.50 * P2 + 0.1 * NP)</a:t>
            </a:r>
          </a:p>
          <a:p>
            <a:pPr marL="0" indent="0">
              <a:buNone/>
            </a:pPr>
            <a:r>
              <a:rPr lang="es-ES" sz="2000" b="1" dirty="0" smtClean="0"/>
              <a:t>Donde</a:t>
            </a:r>
            <a:r>
              <a:rPr lang="es-ES" sz="2000" b="1" dirty="0"/>
              <a:t>:</a:t>
            </a:r>
            <a:endParaRPr lang="es-ES" sz="2000" dirty="0"/>
          </a:p>
          <a:p>
            <a:r>
              <a:rPr lang="es-ES" sz="2000" b="1" dirty="0"/>
              <a:t>P1</a:t>
            </a:r>
            <a:r>
              <a:rPr lang="es-ES" sz="2000" dirty="0"/>
              <a:t> =  Práctica calificada 1 de laboratorio</a:t>
            </a:r>
          </a:p>
          <a:p>
            <a:r>
              <a:rPr lang="es-ES" sz="2000" b="1" dirty="0"/>
              <a:t>P2</a:t>
            </a:r>
            <a:r>
              <a:rPr lang="es-ES" sz="2000" dirty="0"/>
              <a:t> =  Práctica calificada 2 de laboratorio</a:t>
            </a:r>
          </a:p>
          <a:p>
            <a:r>
              <a:rPr lang="es-ES" sz="2000" b="1" dirty="0" smtClean="0"/>
              <a:t>NP</a:t>
            </a:r>
            <a:r>
              <a:rPr lang="es-ES" sz="2000" dirty="0" smtClean="0"/>
              <a:t> </a:t>
            </a:r>
            <a:r>
              <a:rPr lang="es-ES" sz="2000" dirty="0"/>
              <a:t>= </a:t>
            </a:r>
            <a:r>
              <a:rPr lang="es-ES" sz="2000" dirty="0" smtClean="0"/>
              <a:t>Participación </a:t>
            </a:r>
            <a:r>
              <a:rPr lang="es-ES" sz="2000" dirty="0"/>
              <a:t>en clase</a:t>
            </a:r>
            <a:r>
              <a:rPr lang="es-ES" sz="2000" b="1" dirty="0"/>
              <a:t>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807648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Laboratorio 03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Modificar </a:t>
            </a:r>
            <a:r>
              <a:rPr lang="es-ES" dirty="0"/>
              <a:t>las rutas creadas para que permitan que la URL con el formato:</a:t>
            </a:r>
          </a:p>
          <a:p>
            <a:r>
              <a:rPr lang="es-ES" dirty="0" smtClean="0"/>
              <a:t>http</a:t>
            </a:r>
            <a:r>
              <a:rPr lang="es-ES" dirty="0"/>
              <a:t>://localhost/</a:t>
            </a:r>
            <a:r>
              <a:rPr lang="es-ES" b="1" dirty="0"/>
              <a:t>CatalogoVirtual/Listado</a:t>
            </a:r>
            <a:endParaRPr lang="es-ES" dirty="0"/>
          </a:p>
          <a:p>
            <a:r>
              <a:rPr lang="es-ES" dirty="0" smtClean="0"/>
              <a:t>Invoque </a:t>
            </a:r>
            <a:r>
              <a:rPr lang="es-ES" dirty="0"/>
              <a:t>al método </a:t>
            </a:r>
            <a:r>
              <a:rPr lang="es-ES" b="1" dirty="0" err="1" smtClean="0"/>
              <a:t>List</a:t>
            </a:r>
            <a:r>
              <a:rPr lang="es-ES" b="1" dirty="0" smtClean="0"/>
              <a:t> </a:t>
            </a:r>
            <a:r>
              <a:rPr lang="es-ES" dirty="0" smtClean="0"/>
              <a:t>del </a:t>
            </a:r>
            <a:r>
              <a:rPr lang="es-ES" dirty="0"/>
              <a:t>controlador </a:t>
            </a:r>
            <a:r>
              <a:rPr lang="es-ES" b="1" dirty="0"/>
              <a:t>Productos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Definir </a:t>
            </a:r>
            <a:r>
              <a:rPr lang="es-ES" dirty="0"/>
              <a:t>una ruta que permita que la URL con el formato:</a:t>
            </a:r>
          </a:p>
          <a:p>
            <a:r>
              <a:rPr lang="es-ES" dirty="0" smtClean="0"/>
              <a:t>http</a:t>
            </a:r>
            <a:r>
              <a:rPr lang="es-ES" dirty="0"/>
              <a:t>://localhost/</a:t>
            </a:r>
            <a:r>
              <a:rPr lang="es-ES" b="1" dirty="0"/>
              <a:t>CatalogoVirtual/Detalle</a:t>
            </a:r>
            <a:endParaRPr lang="es-ES" dirty="0"/>
          </a:p>
          <a:p>
            <a:r>
              <a:rPr lang="es-ES" dirty="0" smtClean="0"/>
              <a:t>Invoque </a:t>
            </a:r>
            <a:r>
              <a:rPr lang="es-ES" dirty="0"/>
              <a:t>al método </a:t>
            </a:r>
            <a:r>
              <a:rPr lang="es-ES" b="1" dirty="0" err="1" smtClean="0"/>
              <a:t>Detail</a:t>
            </a:r>
            <a:r>
              <a:rPr lang="es-ES" b="1" dirty="0" smtClean="0"/>
              <a:t> </a:t>
            </a:r>
            <a:r>
              <a:rPr lang="es-ES" dirty="0" smtClean="0"/>
              <a:t>del </a:t>
            </a:r>
            <a:r>
              <a:rPr lang="es-ES" dirty="0"/>
              <a:t>controlador </a:t>
            </a:r>
            <a:r>
              <a:rPr lang="es-ES" b="1" dirty="0"/>
              <a:t>Productos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6953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Laboratorio 04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DA2_LAB02_4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3010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Laboratorio 04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dirty="0" smtClean="0"/>
              <a:t>1.Crear </a:t>
            </a:r>
            <a:r>
              <a:rPr lang="es-ES" dirty="0"/>
              <a:t>el controlador Noticias.</a:t>
            </a:r>
          </a:p>
          <a:p>
            <a:pPr marL="0" indent="0">
              <a:buNone/>
            </a:pPr>
            <a:r>
              <a:rPr lang="es-ES" dirty="0"/>
              <a:t>2.Para el controlador, crear los métodos y sus vistas respectivas para: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 smtClean="0"/>
              <a:t>Index</a:t>
            </a:r>
            <a:r>
              <a:rPr lang="es-ES" dirty="0"/>
              <a:t>, Listado, Detalle</a:t>
            </a:r>
          </a:p>
          <a:p>
            <a:pPr marL="0" indent="0">
              <a:buNone/>
            </a:pPr>
            <a:r>
              <a:rPr lang="es-ES" dirty="0"/>
              <a:t>3.Definir una ruta que permita que la URL con el formato:</a:t>
            </a:r>
          </a:p>
          <a:p>
            <a:r>
              <a:rPr lang="es-ES" dirty="0" smtClean="0"/>
              <a:t>http</a:t>
            </a:r>
            <a:r>
              <a:rPr lang="es-ES" dirty="0"/>
              <a:t>://localhost/</a:t>
            </a:r>
            <a:r>
              <a:rPr lang="es-ES" b="1" dirty="0"/>
              <a:t>Archivo/Historial</a:t>
            </a:r>
            <a:endParaRPr lang="es-ES" dirty="0"/>
          </a:p>
          <a:p>
            <a:r>
              <a:rPr lang="es-ES" dirty="0" smtClean="0"/>
              <a:t>Invoque </a:t>
            </a:r>
            <a:r>
              <a:rPr lang="es-ES" dirty="0"/>
              <a:t>al método </a:t>
            </a:r>
            <a:r>
              <a:rPr lang="es-ES" b="1" dirty="0"/>
              <a:t>Listado </a:t>
            </a:r>
            <a:r>
              <a:rPr lang="es-ES" dirty="0"/>
              <a:t>del controlador </a:t>
            </a:r>
            <a:r>
              <a:rPr lang="es-ES" b="1" dirty="0"/>
              <a:t>Noticias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4.Definir una ruta que permita que la URL con el </a:t>
            </a:r>
            <a:r>
              <a:rPr lang="es-ES" dirty="0" smtClean="0"/>
              <a:t>formato:</a:t>
            </a:r>
          </a:p>
          <a:p>
            <a:r>
              <a:rPr lang="es-ES" dirty="0" smtClean="0"/>
              <a:t>http://localhost/</a:t>
            </a:r>
            <a:r>
              <a:rPr lang="es-ES" b="1" dirty="0" smtClean="0"/>
              <a:t>Archivo/Detalle</a:t>
            </a:r>
            <a:endParaRPr lang="es-ES" dirty="0" smtClean="0"/>
          </a:p>
          <a:p>
            <a:r>
              <a:rPr lang="es-ES" dirty="0" smtClean="0"/>
              <a:t>Invoque </a:t>
            </a:r>
            <a:r>
              <a:rPr lang="es-ES" dirty="0"/>
              <a:t>al método </a:t>
            </a:r>
            <a:r>
              <a:rPr lang="es-ES" b="1" dirty="0"/>
              <a:t>Detalle </a:t>
            </a:r>
            <a:r>
              <a:rPr lang="es-ES" dirty="0"/>
              <a:t>del controlador </a:t>
            </a:r>
            <a:r>
              <a:rPr lang="es-ES" b="1" dirty="0"/>
              <a:t>Noticias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5</a:t>
            </a:r>
            <a:r>
              <a:rPr lang="es-ES" dirty="0" smtClean="0"/>
              <a:t>.Ejecutar </a:t>
            </a:r>
            <a:r>
              <a:rPr lang="es-ES" dirty="0"/>
              <a:t>la aplicación y verificar el funcionamiento de las rutas.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1731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PARAMETROS EN LA URL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ROUTING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6514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Parámetros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Podemos </a:t>
            </a:r>
            <a:r>
              <a:rPr lang="es-ES" dirty="0"/>
              <a:t>enviar parámetros como parte de la URL, éstos pueden formar parte de la configuración de rutas.</a:t>
            </a:r>
          </a:p>
          <a:p>
            <a:r>
              <a:rPr lang="es-ES" dirty="0" smtClean="0"/>
              <a:t>Se </a:t>
            </a:r>
            <a:r>
              <a:rPr lang="es-ES" dirty="0"/>
              <a:t>agregan como pares clave/valor al objeto de petición </a:t>
            </a:r>
            <a:r>
              <a:rPr lang="es-ES" dirty="0" err="1"/>
              <a:t>RouteData</a:t>
            </a:r>
            <a:r>
              <a:rPr lang="es-ES" dirty="0"/>
              <a:t>, para de ser necesario, acceder a los valores de la URL a través de este objeto.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25" y="4437112"/>
            <a:ext cx="8257549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94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Parámetros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Es </a:t>
            </a:r>
            <a:r>
              <a:rPr lang="es-ES" dirty="0"/>
              <a:t>posible configurar la ruta para que en el formato de la URL, los parámetros puedan tener:</a:t>
            </a:r>
          </a:p>
          <a:p>
            <a:r>
              <a:rPr lang="es-ES" dirty="0" smtClean="0"/>
              <a:t>Valores </a:t>
            </a:r>
            <a:r>
              <a:rPr lang="es-ES" dirty="0"/>
              <a:t>por defecto.</a:t>
            </a:r>
          </a:p>
          <a:p>
            <a:r>
              <a:rPr lang="es-ES" dirty="0" smtClean="0"/>
              <a:t>Indicar </a:t>
            </a:r>
            <a:r>
              <a:rPr lang="es-ES" dirty="0"/>
              <a:t>los valores como opcionales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45024"/>
            <a:ext cx="8263865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64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Laboratorio 05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DA2_LAB02_5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6469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Laboratorio 05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 smtClean="0"/>
              <a:t>1.Crear </a:t>
            </a:r>
            <a:r>
              <a:rPr lang="es-ES" dirty="0"/>
              <a:t>el método </a:t>
            </a:r>
            <a:r>
              <a:rPr lang="es-ES" b="1" dirty="0" err="1" smtClean="0"/>
              <a:t>Delete</a:t>
            </a:r>
            <a:r>
              <a:rPr lang="es-ES" b="1" dirty="0" smtClean="0"/>
              <a:t> </a:t>
            </a:r>
            <a:r>
              <a:rPr lang="es-ES" dirty="0" smtClean="0"/>
              <a:t>para </a:t>
            </a:r>
            <a:r>
              <a:rPr lang="es-ES" dirty="0"/>
              <a:t>el controlador </a:t>
            </a:r>
            <a:r>
              <a:rPr lang="es-ES" b="1" dirty="0"/>
              <a:t>Productos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2.Definir una ruta para que el método pueda recibir un parámetro y la URL tenga el formato: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http</a:t>
            </a:r>
            <a:r>
              <a:rPr lang="es-ES" dirty="0"/>
              <a:t>://localhost/Catalogo/Borrar/9</a:t>
            </a:r>
          </a:p>
          <a:p>
            <a:pPr marL="0" indent="0">
              <a:buNone/>
            </a:pPr>
            <a:r>
              <a:rPr lang="es-ES" dirty="0"/>
              <a:t>3.Configurar la ruta para que el valor a recibir y se muestre en la vista correspondiente, pueda ser considerado como:</a:t>
            </a:r>
          </a:p>
          <a:p>
            <a:r>
              <a:rPr lang="es-ES" dirty="0" smtClean="0"/>
              <a:t>Parámetro </a:t>
            </a:r>
            <a:r>
              <a:rPr lang="es-ES" dirty="0"/>
              <a:t>opcional</a:t>
            </a:r>
          </a:p>
          <a:p>
            <a:r>
              <a:rPr lang="es-ES" dirty="0" smtClean="0"/>
              <a:t>Parámetro </a:t>
            </a:r>
            <a:r>
              <a:rPr lang="es-ES" dirty="0"/>
              <a:t>con valor por defecto</a:t>
            </a:r>
          </a:p>
          <a:p>
            <a:r>
              <a:rPr lang="es-ES" dirty="0" smtClean="0"/>
              <a:t>Recibir </a:t>
            </a:r>
            <a:r>
              <a:rPr lang="es-ES" dirty="0"/>
              <a:t>el valor en el </a:t>
            </a:r>
            <a:r>
              <a:rPr lang="es-ES" dirty="0" smtClean="0"/>
              <a:t>método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4775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dirty="0"/>
              <a:t>Restricciones y reglas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MVC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2313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Restricciones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Podemos </a:t>
            </a:r>
            <a:r>
              <a:rPr lang="es-ES" dirty="0"/>
              <a:t>agregar condiciones que tienen que ser cumplidas por una petición, como por ejemplo:</a:t>
            </a:r>
          </a:p>
          <a:p>
            <a:r>
              <a:rPr lang="es-ES" dirty="0" smtClean="0"/>
              <a:t>Que </a:t>
            </a:r>
            <a:r>
              <a:rPr lang="es-ES" dirty="0"/>
              <a:t>los valores de los parámetros de la URL tienen que cumplir alguna regla.</a:t>
            </a:r>
          </a:p>
          <a:p>
            <a:r>
              <a:rPr lang="es-ES" dirty="0" smtClean="0"/>
              <a:t>Las </a:t>
            </a:r>
            <a:r>
              <a:rPr lang="es-ES" dirty="0"/>
              <a:t>rutas que tienen ser llamadas por GET o POST.</a:t>
            </a:r>
          </a:p>
          <a:p>
            <a:r>
              <a:rPr lang="es-ES" dirty="0" smtClean="0"/>
              <a:t>Según </a:t>
            </a:r>
            <a:r>
              <a:rPr lang="es-ES" dirty="0"/>
              <a:t>el tipo de datos del valor del parámetro que recibe, la ruta se pueda asignar a diferentes métodos de un controlador.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690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Agenda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Proyectos</a:t>
            </a:r>
          </a:p>
          <a:p>
            <a:r>
              <a:rPr lang="es-PE" dirty="0" err="1" smtClean="0"/>
              <a:t>Controllers</a:t>
            </a:r>
            <a:endParaRPr lang="es-PE" dirty="0" smtClean="0"/>
          </a:p>
          <a:p>
            <a:r>
              <a:rPr lang="es-PE" dirty="0" err="1" smtClean="0"/>
              <a:t>Routing</a:t>
            </a:r>
            <a:r>
              <a:rPr lang="es-PE" dirty="0" smtClean="0"/>
              <a:t> </a:t>
            </a:r>
            <a:r>
              <a:rPr lang="es-PE" dirty="0" err="1" smtClean="0"/>
              <a:t>engine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59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Restricciones Personalizadas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</a:t>
            </a:r>
            <a:r>
              <a:rPr lang="es-ES" dirty="0"/>
              <a:t>el caso de necesitar aplicar alguna regla específica, es posible crear una clase que contenga la restricción que luego podemos utilizar dentro de la configuración de rutas.</a:t>
            </a:r>
          </a:p>
          <a:p>
            <a:r>
              <a:rPr lang="es-ES" dirty="0" smtClean="0"/>
              <a:t>Se </a:t>
            </a:r>
            <a:r>
              <a:rPr lang="es-ES" dirty="0"/>
              <a:t>debe crear una clase que implemente </a:t>
            </a:r>
            <a:r>
              <a:rPr lang="es-ES" b="1" dirty="0" err="1"/>
              <a:t>IRouteConstraint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0960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2 Marcador de contenido"/>
          <p:cNvSpPr txBox="1">
            <a:spLocks/>
          </p:cNvSpPr>
          <p:nvPr/>
        </p:nvSpPr>
        <p:spPr>
          <a:xfrm>
            <a:off x="179513" y="2132856"/>
            <a:ext cx="8640960" cy="2209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3000" b="1" dirty="0" err="1" smtClean="0">
                <a:latin typeface="+mj-lt"/>
              </a:rPr>
              <a:t>Routing</a:t>
            </a:r>
            <a:endParaRPr lang="es-ES" sz="3000" b="1" dirty="0" smtClean="0">
              <a:latin typeface="+mj-lt"/>
              <a:hlinkClick r:id="rId3"/>
            </a:endParaRPr>
          </a:p>
          <a:p>
            <a:pPr marL="0" indent="0">
              <a:buNone/>
            </a:pPr>
            <a:r>
              <a:rPr lang="es-ES" sz="2400" dirty="0" smtClean="0">
                <a:hlinkClick r:id="rId4"/>
              </a:rPr>
              <a:t>https</a:t>
            </a:r>
            <a:r>
              <a:rPr lang="es-ES" sz="2400" dirty="0">
                <a:hlinkClick r:id="rId4"/>
              </a:rPr>
              <a:t>://</a:t>
            </a:r>
            <a:r>
              <a:rPr lang="es-ES" sz="2400" dirty="0" smtClean="0">
                <a:hlinkClick r:id="rId4"/>
              </a:rPr>
              <a:t>msdn.microsoft.com/en-us/library/cc668201.aspx</a:t>
            </a:r>
            <a:endParaRPr lang="es-ES" sz="2400" dirty="0" smtClean="0"/>
          </a:p>
          <a:p>
            <a:pPr marL="0" indent="0">
              <a:buNone/>
            </a:pPr>
            <a:endParaRPr lang="es-ES" sz="1400" dirty="0" smtClean="0">
              <a:latin typeface="+mj-lt"/>
            </a:endParaRPr>
          </a:p>
          <a:p>
            <a:pPr marL="0" indent="0">
              <a:buNone/>
            </a:pPr>
            <a:r>
              <a:rPr lang="es-ES" sz="3000" b="1" dirty="0">
                <a:latin typeface="+mj-lt"/>
              </a:rPr>
              <a:t>Regular </a:t>
            </a:r>
            <a:r>
              <a:rPr lang="es-ES" sz="3000" b="1" dirty="0" err="1">
                <a:latin typeface="+mj-lt"/>
              </a:rPr>
              <a:t>expressions</a:t>
            </a:r>
            <a:endParaRPr lang="es-ES" sz="3000" b="1" dirty="0">
              <a:latin typeface="+mj-lt"/>
            </a:endParaRPr>
          </a:p>
          <a:p>
            <a:pPr marL="0" indent="0">
              <a:buNone/>
            </a:pPr>
            <a:r>
              <a:rPr lang="es-ES" sz="2400" dirty="0" smtClean="0">
                <a:hlinkClick r:id="rId5"/>
              </a:rPr>
              <a:t>https</a:t>
            </a:r>
            <a:r>
              <a:rPr lang="es-ES" sz="2400" dirty="0">
                <a:hlinkClick r:id="rId5"/>
              </a:rPr>
              <a:t>://</a:t>
            </a:r>
            <a:r>
              <a:rPr lang="es-ES" sz="2400" dirty="0" smtClean="0">
                <a:hlinkClick r:id="rId5"/>
              </a:rPr>
              <a:t>msdn.microsoft.com/en-us/library/hs600312%28v=vs.140%29.aspx</a:t>
            </a: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619672" y="0"/>
            <a:ext cx="4487411" cy="1320567"/>
          </a:xfrm>
        </p:spPr>
        <p:txBody>
          <a:bodyPr>
            <a:noAutofit/>
          </a:bodyPr>
          <a:lstStyle/>
          <a:p>
            <a:r>
              <a:rPr lang="es-ES" sz="8800" dirty="0" smtClean="0"/>
              <a:t>Recursos</a:t>
            </a:r>
            <a:endParaRPr lang="es-ES" sz="8800" dirty="0"/>
          </a:p>
        </p:txBody>
      </p:sp>
    </p:spTree>
    <p:extLst>
      <p:ext uri="{BB962C8B-B14F-4D97-AF65-F5344CB8AC3E}">
        <p14:creationId xmlns:p14="http://schemas.microsoft.com/office/powerpoint/2010/main" val="285836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Proyectos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Visual Studio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202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Proyectos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260" y="1600200"/>
            <a:ext cx="703548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4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Proyectos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043" y="1600200"/>
            <a:ext cx="499391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2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Controllers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MVC ASP.NET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3769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Controladores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 smtClean="0"/>
              <a:t>El </a:t>
            </a:r>
            <a:r>
              <a:rPr lang="es-ES" dirty="0"/>
              <a:t>procesamiento de una petición empieza con el motor de enrutamiento.</a:t>
            </a:r>
          </a:p>
          <a:p>
            <a:r>
              <a:rPr lang="es-ES" dirty="0" smtClean="0"/>
              <a:t>Este </a:t>
            </a:r>
            <a:r>
              <a:rPr lang="es-ES" dirty="0"/>
              <a:t>motor enlaza la petición a un método de un controlador.</a:t>
            </a:r>
          </a:p>
          <a:p>
            <a:r>
              <a:rPr lang="es-ES" dirty="0" smtClean="0"/>
              <a:t>El </a:t>
            </a:r>
            <a:r>
              <a:rPr lang="es-ES" dirty="0"/>
              <a:t>método es ejecutado y produce el resultado que es devuelto hacia el usuario.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0904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Routing</a:t>
            </a:r>
            <a:r>
              <a:rPr lang="es-PE" dirty="0" smtClean="0"/>
              <a:t> </a:t>
            </a:r>
            <a:r>
              <a:rPr lang="es-PE" dirty="0" err="1" smtClean="0"/>
              <a:t>engine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Conceptos y configuración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99744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663</Words>
  <Application>Microsoft Office PowerPoint</Application>
  <PresentationFormat>Presentación en pantalla (4:3)</PresentationFormat>
  <Paragraphs>139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4" baseType="lpstr">
      <vt:lpstr>Arial</vt:lpstr>
      <vt:lpstr>Calibri</vt:lpstr>
      <vt:lpstr>Tema de Office</vt:lpstr>
      <vt:lpstr>DESARROLLO DE APLICACIONES II</vt:lpstr>
      <vt:lpstr>Formula de Evaluación</vt:lpstr>
      <vt:lpstr>Agenda</vt:lpstr>
      <vt:lpstr>Proyectos</vt:lpstr>
      <vt:lpstr>Proyectos</vt:lpstr>
      <vt:lpstr>Proyectos</vt:lpstr>
      <vt:lpstr>Controllers</vt:lpstr>
      <vt:lpstr>Controladores</vt:lpstr>
      <vt:lpstr>Routing engine</vt:lpstr>
      <vt:lpstr>Routing Engine</vt:lpstr>
      <vt:lpstr>Routing Engine</vt:lpstr>
      <vt:lpstr>Routing Engine</vt:lpstr>
      <vt:lpstr>Routing Engine</vt:lpstr>
      <vt:lpstr>Routing Engine</vt:lpstr>
      <vt:lpstr>Laboratorio 01</vt:lpstr>
      <vt:lpstr>Laboratorio 01</vt:lpstr>
      <vt:lpstr>Laboratorio 02</vt:lpstr>
      <vt:lpstr>Laboratorio 02</vt:lpstr>
      <vt:lpstr>Laboratorio 03</vt:lpstr>
      <vt:lpstr>Laboratorio 03</vt:lpstr>
      <vt:lpstr>Laboratorio 04</vt:lpstr>
      <vt:lpstr>Laboratorio 04</vt:lpstr>
      <vt:lpstr>PARAMETROS EN LA URL</vt:lpstr>
      <vt:lpstr>Parámetros</vt:lpstr>
      <vt:lpstr>Parámetros</vt:lpstr>
      <vt:lpstr>Laboratorio 05</vt:lpstr>
      <vt:lpstr>Laboratorio 05</vt:lpstr>
      <vt:lpstr>Restricciones y reglas</vt:lpstr>
      <vt:lpstr>Restricciones</vt:lpstr>
      <vt:lpstr>Restricciones Personalizadas</vt:lpstr>
      <vt:lpstr>Recursos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Dulanto Ramirez</dc:creator>
  <cp:lastModifiedBy>e201210108 (Dulanto Ramirez, Ricardo Martin)</cp:lastModifiedBy>
  <cp:revision>19</cp:revision>
  <dcterms:created xsi:type="dcterms:W3CDTF">2016-03-02T19:37:37Z</dcterms:created>
  <dcterms:modified xsi:type="dcterms:W3CDTF">2016-03-12T06:55:40Z</dcterms:modified>
</cp:coreProperties>
</file>