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59" r:id="rId6"/>
    <p:sldId id="290" r:id="rId7"/>
    <p:sldId id="261" r:id="rId8"/>
    <p:sldId id="262" r:id="rId9"/>
    <p:sldId id="263" r:id="rId10"/>
    <p:sldId id="264" r:id="rId11"/>
    <p:sldId id="265" r:id="rId12"/>
    <p:sldId id="280" r:id="rId13"/>
    <p:sldId id="293" r:id="rId14"/>
    <p:sldId id="266" r:id="rId15"/>
    <p:sldId id="281" r:id="rId16"/>
    <p:sldId id="295" r:id="rId17"/>
    <p:sldId id="269" r:id="rId18"/>
    <p:sldId id="283" r:id="rId19"/>
    <p:sldId id="296" r:id="rId20"/>
    <p:sldId id="272" r:id="rId21"/>
    <p:sldId id="273" r:id="rId22"/>
    <p:sldId id="274" r:id="rId23"/>
    <p:sldId id="287" r:id="rId24"/>
    <p:sldId id="275" r:id="rId25"/>
    <p:sldId id="284" r:id="rId26"/>
    <p:sldId id="286" r:id="rId27"/>
    <p:sldId id="291" r:id="rId28"/>
    <p:sldId id="288" r:id="rId29"/>
    <p:sldId id="279" r:id="rId30"/>
  </p:sldIdLst>
  <p:sldSz cx="9144000" cy="5143500" type="screen16x9"/>
  <p:notesSz cx="6858000" cy="9144000"/>
  <p:embeddedFontLst>
    <p:embeddedFont>
      <p:font typeface="Roboto" charset="0"/>
      <p:regular r:id="rId32"/>
      <p:bold r:id="rId33"/>
      <p:italic r:id="rId34"/>
      <p:boldItalic r:id="rId35"/>
    </p:embeddedFont>
    <p:embeddedFont>
      <p:font typeface="Merriweather" charset="0"/>
      <p:regular r:id="rId36"/>
      <p:bold r:id="rId37"/>
      <p:italic r:id="rId38"/>
      <p:boldItalic r:id="rId39"/>
    </p:embeddedFont>
    <p:embeddedFont>
      <p:font typeface="Verdana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959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114" d="100"/>
          <a:sy n="114" d="100"/>
        </p:scale>
        <p:origin x="-102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466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61700" y="100307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Citation Network Analysis using Hadoop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86400" y="3039775"/>
            <a:ext cx="4806900" cy="22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Kumar Sanyam (IIT2013121)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Rajat Gupta (IIT2013120)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Baishali Saha (IIT2013122)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Anurag Sharma (ISM2013018)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Shobhit Sharma (IIT2013204)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600" y="35936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Tagging</a:t>
            </a:r>
          </a:p>
        </p:txBody>
      </p:sp>
      <p:sp>
        <p:nvSpPr>
          <p:cNvPr id="138" name="Shape 138"/>
          <p:cNvSpPr/>
          <p:nvPr/>
        </p:nvSpPr>
        <p:spPr>
          <a:xfrm>
            <a:off x="483950" y="1406875"/>
            <a:ext cx="3106500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Filter the </a:t>
            </a:r>
            <a:r>
              <a:rPr lang="en" dirty="0" smtClean="0"/>
              <a:t>research fields to obtain only those fields belonging to given </a:t>
            </a:r>
            <a:r>
              <a:rPr lang="en" dirty="0"/>
              <a:t>computer science communities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423175" y="1451875"/>
            <a:ext cx="3455400" cy="126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Performed string search to obtain this result</a:t>
            </a:r>
          </a:p>
        </p:txBody>
      </p:sp>
      <p:sp>
        <p:nvSpPr>
          <p:cNvPr id="140" name="Shape 140"/>
          <p:cNvSpPr/>
          <p:nvPr/>
        </p:nvSpPr>
        <p:spPr>
          <a:xfrm>
            <a:off x="4490700" y="3275225"/>
            <a:ext cx="3556500" cy="15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Tag different research papers to the filtered communities</a:t>
            </a:r>
          </a:p>
        </p:txBody>
      </p:sp>
      <p:sp>
        <p:nvSpPr>
          <p:cNvPr id="141" name="Shape 141"/>
          <p:cNvSpPr/>
          <p:nvPr/>
        </p:nvSpPr>
        <p:spPr>
          <a:xfrm>
            <a:off x="3612825" y="1890825"/>
            <a:ext cx="8103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805850" y="2712425"/>
            <a:ext cx="191400" cy="56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40225" y="3410250"/>
            <a:ext cx="3106500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Store these papers in </a:t>
            </a:r>
            <a:r>
              <a:rPr lang="en" dirty="0" smtClean="0"/>
              <a:t>H</a:t>
            </a:r>
            <a:r>
              <a:rPr lang="en-US" dirty="0" smtClean="0"/>
              <a:t>b</a:t>
            </a:r>
            <a:r>
              <a:rPr lang="en" dirty="0" smtClean="0"/>
              <a:t>ase collection PaperAbout</a:t>
            </a:r>
            <a:endParaRPr lang="en" dirty="0"/>
          </a:p>
        </p:txBody>
      </p:sp>
      <p:sp>
        <p:nvSpPr>
          <p:cNvPr id="144" name="Shape 144"/>
          <p:cNvSpPr/>
          <p:nvPr/>
        </p:nvSpPr>
        <p:spPr>
          <a:xfrm>
            <a:off x="3657850" y="3984250"/>
            <a:ext cx="8328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Filtering of Computer Science Fields 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77694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indent="-311150">
              <a:buClr>
                <a:srgbClr val="000000"/>
              </a:buClr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indent="-311150">
              <a:buClr>
                <a:srgbClr val="000000"/>
              </a:buClr>
            </a:pPr>
            <a:r>
              <a:rPr lang="en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9144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Shape 138"/>
          <p:cNvSpPr/>
          <p:nvPr/>
        </p:nvSpPr>
        <p:spPr>
          <a:xfrm>
            <a:off x="76200" y="1809750"/>
            <a:ext cx="2819400" cy="103015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t-IT" sz="1100" dirty="0" smtClean="0"/>
              <a:t>00070221   </a:t>
            </a:r>
            <a:r>
              <a:rPr lang="it-IT" sz="1100" dirty="0" smtClean="0"/>
              <a:t>Wireless sensor  network</a:t>
            </a:r>
            <a:endParaRPr lang="it-IT" sz="1100" dirty="0"/>
          </a:p>
          <a:p>
            <a:pPr lvl="0"/>
            <a:r>
              <a:rPr lang="it-IT" sz="1100" dirty="0" smtClean="0"/>
              <a:t>00095A22 Resistance distance</a:t>
            </a:r>
            <a:endParaRPr lang="it-IT" sz="1100" dirty="0"/>
          </a:p>
          <a:p>
            <a:pPr lvl="0"/>
            <a:r>
              <a:rPr lang="it-IT" sz="1100" dirty="0" smtClean="0"/>
              <a:t>000A44EE Artificial Intelligence</a:t>
            </a:r>
            <a:endParaRPr lang="en" sz="1100" dirty="0"/>
          </a:p>
        </p:txBody>
      </p:sp>
      <p:sp>
        <p:nvSpPr>
          <p:cNvPr id="14" name="Shape 139"/>
          <p:cNvSpPr/>
          <p:nvPr/>
        </p:nvSpPr>
        <p:spPr>
          <a:xfrm>
            <a:off x="3782100" y="1813666"/>
            <a:ext cx="2583601" cy="94255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C++ program to filter fields using string match</a:t>
            </a:r>
            <a:endParaRPr lang="en" dirty="0"/>
          </a:p>
        </p:txBody>
      </p:sp>
      <p:sp>
        <p:nvSpPr>
          <p:cNvPr id="15" name="Shape 140"/>
          <p:cNvSpPr/>
          <p:nvPr/>
        </p:nvSpPr>
        <p:spPr>
          <a:xfrm>
            <a:off x="7010400" y="1777928"/>
            <a:ext cx="1524000" cy="94255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t-IT" sz="1100" smtClean="0"/>
              <a:t>00070221   </a:t>
            </a:r>
            <a:r>
              <a:rPr lang="it-IT" sz="1100" dirty="0" smtClean="0"/>
              <a:t>NW</a:t>
            </a:r>
            <a:endParaRPr lang="it-IT" sz="1100" dirty="0"/>
          </a:p>
          <a:p>
            <a:pPr lvl="0"/>
            <a:r>
              <a:rPr lang="it-IT" sz="1100" dirty="0" smtClean="0"/>
              <a:t>000A44EE AI</a:t>
            </a:r>
            <a:endParaRPr lang="en" sz="1100" dirty="0"/>
          </a:p>
        </p:txBody>
      </p:sp>
      <p:sp>
        <p:nvSpPr>
          <p:cNvPr id="16" name="Shape 141"/>
          <p:cNvSpPr/>
          <p:nvPr/>
        </p:nvSpPr>
        <p:spPr>
          <a:xfrm>
            <a:off x="2971800" y="2175900"/>
            <a:ext cx="8103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42"/>
          <p:cNvSpPr/>
          <p:nvPr/>
        </p:nvSpPr>
        <p:spPr>
          <a:xfrm>
            <a:off x="4702900" y="2277100"/>
            <a:ext cx="191400" cy="56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5400000" lon="10799999" rev="10799999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ight Arrow 3"/>
          <p:cNvSpPr/>
          <p:nvPr/>
        </p:nvSpPr>
        <p:spPr>
          <a:xfrm>
            <a:off x="6365701" y="2157575"/>
            <a:ext cx="644699" cy="167250"/>
          </a:xfrm>
          <a:prstGeom prst="rightArrow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96462" y="1333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Paper to Community Mapping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77694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4605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Shape 138"/>
          <p:cNvSpPr/>
          <p:nvPr/>
        </p:nvSpPr>
        <p:spPr>
          <a:xfrm>
            <a:off x="296462" y="1071219"/>
            <a:ext cx="3434475" cy="134966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050" dirty="0" err="1" smtClean="0"/>
              <a:t>PaperID</a:t>
            </a:r>
            <a:r>
              <a:rPr lang="en-US" sz="1050" dirty="0" smtClean="0"/>
              <a:t>	keywords	</a:t>
            </a:r>
            <a:r>
              <a:rPr lang="en-US" sz="1050" dirty="0" err="1" smtClean="0"/>
              <a:t>FieldID</a:t>
            </a:r>
            <a:r>
              <a:rPr lang="en-US" sz="1050" dirty="0" smtClean="0"/>
              <a:t>	</a:t>
            </a:r>
          </a:p>
          <a:p>
            <a:pPr lvl="0"/>
            <a:endParaRPr lang="en-US" sz="1050" dirty="0" smtClean="0"/>
          </a:p>
          <a:p>
            <a:pPr lvl="0"/>
            <a:r>
              <a:rPr lang="en-US" sz="1000" dirty="0" smtClean="0"/>
              <a:t>00000080</a:t>
            </a:r>
            <a:r>
              <a:rPr lang="en-US" sz="1000" dirty="0"/>
              <a:t>	current density	</a:t>
            </a:r>
            <a:r>
              <a:rPr lang="en-US" sz="1000" dirty="0" smtClean="0"/>
              <a:t>   0C61E031</a:t>
            </a:r>
            <a:endParaRPr lang="en-US" sz="1000" dirty="0"/>
          </a:p>
          <a:p>
            <a:pPr lvl="0"/>
            <a:r>
              <a:rPr lang="en-US" sz="1000" dirty="0"/>
              <a:t>000000E1	</a:t>
            </a:r>
            <a:r>
              <a:rPr lang="en-US" sz="1000" dirty="0" smtClean="0"/>
              <a:t>intelligence</a:t>
            </a:r>
            <a:r>
              <a:rPr lang="en-US" sz="1000" dirty="0"/>
              <a:t>	</a:t>
            </a:r>
            <a:r>
              <a:rPr lang="en-US" sz="1000" dirty="0" smtClean="0"/>
              <a:t>   09EF88C5</a:t>
            </a:r>
          </a:p>
          <a:p>
            <a:pPr lvl="0"/>
            <a:r>
              <a:rPr lang="en-US" sz="1000" dirty="0"/>
              <a:t>000000E1 	</a:t>
            </a:r>
            <a:r>
              <a:rPr lang="en-US" sz="1000" dirty="0" smtClean="0"/>
              <a:t>machine learning  03B9FD3C</a:t>
            </a:r>
            <a:endParaRPr lang="en-US" sz="1000" dirty="0"/>
          </a:p>
          <a:p>
            <a:pPr lvl="0"/>
            <a:r>
              <a:rPr lang="en-US" sz="1000" dirty="0" smtClean="0"/>
              <a:t>00000116	Routing network    06D05151</a:t>
            </a:r>
          </a:p>
          <a:p>
            <a:pPr lvl="0"/>
            <a:endParaRPr lang="en-US" sz="1050" dirty="0" smtClean="0"/>
          </a:p>
          <a:p>
            <a:pPr lvl="0"/>
            <a:r>
              <a:rPr lang="en" sz="1050" dirty="0" smtClean="0"/>
              <a:t> 	</a:t>
            </a:r>
            <a:r>
              <a:rPr lang="en-US" sz="1050" dirty="0"/>
              <a:t> PaperKeywords file </a:t>
            </a:r>
            <a:endParaRPr lang="en" sz="1050" dirty="0"/>
          </a:p>
        </p:txBody>
      </p:sp>
      <p:sp>
        <p:nvSpPr>
          <p:cNvPr id="6" name="Shape 139"/>
          <p:cNvSpPr/>
          <p:nvPr/>
        </p:nvSpPr>
        <p:spPr>
          <a:xfrm>
            <a:off x="4343400" y="1123950"/>
            <a:ext cx="3455400" cy="126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Mapper : </a:t>
            </a:r>
            <a:r>
              <a:rPr lang="en-US" sz="1000" dirty="0"/>
              <a:t>I</a:t>
            </a:r>
            <a:r>
              <a:rPr lang="en-US" sz="1000" dirty="0" smtClean="0"/>
              <a:t>nput </a:t>
            </a:r>
            <a:r>
              <a:rPr lang="en-US" sz="1000" dirty="0"/>
              <a:t>- </a:t>
            </a:r>
            <a:r>
              <a:rPr lang="en-US" sz="1000" dirty="0" smtClean="0"/>
              <a:t>&lt;</a:t>
            </a:r>
            <a:r>
              <a:rPr lang="en-US" sz="1000" dirty="0" err="1" smtClean="0"/>
              <a:t>RowID</a:t>
            </a:r>
            <a:r>
              <a:rPr lang="en-US" sz="1000" dirty="0" smtClean="0"/>
              <a:t>, </a:t>
            </a:r>
            <a:r>
              <a:rPr lang="en-US" sz="1000" dirty="0" err="1" smtClean="0"/>
              <a:t>RowValue</a:t>
            </a:r>
            <a:r>
              <a:rPr lang="en-US" sz="1000" dirty="0" smtClean="0"/>
              <a:t>&gt;</a:t>
            </a:r>
            <a:endParaRPr lang="en-US" sz="1000" dirty="0"/>
          </a:p>
          <a:p>
            <a:pPr lvl="0"/>
            <a:r>
              <a:rPr lang="en-US" sz="1000" dirty="0"/>
              <a:t> </a:t>
            </a:r>
            <a:r>
              <a:rPr lang="en-US" sz="1000" dirty="0" smtClean="0"/>
              <a:t>                     Output- </a:t>
            </a:r>
            <a:r>
              <a:rPr lang="en-US" sz="1000" dirty="0"/>
              <a:t>&lt;</a:t>
            </a:r>
            <a:r>
              <a:rPr lang="en-US" sz="1000" dirty="0" err="1"/>
              <a:t>PaperId</a:t>
            </a:r>
            <a:r>
              <a:rPr lang="en-US" sz="1000" dirty="0"/>
              <a:t>, </a:t>
            </a:r>
            <a:r>
              <a:rPr lang="en-US" sz="1000" dirty="0" err="1"/>
              <a:t>FieldId</a:t>
            </a:r>
            <a:r>
              <a:rPr lang="en-US" sz="1000" dirty="0" smtClean="0"/>
              <a:t>&gt;</a:t>
            </a:r>
          </a:p>
          <a:p>
            <a:pPr lvl="0"/>
            <a:endParaRPr lang="en-US" sz="1000" dirty="0"/>
          </a:p>
          <a:p>
            <a:pPr lvl="0"/>
            <a:r>
              <a:rPr lang="en-US" sz="1100" dirty="0" smtClean="0"/>
              <a:t>Send the first and last column of PaperKeywords file as output to reducer.</a:t>
            </a:r>
            <a:endParaRPr lang="en-US" sz="1100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</p:txBody>
      </p:sp>
      <p:sp>
        <p:nvSpPr>
          <p:cNvPr id="7" name="Shape 140"/>
          <p:cNvSpPr/>
          <p:nvPr/>
        </p:nvSpPr>
        <p:spPr>
          <a:xfrm>
            <a:off x="4433596" y="3082326"/>
            <a:ext cx="3285275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Reducer</a:t>
            </a:r>
            <a:r>
              <a:rPr lang="en-US" sz="1200" dirty="0" smtClean="0"/>
              <a:t> : </a:t>
            </a:r>
            <a:r>
              <a:rPr lang="en-US" sz="1000" dirty="0"/>
              <a:t>input - &lt;</a:t>
            </a:r>
            <a:r>
              <a:rPr lang="en-US" sz="1000" dirty="0" err="1"/>
              <a:t>PaperId</a:t>
            </a:r>
            <a:r>
              <a:rPr lang="en-US" sz="1000" dirty="0"/>
              <a:t>, </a:t>
            </a:r>
            <a:r>
              <a:rPr lang="en-US" sz="1000" dirty="0" err="1"/>
              <a:t>FieldId</a:t>
            </a:r>
            <a:r>
              <a:rPr lang="en-US" sz="1000" dirty="0"/>
              <a:t>&gt;</a:t>
            </a:r>
          </a:p>
          <a:p>
            <a:pPr lvl="0"/>
            <a:r>
              <a:rPr lang="en-US" sz="1000" dirty="0"/>
              <a:t>  </a:t>
            </a:r>
            <a:r>
              <a:rPr lang="en-US" sz="1000" dirty="0" smtClean="0"/>
              <a:t>                   : output </a:t>
            </a:r>
            <a:r>
              <a:rPr lang="en-US" sz="1000" dirty="0"/>
              <a:t>- &lt;</a:t>
            </a:r>
            <a:r>
              <a:rPr lang="en-US" sz="1000" dirty="0" err="1" smtClean="0"/>
              <a:t>PaperId</a:t>
            </a:r>
            <a:r>
              <a:rPr lang="en-US" sz="1000" dirty="0" smtClean="0"/>
              <a:t>,    		</a:t>
            </a:r>
            <a:r>
              <a:rPr lang="en-US" sz="1000" dirty="0" err="1" smtClean="0"/>
              <a:t>CommunityNamesCSV</a:t>
            </a:r>
            <a:r>
              <a:rPr lang="en-US" sz="1000" dirty="0" smtClean="0"/>
              <a:t>&gt;</a:t>
            </a:r>
            <a:endParaRPr lang="en" sz="1000" dirty="0" smtClean="0"/>
          </a:p>
          <a:p>
            <a:pPr lvl="0">
              <a:spcBef>
                <a:spcPts val="0"/>
              </a:spcBef>
              <a:buNone/>
            </a:pPr>
            <a:endParaRPr lang="en" sz="1200" dirty="0" smtClean="0"/>
          </a:p>
          <a:p>
            <a:pPr lvl="0">
              <a:spcBef>
                <a:spcPts val="0"/>
              </a:spcBef>
              <a:buNone/>
            </a:pPr>
            <a:r>
              <a:rPr lang="en" sz="1100" dirty="0" smtClean="0"/>
              <a:t>Tag </a:t>
            </a:r>
            <a:r>
              <a:rPr lang="en" sz="1100" dirty="0"/>
              <a:t>different research papers to the </a:t>
            </a:r>
            <a:r>
              <a:rPr lang="en" sz="1100" dirty="0" smtClean="0"/>
              <a:t>the </a:t>
            </a:r>
            <a:r>
              <a:rPr lang="en" sz="1100" dirty="0"/>
              <a:t>communities</a:t>
            </a:r>
          </a:p>
        </p:txBody>
      </p:sp>
      <p:sp>
        <p:nvSpPr>
          <p:cNvPr id="8" name="Shape 141"/>
          <p:cNvSpPr/>
          <p:nvPr/>
        </p:nvSpPr>
        <p:spPr>
          <a:xfrm>
            <a:off x="3733800" y="1562900"/>
            <a:ext cx="6096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142"/>
          <p:cNvSpPr/>
          <p:nvPr/>
        </p:nvSpPr>
        <p:spPr>
          <a:xfrm>
            <a:off x="4726075" y="2384499"/>
            <a:ext cx="191400" cy="697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43"/>
          <p:cNvSpPr/>
          <p:nvPr/>
        </p:nvSpPr>
        <p:spPr>
          <a:xfrm>
            <a:off x="460450" y="3082325"/>
            <a:ext cx="3106500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r>
              <a:rPr lang="en" sz="1100" dirty="0" smtClean="0"/>
              <a:t>Output stored in H</a:t>
            </a:r>
            <a:r>
              <a:rPr lang="en-US" sz="1100" dirty="0" smtClean="0"/>
              <a:t>b</a:t>
            </a:r>
            <a:r>
              <a:rPr lang="en" sz="1100" dirty="0" smtClean="0"/>
              <a:t>ase table PaperAbout</a:t>
            </a:r>
            <a:endParaRPr lang="en" sz="1100" dirty="0"/>
          </a:p>
        </p:txBody>
      </p:sp>
      <p:sp>
        <p:nvSpPr>
          <p:cNvPr id="11" name="Shape 144"/>
          <p:cNvSpPr/>
          <p:nvPr/>
        </p:nvSpPr>
        <p:spPr>
          <a:xfrm>
            <a:off x="3578075" y="3656325"/>
            <a:ext cx="8328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5181600" y="2428611"/>
            <a:ext cx="1600200" cy="609600"/>
          </a:xfrm>
          <a:prstGeom prst="round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dirty="0" smtClean="0"/>
              <a:t>000000E1   AI</a:t>
            </a:r>
          </a:p>
          <a:p>
            <a:r>
              <a:rPr lang="en-US" sz="1000" dirty="0"/>
              <a:t>000000E1   </a:t>
            </a:r>
            <a:r>
              <a:rPr lang="en-US" sz="1000" dirty="0" smtClean="0"/>
              <a:t>ML</a:t>
            </a:r>
          </a:p>
          <a:p>
            <a:r>
              <a:rPr lang="en-US" sz="1000" dirty="0" smtClean="0"/>
              <a:t>00000116    NW</a:t>
            </a:r>
            <a:endParaRPr lang="en-US" sz="1000" dirty="0"/>
          </a:p>
          <a:p>
            <a:endParaRPr lang="en-US" sz="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86764"/>
              </p:ext>
            </p:extLst>
          </p:nvPr>
        </p:nvGraphicFramePr>
        <p:xfrm>
          <a:off x="914400" y="3190666"/>
          <a:ext cx="1752600" cy="78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22272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RowID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Classes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20"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000000E1</a:t>
                      </a:r>
                      <a:endParaRPr lang="en-US" sz="1200" dirty="0"/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,AI, ML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20"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00000116</a:t>
                      </a:r>
                      <a:endParaRPr lang="en-US" sz="1200" dirty="0"/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3434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,NW</a:t>
                      </a: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924801" y="1078949"/>
            <a:ext cx="1143000" cy="674830"/>
          </a:xfrm>
          <a:prstGeom prst="round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sz="10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249" y="1114818"/>
            <a:ext cx="8725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HashMap</a:t>
            </a:r>
            <a:endParaRPr lang="en-US" sz="1000" dirty="0" smtClean="0"/>
          </a:p>
          <a:p>
            <a:pPr lvl="0"/>
            <a:r>
              <a:rPr lang="en-US" sz="800" dirty="0" smtClean="0"/>
              <a:t>06D05151 </a:t>
            </a:r>
            <a:r>
              <a:rPr lang="en-US" sz="700" dirty="0" smtClean="0"/>
              <a:t>NW</a:t>
            </a:r>
            <a:endParaRPr lang="en-US" sz="700" dirty="0"/>
          </a:p>
          <a:p>
            <a:pPr lvl="0"/>
            <a:r>
              <a:rPr lang="en-US" sz="800" dirty="0" smtClean="0"/>
              <a:t>09EF88C5 </a:t>
            </a:r>
            <a:r>
              <a:rPr lang="en-US" sz="700" dirty="0" smtClean="0"/>
              <a:t>AI</a:t>
            </a:r>
          </a:p>
          <a:p>
            <a:r>
              <a:rPr lang="en-US" sz="800" dirty="0" smtClean="0"/>
              <a:t>03B9FD3C ML</a:t>
            </a:r>
            <a:endParaRPr lang="en-US" sz="800" dirty="0"/>
          </a:p>
          <a:p>
            <a:pPr lvl="0"/>
            <a:endParaRPr lang="en-US" sz="7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40" name="Shape 144"/>
          <p:cNvSpPr/>
          <p:nvPr/>
        </p:nvSpPr>
        <p:spPr>
          <a:xfrm rot="19704003">
            <a:off x="7789477" y="1953647"/>
            <a:ext cx="8328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226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Paper to Community </a:t>
            </a:r>
            <a:r>
              <a:rPr lang="en" dirty="0" smtClean="0"/>
              <a:t>Mapping - Insights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3657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 Taken: 3 minutes 40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Seconds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Size Reduction:  4.7GB to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85MB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Entries Reduction: </a:t>
            </a:r>
            <a:r>
              <a:rPr lang="en-US" sz="2000" dirty="0" smtClean="0">
                <a:solidFill>
                  <a:srgbClr val="000000"/>
                </a:solidFill>
              </a:rPr>
              <a:t>139.8M to 5.4M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" sz="900" dirty="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00150"/>
            <a:ext cx="4105991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73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Citation Network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45985" y="571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Citation Network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77694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4605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4605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endParaRPr lang="en" sz="13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Shape 138"/>
          <p:cNvSpPr/>
          <p:nvPr/>
        </p:nvSpPr>
        <p:spPr>
          <a:xfrm>
            <a:off x="152400" y="1078950"/>
            <a:ext cx="3358275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050" dirty="0" err="1" smtClean="0"/>
              <a:t>FromPaperID</a:t>
            </a:r>
            <a:r>
              <a:rPr lang="en-US" sz="1050" dirty="0" smtClean="0"/>
              <a:t>		</a:t>
            </a:r>
            <a:r>
              <a:rPr lang="en-US" sz="1050" dirty="0" err="1" smtClean="0"/>
              <a:t>ToPaperID</a:t>
            </a:r>
            <a:r>
              <a:rPr lang="en-US" sz="1050" dirty="0" smtClean="0"/>
              <a:t>	</a:t>
            </a:r>
          </a:p>
          <a:p>
            <a:pPr lvl="0"/>
            <a:endParaRPr lang="en-US" sz="1050" dirty="0" smtClean="0"/>
          </a:p>
          <a:p>
            <a:pPr lvl="0"/>
            <a:r>
              <a:rPr lang="pt-BR" sz="1050" dirty="0"/>
              <a:t>0000004B </a:t>
            </a:r>
            <a:r>
              <a:rPr lang="pt-BR" sz="1050" dirty="0" smtClean="0"/>
              <a:t>	</a:t>
            </a:r>
            <a:r>
              <a:rPr lang="pt-BR" sz="1050" dirty="0"/>
              <a:t>	</a:t>
            </a:r>
            <a:r>
              <a:rPr lang="pt-BR" sz="1050" dirty="0" smtClean="0"/>
              <a:t>0000006A </a:t>
            </a:r>
          </a:p>
          <a:p>
            <a:pPr lvl="0"/>
            <a:r>
              <a:rPr lang="pt-BR" sz="1050" dirty="0" smtClean="0"/>
              <a:t>000000B5		114367D3</a:t>
            </a:r>
          </a:p>
          <a:p>
            <a:pPr lvl="0"/>
            <a:r>
              <a:rPr lang="pt-BR" sz="1050" dirty="0" smtClean="0"/>
              <a:t>0000006A		00000118</a:t>
            </a:r>
          </a:p>
          <a:p>
            <a:r>
              <a:rPr lang="pt-BR" sz="1050" dirty="0"/>
              <a:t>0000006A		</a:t>
            </a:r>
            <a:r>
              <a:rPr lang="pt-BR" sz="1050" dirty="0" smtClean="0"/>
              <a:t>00000569</a:t>
            </a:r>
          </a:p>
          <a:p>
            <a:pPr lvl="0"/>
            <a:endParaRPr lang="pt-BR" sz="1050" dirty="0" smtClean="0"/>
          </a:p>
          <a:p>
            <a:pPr lvl="0"/>
            <a:r>
              <a:rPr lang="en" sz="1050" dirty="0" smtClean="0"/>
              <a:t>                           </a:t>
            </a:r>
            <a:r>
              <a:rPr lang="en-US" sz="1050" dirty="0" smtClean="0"/>
              <a:t>PaperReferences.txt</a:t>
            </a:r>
            <a:endParaRPr lang="en" sz="1050" dirty="0"/>
          </a:p>
        </p:txBody>
      </p:sp>
      <p:sp>
        <p:nvSpPr>
          <p:cNvPr id="6" name="Shape 139"/>
          <p:cNvSpPr/>
          <p:nvPr/>
        </p:nvSpPr>
        <p:spPr>
          <a:xfrm>
            <a:off x="4433596" y="1078950"/>
            <a:ext cx="3285275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	Mapper </a:t>
            </a:r>
          </a:p>
          <a:p>
            <a:pPr lvl="0"/>
            <a:r>
              <a:rPr lang="en-US" sz="1000" dirty="0" smtClean="0"/>
              <a:t>Input </a:t>
            </a:r>
            <a:r>
              <a:rPr lang="en-US" sz="1000" dirty="0"/>
              <a:t>- </a:t>
            </a:r>
            <a:r>
              <a:rPr lang="en-US" sz="1000" dirty="0" smtClean="0"/>
              <a:t>&lt;</a:t>
            </a:r>
            <a:r>
              <a:rPr lang="en-US" sz="1000" dirty="0" err="1" smtClean="0"/>
              <a:t>RowID</a:t>
            </a:r>
            <a:r>
              <a:rPr lang="en-US" sz="1000" dirty="0" smtClean="0"/>
              <a:t>, </a:t>
            </a:r>
            <a:r>
              <a:rPr lang="en-US" sz="1000" dirty="0" err="1" smtClean="0"/>
              <a:t>RowValue</a:t>
            </a:r>
            <a:r>
              <a:rPr lang="en-US" sz="1000" dirty="0" smtClean="0"/>
              <a:t>&gt;</a:t>
            </a:r>
            <a:endParaRPr lang="en-US" sz="1000" dirty="0"/>
          </a:p>
          <a:p>
            <a:pPr lvl="0"/>
            <a:r>
              <a:rPr lang="en-US" sz="1000" dirty="0" smtClean="0"/>
              <a:t>Output- &lt;</a:t>
            </a:r>
            <a:r>
              <a:rPr lang="en-US" sz="1000" dirty="0" err="1" smtClean="0"/>
              <a:t>FromPaperID</a:t>
            </a:r>
            <a:r>
              <a:rPr lang="en-US" sz="1000" dirty="0" smtClean="0"/>
              <a:t>, </a:t>
            </a:r>
            <a:r>
              <a:rPr lang="en-US" sz="1000" dirty="0" err="1" smtClean="0"/>
              <a:t>ToPaperID</a:t>
            </a:r>
            <a:r>
              <a:rPr lang="en-US" sz="1000" dirty="0" smtClean="0"/>
              <a:t>&gt;</a:t>
            </a:r>
          </a:p>
          <a:p>
            <a:pPr lvl="0"/>
            <a:endParaRPr lang="en-US" sz="1000" dirty="0"/>
          </a:p>
          <a:p>
            <a:pPr lvl="0"/>
            <a:r>
              <a:rPr lang="en-US" sz="1100" dirty="0" smtClean="0"/>
              <a:t>Checks if both </a:t>
            </a:r>
            <a:r>
              <a:rPr lang="en-US" sz="1100" dirty="0" err="1" smtClean="0"/>
              <a:t>FromPaperID</a:t>
            </a:r>
            <a:r>
              <a:rPr lang="en-US" sz="1100" dirty="0" smtClean="0"/>
              <a:t> and </a:t>
            </a:r>
            <a:r>
              <a:rPr lang="en-US" sz="1100" dirty="0" err="1" smtClean="0"/>
              <a:t>ToPaperID</a:t>
            </a:r>
            <a:r>
              <a:rPr lang="en-US" sz="1100" dirty="0" smtClean="0"/>
              <a:t> exists in </a:t>
            </a:r>
            <a:r>
              <a:rPr lang="en-US" sz="1100" dirty="0" err="1" smtClean="0"/>
              <a:t>PaperAbout</a:t>
            </a:r>
            <a:r>
              <a:rPr lang="en-US" sz="1100" dirty="0" smtClean="0"/>
              <a:t> table, proceed to reducer.</a:t>
            </a:r>
            <a:endParaRPr lang="en-US" sz="1100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</p:txBody>
      </p:sp>
      <p:sp>
        <p:nvSpPr>
          <p:cNvPr id="7" name="Shape 140"/>
          <p:cNvSpPr/>
          <p:nvPr/>
        </p:nvSpPr>
        <p:spPr>
          <a:xfrm>
            <a:off x="4433596" y="3082326"/>
            <a:ext cx="3285275" cy="169922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Reducer</a:t>
            </a:r>
            <a:r>
              <a:rPr lang="en-US" sz="1200" dirty="0" smtClean="0"/>
              <a:t>  </a:t>
            </a:r>
          </a:p>
          <a:p>
            <a:pPr lvl="0"/>
            <a:r>
              <a:rPr lang="en-US" sz="1000" dirty="0" smtClean="0"/>
              <a:t>input </a:t>
            </a:r>
            <a:r>
              <a:rPr lang="en-US" sz="1000" dirty="0"/>
              <a:t>- </a:t>
            </a:r>
            <a:r>
              <a:rPr lang="en-US" sz="1000" dirty="0" smtClean="0"/>
              <a:t>&lt;</a:t>
            </a:r>
            <a:r>
              <a:rPr lang="en-US" sz="1000" dirty="0"/>
              <a:t> </a:t>
            </a:r>
            <a:r>
              <a:rPr lang="en-US" sz="1000" dirty="0" err="1"/>
              <a:t>FromPaperID</a:t>
            </a:r>
            <a:r>
              <a:rPr lang="en-US" sz="1000" dirty="0"/>
              <a:t>, </a:t>
            </a:r>
            <a:r>
              <a:rPr lang="en-US" sz="1000" dirty="0" err="1" smtClean="0"/>
              <a:t>ToPaperID</a:t>
            </a:r>
            <a:r>
              <a:rPr lang="en-US" sz="1000" dirty="0" smtClean="0"/>
              <a:t>&gt;</a:t>
            </a:r>
          </a:p>
          <a:p>
            <a:pPr lvl="0"/>
            <a:r>
              <a:rPr lang="en-US" sz="1000" dirty="0" smtClean="0"/>
              <a:t>output </a:t>
            </a:r>
            <a:r>
              <a:rPr lang="en-US" sz="1000" dirty="0"/>
              <a:t>- </a:t>
            </a:r>
            <a:r>
              <a:rPr lang="en-US" sz="1000" dirty="0" smtClean="0"/>
              <a:t>&lt;</a:t>
            </a:r>
            <a:r>
              <a:rPr lang="en-US" sz="1000" dirty="0" err="1" smtClean="0"/>
              <a:t>RowID</a:t>
            </a:r>
            <a:r>
              <a:rPr lang="en-US" sz="1000" dirty="0" smtClean="0"/>
              <a:t>, &lt;</a:t>
            </a:r>
            <a:r>
              <a:rPr lang="en-US" sz="1000" dirty="0" err="1" smtClean="0"/>
              <a:t>FromPaperID</a:t>
            </a:r>
            <a:r>
              <a:rPr lang="en-US" sz="1000" dirty="0" smtClean="0"/>
              <a:t>, </a:t>
            </a:r>
            <a:r>
              <a:rPr lang="en-US" sz="1000" dirty="0" err="1" smtClean="0"/>
              <a:t>ToPaperID</a:t>
            </a:r>
            <a:r>
              <a:rPr lang="en-US" sz="1000" dirty="0" smtClean="0"/>
              <a:t>&gt;&gt;</a:t>
            </a:r>
            <a:endParaRPr lang="en" sz="1000" dirty="0" smtClean="0"/>
          </a:p>
          <a:p>
            <a:pPr lvl="0">
              <a:spcBef>
                <a:spcPts val="0"/>
              </a:spcBef>
              <a:buNone/>
            </a:pPr>
            <a:endParaRPr lang="en" sz="1100" dirty="0"/>
          </a:p>
          <a:p>
            <a:pPr lvl="0">
              <a:spcBef>
                <a:spcPts val="0"/>
              </a:spcBef>
              <a:buNone/>
            </a:pPr>
            <a:r>
              <a:rPr lang="en" sz="1100" dirty="0" smtClean="0"/>
              <a:t>Write entry to PaperAbout table with RowID as FromPaperID+ToPaperID and value as one tuple of the table.</a:t>
            </a:r>
            <a:endParaRPr lang="en" sz="1200" dirty="0" smtClean="0"/>
          </a:p>
        </p:txBody>
      </p:sp>
      <p:sp>
        <p:nvSpPr>
          <p:cNvPr id="8" name="Shape 141"/>
          <p:cNvSpPr/>
          <p:nvPr/>
        </p:nvSpPr>
        <p:spPr>
          <a:xfrm>
            <a:off x="3533049" y="1562900"/>
            <a:ext cx="877825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142"/>
          <p:cNvSpPr/>
          <p:nvPr/>
        </p:nvSpPr>
        <p:spPr>
          <a:xfrm>
            <a:off x="4726075" y="2384551"/>
            <a:ext cx="191400" cy="69777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43"/>
          <p:cNvSpPr/>
          <p:nvPr/>
        </p:nvSpPr>
        <p:spPr>
          <a:xfrm>
            <a:off x="152400" y="3082324"/>
            <a:ext cx="3414550" cy="169922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r>
              <a:rPr lang="en" sz="1100" dirty="0" smtClean="0"/>
              <a:t>Output stored in H</a:t>
            </a:r>
            <a:r>
              <a:rPr lang="en-US" sz="1100" dirty="0" smtClean="0"/>
              <a:t>b</a:t>
            </a:r>
            <a:r>
              <a:rPr lang="en" sz="1100" dirty="0" smtClean="0"/>
              <a:t>ase collection </a:t>
            </a:r>
            <a:r>
              <a:rPr lang="en" sz="1100" dirty="0" smtClean="0"/>
              <a:t>citationNetwork</a:t>
            </a:r>
            <a:endParaRPr lang="en" sz="1100" dirty="0"/>
          </a:p>
        </p:txBody>
      </p:sp>
      <p:sp>
        <p:nvSpPr>
          <p:cNvPr id="11" name="Shape 144"/>
          <p:cNvSpPr/>
          <p:nvPr/>
        </p:nvSpPr>
        <p:spPr>
          <a:xfrm>
            <a:off x="3578075" y="3656325"/>
            <a:ext cx="8328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5181600" y="2428611"/>
            <a:ext cx="1600200" cy="609600"/>
          </a:xfrm>
          <a:prstGeom prst="round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700" dirty="0"/>
              <a:t>0000004B </a:t>
            </a:r>
            <a:r>
              <a:rPr lang="pt-BR" sz="700" dirty="0" smtClean="0"/>
              <a:t>	0000006A</a:t>
            </a:r>
            <a:endParaRPr lang="pt-BR" sz="700" dirty="0"/>
          </a:p>
          <a:p>
            <a:pPr lvl="0"/>
            <a:r>
              <a:rPr lang="pt-BR" sz="700" dirty="0"/>
              <a:t>0000006A	</a:t>
            </a:r>
            <a:r>
              <a:rPr lang="pt-BR" sz="700" dirty="0" smtClean="0"/>
              <a:t>00000118</a:t>
            </a:r>
            <a:endParaRPr lang="en-US" sz="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52120"/>
              </p:ext>
            </p:extLst>
          </p:nvPr>
        </p:nvGraphicFramePr>
        <p:xfrm>
          <a:off x="280867" y="3345315"/>
          <a:ext cx="3101340" cy="82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89"/>
                <a:gridCol w="914400"/>
                <a:gridCol w="781051"/>
              </a:tblGrid>
              <a:tr h="310014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RowID</a:t>
                      </a:r>
                      <a:endParaRPr lang="en-US" sz="9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FromPaperID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ToPaperID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133"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0000004B0000006A </a:t>
                      </a:r>
                      <a:endParaRPr lang="en-US" sz="1200" dirty="0"/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0000004B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0000006A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0000006A00000118</a:t>
                      </a: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0000006A</a:t>
                      </a:r>
                      <a:endPara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3434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00000118</a:t>
                      </a: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8001001" y="1106668"/>
            <a:ext cx="1139220" cy="551650"/>
          </a:xfrm>
          <a:prstGeom prst="round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sz="10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2" y="1097406"/>
            <a:ext cx="1144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PaperAbout</a:t>
            </a:r>
            <a:endParaRPr lang="en-US" sz="1000" dirty="0" smtClean="0"/>
          </a:p>
          <a:p>
            <a:r>
              <a:rPr lang="it-IT" sz="700" dirty="0" smtClean="0"/>
              <a:t>0000004B  ,SE</a:t>
            </a:r>
            <a:endParaRPr lang="it-IT" sz="700" dirty="0"/>
          </a:p>
          <a:p>
            <a:r>
              <a:rPr lang="it-IT" sz="700" dirty="0" smtClean="0"/>
              <a:t>0000006A   ,PL</a:t>
            </a:r>
            <a:endParaRPr lang="it-IT" sz="700" dirty="0"/>
          </a:p>
          <a:p>
            <a:r>
              <a:rPr lang="it-IT" sz="700" dirty="0"/>
              <a:t>00000118  ,ML,ALGO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6" name="Shape 144"/>
          <p:cNvSpPr/>
          <p:nvPr/>
        </p:nvSpPr>
        <p:spPr>
          <a:xfrm rot="19562383">
            <a:off x="7948252" y="1897920"/>
            <a:ext cx="8328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91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Citation </a:t>
            </a:r>
            <a:r>
              <a:rPr lang="en" dirty="0" smtClean="0"/>
              <a:t>Network - Insights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41148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 Taken: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5.7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Hrs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Size Reduction: 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19.19GB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254MB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Entries Reduction: </a:t>
            </a:r>
            <a:r>
              <a:rPr lang="en-US" sz="2000" dirty="0" smtClean="0">
                <a:solidFill>
                  <a:srgbClr val="000000"/>
                </a:solidFill>
              </a:rPr>
              <a:t>1.03 Billion to 15.04M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sz="11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" sz="7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10775"/>
            <a:ext cx="4152273" cy="36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6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Community Network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Community Network</a:t>
            </a:r>
          </a:p>
        </p:txBody>
      </p:sp>
      <p:sp>
        <p:nvSpPr>
          <p:cNvPr id="6" name="Shape 139"/>
          <p:cNvSpPr/>
          <p:nvPr/>
        </p:nvSpPr>
        <p:spPr>
          <a:xfrm>
            <a:off x="4433596" y="1078950"/>
            <a:ext cx="3529123" cy="130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 smtClean="0"/>
              <a:t>Mapper </a:t>
            </a:r>
          </a:p>
          <a:p>
            <a:pPr lvl="0"/>
            <a:r>
              <a:rPr lang="en-US" sz="1000" dirty="0" smtClean="0"/>
              <a:t>Input </a:t>
            </a:r>
            <a:r>
              <a:rPr lang="en-US" sz="1000" dirty="0"/>
              <a:t>- </a:t>
            </a:r>
            <a:r>
              <a:rPr lang="en-US" sz="1000" dirty="0" smtClean="0"/>
              <a:t>&lt;</a:t>
            </a:r>
            <a:r>
              <a:rPr lang="en-US" sz="1000" dirty="0" err="1" smtClean="0"/>
              <a:t>RowID</a:t>
            </a:r>
            <a:r>
              <a:rPr lang="en-US" sz="1000" dirty="0" smtClean="0"/>
              <a:t>, </a:t>
            </a:r>
            <a:r>
              <a:rPr lang="en-US" sz="1000" dirty="0" err="1" smtClean="0"/>
              <a:t>RowValue</a:t>
            </a:r>
            <a:r>
              <a:rPr lang="en-US" sz="1000" dirty="0" smtClean="0"/>
              <a:t>&gt;                     </a:t>
            </a:r>
          </a:p>
          <a:p>
            <a:pPr lvl="0"/>
            <a:r>
              <a:rPr lang="en-US" sz="1000" dirty="0" smtClean="0"/>
              <a:t>Output- &lt;(</a:t>
            </a:r>
            <a:r>
              <a:rPr lang="en-US" sz="1000" dirty="0" err="1" smtClean="0"/>
              <a:t>FromCommunity,ToCommunity</a:t>
            </a:r>
            <a:r>
              <a:rPr lang="en-US" sz="1000" dirty="0" smtClean="0"/>
              <a:t>), 1&gt;</a:t>
            </a:r>
          </a:p>
          <a:p>
            <a:pPr lvl="0"/>
            <a:endParaRPr lang="en-US" sz="1000" dirty="0"/>
          </a:p>
          <a:p>
            <a:pPr lvl="0"/>
            <a:r>
              <a:rPr lang="en-US" sz="1100" dirty="0" err="1" smtClean="0"/>
              <a:t>Concats</a:t>
            </a:r>
            <a:r>
              <a:rPr lang="en-US" sz="1100" dirty="0" smtClean="0"/>
              <a:t> </a:t>
            </a:r>
            <a:r>
              <a:rPr lang="en-US" sz="1100" dirty="0" err="1" smtClean="0"/>
              <a:t>FromPaperID’s</a:t>
            </a:r>
            <a:r>
              <a:rPr lang="en-US" sz="1100" dirty="0" smtClean="0"/>
              <a:t> community and </a:t>
            </a:r>
            <a:r>
              <a:rPr lang="en-US" sz="1100" dirty="0" err="1" smtClean="0"/>
              <a:t>ToPaperID</a:t>
            </a:r>
            <a:r>
              <a:rPr lang="en-US" sz="1100" dirty="0" smtClean="0"/>
              <a:t>’ community, after getting respective </a:t>
            </a:r>
            <a:r>
              <a:rPr lang="en-US" sz="1100" dirty="0" err="1" smtClean="0"/>
              <a:t>communtiies</a:t>
            </a:r>
            <a:r>
              <a:rPr lang="en-US" sz="1100" dirty="0" smtClean="0"/>
              <a:t> from </a:t>
            </a:r>
            <a:r>
              <a:rPr lang="en-US" sz="1100" dirty="0" err="1" smtClean="0"/>
              <a:t>PaperAbout</a:t>
            </a:r>
            <a:r>
              <a:rPr lang="en-US" sz="1100" dirty="0" smtClean="0"/>
              <a:t> collection. </a:t>
            </a:r>
            <a:endParaRPr lang="en-US" sz="1100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</p:txBody>
      </p:sp>
      <p:sp>
        <p:nvSpPr>
          <p:cNvPr id="7" name="Shape 140"/>
          <p:cNvSpPr/>
          <p:nvPr/>
        </p:nvSpPr>
        <p:spPr>
          <a:xfrm>
            <a:off x="4433596" y="3082326"/>
            <a:ext cx="3872204" cy="164744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Reducer</a:t>
            </a:r>
            <a:r>
              <a:rPr lang="en-US" sz="1200" dirty="0" smtClean="0"/>
              <a:t> : </a:t>
            </a:r>
          </a:p>
          <a:p>
            <a:r>
              <a:rPr lang="en-US" sz="1000" dirty="0" smtClean="0"/>
              <a:t>input </a:t>
            </a:r>
            <a:r>
              <a:rPr lang="en-US" sz="1000" dirty="0"/>
              <a:t>- &lt;(</a:t>
            </a:r>
            <a:r>
              <a:rPr lang="en-US" sz="1000" dirty="0" err="1"/>
              <a:t>FromCommunity,ToCommunity</a:t>
            </a:r>
            <a:r>
              <a:rPr lang="en-US" sz="1000" dirty="0"/>
              <a:t>), 1</a:t>
            </a:r>
            <a:r>
              <a:rPr lang="en-US" sz="1000" dirty="0" smtClean="0"/>
              <a:t>&gt; </a:t>
            </a:r>
          </a:p>
          <a:p>
            <a:pPr lvl="0"/>
            <a:r>
              <a:rPr lang="en-US" sz="1000" dirty="0" smtClean="0"/>
              <a:t>output </a:t>
            </a:r>
            <a:r>
              <a:rPr lang="en-US" sz="1000" dirty="0"/>
              <a:t>- </a:t>
            </a:r>
            <a:r>
              <a:rPr lang="en-US" sz="1000" dirty="0" smtClean="0"/>
              <a:t>&lt;</a:t>
            </a:r>
            <a:r>
              <a:rPr lang="en-US" sz="1000" dirty="0" err="1" smtClean="0"/>
              <a:t>RowID</a:t>
            </a:r>
            <a:r>
              <a:rPr lang="en-US" sz="1000" dirty="0" smtClean="0"/>
              <a:t>,&lt;</a:t>
            </a:r>
            <a:r>
              <a:rPr lang="en-US" sz="1000" dirty="0" err="1" smtClean="0"/>
              <a:t>FromCommuntiy</a:t>
            </a:r>
            <a:r>
              <a:rPr lang="en-US" sz="1000" dirty="0" smtClean="0"/>
              <a:t>, </a:t>
            </a:r>
            <a:r>
              <a:rPr lang="en-US" sz="1000" dirty="0" err="1" smtClean="0"/>
              <a:t>ToCommunity</a:t>
            </a:r>
            <a:r>
              <a:rPr lang="en-US" sz="1000" dirty="0" smtClean="0"/>
              <a:t>, </a:t>
            </a:r>
            <a:r>
              <a:rPr lang="en-US" sz="1000" dirty="0" err="1" smtClean="0"/>
              <a:t>edgeCount</a:t>
            </a:r>
            <a:r>
              <a:rPr lang="en-US" sz="1000" dirty="0" smtClean="0"/>
              <a:t>&gt;&gt;</a:t>
            </a:r>
            <a:endParaRPr lang="en" sz="10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r>
              <a:rPr lang="en" sz="1100" dirty="0" smtClean="0"/>
              <a:t>Counts total edges for every unique community pair and writes it to CommunityAbout collection with</a:t>
            </a:r>
            <a:r>
              <a:rPr lang="en" sz="1100" dirty="0"/>
              <a:t> </a:t>
            </a:r>
            <a:r>
              <a:rPr lang="en" sz="1100" dirty="0" smtClean="0"/>
              <a:t>RowID as (FromCommuntiy,ToPaperID) and value as one tuple of the table.</a:t>
            </a:r>
            <a:endParaRPr lang="en" sz="1200" dirty="0" smtClean="0"/>
          </a:p>
        </p:txBody>
      </p:sp>
      <p:sp>
        <p:nvSpPr>
          <p:cNvPr id="8" name="Shape 141"/>
          <p:cNvSpPr/>
          <p:nvPr/>
        </p:nvSpPr>
        <p:spPr>
          <a:xfrm>
            <a:off x="3533049" y="1562900"/>
            <a:ext cx="877825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142"/>
          <p:cNvSpPr/>
          <p:nvPr/>
        </p:nvSpPr>
        <p:spPr>
          <a:xfrm>
            <a:off x="4726075" y="2384551"/>
            <a:ext cx="191400" cy="69777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43"/>
          <p:cNvSpPr/>
          <p:nvPr/>
        </p:nvSpPr>
        <p:spPr>
          <a:xfrm>
            <a:off x="228599" y="1025688"/>
            <a:ext cx="3304449" cy="169922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r>
              <a:rPr lang="en" sz="1100" dirty="0" smtClean="0"/>
              <a:t>               H</a:t>
            </a:r>
            <a:r>
              <a:rPr lang="en-US" sz="1100" dirty="0" smtClean="0"/>
              <a:t>b</a:t>
            </a:r>
            <a:r>
              <a:rPr lang="en" sz="1100" dirty="0" smtClean="0"/>
              <a:t>ase collection PaperAbout</a:t>
            </a:r>
            <a:endParaRPr lang="en" sz="1100" dirty="0"/>
          </a:p>
        </p:txBody>
      </p:sp>
      <p:sp>
        <p:nvSpPr>
          <p:cNvPr id="11" name="Shape 144"/>
          <p:cNvSpPr/>
          <p:nvPr/>
        </p:nvSpPr>
        <p:spPr>
          <a:xfrm>
            <a:off x="3533048" y="3656325"/>
            <a:ext cx="877827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5181600" y="2428611"/>
            <a:ext cx="1600200" cy="609600"/>
          </a:xfrm>
          <a:prstGeom prst="round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700" dirty="0" smtClean="0"/>
              <a:t>SE,PL	1</a:t>
            </a:r>
            <a:endParaRPr lang="pt-BR" sz="700" dirty="0"/>
          </a:p>
          <a:p>
            <a:pPr lvl="0"/>
            <a:r>
              <a:rPr lang="pt-BR" sz="700" dirty="0" smtClean="0"/>
              <a:t>PL,ALGO</a:t>
            </a:r>
            <a:r>
              <a:rPr lang="pt-BR" sz="700" dirty="0"/>
              <a:t>	</a:t>
            </a:r>
            <a:r>
              <a:rPr lang="pt-BR" sz="700" dirty="0" smtClean="0"/>
              <a:t>1</a:t>
            </a:r>
          </a:p>
          <a:p>
            <a:pPr lvl="0"/>
            <a:r>
              <a:rPr lang="pt-BR" sz="700" dirty="0" smtClean="0"/>
              <a:t>PL,ML	1</a:t>
            </a:r>
            <a:endParaRPr lang="en-US" sz="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09717"/>
              </p:ext>
            </p:extLst>
          </p:nvPr>
        </p:nvGraphicFramePr>
        <p:xfrm>
          <a:off x="275104" y="1246058"/>
          <a:ext cx="3101340" cy="82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89"/>
                <a:gridCol w="914400"/>
                <a:gridCol w="781051"/>
              </a:tblGrid>
              <a:tr h="310014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RowID</a:t>
                      </a:r>
                      <a:endParaRPr lang="en-US" sz="9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FromPaperID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ToPaperID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133"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0000004B0000006A </a:t>
                      </a:r>
                      <a:endParaRPr lang="en-US" sz="1200" dirty="0"/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0000004B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0000006A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0000006A00000118</a:t>
                      </a: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0000006A</a:t>
                      </a:r>
                      <a:endPara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3434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00000118</a:t>
                      </a:r>
                    </a:p>
                  </a:txBody>
                  <a:tcPr marL="80166" marR="80166" marT="40083" marB="40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8001001" y="1106668"/>
            <a:ext cx="1139220" cy="551650"/>
          </a:xfrm>
          <a:prstGeom prst="round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sz="10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2" y="1097406"/>
            <a:ext cx="1144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PaperAbout</a:t>
            </a:r>
            <a:endParaRPr lang="en-US" sz="1000" dirty="0" smtClean="0"/>
          </a:p>
          <a:p>
            <a:r>
              <a:rPr lang="it-IT" sz="700" dirty="0" smtClean="0"/>
              <a:t>0000004B  ,SE</a:t>
            </a:r>
            <a:endParaRPr lang="it-IT" sz="700" dirty="0"/>
          </a:p>
          <a:p>
            <a:r>
              <a:rPr lang="it-IT" sz="700" dirty="0" smtClean="0"/>
              <a:t>0000006A   ,PL</a:t>
            </a:r>
            <a:endParaRPr lang="it-IT" sz="700" dirty="0"/>
          </a:p>
          <a:p>
            <a:r>
              <a:rPr lang="it-IT" sz="700" dirty="0"/>
              <a:t>00000118  ,ML,ALGO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6" name="Shape 144"/>
          <p:cNvSpPr/>
          <p:nvPr/>
        </p:nvSpPr>
        <p:spPr>
          <a:xfrm rot="19562383">
            <a:off x="7948252" y="1897920"/>
            <a:ext cx="8328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43"/>
          <p:cNvSpPr/>
          <p:nvPr/>
        </p:nvSpPr>
        <p:spPr>
          <a:xfrm>
            <a:off x="228599" y="3082325"/>
            <a:ext cx="3304450" cy="164744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r>
              <a:rPr lang="en" sz="1100" dirty="0"/>
              <a:t> </a:t>
            </a:r>
            <a:r>
              <a:rPr lang="en" sz="1100" dirty="0" smtClean="0"/>
              <a:t>             H</a:t>
            </a:r>
            <a:r>
              <a:rPr lang="en-US" sz="1100" dirty="0" smtClean="0"/>
              <a:t>b</a:t>
            </a:r>
            <a:r>
              <a:rPr lang="en" sz="1100" dirty="0" smtClean="0"/>
              <a:t>ase collection CommunityAbout</a:t>
            </a:r>
            <a:endParaRPr lang="en" sz="11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22313"/>
              </p:ext>
            </p:extLst>
          </p:nvPr>
        </p:nvGraphicFramePr>
        <p:xfrm>
          <a:off x="304800" y="3160414"/>
          <a:ext cx="3076417" cy="10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520379"/>
                <a:gridCol w="997842"/>
                <a:gridCol w="796196"/>
              </a:tblGrid>
              <a:tr h="30056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RowID</a:t>
                      </a:r>
                      <a:endParaRPr lang="en-US" sz="9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From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To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EdgeCount</a:t>
                      </a:r>
                      <a:endParaRPr lang="en-US" sz="9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867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SE,PL </a:t>
                      </a:r>
                      <a:endParaRPr lang="en-US" sz="1200" dirty="0"/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</a:t>
                      </a:r>
                      <a:endParaRPr lang="en-US" sz="11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PL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961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PL,ALGO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3434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PL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ALGO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323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PL,ML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3434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PL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ML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77723" marR="77723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755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Community Network - Insights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66700" y="971550"/>
            <a:ext cx="8001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 Taken: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23 Minutes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No. of Entries:  529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" sz="9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2392"/>
            <a:ext cx="4581910" cy="39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63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724400" y="51435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/>
              <a:t>Work </a:t>
            </a:r>
            <a:r>
              <a:rPr lang="en" dirty="0" smtClean="0"/>
              <a:t>Phase</a:t>
            </a:r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Dataset Description</a:t>
            </a:r>
            <a:endParaRPr lang="en" dirty="0"/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Field Tagging</a:t>
            </a:r>
            <a:endParaRPr lang="en" dirty="0"/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Citation Network</a:t>
            </a:r>
            <a:endParaRPr lang="en" dirty="0"/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Community Network</a:t>
            </a:r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Metrics Calculation</a:t>
            </a:r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Performance Gain using Hadoop</a:t>
            </a:r>
            <a:endParaRPr lang="en" dirty="0"/>
          </a:p>
          <a:p>
            <a:pPr marL="514350" lvl="0" indent="-28575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" dirty="0" smtClean="0"/>
              <a:t>Conclusion</a:t>
            </a:r>
            <a:endParaRPr lang="en" dirty="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375" y="39243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Calculation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to be calculated 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383600" cy="373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Inwardness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Expansion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Cut-Ratio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FOMD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Coductance</a:t>
            </a:r>
          </a:p>
          <a:p>
            <a:pPr lvl="0" rtl="0">
              <a:spcBef>
                <a:spcPts val="0"/>
              </a:spcBef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7499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Inwardness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-152400" y="1229975"/>
            <a:ext cx="2895600" cy="3322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en-US" sz="1200" dirty="0"/>
              <a:t>This inwardness metric is a measure of the </a:t>
            </a:r>
            <a:r>
              <a:rPr lang="en-US" sz="1200" dirty="0" smtClean="0"/>
              <a:t>degree of </a:t>
            </a:r>
            <a:r>
              <a:rPr lang="en-US" sz="1200" dirty="0"/>
              <a:t>authoritativeness of a research </a:t>
            </a:r>
            <a:r>
              <a:rPr lang="en-US" sz="1200" dirty="0" smtClean="0"/>
              <a:t>community.</a:t>
            </a:r>
          </a:p>
          <a:p>
            <a:pPr marL="400050" lvl="0" indent="-171450">
              <a:buFont typeface="Arial" pitchFamily="34" charset="0"/>
              <a:buChar char="•"/>
            </a:pPr>
            <a:endParaRPr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00150"/>
            <a:ext cx="5614987" cy="32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IIITA\Desktop\New folder\metrics\inw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9" y="2343150"/>
            <a:ext cx="1981200" cy="68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IITA\Desktop\New folder\metrics\inwardformu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33750"/>
            <a:ext cx="303933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Expansion</a:t>
            </a:r>
            <a:br>
              <a:rPr lang="en" dirty="0" smtClean="0"/>
            </a:br>
            <a:endParaRPr lang="en" dirty="0"/>
          </a:p>
        </p:txBody>
      </p:sp>
      <p:pic>
        <p:nvPicPr>
          <p:cNvPr id="4099" name="Picture 3" descr="C:\Users\IIITA\Desktop\New folder\metrics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81400" cy="9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IIITA\Desktop\New folder\metrics\exp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66644"/>
            <a:ext cx="3505200" cy="32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85" y="1123950"/>
            <a:ext cx="511200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5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Cut-Ratio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39" y="1200150"/>
            <a:ext cx="484984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IIITA\Desktop\New folder\metrics\Cap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81400" cy="9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IIITA\Desktop\New folder\metrics\cut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96101"/>
            <a:ext cx="3657600" cy="3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FOMD</a:t>
            </a:r>
            <a:endParaRPr lang="en" dirty="0"/>
          </a:p>
        </p:txBody>
      </p:sp>
      <p:pic>
        <p:nvPicPr>
          <p:cNvPr id="4099" name="Picture 3" descr="C:\Users\IIITA\Desktop\New folder\metrics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81400" cy="9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IIITA\Desktop\New folder\metrics\fo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1" y="2724149"/>
            <a:ext cx="3531019" cy="7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71654"/>
            <a:ext cx="497151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85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Conductance</a:t>
            </a:r>
          </a:p>
        </p:txBody>
      </p:sp>
      <p:pic>
        <p:nvPicPr>
          <p:cNvPr id="4099" name="Picture 3" descr="C:\Users\IIITA\Desktop\New folder\metrics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81400" cy="9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IIITA\Desktop\New folder\metrics\co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1" y="2735264"/>
            <a:ext cx="3582660" cy="4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40" y="1123950"/>
            <a:ext cx="510233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833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Performance Gain using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26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gain using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04950"/>
            <a:ext cx="3999900" cy="33390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Time taken to filter </a:t>
            </a:r>
            <a:r>
              <a:rPr lang="en-US" sz="1800" dirty="0" err="1" smtClean="0"/>
              <a:t>PaperReferences</a:t>
            </a:r>
            <a:r>
              <a:rPr lang="en-US" sz="1800" dirty="0" smtClean="0"/>
              <a:t> file of 1.77Gb using serial processing Java code</a:t>
            </a: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1600" dirty="0" smtClean="0"/>
              <a:t>3.5 hrs. (approx.)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600" dirty="0" smtClean="0"/>
              <a:t>The process still didn’t complete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00600" y="1504950"/>
            <a:ext cx="3999900" cy="33390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Time taken to filter </a:t>
            </a:r>
            <a:r>
              <a:rPr lang="en-US" sz="1800" dirty="0" err="1"/>
              <a:t>PaperReferences</a:t>
            </a:r>
            <a:r>
              <a:rPr lang="en-US" sz="1800" dirty="0"/>
              <a:t> file of 1.77Gb using </a:t>
            </a:r>
            <a:r>
              <a:rPr lang="en-US" sz="1800" dirty="0" smtClean="0"/>
              <a:t>parallelized </a:t>
            </a:r>
            <a:r>
              <a:rPr lang="en-US" sz="1800" dirty="0" err="1" smtClean="0"/>
              <a:t>MapReduce</a:t>
            </a:r>
            <a:r>
              <a:rPr lang="en-US" sz="1800" dirty="0" smtClean="0"/>
              <a:t>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0.5 hrs. (approx.)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26085" y="1200150"/>
            <a:ext cx="45719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47750"/>
            <a:ext cx="84582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After building the citation and community network, we observed different metrics over this graph. These metrics give a comprehensive analysis of </a:t>
            </a:r>
            <a:r>
              <a:rPr lang="en" dirty="0" smtClean="0"/>
              <a:t>the citation </a:t>
            </a:r>
            <a:r>
              <a:rPr lang="en" dirty="0"/>
              <a:t>network.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 dirty="0"/>
              <a:t>The future scope of this project involves the temporal variations of these metrics.</a:t>
            </a:r>
          </a:p>
          <a:p>
            <a:pPr marL="457200" lvl="0" indent="-228600">
              <a:spcBef>
                <a:spcPts val="0"/>
              </a:spcBef>
              <a:buChar char="➢"/>
            </a:pPr>
            <a:r>
              <a:rPr lang="en" dirty="0"/>
              <a:t>Another scope is to study this graph in context of Indian community and how they affect other communities in research field.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7828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Workphase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87075" y="236900"/>
            <a:ext cx="7607400" cy="9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Phase I (pre-midsem)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7425" y="1668825"/>
            <a:ext cx="7709100" cy="2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Hadoop installation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Setting up multi node cluster</a:t>
            </a:r>
          </a:p>
          <a:p>
            <a:pPr marL="457200" lvl="0" indent="-38100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Benchmarking our cluster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50" y="38178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87075" y="236900"/>
            <a:ext cx="7607400" cy="93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Phase II (post-midsem)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97425" y="1668825"/>
            <a:ext cx="7709100" cy="27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various research papers to different computer science communities</a:t>
            </a:r>
            <a:r>
              <a:rPr lang="en" sz="2400" dirty="0" smtClean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lang="en" sz="2400" dirty="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 citation network of aforesaid papers.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Building a citation network  of different communities.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Merriweather"/>
              <a:buChar char="●"/>
            </a:pPr>
            <a:r>
              <a:rPr lang="en" sz="24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Analyzing different metrics on the citation network.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50" y="38053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7828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Dataset Description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67739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Microsoft Academic Research Data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4031700" cy="3474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2750" lvl="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</a:rPr>
              <a:t>FieldsOfStudy.txt</a:t>
            </a:r>
          </a:p>
          <a:p>
            <a:pPr marL="914400" lvl="0" indent="-311150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1200" u="sng" dirty="0" smtClean="0">
                <a:solidFill>
                  <a:srgbClr val="000000"/>
                </a:solidFill>
              </a:rPr>
              <a:t>File size</a:t>
            </a:r>
            <a:r>
              <a:rPr lang="en-US" sz="1200" dirty="0" smtClean="0">
                <a:solidFill>
                  <a:srgbClr val="000000"/>
                </a:solidFill>
              </a:rPr>
              <a:t> -  	</a:t>
            </a:r>
            <a:r>
              <a:rPr lang="e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1.48 MB (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54.2K Lines)</a:t>
            </a:r>
            <a:endParaRPr lang="en" sz="12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27000" lvl="1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u="sng" dirty="0" smtClean="0">
                <a:solidFill>
                  <a:srgbClr val="000000"/>
                </a:solidFill>
              </a:rPr>
              <a:t>Field ID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u="sng" dirty="0" smtClean="0">
                <a:solidFill>
                  <a:srgbClr val="000000"/>
                </a:solidFill>
              </a:rPr>
              <a:t>Field of study name</a:t>
            </a:r>
          </a:p>
          <a:p>
            <a:pPr lvl="3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it-IT" sz="9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it-IT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0007022   	Wireless sensor  network</a:t>
            </a:r>
          </a:p>
          <a:p>
            <a:pPr lvl="3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it-IT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00095A22 	Resistance </a:t>
            </a:r>
            <a:r>
              <a:rPr lang="it-IT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distance</a:t>
            </a:r>
          </a:p>
          <a:p>
            <a:pPr lvl="3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it-IT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000A44EE 	Artificial Intelligence</a:t>
            </a:r>
          </a:p>
          <a:p>
            <a:pPr lvl="3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" sz="9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12750" lvl="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</a:rPr>
              <a:t>PaperKeywords.txt</a:t>
            </a:r>
          </a:p>
          <a:p>
            <a:pPr marL="127000" lvl="1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u="sng" dirty="0" smtClean="0">
                <a:solidFill>
                  <a:srgbClr val="000000"/>
                </a:solidFill>
              </a:rPr>
              <a:t>File size </a:t>
            </a:r>
            <a:r>
              <a:rPr lang="en-US" dirty="0" smtClean="0">
                <a:solidFill>
                  <a:srgbClr val="000000"/>
                </a:solidFill>
              </a:rPr>
              <a:t>-  4.7 GB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139.8M Lines)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05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en-US" sz="1200" u="sng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PaperID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en-US" sz="1200" u="sng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keywords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en-US" sz="1200" u="sng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FieldID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00000080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current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density	   0C61E031</a:t>
            </a:r>
            <a:endParaRPr lang="en-US" sz="1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000000E1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intelligence	   09EF88C5</a:t>
            </a:r>
            <a:endParaRPr lang="en-US" sz="1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000000E1 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machine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 03B9FD3C</a:t>
            </a:r>
            <a:endParaRPr lang="en-US" sz="1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00000116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Routing network   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06D05151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1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7000" lvl="0">
              <a:buClr>
                <a:srgbClr val="0000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127000" lvl="6">
              <a:buClr>
                <a:srgbClr val="0000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8" indent="-330200">
              <a:buClr>
                <a:srgbClr val="000000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7" name="Shape 119"/>
          <p:cNvSpPr txBox="1">
            <a:spLocks noGrp="1"/>
          </p:cNvSpPr>
          <p:nvPr>
            <p:ph type="body" idx="1"/>
          </p:nvPr>
        </p:nvSpPr>
        <p:spPr>
          <a:xfrm>
            <a:off x="4724400" y="1123950"/>
            <a:ext cx="4031700" cy="3474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2750" lvl="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</a:rPr>
              <a:t>PaperReferences.txt</a:t>
            </a:r>
          </a:p>
          <a:p>
            <a:pPr marL="127000" lvl="1"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u="sng" dirty="0" smtClean="0">
                <a:solidFill>
                  <a:srgbClr val="000000"/>
                </a:solidFill>
              </a:rPr>
              <a:t>File size </a:t>
            </a:r>
            <a:r>
              <a:rPr lang="en-US" dirty="0" smtClean="0">
                <a:solidFill>
                  <a:srgbClr val="000000"/>
                </a:solidFill>
              </a:rPr>
              <a:t>– 19.19 </a:t>
            </a:r>
            <a:r>
              <a:rPr lang="en-US" dirty="0">
                <a:solidFill>
                  <a:srgbClr val="000000"/>
                </a:solidFill>
              </a:rPr>
              <a:t>GB (</a:t>
            </a:r>
            <a:r>
              <a:rPr lang="en-US" dirty="0" smtClean="0">
                <a:solidFill>
                  <a:srgbClr val="000000"/>
                </a:solidFill>
              </a:rPr>
              <a:t>1.03 Billion Lines)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1200" u="sng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FromPaperID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	</a:t>
            </a:r>
            <a:r>
              <a:rPr lang="en-US" sz="1200" u="sng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ToPaperID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pt-BR" sz="105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  <a:r>
              <a:rPr lang="pt-BR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0000004B </a:t>
            </a:r>
            <a:r>
              <a:rPr lang="pt-BR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	0000006A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pt-BR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000000B5</a:t>
            </a:r>
            <a:r>
              <a:rPr lang="pt-BR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	114367D3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pt-BR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0000006A</a:t>
            </a:r>
            <a:r>
              <a:rPr lang="pt-BR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	00000118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pt-BR" sz="1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0000006A</a:t>
            </a:r>
            <a:r>
              <a:rPr lang="pt-BR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	00000569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sz="1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7000" lvl="0">
              <a:buClr>
                <a:srgbClr val="0000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127000" lvl="6">
              <a:buClr>
                <a:srgbClr val="0000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8" indent="-330200">
              <a:buClr>
                <a:srgbClr val="000000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34025" y="101860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Community </a:t>
            </a:r>
            <a:r>
              <a:rPr lang="en" dirty="0"/>
              <a:t>Tagging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Computer Science </a:t>
            </a:r>
            <a:r>
              <a:rPr lang="en" dirty="0" smtClean="0"/>
              <a:t>Communities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Artificial Intelligence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Networking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Machine Learning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Algorithms and theory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Databases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Distributed and parallel community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Hardware and Architecture</a:t>
            </a:r>
          </a:p>
          <a:p>
            <a:pPr marL="182880" lvl="0" indent="-330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Software Engineering</a:t>
            </a:r>
          </a:p>
          <a:p>
            <a:pPr marL="18288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Scientific Computing</a:t>
            </a:r>
          </a:p>
          <a:p>
            <a:pPr marL="18288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World Wide Web</a:t>
            </a:r>
          </a:p>
          <a:p>
            <a:pPr marL="18288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Operating Systems</a:t>
            </a:r>
          </a:p>
          <a:p>
            <a:pPr marL="18288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 smtClean="0">
                <a:solidFill>
                  <a:srgbClr val="000000"/>
                </a:solidFill>
              </a:rPr>
              <a:t>Real Time embedded systems</a:t>
            </a:r>
            <a:endParaRPr lang="en" sz="900" dirty="0">
              <a:solidFill>
                <a:srgbClr val="000000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876800" y="819150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Bioinformatics and computational biology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Human-Computer Interaction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Multimedia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Graphics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Computer Vision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Data mining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Programming Languages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Security and Privacy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Information Retrieval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Natural Language &amp; speech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Simulation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" sz="900" dirty="0">
                <a:solidFill>
                  <a:srgbClr val="000000"/>
                </a:solidFill>
              </a:rPr>
              <a:t>Computer Education</a:t>
            </a:r>
          </a:p>
          <a:p>
            <a:pPr marL="171450" lvl="0" indent="-171450">
              <a:spcBef>
                <a:spcPts val="0"/>
              </a:spcBef>
              <a:buFont typeface="Arial" pitchFamily="34" charset="0"/>
              <a:buChar char="•"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731</Words>
  <Application>Microsoft Office PowerPoint</Application>
  <PresentationFormat>On-screen Show (16:9)</PresentationFormat>
  <Paragraphs>311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Roboto</vt:lpstr>
      <vt:lpstr>Wingdings</vt:lpstr>
      <vt:lpstr>Merriweather</vt:lpstr>
      <vt:lpstr>Old Standard TT</vt:lpstr>
      <vt:lpstr>Verdana</vt:lpstr>
      <vt:lpstr>geometric</vt:lpstr>
      <vt:lpstr>Citation Network Analysis using Hadoop</vt:lpstr>
      <vt:lpstr>               Contents</vt:lpstr>
      <vt:lpstr>Workphase</vt:lpstr>
      <vt:lpstr>Phase I (pre-midsem)</vt:lpstr>
      <vt:lpstr>Phase II (post-midsem)</vt:lpstr>
      <vt:lpstr>Dataset Description</vt:lpstr>
      <vt:lpstr>Microsoft Academic Research Data</vt:lpstr>
      <vt:lpstr>Community Tagging</vt:lpstr>
      <vt:lpstr>Computer Science Communities</vt:lpstr>
      <vt:lpstr>Tagging</vt:lpstr>
      <vt:lpstr>Filtering of Computer Science Fields </vt:lpstr>
      <vt:lpstr>Paper to Community Mapping</vt:lpstr>
      <vt:lpstr>Paper to Community Mapping - Insights</vt:lpstr>
      <vt:lpstr>Citation Network</vt:lpstr>
      <vt:lpstr>Citation Network</vt:lpstr>
      <vt:lpstr>Citation Network - Insights</vt:lpstr>
      <vt:lpstr>Community Network</vt:lpstr>
      <vt:lpstr>Community Network</vt:lpstr>
      <vt:lpstr>Community Network - Insights</vt:lpstr>
      <vt:lpstr>Metrics Calculation</vt:lpstr>
      <vt:lpstr>Metrics to be calculated </vt:lpstr>
      <vt:lpstr>Inwardness</vt:lpstr>
      <vt:lpstr>Expansion </vt:lpstr>
      <vt:lpstr>Cut-Ratio</vt:lpstr>
      <vt:lpstr>FOMD</vt:lpstr>
      <vt:lpstr>Conductance</vt:lpstr>
      <vt:lpstr>Performance Gain using Hadoop</vt:lpstr>
      <vt:lpstr>Performance gain using Hadoop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 Network Analysis using Hadoop</dc:title>
  <dc:creator>IIITA</dc:creator>
  <cp:lastModifiedBy>IIITA</cp:lastModifiedBy>
  <cp:revision>52</cp:revision>
  <dcterms:modified xsi:type="dcterms:W3CDTF">2016-05-19T12:03:37Z</dcterms:modified>
</cp:coreProperties>
</file>