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84" r:id="rId4"/>
    <p:sldId id="257" r:id="rId5"/>
    <p:sldId id="289" r:id="rId6"/>
    <p:sldId id="283" r:id="rId7"/>
    <p:sldId id="258" r:id="rId8"/>
    <p:sldId id="287" r:id="rId9"/>
    <p:sldId id="290" r:id="rId10"/>
    <p:sldId id="259" r:id="rId11"/>
    <p:sldId id="265" r:id="rId12"/>
    <p:sldId id="263" r:id="rId13"/>
    <p:sldId id="266" r:id="rId14"/>
    <p:sldId id="268" r:id="rId15"/>
    <p:sldId id="260" r:id="rId16"/>
    <p:sldId id="272" r:id="rId17"/>
    <p:sldId id="261" r:id="rId18"/>
    <p:sldId id="271" r:id="rId19"/>
    <p:sldId id="280" r:id="rId20"/>
    <p:sldId id="281" r:id="rId21"/>
    <p:sldId id="262" r:id="rId22"/>
    <p:sldId id="264" r:id="rId23"/>
    <p:sldId id="277" r:id="rId24"/>
    <p:sldId id="278" r:id="rId25"/>
    <p:sldId id="279" r:id="rId26"/>
    <p:sldId id="269" r:id="rId27"/>
    <p:sldId id="273" r:id="rId28"/>
    <p:sldId id="274" r:id="rId29"/>
    <p:sldId id="275" r:id="rId30"/>
    <p:sldId id="276" r:id="rId31"/>
    <p:sldId id="267" r:id="rId32"/>
    <p:sldId id="270" r:id="rId33"/>
    <p:sldId id="282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181"/>
    <a:srgbClr val="91C280"/>
    <a:srgbClr val="FF71FF"/>
    <a:srgbClr val="89ADEF"/>
    <a:srgbClr val="FFC319"/>
    <a:srgbClr val="EBA3A3"/>
    <a:srgbClr val="FFB9FF"/>
    <a:srgbClr val="B9CEF5"/>
    <a:srgbClr val="CEE4C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5" autoAdjust="0"/>
    <p:restoredTop sz="94660"/>
  </p:normalViewPr>
  <p:slideViewPr>
    <p:cSldViewPr snapToGrid="0">
      <p:cViewPr varScale="1">
        <p:scale>
          <a:sx n="43" d="100"/>
          <a:sy n="43" d="100"/>
        </p:scale>
        <p:origin x="43" y="9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2FA29-1297-0D71-5848-75FA7B12B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5194AA-350B-2934-BB4C-655887A3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BA11A-A9B2-CAC7-D7D3-9268D6DC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614-C5DD-486C-9586-1C3C19E5B65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7E02E4-CA1D-3309-92D1-8F8075DC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8103ED-CAB9-0F93-4282-3D304281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2495-98C7-4A75-AAF9-40093868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2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A984C-590B-D84A-3F9E-9D38EEF1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ED7D1C-9A47-8F28-3DFE-0F65CE898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B37E92-18B0-9714-E59A-877A467B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614-C5DD-486C-9586-1C3C19E5B65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F0F83-C48C-D70C-66FE-92D11E50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24164-6317-6DB3-B035-F65C3E82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2495-98C7-4A75-AAF9-40093868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00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DB5D2E-7F8E-7AB7-70C6-72215800A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CAEB02-CB78-745A-08EC-AB0EC1FE0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DBAAB-1739-9702-0567-2395F0C1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614-C5DD-486C-9586-1C3C19E5B65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CFAB0-B674-4A3B-5E06-5F85FBC3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2BE922-3D60-DC3C-5748-E347AE4F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2495-98C7-4A75-AAF9-40093868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5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9FD3C-D72D-81AB-BA63-C2A8EB53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C652B7-F350-64A6-890E-DFAF5DEC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9016D-7E87-84EE-0EC2-A66E61DB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614-C5DD-486C-9586-1C3C19E5B65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CFF850-2120-2233-5554-CDD88D90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74225-E758-6095-AA59-EA8A80FF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2495-98C7-4A75-AAF9-40093868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6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EE5C8-B0D4-B4DE-63F2-8D972DB5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A67D98-1ABA-2FE6-97E5-BB86F65EB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42103C-3E46-32D4-6BCA-C045D82B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614-C5DD-486C-9586-1C3C19E5B65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336DFD-C642-12B3-94E5-C3D88DFC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AD88A1-CE3A-5117-26C8-8458AEB7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2495-98C7-4A75-AAF9-40093868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02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B4DDC-96E0-4D47-0139-733928D7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ECA37-CE9C-23BE-9E46-08431421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B31C34-22F4-AEE0-E0F7-49D5028C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7642F-4DFE-999F-CEC5-4BD85D35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614-C5DD-486C-9586-1C3C19E5B65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66B527-B775-5BAE-6D91-203BD694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C563CD-4E53-3425-FE1F-AF5F106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2495-98C7-4A75-AAF9-40093868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4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48125-C7F9-E70D-D54D-8BCC692B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966AB8-4CC5-8821-B6FE-C5AFA960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308AA1-FB32-0DBD-20BF-E345F87A3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32E33B-5572-8F1E-8916-6894175C2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ADC216-3DEC-A25B-72E5-62375B0DB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65A09E-D109-2BAB-CBBC-7366B757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614-C5DD-486C-9586-1C3C19E5B65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529E0B-3503-AF4A-65DE-9AE235F3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505B15-095E-3F33-DCFC-7D94DFB6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2495-98C7-4A75-AAF9-40093868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1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1785C-EC6E-E2DA-62EA-A695FA67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16813C-F520-6B71-EEF6-AA97AFDA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614-C5DD-486C-9586-1C3C19E5B65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BC3FEB-F4B1-D6F9-9CEC-9B9EADC0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3E5165-05A0-8A98-A5AE-8B352B58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2495-98C7-4A75-AAF9-40093868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01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7FE72D0-CDF2-EC35-6D2C-86B4A1BD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614-C5DD-486C-9586-1C3C19E5B65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0A5476-B5FF-1956-E78B-64A3EF7F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A7BF2A-8B9F-90ED-E452-14AFBC02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2495-98C7-4A75-AAF9-40093868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53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29C5E-8D24-AD98-2139-4197E8FF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CBA235-381D-A371-E4F6-E085B7AFD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6AE2A6-5356-A2B8-3840-69E4DDB7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BBEF21-B139-EE4E-D624-9C357574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614-C5DD-486C-9586-1C3C19E5B65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0DA0B4-A060-4C8D-286A-92F5649B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D3E08F-BDF6-70F5-500A-430D5D10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2495-98C7-4A75-AAF9-40093868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77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0060E-0516-1093-AB9E-F83B861B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A2E733-ED16-89A4-1438-77D88BEDD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8AD779-A589-D400-8652-57BCE8D59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F8DCC6-81FA-572D-6C3B-91840808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614-C5DD-486C-9586-1C3C19E5B65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603527-22C8-5DCC-5032-63F571D2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AF8E4-D38D-B4F6-01B7-18B6C457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2495-98C7-4A75-AAF9-40093868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54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9E898-EBB0-8281-425B-B8C0CE3E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1517C8-3C1C-22F2-4D4D-56CC72C72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E7149-3B94-5759-708B-9C88A058D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64614-C5DD-486C-9586-1C3C19E5B65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59A7F-D278-51A6-E142-6D53FCA16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2AFA1D-6B4D-A89D-1B40-2DD96A159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2495-98C7-4A75-AAF9-40093868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64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slide" Target="slide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slide" Target="slide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slide" Target="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openxmlformats.org/officeDocument/2006/relationships/slide" Target="slid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0.xml"/><Relationship Id="rId18" Type="http://schemas.openxmlformats.org/officeDocument/2006/relationships/slide" Target="slide29.xml"/><Relationship Id="rId3" Type="http://schemas.openxmlformats.org/officeDocument/2006/relationships/slide" Target="slide13.xml"/><Relationship Id="rId21" Type="http://schemas.openxmlformats.org/officeDocument/2006/relationships/slide" Target="slide27.xml"/><Relationship Id="rId7" Type="http://schemas.openxmlformats.org/officeDocument/2006/relationships/slide" Target="slide23.xml"/><Relationship Id="rId12" Type="http://schemas.openxmlformats.org/officeDocument/2006/relationships/slide" Target="slide15.xml"/><Relationship Id="rId17" Type="http://schemas.openxmlformats.org/officeDocument/2006/relationships/slide" Target="slide18.xml"/><Relationship Id="rId25" Type="http://schemas.openxmlformats.org/officeDocument/2006/relationships/slide" Target="slide33.xml"/><Relationship Id="rId2" Type="http://schemas.openxmlformats.org/officeDocument/2006/relationships/slide" Target="slide10.xml"/><Relationship Id="rId16" Type="http://schemas.openxmlformats.org/officeDocument/2006/relationships/slide" Target="slide17.xml"/><Relationship Id="rId20" Type="http://schemas.openxmlformats.org/officeDocument/2006/relationships/slide" Target="slide2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11" Type="http://schemas.openxmlformats.org/officeDocument/2006/relationships/slide" Target="slide25.xml"/><Relationship Id="rId24" Type="http://schemas.openxmlformats.org/officeDocument/2006/relationships/slide" Target="slide32.xml"/><Relationship Id="rId5" Type="http://schemas.openxmlformats.org/officeDocument/2006/relationships/slide" Target="slide12.xml"/><Relationship Id="rId15" Type="http://schemas.openxmlformats.org/officeDocument/2006/relationships/slide" Target="slide16.xml"/><Relationship Id="rId23" Type="http://schemas.openxmlformats.org/officeDocument/2006/relationships/slide" Target="slide31.xml"/><Relationship Id="rId10" Type="http://schemas.openxmlformats.org/officeDocument/2006/relationships/slide" Target="slide21.xml"/><Relationship Id="rId19" Type="http://schemas.openxmlformats.org/officeDocument/2006/relationships/slide" Target="slide26.xml"/><Relationship Id="rId4" Type="http://schemas.openxmlformats.org/officeDocument/2006/relationships/slide" Target="slide11.xml"/><Relationship Id="rId9" Type="http://schemas.openxmlformats.org/officeDocument/2006/relationships/slide" Target="slide24.xml"/><Relationship Id="rId14" Type="http://schemas.openxmlformats.org/officeDocument/2006/relationships/slide" Target="slide19.xml"/><Relationship Id="rId22" Type="http://schemas.openxmlformats.org/officeDocument/2006/relationships/slide" Target="slide3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8.xml"/><Relationship Id="rId18" Type="http://schemas.openxmlformats.org/officeDocument/2006/relationships/slide" Target="slide29.xml"/><Relationship Id="rId3" Type="http://schemas.openxmlformats.org/officeDocument/2006/relationships/slide" Target="slide11.xml"/><Relationship Id="rId21" Type="http://schemas.openxmlformats.org/officeDocument/2006/relationships/slide" Target="slide24.xml"/><Relationship Id="rId7" Type="http://schemas.openxmlformats.org/officeDocument/2006/relationships/slide" Target="slide31.xml"/><Relationship Id="rId12" Type="http://schemas.openxmlformats.org/officeDocument/2006/relationships/slide" Target="slide14.xml"/><Relationship Id="rId17" Type="http://schemas.openxmlformats.org/officeDocument/2006/relationships/slide" Target="slide28.xml"/><Relationship Id="rId25" Type="http://schemas.openxmlformats.org/officeDocument/2006/relationships/slide" Target="slide33.xml"/><Relationship Id="rId2" Type="http://schemas.openxmlformats.org/officeDocument/2006/relationships/slide" Target="slide22.xml"/><Relationship Id="rId16" Type="http://schemas.openxmlformats.org/officeDocument/2006/relationships/slide" Target="slide27.xml"/><Relationship Id="rId20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slide" Target="slide26.xml"/><Relationship Id="rId24" Type="http://schemas.openxmlformats.org/officeDocument/2006/relationships/slide" Target="slide20.xml"/><Relationship Id="rId5" Type="http://schemas.openxmlformats.org/officeDocument/2006/relationships/slide" Target="slide12.xml"/><Relationship Id="rId15" Type="http://schemas.openxmlformats.org/officeDocument/2006/relationships/slide" Target="slide16.xml"/><Relationship Id="rId23" Type="http://schemas.openxmlformats.org/officeDocument/2006/relationships/slide" Target="slide19.xml"/><Relationship Id="rId10" Type="http://schemas.openxmlformats.org/officeDocument/2006/relationships/slide" Target="slide32.xml"/><Relationship Id="rId19" Type="http://schemas.openxmlformats.org/officeDocument/2006/relationships/slide" Target="slide30.xml"/><Relationship Id="rId4" Type="http://schemas.openxmlformats.org/officeDocument/2006/relationships/slide" Target="slide21.xml"/><Relationship Id="rId9" Type="http://schemas.openxmlformats.org/officeDocument/2006/relationships/slide" Target="slide15.xml"/><Relationship Id="rId14" Type="http://schemas.openxmlformats.org/officeDocument/2006/relationships/slide" Target="slide10.xml"/><Relationship Id="rId22" Type="http://schemas.openxmlformats.org/officeDocument/2006/relationships/slide" Target="slide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4131F-9059-4B77-860B-B24A84E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5B8B972A-C121-7B73-33AE-FB1A4A9F6E61}"/>
              </a:ext>
            </a:extLst>
          </p:cNvPr>
          <p:cNvSpPr txBox="1">
            <a:spLocks/>
          </p:cNvSpPr>
          <p:nvPr/>
        </p:nvSpPr>
        <p:spPr>
          <a:xfrm>
            <a:off x="831272" y="2673908"/>
            <a:ext cx="10400677" cy="1088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электронного контента по теме «ПРИМЕНЕНИЕ ПРОФАЙЛИНГА В БИЗНЕСЕ»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FA74EF69-3164-4982-C063-86DE021CB87D}"/>
              </a:ext>
            </a:extLst>
          </p:cNvPr>
          <p:cNvSpPr/>
          <p:nvPr/>
        </p:nvSpPr>
        <p:spPr>
          <a:xfrm>
            <a:off x="9244605" y="3923743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7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3B5F1"/>
              </a:solidFill>
            </a:endParaRPr>
          </a:p>
        </p:txBody>
      </p:sp>
      <p:sp>
        <p:nvSpPr>
          <p:cNvPr id="16" name="Google Shape;67;p14">
            <a:extLst>
              <a:ext uri="{FF2B5EF4-FFF2-40B4-BE49-F238E27FC236}">
                <a16:creationId xmlns:a16="http://schemas.microsoft.com/office/drawing/2014/main" id="{0FCE4AAE-7AD1-382E-66EB-027C2AAC816B}"/>
              </a:ext>
            </a:extLst>
          </p:cNvPr>
          <p:cNvSpPr/>
          <p:nvPr/>
        </p:nvSpPr>
        <p:spPr>
          <a:xfrm>
            <a:off x="10129119" y="3923743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9AD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B5F1"/>
              </a:solidFill>
            </a:endParaRPr>
          </a:p>
        </p:txBody>
      </p:sp>
      <p:sp>
        <p:nvSpPr>
          <p:cNvPr id="17" name="Google Shape;67;p14">
            <a:extLst>
              <a:ext uri="{FF2B5EF4-FFF2-40B4-BE49-F238E27FC236}">
                <a16:creationId xmlns:a16="http://schemas.microsoft.com/office/drawing/2014/main" id="{AE4B3B35-7054-D4B5-6F00-5D141CCFF726}"/>
              </a:ext>
            </a:extLst>
          </p:cNvPr>
          <p:cNvSpPr/>
          <p:nvPr/>
        </p:nvSpPr>
        <p:spPr>
          <a:xfrm>
            <a:off x="8360091" y="3923743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3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B5F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9F2B5-7EA1-D09C-43CA-C916F4E12430}"/>
              </a:ext>
            </a:extLst>
          </p:cNvPr>
          <p:cNvSpPr txBox="1"/>
          <p:nvPr/>
        </p:nvSpPr>
        <p:spPr>
          <a:xfrm>
            <a:off x="1135541" y="232956"/>
            <a:ext cx="97361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Департамент образования города Москвы</a:t>
            </a:r>
          </a:p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Государственное автономное образовательное учреждение высшего образования города Москвы</a:t>
            </a:r>
          </a:p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«Московский городской педагогический университет»</a:t>
            </a:r>
          </a:p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Институт цифрового образования</a:t>
            </a:r>
          </a:p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Департамент информатики, управления и технологий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67C52-6942-D1FF-A647-7CEB27254504}"/>
              </a:ext>
            </a:extLst>
          </p:cNvPr>
          <p:cNvSpPr txBox="1"/>
          <p:nvPr/>
        </p:nvSpPr>
        <p:spPr>
          <a:xfrm>
            <a:off x="831272" y="3808989"/>
            <a:ext cx="5157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Специальность: 38.03.05 Бизнес-информатика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29CD7-FE98-37B0-5D15-D79F4FA0BFEA}"/>
              </a:ext>
            </a:extLst>
          </p:cNvPr>
          <p:cNvSpPr txBox="1"/>
          <p:nvPr/>
        </p:nvSpPr>
        <p:spPr>
          <a:xfrm>
            <a:off x="987759" y="4852373"/>
            <a:ext cx="31694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Выполнила:</a:t>
            </a:r>
          </a:p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Студентка группы АДЭУ-211</a:t>
            </a:r>
          </a:p>
          <a:p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Белик Мария Константиновна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34BD0CD-7422-64D7-F410-252D07489130}"/>
              </a:ext>
            </a:extLst>
          </p:cNvPr>
          <p:cNvSpPr txBox="1">
            <a:spLocks/>
          </p:cNvSpPr>
          <p:nvPr/>
        </p:nvSpPr>
        <p:spPr>
          <a:xfrm>
            <a:off x="1644529" y="6246704"/>
            <a:ext cx="8950938" cy="49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Москва,</a:t>
            </a:r>
          </a:p>
          <a:p>
            <a:pPr algn="ctr">
              <a:lnSpc>
                <a:spcPct val="50000"/>
              </a:lnSpc>
            </a:pP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2024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5B345DF-1BF3-6EA6-E4C6-F17104C0D1B0}"/>
              </a:ext>
            </a:extLst>
          </p:cNvPr>
          <p:cNvCxnSpPr>
            <a:cxnSpLocks/>
          </p:cNvCxnSpPr>
          <p:nvPr/>
        </p:nvCxnSpPr>
        <p:spPr>
          <a:xfrm>
            <a:off x="748145" y="1849662"/>
            <a:ext cx="1072341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457D0C7-D4F6-F619-4B8D-D56141D7FDD1}"/>
              </a:ext>
            </a:extLst>
          </p:cNvPr>
          <p:cNvCxnSpPr>
            <a:cxnSpLocks/>
          </p:cNvCxnSpPr>
          <p:nvPr/>
        </p:nvCxnSpPr>
        <p:spPr>
          <a:xfrm>
            <a:off x="831272" y="4532826"/>
            <a:ext cx="1071418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7F95E-BDE2-40EA-FA3A-60E102C07DA2}"/>
              </a:ext>
            </a:extLst>
          </p:cNvPr>
          <p:cNvSpPr txBox="1"/>
          <p:nvPr/>
        </p:nvSpPr>
        <p:spPr>
          <a:xfrm>
            <a:off x="952673" y="2251646"/>
            <a:ext cx="3736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Практикующее упражнение №1</a:t>
            </a:r>
          </a:p>
        </p:txBody>
      </p:sp>
    </p:spTree>
    <p:extLst>
      <p:ext uri="{BB962C8B-B14F-4D97-AF65-F5344CB8AC3E}">
        <p14:creationId xmlns:p14="http://schemas.microsoft.com/office/powerpoint/2010/main" val="305722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165868F6-774C-012F-C6D5-8003AE2F06EF}"/>
              </a:ext>
            </a:extLst>
          </p:cNvPr>
          <p:cNvSpPr txBox="1">
            <a:spLocks/>
          </p:cNvSpPr>
          <p:nvPr/>
        </p:nvSpPr>
        <p:spPr>
          <a:xfrm>
            <a:off x="1330095" y="1215584"/>
            <a:ext cx="6032872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БИЗНЕС-ПРОФАЙЛИНГ</a:t>
            </a:r>
            <a:r>
              <a:rPr lang="ru-RU" sz="3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B640CFB-9168-7D00-A51A-322F1D654281}"/>
              </a:ext>
            </a:extLst>
          </p:cNvPr>
          <p:cNvSpPr/>
          <p:nvPr/>
        </p:nvSpPr>
        <p:spPr>
          <a:xfrm>
            <a:off x="742159" y="2042716"/>
            <a:ext cx="11091282" cy="3220186"/>
          </a:xfrm>
          <a:prstGeom prst="roundRect">
            <a:avLst>
              <a:gd name="adj" fmla="val 10315"/>
            </a:avLst>
          </a:prstGeom>
          <a:solidFill>
            <a:srgbClr val="F6D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20188-8B79-A92E-D838-53CC3498CD94}"/>
              </a:ext>
            </a:extLst>
          </p:cNvPr>
          <p:cNvSpPr txBox="1"/>
          <p:nvPr/>
        </p:nvSpPr>
        <p:spPr>
          <a:xfrm>
            <a:off x="937227" y="2342541"/>
            <a:ext cx="106839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0"/>
            <a:r>
              <a:rPr lang="ru-RU" dirty="0">
                <a:latin typeface="Montserrat" panose="00000500000000000000" pitchFamily="2" charset="-52"/>
              </a:rPr>
              <a:t>Состоит в сопровождении важных сделок и деловых переговоров опытными профайлерами. </a:t>
            </a:r>
            <a:r>
              <a:rPr lang="ru-RU" b="0" i="0" dirty="0">
                <a:solidFill>
                  <a:srgbClr val="212529"/>
                </a:solidFill>
                <a:effectLst/>
                <a:latin typeface="Montserrat" panose="00000500000000000000" pitchFamily="2" charset="-52"/>
              </a:rPr>
              <a:t>Сотрудники, занимающиеся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Montserrat" panose="00000500000000000000" pitchFamily="2" charset="-52"/>
              </a:rPr>
              <a:t>профайлингом</a:t>
            </a:r>
            <a:r>
              <a:rPr lang="ru-RU" b="0" i="0" dirty="0">
                <a:solidFill>
                  <a:srgbClr val="212529"/>
                </a:solidFill>
                <a:effectLst/>
                <a:latin typeface="Montserrat" panose="00000500000000000000" pitchFamily="2" charset="-52"/>
              </a:rPr>
              <a:t>, специализируются на обработке и анализе невербальных источников информации, проявляющегося при общении с контрагентами компании во время деловых переговоров или рядовых</a:t>
            </a:r>
          </a:p>
          <a:p>
            <a:pPr marL="2509838"/>
            <a:r>
              <a:rPr lang="ru-RU" b="0" i="0" dirty="0">
                <a:solidFill>
                  <a:srgbClr val="212529"/>
                </a:solidFill>
                <a:effectLst/>
                <a:latin typeface="Montserrat" panose="00000500000000000000" pitchFamily="2" charset="-52"/>
              </a:rPr>
              <a:t>рабочих встреч с партнерами по бизнесу. Участие профайлеров в указанных мероприятиях – гарантия получения правдивых и объективных сведений о профессиональных навыках контрагентов, их скрытых целях, серьезность намерений, а также личном отношении к предмету бизнес-переговоров.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A9976570-B365-769C-54B6-9EEA62180AC4}"/>
              </a:ext>
            </a:extLst>
          </p:cNvPr>
          <p:cNvSpPr txBox="1">
            <a:spLocks/>
          </p:cNvSpPr>
          <p:nvPr/>
        </p:nvSpPr>
        <p:spPr>
          <a:xfrm>
            <a:off x="329497" y="1276216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7FA103ED-23BD-D386-8737-C4CAC33E6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59" y="1102642"/>
            <a:ext cx="587936" cy="587936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1884089-5FE2-14F5-68DD-77CAE8F10C95}"/>
              </a:ext>
            </a:extLst>
          </p:cNvPr>
          <p:cNvGrpSpPr/>
          <p:nvPr/>
        </p:nvGrpSpPr>
        <p:grpSpPr>
          <a:xfrm>
            <a:off x="4320335" y="5562930"/>
            <a:ext cx="7513106" cy="497676"/>
            <a:chOff x="3925454" y="5156765"/>
            <a:chExt cx="7513106" cy="497676"/>
          </a:xfrm>
        </p:grpSpPr>
        <p:sp>
          <p:nvSpPr>
            <p:cNvPr id="18" name="Google Shape;67;p14">
              <a:extLst>
                <a:ext uri="{FF2B5EF4-FFF2-40B4-BE49-F238E27FC236}">
                  <a16:creationId xmlns:a16="http://schemas.microsoft.com/office/drawing/2014/main" id="{F10A9667-A3C9-99E9-6C65-C72ABD13FA89}"/>
                </a:ext>
              </a:extLst>
            </p:cNvPr>
            <p:cNvSpPr/>
            <p:nvPr/>
          </p:nvSpPr>
          <p:spPr>
            <a:xfrm>
              <a:off x="3925454" y="5311853"/>
              <a:ext cx="594300" cy="187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3B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3B5F1"/>
                </a:solidFill>
              </a:endParaRPr>
            </a:p>
          </p:txBody>
        </p:sp>
        <p:sp>
          <p:nvSpPr>
            <p:cNvPr id="19" name="Google Shape;66;p14">
              <a:hlinkClick r:id="rId4" action="ppaction://hlinksldjump"/>
              <a:extLst>
                <a:ext uri="{FF2B5EF4-FFF2-40B4-BE49-F238E27FC236}">
                  <a16:creationId xmlns:a16="http://schemas.microsoft.com/office/drawing/2014/main" id="{D45F6362-8F61-0FD2-2A37-494440B99E63}"/>
                </a:ext>
              </a:extLst>
            </p:cNvPr>
            <p:cNvSpPr txBox="1">
              <a:spLocks/>
            </p:cNvSpPr>
            <p:nvPr/>
          </p:nvSpPr>
          <p:spPr>
            <a:xfrm>
              <a:off x="4389120" y="5156765"/>
              <a:ext cx="7049440" cy="497676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ru-RU" sz="1800" b="1" dirty="0">
                  <a:solidFill>
                    <a:srgbClr val="709CE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Заключение стратегически важного сотрудничества</a:t>
              </a:r>
              <a:r>
                <a:rPr lang="ru-RU" sz="1800" dirty="0">
                  <a:solidFill>
                    <a:srgbClr val="709CE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</a:p>
          </p:txBody>
        </p:sp>
      </p:grpSp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1E6601B7-EC7A-60C0-2000-383212684836}"/>
              </a:ext>
            </a:extLst>
          </p:cNvPr>
          <p:cNvSpPr txBox="1">
            <a:spLocks/>
          </p:cNvSpPr>
          <p:nvPr/>
        </p:nvSpPr>
        <p:spPr>
          <a:xfrm>
            <a:off x="1330095" y="1004242"/>
            <a:ext cx="1769029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профайлинг</a:t>
            </a:r>
            <a:r>
              <a:rPr lang="ru-RU" sz="1800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EC6463-29ED-D599-DD7B-4DBE053095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95" b="93046" l="11502" r="91374">
                        <a14:foregroundMark x1="31150" y1="80096" x2="31150" y2="80096"/>
                        <a14:foregroundMark x1="23962" y1="81775" x2="23962" y2="81775"/>
                        <a14:foregroundMark x1="71565" y1="29736" x2="71565" y2="29736"/>
                        <a14:foregroundMark x1="78275" y1="18945" x2="78275" y2="18945"/>
                        <a14:foregroundMark x1="64377" y1="17746" x2="77476" y2="17746"/>
                        <a14:foregroundMark x1="46805" y1="17986" x2="66294" y2="17746"/>
                        <a14:foregroundMark x1="56709" y1="16307" x2="71885" y2="21343"/>
                        <a14:foregroundMark x1="78275" y1="31894" x2="77636" y2="51079"/>
                      </a14:backgroundRemoval>
                    </a14:imgEffect>
                  </a14:imgLayer>
                </a14:imgProps>
              </a:ext>
            </a:extLst>
          </a:blip>
          <a:srcRect r="15471"/>
          <a:stretch/>
        </p:blipFill>
        <p:spPr>
          <a:xfrm>
            <a:off x="-538227" y="3214069"/>
            <a:ext cx="4086255" cy="3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0735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CF06D-5F49-0BC2-8B40-9F517497C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8F967731-FDA6-9E03-5C81-97E287EBB88C}"/>
              </a:ext>
            </a:extLst>
          </p:cNvPr>
          <p:cNvSpPr txBox="1">
            <a:spLocks/>
          </p:cNvSpPr>
          <p:nvPr/>
        </p:nvSpPr>
        <p:spPr>
          <a:xfrm>
            <a:off x="1320858" y="522848"/>
            <a:ext cx="7001105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КАДРОВЫЙ ПРОФАЙЛИНГ</a:t>
            </a:r>
            <a:r>
              <a:rPr lang="ru-RU" sz="3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B33A60-B89D-1EF0-0539-1C7E54C9041A}"/>
              </a:ext>
            </a:extLst>
          </p:cNvPr>
          <p:cNvSpPr/>
          <p:nvPr/>
        </p:nvSpPr>
        <p:spPr>
          <a:xfrm>
            <a:off x="358558" y="1276216"/>
            <a:ext cx="11474883" cy="4741455"/>
          </a:xfrm>
          <a:prstGeom prst="roundRect">
            <a:avLst>
              <a:gd name="adj" fmla="val 10433"/>
            </a:avLst>
          </a:prstGeom>
          <a:solidFill>
            <a:srgbClr val="F6D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AEA15-0412-7B60-9E33-C20B60C7D3B8}"/>
              </a:ext>
            </a:extLst>
          </p:cNvPr>
          <p:cNvSpPr txBox="1"/>
          <p:nvPr/>
        </p:nvSpPr>
        <p:spPr>
          <a:xfrm>
            <a:off x="895927" y="1529604"/>
            <a:ext cx="106402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Кадровый профайлинг представляет собой систему описания личности сотрудников с прогнозированием его поведения в интересующих Вас контекстах. Он включает в себя не просто установление правдивой, истинной информации, которую предоставляет кандидат, но и определяет его характерологические особенности, ведущий психотип с базовой эмоцией, мотивацию. Кадровый профайлинг позволяет выяснить, соответствует ли профилю должности подобранный кандидат; определить насколько он может подходить под стандарты корпоративной культуры компании, взаимодействовать с членами своего коллектива, управленческой командой; провести верификацию получаемой от кандидата информации, а также составить первичное представление о лояльности и благонадежности кандидата, возможных угрозах, связанных с поступлением на работу данного человека.</a:t>
            </a:r>
          </a:p>
          <a:p>
            <a:endParaRPr lang="ru-RU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Также кадровый профайлинг применяется в составлении профиля должности, помощи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 индивидуализации плана адаптации нового сотрудника, определении эффективности его конкретных пунктов и сроков, выборе возможного наставника.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9B5DAC7A-56A4-E1D5-4032-9FE5820D87DA}"/>
              </a:ext>
            </a:extLst>
          </p:cNvPr>
          <p:cNvSpPr txBox="1">
            <a:spLocks/>
          </p:cNvSpPr>
          <p:nvPr/>
        </p:nvSpPr>
        <p:spPr>
          <a:xfrm>
            <a:off x="329497" y="1276216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5FCE69C0-888F-9332-1395-E42E00F4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3" y="409906"/>
            <a:ext cx="587936" cy="587936"/>
          </a:xfrm>
          <a:prstGeom prst="rect">
            <a:avLst/>
          </a:prstGeom>
        </p:spPr>
      </p:pic>
      <p:sp>
        <p:nvSpPr>
          <p:cNvPr id="18" name="Google Shape;67;p14">
            <a:extLst>
              <a:ext uri="{FF2B5EF4-FFF2-40B4-BE49-F238E27FC236}">
                <a16:creationId xmlns:a16="http://schemas.microsoft.com/office/drawing/2014/main" id="{81BD2BDA-7959-C41C-A3B6-9304A7D0AD72}"/>
              </a:ext>
            </a:extLst>
          </p:cNvPr>
          <p:cNvSpPr/>
          <p:nvPr/>
        </p:nvSpPr>
        <p:spPr>
          <a:xfrm>
            <a:off x="7210427" y="6327847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B5F1"/>
              </a:solidFill>
            </a:endParaRPr>
          </a:p>
        </p:txBody>
      </p:sp>
      <p:sp>
        <p:nvSpPr>
          <p:cNvPr id="19" name="Google Shape;66;p14">
            <a:hlinkClick r:id="rId4" action="ppaction://hlinksldjump"/>
            <a:extLst>
              <a:ext uri="{FF2B5EF4-FFF2-40B4-BE49-F238E27FC236}">
                <a16:creationId xmlns:a16="http://schemas.microsoft.com/office/drawing/2014/main" id="{60B608EE-603A-7EFF-7CE0-F6EFBE45A26A}"/>
              </a:ext>
            </a:extLst>
          </p:cNvPr>
          <p:cNvSpPr txBox="1">
            <a:spLocks/>
          </p:cNvSpPr>
          <p:nvPr/>
        </p:nvSpPr>
        <p:spPr>
          <a:xfrm>
            <a:off x="7804727" y="6172759"/>
            <a:ext cx="3633833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Поиск и найм сотрудников</a:t>
            </a:r>
            <a:r>
              <a:rPr lang="ru-RU" sz="1800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29978354-D7C4-4DAD-D6A9-F322D50FEDA7}"/>
              </a:ext>
            </a:extLst>
          </p:cNvPr>
          <p:cNvSpPr txBox="1">
            <a:spLocks/>
          </p:cNvSpPr>
          <p:nvPr/>
        </p:nvSpPr>
        <p:spPr>
          <a:xfrm>
            <a:off x="1320859" y="311506"/>
            <a:ext cx="1769029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профайлинг</a:t>
            </a:r>
            <a:r>
              <a:rPr lang="ru-RU" sz="1800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865741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BE019-2A1C-373B-B8C2-DA618F245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5517FF9D-6B28-D464-9C99-56DE6122B760}"/>
              </a:ext>
            </a:extLst>
          </p:cNvPr>
          <p:cNvSpPr txBox="1">
            <a:spLocks/>
          </p:cNvSpPr>
          <p:nvPr/>
        </p:nvSpPr>
        <p:spPr>
          <a:xfrm>
            <a:off x="1330094" y="1215584"/>
            <a:ext cx="892226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ПРОФИЛИРОВАНИЕ СОТРУДНИКОВ</a:t>
            </a:r>
            <a:r>
              <a:rPr lang="ru-RU" sz="3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3F5317E-094A-4B9C-2A2D-B86443CAB0C1}"/>
              </a:ext>
            </a:extLst>
          </p:cNvPr>
          <p:cNvSpPr/>
          <p:nvPr/>
        </p:nvSpPr>
        <p:spPr>
          <a:xfrm>
            <a:off x="358558" y="2042715"/>
            <a:ext cx="11474883" cy="3114050"/>
          </a:xfrm>
          <a:prstGeom prst="roundRect">
            <a:avLst>
              <a:gd name="adj" fmla="val 9845"/>
            </a:avLst>
          </a:prstGeom>
          <a:solidFill>
            <a:srgbClr val="F6D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F3D75-4D5F-8740-20FA-0EF3C6A0626A}"/>
              </a:ext>
            </a:extLst>
          </p:cNvPr>
          <p:cNvSpPr txBox="1"/>
          <p:nvPr/>
        </p:nvSpPr>
        <p:spPr>
          <a:xfrm>
            <a:off x="937227" y="2342541"/>
            <a:ext cx="105013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Одним из методов профайлинга является профилирование или выявление психотипа человека. </a:t>
            </a:r>
            <a:r>
              <a:rPr lang="ru-RU" sz="18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Психотипом называют комплекс положительных и отрицательных качеств и свойств, особенностей поведения в той или иной ситуации, реакций на трудности и различные события. Это объемная характеристика человека, которая отражает его суть, предрасположенности и даже ценностные ориентиры.</a:t>
            </a:r>
          </a:p>
          <a:p>
            <a:endParaRPr lang="ru-RU" kern="100" dirty="0"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r>
              <a:rPr lang="ru-RU" kern="100" dirty="0">
                <a:latin typeface="Montserrat" panose="00000500000000000000" pitchFamily="2" charset="-52"/>
                <a:ea typeface="Calibri" panose="020F0502020204030204" pitchFamily="34" charset="0"/>
              </a:rPr>
              <a:t>Определение психотипа сотрудника поможет выявить его мотиваторы, а также те задачи и условия, при которых он будет наиболее эффективен.</a:t>
            </a:r>
            <a:endParaRPr lang="ru-RU" sz="1800" kern="100" dirty="0">
              <a:effectLst/>
              <a:latin typeface="Montserrat" panose="00000500000000000000" pitchFamily="2" charset="-52"/>
              <a:ea typeface="Calibri" panose="020F0502020204030204" pitchFamily="34" charset="0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6DFC60EB-9B4E-71F0-35FC-4AD57468F3EA}"/>
              </a:ext>
            </a:extLst>
          </p:cNvPr>
          <p:cNvSpPr txBox="1">
            <a:spLocks/>
          </p:cNvSpPr>
          <p:nvPr/>
        </p:nvSpPr>
        <p:spPr>
          <a:xfrm>
            <a:off x="329497" y="1276216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256CA09B-CBE4-3810-9B09-D8D7DCD4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59" y="1102642"/>
            <a:ext cx="587936" cy="587936"/>
          </a:xfrm>
          <a:prstGeom prst="rect">
            <a:avLst/>
          </a:prstGeom>
        </p:spPr>
      </p:pic>
      <p:sp>
        <p:nvSpPr>
          <p:cNvPr id="18" name="Google Shape;67;p14">
            <a:extLst>
              <a:ext uri="{FF2B5EF4-FFF2-40B4-BE49-F238E27FC236}">
                <a16:creationId xmlns:a16="http://schemas.microsoft.com/office/drawing/2014/main" id="{5DB3E538-53ED-4306-4602-4CB1D11680B2}"/>
              </a:ext>
            </a:extLst>
          </p:cNvPr>
          <p:cNvSpPr/>
          <p:nvPr/>
        </p:nvSpPr>
        <p:spPr>
          <a:xfrm>
            <a:off x="1302386" y="5451090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B5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B5F1"/>
              </a:solidFill>
            </a:endParaRPr>
          </a:p>
        </p:txBody>
      </p:sp>
      <p:sp>
        <p:nvSpPr>
          <p:cNvPr id="19" name="Google Shape;66;p14">
            <a:hlinkClick r:id="rId4" action="ppaction://hlinksldjump"/>
            <a:extLst>
              <a:ext uri="{FF2B5EF4-FFF2-40B4-BE49-F238E27FC236}">
                <a16:creationId xmlns:a16="http://schemas.microsoft.com/office/drawing/2014/main" id="{D68C3A37-1B54-F19B-AE67-94B321A3BCB2}"/>
              </a:ext>
            </a:extLst>
          </p:cNvPr>
          <p:cNvSpPr txBox="1">
            <a:spLocks/>
          </p:cNvSpPr>
          <p:nvPr/>
        </p:nvSpPr>
        <p:spPr>
          <a:xfrm>
            <a:off x="1690254" y="5298194"/>
            <a:ext cx="9803724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Мотивация на достижение запланированных стратегических результатов</a:t>
            </a:r>
            <a:r>
              <a:rPr lang="ru-RU" sz="1800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9B368757-56CB-58F8-86F1-3553510517EA}"/>
              </a:ext>
            </a:extLst>
          </p:cNvPr>
          <p:cNvSpPr txBox="1">
            <a:spLocks/>
          </p:cNvSpPr>
          <p:nvPr/>
        </p:nvSpPr>
        <p:spPr>
          <a:xfrm>
            <a:off x="1330095" y="1004242"/>
            <a:ext cx="1769029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E99B9B"/>
                </a:solidFill>
                <a:latin typeface="Montserrat"/>
                <a:ea typeface="Montserrat"/>
                <a:cs typeface="Montserrat"/>
                <a:sym typeface="Montserrat"/>
              </a:rPr>
              <a:t>профайлинг</a:t>
            </a:r>
            <a:r>
              <a:rPr lang="ru-RU" sz="1800" dirty="0">
                <a:solidFill>
                  <a:srgbClr val="E99B9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31614FE-D246-A19E-5385-F982E4EE25D3}"/>
              </a:ext>
            </a:extLst>
          </p:cNvPr>
          <p:cNvSpPr/>
          <p:nvPr/>
        </p:nvSpPr>
        <p:spPr>
          <a:xfrm>
            <a:off x="5103861" y="5840272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3B5F1"/>
              </a:solidFill>
            </a:endParaRPr>
          </a:p>
        </p:txBody>
      </p:sp>
      <p:sp>
        <p:nvSpPr>
          <p:cNvPr id="3" name="Google Shape;66;p14">
            <a:hlinkClick r:id="rId5" action="ppaction://hlinksldjump"/>
            <a:extLst>
              <a:ext uri="{FF2B5EF4-FFF2-40B4-BE49-F238E27FC236}">
                <a16:creationId xmlns:a16="http://schemas.microsoft.com/office/drawing/2014/main" id="{0518ECA8-AD5D-FE25-AE78-244CD71E807F}"/>
              </a:ext>
            </a:extLst>
          </p:cNvPr>
          <p:cNvSpPr txBox="1">
            <a:spLocks/>
          </p:cNvSpPr>
          <p:nvPr/>
        </p:nvSpPr>
        <p:spPr>
          <a:xfrm>
            <a:off x="3740727" y="5685184"/>
            <a:ext cx="7753251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системы продвижения по службе</a:t>
            </a:r>
            <a:r>
              <a:rPr lang="ru-RU" sz="1800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802632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A16FE-44D0-E246-02F3-C5BB8C84B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0EDEA0A0-E890-B62A-7F3A-37BD0427B8D7}"/>
              </a:ext>
            </a:extLst>
          </p:cNvPr>
          <p:cNvSpPr txBox="1">
            <a:spLocks/>
          </p:cNvSpPr>
          <p:nvPr/>
        </p:nvSpPr>
        <p:spPr>
          <a:xfrm>
            <a:off x="1330095" y="1040100"/>
            <a:ext cx="6032872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АУДИТ-ПРОФАЙЛИНГ</a:t>
            </a:r>
            <a:r>
              <a:rPr lang="ru-RU" sz="3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95CFBF3-67E6-2FB6-0922-C3401C8099CC}"/>
              </a:ext>
            </a:extLst>
          </p:cNvPr>
          <p:cNvSpPr/>
          <p:nvPr/>
        </p:nvSpPr>
        <p:spPr>
          <a:xfrm>
            <a:off x="358558" y="1806600"/>
            <a:ext cx="11474883" cy="3587435"/>
          </a:xfrm>
          <a:prstGeom prst="roundRect">
            <a:avLst>
              <a:gd name="adj" fmla="val 10315"/>
            </a:avLst>
          </a:prstGeom>
          <a:solidFill>
            <a:srgbClr val="F6D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6CED9-3F62-8FFB-C00D-880F05F46834}"/>
              </a:ext>
            </a:extLst>
          </p:cNvPr>
          <p:cNvSpPr txBox="1"/>
          <p:nvPr/>
        </p:nvSpPr>
        <p:spPr>
          <a:xfrm>
            <a:off x="753440" y="2012674"/>
            <a:ext cx="106964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Montserrat" panose="00000500000000000000" pitchFamily="2" charset="-52"/>
              </a:rPr>
              <a:t>Такой вид психологического профилирования используют аудиторские компании. При проверке под пристальное внимание специалистов попадают не только документы, но и люди, которые с ними работают. </a:t>
            </a:r>
          </a:p>
          <a:p>
            <a:pPr algn="just"/>
            <a:endParaRPr lang="ru-RU" dirty="0">
              <a:latin typeface="Montserrat" panose="00000500000000000000" pitchFamily="2" charset="-52"/>
            </a:endParaRPr>
          </a:p>
          <a:p>
            <a:pPr algn="just"/>
            <a:r>
              <a:rPr lang="ru-RU" dirty="0">
                <a:latin typeface="Montserrat" panose="00000500000000000000" pitchFamily="2" charset="-52"/>
              </a:rPr>
              <a:t>Здесь профайлинг применяется для распознавания лжи. В отличие от полиграфа, который учитывает только </a:t>
            </a:r>
            <a:r>
              <a:rPr lang="ru-RU" b="0" i="0" dirty="0">
                <a:solidFill>
                  <a:srgbClr val="040C28"/>
                </a:solidFill>
                <a:effectLst/>
                <a:latin typeface="Montserrat" panose="00000500000000000000" pitchFamily="2" charset="-52"/>
              </a:rPr>
              <a:t>физиологические отражения психоэмоциональных реакций (пульс, давление, появления неуловимых движений), профайлинг включает в себя также анализ поведение и внешний вид (возможны покраснения, неестественное поведение и т.д.), анализ речи, скорости и тембра голоса, мимику.</a:t>
            </a:r>
          </a:p>
          <a:p>
            <a:pPr algn="just"/>
            <a:r>
              <a:rPr lang="ru-RU" dirty="0">
                <a:solidFill>
                  <a:srgbClr val="040C28"/>
                </a:solidFill>
                <a:latin typeface="Montserrat" panose="00000500000000000000" pitchFamily="2" charset="-52"/>
              </a:rPr>
              <a:t>Однако эти два способа не исключают друг друга, и иной раз специалисты-профайлеры прибегают к использованию полиграфа.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B89E7A81-6EC5-B521-3532-0F38C9813C9F}"/>
              </a:ext>
            </a:extLst>
          </p:cNvPr>
          <p:cNvSpPr txBox="1">
            <a:spLocks/>
          </p:cNvSpPr>
          <p:nvPr/>
        </p:nvSpPr>
        <p:spPr>
          <a:xfrm>
            <a:off x="329497" y="1100732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3327941E-93A8-A33E-7192-AE32E6FE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59" y="927158"/>
            <a:ext cx="587936" cy="587936"/>
          </a:xfrm>
          <a:prstGeom prst="rect">
            <a:avLst/>
          </a:prstGeom>
        </p:spPr>
      </p:pic>
      <p:sp>
        <p:nvSpPr>
          <p:cNvPr id="18" name="Google Shape;67;p14">
            <a:extLst>
              <a:ext uri="{FF2B5EF4-FFF2-40B4-BE49-F238E27FC236}">
                <a16:creationId xmlns:a16="http://schemas.microsoft.com/office/drawing/2014/main" id="{C75D4FE7-F865-BA43-BB3A-41C831F19A8F}"/>
              </a:ext>
            </a:extLst>
          </p:cNvPr>
          <p:cNvSpPr/>
          <p:nvPr/>
        </p:nvSpPr>
        <p:spPr>
          <a:xfrm>
            <a:off x="4929047" y="5663518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A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B5F1"/>
              </a:solidFill>
            </a:endParaRPr>
          </a:p>
        </p:txBody>
      </p:sp>
      <p:sp>
        <p:nvSpPr>
          <p:cNvPr id="19" name="Google Shape;66;p14">
            <a:hlinkClick r:id="rId4" action="ppaction://hlinksldjump"/>
            <a:extLst>
              <a:ext uri="{FF2B5EF4-FFF2-40B4-BE49-F238E27FC236}">
                <a16:creationId xmlns:a16="http://schemas.microsoft.com/office/drawing/2014/main" id="{D5D7740F-96DF-87E7-E2B7-21EE86B4F331}"/>
              </a:ext>
            </a:extLst>
          </p:cNvPr>
          <p:cNvSpPr txBox="1">
            <a:spLocks/>
          </p:cNvSpPr>
          <p:nvPr/>
        </p:nvSpPr>
        <p:spPr>
          <a:xfrm>
            <a:off x="4128655" y="5512149"/>
            <a:ext cx="7411505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91C280"/>
                </a:solidFill>
                <a:latin typeface="Montserrat"/>
                <a:ea typeface="Montserrat"/>
                <a:cs typeface="Montserrat"/>
                <a:sym typeface="Montserrat"/>
              </a:rPr>
              <a:t>Контроль соответствия деятельности сметам</a:t>
            </a:r>
            <a:r>
              <a:rPr lang="ru-RU" sz="1800" dirty="0">
                <a:solidFill>
                  <a:srgbClr val="91C28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24014860-7E36-17FC-E159-86160AD5C949}"/>
              </a:ext>
            </a:extLst>
          </p:cNvPr>
          <p:cNvSpPr txBox="1">
            <a:spLocks/>
          </p:cNvSpPr>
          <p:nvPr/>
        </p:nvSpPr>
        <p:spPr>
          <a:xfrm>
            <a:off x="1330095" y="828758"/>
            <a:ext cx="1769029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профайлинг</a:t>
            </a:r>
            <a:r>
              <a:rPr lang="ru-RU" sz="1800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5AE2A2C-6817-7CC3-DF56-DCC8554CB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7680" y="0"/>
            <a:ext cx="2253961" cy="22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4359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34249-C7A8-BD87-1E4D-73134DC53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C4B60214-86EE-74BC-D683-CE83712D5194}"/>
              </a:ext>
            </a:extLst>
          </p:cNvPr>
          <p:cNvSpPr txBox="1">
            <a:spLocks/>
          </p:cNvSpPr>
          <p:nvPr/>
        </p:nvSpPr>
        <p:spPr>
          <a:xfrm>
            <a:off x="1182312" y="1612091"/>
            <a:ext cx="8876087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СОЗДАНИЕ ПОРТРЕТА ПОТРЕБИТЕЛЯ</a:t>
            </a:r>
            <a:r>
              <a:rPr lang="ru-RU" sz="3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3CB8A54-110E-1D1D-89B9-BB95FAF5E73E}"/>
              </a:ext>
            </a:extLst>
          </p:cNvPr>
          <p:cNvSpPr/>
          <p:nvPr/>
        </p:nvSpPr>
        <p:spPr>
          <a:xfrm>
            <a:off x="358558" y="2373082"/>
            <a:ext cx="11474883" cy="2572585"/>
          </a:xfrm>
          <a:prstGeom prst="roundRect">
            <a:avLst>
              <a:gd name="adj" fmla="val 10315"/>
            </a:avLst>
          </a:prstGeom>
          <a:solidFill>
            <a:srgbClr val="F6D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E95A7-285B-5409-4DBB-C6B9E6834552}"/>
              </a:ext>
            </a:extLst>
          </p:cNvPr>
          <p:cNvSpPr txBox="1"/>
          <p:nvPr/>
        </p:nvSpPr>
        <p:spPr>
          <a:xfrm>
            <a:off x="742159" y="2747307"/>
            <a:ext cx="106964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Montserrat" panose="00000500000000000000" pitchFamily="2" charset="-52"/>
              </a:rPr>
              <a:t>Чтобы максимизировать удовлетворение потребностей, необходимо точно определить эти потребности. Профайлинг (в конкретном случае именно метод профилирования) позволяет не просто выявить целевую аудиторию, а  исчерпывающе описать ее психологические характеристики, что поможет понять, как мыслит потребитель, какими ценностными ориентирами и взглядами он руководствуется при выборе, спрогнозировать его действия.</a:t>
            </a: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8BEC0644-FFF4-1C2D-A468-57CC1B4B2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77" y="1499149"/>
            <a:ext cx="587936" cy="587936"/>
          </a:xfrm>
          <a:prstGeom prst="rect">
            <a:avLst/>
          </a:prstGeom>
        </p:spPr>
      </p:pic>
      <p:sp>
        <p:nvSpPr>
          <p:cNvPr id="18" name="Google Shape;67;p14">
            <a:extLst>
              <a:ext uri="{FF2B5EF4-FFF2-40B4-BE49-F238E27FC236}">
                <a16:creationId xmlns:a16="http://schemas.microsoft.com/office/drawing/2014/main" id="{1BC05D11-B7DA-F99E-1F09-7F48CBE6A77A}"/>
              </a:ext>
            </a:extLst>
          </p:cNvPr>
          <p:cNvSpPr/>
          <p:nvPr/>
        </p:nvSpPr>
        <p:spPr>
          <a:xfrm>
            <a:off x="5496059" y="5368448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3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B5F1"/>
              </a:solidFill>
            </a:endParaRPr>
          </a:p>
        </p:txBody>
      </p:sp>
      <p:sp>
        <p:nvSpPr>
          <p:cNvPr id="19" name="Google Shape;66;p14">
            <a:hlinkClick r:id="rId4" action="ppaction://hlinksldjump"/>
            <a:extLst>
              <a:ext uri="{FF2B5EF4-FFF2-40B4-BE49-F238E27FC236}">
                <a16:creationId xmlns:a16="http://schemas.microsoft.com/office/drawing/2014/main" id="{5EBF8B13-BE57-EA97-4954-28E14BB4DAA9}"/>
              </a:ext>
            </a:extLst>
          </p:cNvPr>
          <p:cNvSpPr txBox="1">
            <a:spLocks/>
          </p:cNvSpPr>
          <p:nvPr/>
        </p:nvSpPr>
        <p:spPr>
          <a:xfrm>
            <a:off x="5902036" y="5208982"/>
            <a:ext cx="5739724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FFC319"/>
                </a:solidFill>
                <a:latin typeface="Montserrat"/>
                <a:ea typeface="Montserrat"/>
                <a:cs typeface="Montserrat"/>
                <a:sym typeface="Montserrat"/>
              </a:rPr>
              <a:t>Удовлетворенность потребителя и бренд</a:t>
            </a:r>
            <a:r>
              <a:rPr lang="ru-RU" sz="1800" dirty="0">
                <a:solidFill>
                  <a:srgbClr val="FFC31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2831F1F6-33FB-C931-65FC-0711B7BFF9F7}"/>
              </a:ext>
            </a:extLst>
          </p:cNvPr>
          <p:cNvSpPr txBox="1">
            <a:spLocks/>
          </p:cNvSpPr>
          <p:nvPr/>
        </p:nvSpPr>
        <p:spPr>
          <a:xfrm>
            <a:off x="1182313" y="1400749"/>
            <a:ext cx="1769029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профайлинг</a:t>
            </a:r>
            <a:r>
              <a:rPr lang="ru-RU" sz="1800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37053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6FD2C-C91F-82BF-3436-8BD20F839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64F3A3CC-2A1B-3B8D-0BCE-1155B362238B}"/>
              </a:ext>
            </a:extLst>
          </p:cNvPr>
          <p:cNvSpPr txBox="1">
            <a:spLocks/>
          </p:cNvSpPr>
          <p:nvPr/>
        </p:nvSpPr>
        <p:spPr>
          <a:xfrm>
            <a:off x="1322295" y="1367894"/>
            <a:ext cx="5629506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ПЛАНИРОВАНИЕ И СОЗДАНИЕ СТРАТЕГИИ</a:t>
            </a:r>
            <a:r>
              <a:rPr lang="ru-RU" sz="3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A01881A-992A-A2D2-8244-DD20692BD5B2}"/>
              </a:ext>
            </a:extLst>
          </p:cNvPr>
          <p:cNvSpPr/>
          <p:nvPr/>
        </p:nvSpPr>
        <p:spPr>
          <a:xfrm>
            <a:off x="358558" y="2314690"/>
            <a:ext cx="11474883" cy="2405092"/>
          </a:xfrm>
          <a:prstGeom prst="roundRect">
            <a:avLst>
              <a:gd name="adj" fmla="val 12538"/>
            </a:avLst>
          </a:prstGeom>
          <a:solidFill>
            <a:srgbClr val="D3E1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9DAF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9F6F9-7102-5BD7-B69F-9A116EF4E8FB}"/>
              </a:ext>
            </a:extLst>
          </p:cNvPr>
          <p:cNvSpPr txBox="1"/>
          <p:nvPr/>
        </p:nvSpPr>
        <p:spPr>
          <a:xfrm>
            <a:off x="845332" y="2619540"/>
            <a:ext cx="105013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Montserrat" panose="00000500000000000000" pitchFamily="2" charset="-52"/>
              </a:rPr>
              <a:t>Планирование имеет такие подфункции, как составление прогноза, определение стратегии и бюджетирование.  Составление прогноза предшествует определению стратегических планов. Цель – предвидение перспектив развития и оценка риска. По итогам анализа руководство предприятия определяет перспективы дальнейшего развития, а также разрабатывает стратегию. Бюджетирование представляет собой стоимостную оценку всей программы распределения ресурсов.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CDDA2279-813B-58A8-91DF-ECFE8D81CBA9}"/>
              </a:ext>
            </a:extLst>
          </p:cNvPr>
          <p:cNvSpPr txBox="1">
            <a:spLocks/>
          </p:cNvSpPr>
          <p:nvPr/>
        </p:nvSpPr>
        <p:spPr>
          <a:xfrm>
            <a:off x="329497" y="1276216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665D6CAE-5A35-1619-F823-1BEBD800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59" y="1227228"/>
            <a:ext cx="587936" cy="587936"/>
          </a:xfrm>
          <a:prstGeom prst="rect">
            <a:avLst/>
          </a:prstGeom>
        </p:spPr>
      </p:pic>
      <p:sp>
        <p:nvSpPr>
          <p:cNvPr id="18" name="Google Shape;67;p14">
            <a:extLst>
              <a:ext uri="{FF2B5EF4-FFF2-40B4-BE49-F238E27FC236}">
                <a16:creationId xmlns:a16="http://schemas.microsoft.com/office/drawing/2014/main" id="{35E448FA-34EB-46C5-34F6-87D90C5FD2AE}"/>
              </a:ext>
            </a:extLst>
          </p:cNvPr>
          <p:cNvSpPr/>
          <p:nvPr/>
        </p:nvSpPr>
        <p:spPr>
          <a:xfrm>
            <a:off x="5087678" y="5145842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A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FCA90"/>
              </a:solidFill>
            </a:endParaRPr>
          </a:p>
        </p:txBody>
      </p:sp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8B7BF264-8BD9-CD07-D8AA-3D7F099D8198}"/>
              </a:ext>
            </a:extLst>
          </p:cNvPr>
          <p:cNvSpPr txBox="1">
            <a:spLocks/>
          </p:cNvSpPr>
          <p:nvPr/>
        </p:nvSpPr>
        <p:spPr>
          <a:xfrm>
            <a:off x="1322295" y="942728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Стратегическое управление</a:t>
            </a:r>
            <a:r>
              <a:rPr lang="ru-RU" sz="1800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" name="Google Shape;66;p14">
            <a:hlinkClick r:id="rId4" action="ppaction://hlinksldjump"/>
            <a:extLst>
              <a:ext uri="{FF2B5EF4-FFF2-40B4-BE49-F238E27FC236}">
                <a16:creationId xmlns:a16="http://schemas.microsoft.com/office/drawing/2014/main" id="{0965146E-0BC8-6936-B123-A914A068269E}"/>
              </a:ext>
            </a:extLst>
          </p:cNvPr>
          <p:cNvSpPr txBox="1">
            <a:spLocks/>
          </p:cNvSpPr>
          <p:nvPr/>
        </p:nvSpPr>
        <p:spPr>
          <a:xfrm>
            <a:off x="5384828" y="4990754"/>
            <a:ext cx="6072233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91C280"/>
                </a:solidFill>
                <a:latin typeface="Montserrat"/>
                <a:ea typeface="Montserrat"/>
                <a:cs typeface="Montserrat"/>
                <a:sym typeface="Montserrat"/>
              </a:rPr>
              <a:t>Выявление внутрихозяйственных резервов</a:t>
            </a:r>
            <a:r>
              <a:rPr lang="ru-RU" sz="1800" dirty="0">
                <a:solidFill>
                  <a:srgbClr val="91C28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C7CE87-9478-11D0-1228-7C885BC5F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944" y="539591"/>
            <a:ext cx="2953775" cy="20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1840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2CF7C-72AE-8795-67AB-A3858DB31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94F321BC-7A06-1537-DB79-78E14B980FB9}"/>
              </a:ext>
            </a:extLst>
          </p:cNvPr>
          <p:cNvSpPr txBox="1">
            <a:spLocks/>
          </p:cNvSpPr>
          <p:nvPr/>
        </p:nvSpPr>
        <p:spPr>
          <a:xfrm>
            <a:off x="1330094" y="1215584"/>
            <a:ext cx="810946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КОРРЕКТИРОВКА СТРАТЕГИИ</a:t>
            </a:r>
            <a:r>
              <a:rPr lang="ru-RU" sz="3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54D3B98-4A7E-8FA0-B6F3-A95CB34CD594}"/>
              </a:ext>
            </a:extLst>
          </p:cNvPr>
          <p:cNvSpPr/>
          <p:nvPr/>
        </p:nvSpPr>
        <p:spPr>
          <a:xfrm>
            <a:off x="358558" y="2014863"/>
            <a:ext cx="11474883" cy="3100247"/>
          </a:xfrm>
          <a:prstGeom prst="roundRect">
            <a:avLst>
              <a:gd name="adj" fmla="val 12538"/>
            </a:avLst>
          </a:prstGeom>
          <a:solidFill>
            <a:srgbClr val="D3E1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9DAF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7E9D0-B55D-582B-A0D9-23AE06115175}"/>
              </a:ext>
            </a:extLst>
          </p:cNvPr>
          <p:cNvSpPr txBox="1"/>
          <p:nvPr/>
        </p:nvSpPr>
        <p:spPr>
          <a:xfrm>
            <a:off x="845332" y="2310687"/>
            <a:ext cx="105013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Montserrat" panose="00000500000000000000" pitchFamily="2" charset="-52"/>
              </a:rPr>
              <a:t>Корректировка стратегии как одна из задач стратегического управления означает, что в процессе формулирования и реализации стратегии организация может изменять и адаптировать свои цели, планы и мероприятия в соответствии с изменениями внешней и внутренней среды. Это позволяет организации учитывать новые возможности и угрозы, реагировать на изменения потребностей клиентов и конкурентных условий, оптимизировать ресурсы и достигать желаемых результатов. Корректировка стратегии является важным элементом стратегического управления, который обеспечивает гибкость и адаптивность организации в изменяющейся среде.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FFC705EE-4D85-5747-4FDC-3F37045B7F2C}"/>
              </a:ext>
            </a:extLst>
          </p:cNvPr>
          <p:cNvSpPr txBox="1">
            <a:spLocks/>
          </p:cNvSpPr>
          <p:nvPr/>
        </p:nvSpPr>
        <p:spPr>
          <a:xfrm>
            <a:off x="329497" y="1276216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AC01436E-6251-34C9-F29B-F79E4B444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61" y="1154954"/>
            <a:ext cx="587936" cy="587936"/>
          </a:xfrm>
          <a:prstGeom prst="rect">
            <a:avLst/>
          </a:prstGeom>
        </p:spPr>
      </p:pic>
      <p:sp>
        <p:nvSpPr>
          <p:cNvPr id="18" name="Google Shape;67;p14">
            <a:extLst>
              <a:ext uri="{FF2B5EF4-FFF2-40B4-BE49-F238E27FC236}">
                <a16:creationId xmlns:a16="http://schemas.microsoft.com/office/drawing/2014/main" id="{C9D77C8F-66B4-02AC-328F-41176C30DC95}"/>
              </a:ext>
            </a:extLst>
          </p:cNvPr>
          <p:cNvSpPr/>
          <p:nvPr/>
        </p:nvSpPr>
        <p:spPr>
          <a:xfrm>
            <a:off x="6406864" y="5546869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3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765"/>
              </a:solidFill>
            </a:endParaRPr>
          </a:p>
        </p:txBody>
      </p:sp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811A90EC-C60B-FCF2-3955-3001D547FB18}"/>
              </a:ext>
            </a:extLst>
          </p:cNvPr>
          <p:cNvSpPr txBox="1">
            <a:spLocks/>
          </p:cNvSpPr>
          <p:nvPr/>
        </p:nvSpPr>
        <p:spPr>
          <a:xfrm>
            <a:off x="1322297" y="1004242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Стратегическое управление</a:t>
            </a:r>
            <a:r>
              <a:rPr lang="ru-RU" sz="1800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" name="Google Shape;66;p14">
            <a:hlinkClick r:id="rId4" action="ppaction://hlinksldjump"/>
            <a:extLst>
              <a:ext uri="{FF2B5EF4-FFF2-40B4-BE49-F238E27FC236}">
                <a16:creationId xmlns:a16="http://schemas.microsoft.com/office/drawing/2014/main" id="{A98E23D8-E1E6-A0BE-B87E-13009B1D9932}"/>
              </a:ext>
            </a:extLst>
          </p:cNvPr>
          <p:cNvSpPr txBox="1">
            <a:spLocks/>
          </p:cNvSpPr>
          <p:nvPr/>
        </p:nvSpPr>
        <p:spPr>
          <a:xfrm>
            <a:off x="7001164" y="5391781"/>
            <a:ext cx="4455897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FFC319"/>
                </a:solidFill>
                <a:latin typeface="Montserrat"/>
                <a:ea typeface="Montserrat"/>
                <a:cs typeface="Montserrat"/>
                <a:sym typeface="Montserrat"/>
              </a:rPr>
              <a:t>Поиск и развитие новых рынков</a:t>
            </a:r>
            <a:r>
              <a:rPr lang="ru-RU" sz="1800" dirty="0">
                <a:solidFill>
                  <a:srgbClr val="FFC31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446750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EAFC2-35BB-F60F-3A0E-49304EFB3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3DAEF59C-B5CD-5473-628C-48EF46E00F0B}"/>
              </a:ext>
            </a:extLst>
          </p:cNvPr>
          <p:cNvSpPr txBox="1">
            <a:spLocks/>
          </p:cNvSpPr>
          <p:nvPr/>
        </p:nvSpPr>
        <p:spPr>
          <a:xfrm>
            <a:off x="1330094" y="966196"/>
            <a:ext cx="4091651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МОТИВАЦИЯ</a:t>
            </a:r>
            <a:endParaRPr lang="ru-RU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53F89B2-6497-9A8E-779F-EDF63F018AF8}"/>
              </a:ext>
            </a:extLst>
          </p:cNvPr>
          <p:cNvSpPr/>
          <p:nvPr/>
        </p:nvSpPr>
        <p:spPr>
          <a:xfrm>
            <a:off x="358558" y="1767655"/>
            <a:ext cx="11474883" cy="3399697"/>
          </a:xfrm>
          <a:prstGeom prst="roundRect">
            <a:avLst>
              <a:gd name="adj" fmla="val 10418"/>
            </a:avLst>
          </a:prstGeom>
          <a:solidFill>
            <a:srgbClr val="D3E1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9DAF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C73F4-07E0-1582-069B-EDC8A2981E78}"/>
              </a:ext>
            </a:extLst>
          </p:cNvPr>
          <p:cNvSpPr txBox="1"/>
          <p:nvPr/>
        </p:nvSpPr>
        <p:spPr>
          <a:xfrm>
            <a:off x="845332" y="2047885"/>
            <a:ext cx="105013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Одной из задач стратегического планирования является м</a:t>
            </a:r>
            <a:r>
              <a:rPr lang="ru-RU" dirty="0">
                <a:effectLst/>
                <a:latin typeface="Montserrat" panose="00000500000000000000" pitchFamily="2" charset="-52"/>
              </a:rPr>
              <a:t>отивация на достижение запланированных результатов, что включает в себя определение системы стимулов, которые бы побуждали сотрудников к достижению поставленных стратегических целей компании.</a:t>
            </a:r>
          </a:p>
          <a:p>
            <a:endParaRPr lang="ru-RU" dirty="0">
              <a:effectLst/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К мерам мотивации сотрудников относятся: выплата премий, повышение заработной платы, предоставление льгот, возможность продвижения по службе и др. Здесь важно понимать, что у разных сотрудников разные ценности (материальные и духовные), и что иной раз эффективен индивидуальный подход, найти который помогает профайлинг.</a:t>
            </a:r>
            <a:endParaRPr lang="ru-RU" dirty="0">
              <a:effectLst/>
              <a:latin typeface="Montserrat" panose="00000500000000000000" pitchFamily="2" charset="-52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F67EEC14-DD4D-631F-6040-D16F9D3DD339}"/>
              </a:ext>
            </a:extLst>
          </p:cNvPr>
          <p:cNvSpPr txBox="1">
            <a:spLocks/>
          </p:cNvSpPr>
          <p:nvPr/>
        </p:nvSpPr>
        <p:spPr>
          <a:xfrm>
            <a:off x="329497" y="1026828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DC381A97-F051-1FC1-F6B7-7C16E207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61" y="905566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227CE01B-EA4F-8255-5405-4BB465C36E44}"/>
              </a:ext>
            </a:extLst>
          </p:cNvPr>
          <p:cNvSpPr txBox="1">
            <a:spLocks/>
          </p:cNvSpPr>
          <p:nvPr/>
        </p:nvSpPr>
        <p:spPr>
          <a:xfrm>
            <a:off x="1322297" y="754854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Стратегическое управление</a:t>
            </a:r>
            <a:r>
              <a:rPr lang="ru-RU" sz="1800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2C005654-BFE8-2CEC-A4BA-C0E9EF881D7B}"/>
              </a:ext>
            </a:extLst>
          </p:cNvPr>
          <p:cNvSpPr/>
          <p:nvPr/>
        </p:nvSpPr>
        <p:spPr>
          <a:xfrm>
            <a:off x="6714835" y="5421909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B5F1"/>
              </a:solidFill>
            </a:endParaRPr>
          </a:p>
        </p:txBody>
      </p:sp>
      <p:sp>
        <p:nvSpPr>
          <p:cNvPr id="5" name="Google Shape;66;p14">
            <a:hlinkClick r:id="rId4" action="ppaction://hlinksldjump"/>
            <a:extLst>
              <a:ext uri="{FF2B5EF4-FFF2-40B4-BE49-F238E27FC236}">
                <a16:creationId xmlns:a16="http://schemas.microsoft.com/office/drawing/2014/main" id="{F1FA43BB-C0C8-42D3-BFB1-66ACDA52E2AE}"/>
              </a:ext>
            </a:extLst>
          </p:cNvPr>
          <p:cNvSpPr txBox="1">
            <a:spLocks/>
          </p:cNvSpPr>
          <p:nvPr/>
        </p:nvSpPr>
        <p:spPr>
          <a:xfrm>
            <a:off x="7204364" y="5281258"/>
            <a:ext cx="4234196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Профилирование сотрудников</a:t>
            </a:r>
            <a:r>
              <a:rPr lang="ru-RU" sz="1800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10" name="Google Shape;67;p14">
            <a:extLst>
              <a:ext uri="{FF2B5EF4-FFF2-40B4-BE49-F238E27FC236}">
                <a16:creationId xmlns:a16="http://schemas.microsoft.com/office/drawing/2014/main" id="{0CD1688A-4622-76D4-2947-DB05C4F29F8B}"/>
              </a:ext>
            </a:extLst>
          </p:cNvPr>
          <p:cNvSpPr/>
          <p:nvPr/>
        </p:nvSpPr>
        <p:spPr>
          <a:xfrm>
            <a:off x="5103861" y="5840272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3B5F1"/>
              </a:solidFill>
            </a:endParaRPr>
          </a:p>
        </p:txBody>
      </p:sp>
      <p:sp>
        <p:nvSpPr>
          <p:cNvPr id="11" name="Google Shape;66;p14">
            <a:hlinkClick r:id="rId5" action="ppaction://hlinksldjump"/>
            <a:extLst>
              <a:ext uri="{FF2B5EF4-FFF2-40B4-BE49-F238E27FC236}">
                <a16:creationId xmlns:a16="http://schemas.microsoft.com/office/drawing/2014/main" id="{6027E6A1-45AE-B460-6940-97B4DA4AD7A7}"/>
              </a:ext>
            </a:extLst>
          </p:cNvPr>
          <p:cNvSpPr txBox="1">
            <a:spLocks/>
          </p:cNvSpPr>
          <p:nvPr/>
        </p:nvSpPr>
        <p:spPr>
          <a:xfrm>
            <a:off x="3712870" y="5685184"/>
            <a:ext cx="7753251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системы продвижения по службе</a:t>
            </a:r>
            <a:r>
              <a:rPr lang="ru-RU" sz="1800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115266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A0645-6306-5C6B-D7B7-33B9F7A15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9C7FC1FA-87A9-DD91-F9DC-C0EB75F795D2}"/>
              </a:ext>
            </a:extLst>
          </p:cNvPr>
          <p:cNvSpPr txBox="1">
            <a:spLocks/>
          </p:cNvSpPr>
          <p:nvPr/>
        </p:nvSpPr>
        <p:spPr>
          <a:xfrm>
            <a:off x="1330094" y="1215584"/>
            <a:ext cx="810946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ЗАКЛЮЧЕНИЕ СОТРУДНИЧЕСТВА</a:t>
            </a:r>
            <a:r>
              <a:rPr lang="ru-RU" sz="3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7EF1476-5D7F-5C0B-4034-AC6B99A19D50}"/>
              </a:ext>
            </a:extLst>
          </p:cNvPr>
          <p:cNvSpPr/>
          <p:nvPr/>
        </p:nvSpPr>
        <p:spPr>
          <a:xfrm>
            <a:off x="358558" y="2042715"/>
            <a:ext cx="11474883" cy="2907975"/>
          </a:xfrm>
          <a:prstGeom prst="roundRect">
            <a:avLst>
              <a:gd name="adj" fmla="val 12538"/>
            </a:avLst>
          </a:prstGeom>
          <a:solidFill>
            <a:srgbClr val="D3E1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9DAF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9769F-09A0-0A5F-2480-0EEB571128B1}"/>
              </a:ext>
            </a:extLst>
          </p:cNvPr>
          <p:cNvSpPr txBox="1"/>
          <p:nvPr/>
        </p:nvSpPr>
        <p:spPr>
          <a:xfrm>
            <a:off x="937227" y="2342541"/>
            <a:ext cx="105013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Заключение стратегически важного сотрудничества подразумевает под собой поиск инвесторов, поставщиков и других стейкхолдеров, сотрудничество с которыми влияет на дальнейшее развитие компании и ее стратегию; проведение с ними деловых переговоров и заключение контрактов.</a:t>
            </a:r>
          </a:p>
          <a:p>
            <a:endParaRPr lang="ru-RU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Здесь важно выяснить на начальном этапе, является ли вторая сторона надежной, совпадает ли ее истинные ценности, взгляды, цели и задачи с вашими, и при соблюдении этих условий, ключевую роль будет играть итог переговоров. 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FFB6F971-1469-703B-47EF-6A29FE0EF6D8}"/>
              </a:ext>
            </a:extLst>
          </p:cNvPr>
          <p:cNvSpPr txBox="1">
            <a:spLocks/>
          </p:cNvSpPr>
          <p:nvPr/>
        </p:nvSpPr>
        <p:spPr>
          <a:xfrm>
            <a:off x="329497" y="1276216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367F9098-5B36-68F5-189B-4602EFB2B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61" y="1154954"/>
            <a:ext cx="587936" cy="587936"/>
          </a:xfrm>
          <a:prstGeom prst="rect">
            <a:avLst/>
          </a:prstGeom>
        </p:spPr>
      </p:pic>
      <p:sp>
        <p:nvSpPr>
          <p:cNvPr id="18" name="Google Shape;67;p14">
            <a:extLst>
              <a:ext uri="{FF2B5EF4-FFF2-40B4-BE49-F238E27FC236}">
                <a16:creationId xmlns:a16="http://schemas.microsoft.com/office/drawing/2014/main" id="{DDB0EAB9-6E5E-3917-8C31-3D6C65A0BD80}"/>
              </a:ext>
            </a:extLst>
          </p:cNvPr>
          <p:cNvSpPr/>
          <p:nvPr/>
        </p:nvSpPr>
        <p:spPr>
          <a:xfrm>
            <a:off x="8044402" y="5311853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B5F1"/>
              </a:solidFill>
            </a:endParaRPr>
          </a:p>
        </p:txBody>
      </p:sp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23862A87-7831-A31B-C750-C84EB22D211D}"/>
              </a:ext>
            </a:extLst>
          </p:cNvPr>
          <p:cNvSpPr txBox="1">
            <a:spLocks/>
          </p:cNvSpPr>
          <p:nvPr/>
        </p:nvSpPr>
        <p:spPr>
          <a:xfrm>
            <a:off x="1322297" y="1004242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Стратегическое управление</a:t>
            </a:r>
            <a:r>
              <a:rPr lang="ru-RU" sz="1800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" name="Google Shape;66;p14">
            <a:hlinkClick r:id="rId4" action="ppaction://hlinksldjump"/>
            <a:extLst>
              <a:ext uri="{FF2B5EF4-FFF2-40B4-BE49-F238E27FC236}">
                <a16:creationId xmlns:a16="http://schemas.microsoft.com/office/drawing/2014/main" id="{5C1C6685-19DA-4557-0D60-ECC7EB1E1A50}"/>
              </a:ext>
            </a:extLst>
          </p:cNvPr>
          <p:cNvSpPr txBox="1">
            <a:spLocks/>
          </p:cNvSpPr>
          <p:nvPr/>
        </p:nvSpPr>
        <p:spPr>
          <a:xfrm>
            <a:off x="7589496" y="5156765"/>
            <a:ext cx="3849064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Бизнес-</a:t>
            </a:r>
            <a:r>
              <a:rPr lang="ru-RU" sz="1800" b="1" dirty="0" err="1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профайлинг</a:t>
            </a:r>
            <a:r>
              <a:rPr lang="ru-RU" sz="1800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9DD952-D8FF-13EF-A7EF-9D07EB171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8580" y1="20414" x2="58580" y2="20414"/>
                        <a14:backgroundMark x1="33136" y1="29586" x2="33136" y2="29586"/>
                        <a14:backgroundMark x1="49408" y1="77811" x2="49408" y2="77811"/>
                        <a14:backgroundMark x1="19527" y1="65089" x2="19527" y2="65089"/>
                        <a14:backgroundMark x1="83728" y1="50592" x2="83728" y2="50592"/>
                        <a14:backgroundMark x1="81065" y1="30178" x2="81065" y2="30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77583" y="87085"/>
            <a:ext cx="2558417" cy="25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82205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ADEF">
            <a:alpha val="36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6D00A0-5883-566E-EE39-6C1E02981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12CC7D9A-14A5-EC85-2EC8-9B3F8CE86B68}"/>
              </a:ext>
            </a:extLst>
          </p:cNvPr>
          <p:cNvSpPr txBox="1">
            <a:spLocks/>
          </p:cNvSpPr>
          <p:nvPr/>
        </p:nvSpPr>
        <p:spPr>
          <a:xfrm>
            <a:off x="1187854" y="1998739"/>
            <a:ext cx="10292946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КОНТРОЛЬ ЗА ИСПОЛНЕНИЕМ СТРАТЕГИИ</a:t>
            </a:r>
            <a:r>
              <a:rPr lang="ru-RU" sz="3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3141BE4-07FB-97C7-9D6C-8E11C838E37A}"/>
              </a:ext>
            </a:extLst>
          </p:cNvPr>
          <p:cNvSpPr/>
          <p:nvPr/>
        </p:nvSpPr>
        <p:spPr>
          <a:xfrm>
            <a:off x="358558" y="2773680"/>
            <a:ext cx="11474883" cy="1534160"/>
          </a:xfrm>
          <a:prstGeom prst="roundRect">
            <a:avLst>
              <a:gd name="adj" fmla="val 125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9DAF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7C4F1-1D31-9F0C-36B8-640ACA2538F8}"/>
              </a:ext>
            </a:extLst>
          </p:cNvPr>
          <p:cNvSpPr txBox="1"/>
          <p:nvPr/>
        </p:nvSpPr>
        <p:spPr>
          <a:xfrm>
            <a:off x="845332" y="3055571"/>
            <a:ext cx="105013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К</a:t>
            </a:r>
            <a:r>
              <a:rPr lang="ru-RU" dirty="0">
                <a:effectLst/>
                <a:latin typeface="Montserrat" panose="00000500000000000000" pitchFamily="2" charset="-52"/>
              </a:rPr>
              <a:t>онтроль за выполнением стратегии – это непрерывное наблюдение за процессом ее реализации. Контроль призван заранее определять предстоящие опасности, выявлять отклонения от принятой стратегии и текущие ошибки.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9F249C8F-3994-258C-DCAC-094E4AE0F6A8}"/>
              </a:ext>
            </a:extLst>
          </p:cNvPr>
          <p:cNvSpPr txBox="1">
            <a:spLocks/>
          </p:cNvSpPr>
          <p:nvPr/>
        </p:nvSpPr>
        <p:spPr>
          <a:xfrm>
            <a:off x="329497" y="1276216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DC0EC60A-903A-86C0-4DF9-961E928E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21" y="1938109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6E97E527-48DF-1CC2-E3B9-A6A67FD11BEB}"/>
              </a:ext>
            </a:extLst>
          </p:cNvPr>
          <p:cNvSpPr txBox="1">
            <a:spLocks/>
          </p:cNvSpPr>
          <p:nvPr/>
        </p:nvSpPr>
        <p:spPr>
          <a:xfrm>
            <a:off x="1180057" y="1787397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Стратегическое управление</a:t>
            </a:r>
            <a:r>
              <a:rPr lang="ru-RU" sz="1800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3946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46C3-C8F1-1B78-5650-16F86C9A6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28876233-F044-34B3-3F35-45B5F248275B}"/>
              </a:ext>
            </a:extLst>
          </p:cNvPr>
          <p:cNvSpPr txBox="1">
            <a:spLocks/>
          </p:cNvSpPr>
          <p:nvPr/>
        </p:nvSpPr>
        <p:spPr>
          <a:xfrm>
            <a:off x="1413976" y="841196"/>
            <a:ext cx="7762783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ОПРЕДЕЛЕНИЕ ПРОФАЙЛИНГА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AE0A336-171B-DD23-F2EA-885B71EAC959}"/>
              </a:ext>
            </a:extLst>
          </p:cNvPr>
          <p:cNvSpPr/>
          <p:nvPr/>
        </p:nvSpPr>
        <p:spPr>
          <a:xfrm>
            <a:off x="753441" y="1774153"/>
            <a:ext cx="10676560" cy="1360207"/>
          </a:xfrm>
          <a:prstGeom prst="roundRect">
            <a:avLst>
              <a:gd name="adj" fmla="val 16291"/>
            </a:avLst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59413-C6E6-6EEF-1218-53CFDE9818A5}"/>
              </a:ext>
            </a:extLst>
          </p:cNvPr>
          <p:cNvSpPr txBox="1"/>
          <p:nvPr/>
        </p:nvSpPr>
        <p:spPr>
          <a:xfrm>
            <a:off x="1087121" y="1992591"/>
            <a:ext cx="9845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Профайлинг</a:t>
            </a:r>
            <a:r>
              <a:rPr lang="ru-RU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 — инструмент психодиагностики, который позволяет составить комплексный психологический портрет человека, чтобы предсказать его поведение в той или иной ситуации.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2564198F-CDFD-021D-B127-4C31D0A99E6A}"/>
              </a:ext>
            </a:extLst>
          </p:cNvPr>
          <p:cNvSpPr txBox="1">
            <a:spLocks/>
          </p:cNvSpPr>
          <p:nvPr/>
        </p:nvSpPr>
        <p:spPr>
          <a:xfrm>
            <a:off x="329497" y="1133976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E5080B4-224C-AFFB-144B-3E15C8EB324F}"/>
              </a:ext>
            </a:extLst>
          </p:cNvPr>
          <p:cNvSpPr/>
          <p:nvPr/>
        </p:nvSpPr>
        <p:spPr>
          <a:xfrm>
            <a:off x="753441" y="3395860"/>
            <a:ext cx="10676560" cy="2852540"/>
          </a:xfrm>
          <a:prstGeom prst="roundRect">
            <a:avLst>
              <a:gd name="adj" fmla="val 78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F41D2-3297-1026-9ECB-55196A520F9E}"/>
              </a:ext>
            </a:extLst>
          </p:cNvPr>
          <p:cNvSpPr txBox="1"/>
          <p:nvPr/>
        </p:nvSpPr>
        <p:spPr>
          <a:xfrm>
            <a:off x="1087120" y="3667968"/>
            <a:ext cx="100884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Профайлинг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– это система социально-психологических методик, методов, техник, приемов, инструментов, которые позволяют проанализировать вербальный и невербальный язык человека, его жесты, мимику, эмоции, привычные модели поведения, реакции на окружающих его людей, их поступки, и на основании собранной базы данных создать объемный портрет этого человека – его профиль. Этот профиль будет содержать выводы о психологических особенностях, сильных и слабых качествах характера, ценностях и установках, образе мышления.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B23D10-465A-0948-CF3D-351D20F6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" y="841196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3227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ADEF">
            <a:alpha val="36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4CF1EE-C8AA-9493-622A-CECBF339E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D180AA2E-C34E-F059-8703-90C1AC3F3E19}"/>
              </a:ext>
            </a:extLst>
          </p:cNvPr>
          <p:cNvSpPr txBox="1">
            <a:spLocks/>
          </p:cNvSpPr>
          <p:nvPr/>
        </p:nvSpPr>
        <p:spPr>
          <a:xfrm>
            <a:off x="1187854" y="1998739"/>
            <a:ext cx="10292946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КООРДИНАЦИЯ РЕАЛИЗАЦИИ СТРАТЕГИИ</a:t>
            </a:r>
            <a:r>
              <a:rPr lang="ru-RU" sz="3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FDD46C3-7E05-8342-7193-BFAA4D8B8A4D}"/>
              </a:ext>
            </a:extLst>
          </p:cNvPr>
          <p:cNvSpPr/>
          <p:nvPr/>
        </p:nvSpPr>
        <p:spPr>
          <a:xfrm>
            <a:off x="358558" y="2773680"/>
            <a:ext cx="11474883" cy="1534160"/>
          </a:xfrm>
          <a:prstGeom prst="roundRect">
            <a:avLst>
              <a:gd name="adj" fmla="val 125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9DAF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308FB-BA59-FF7E-D4B5-3D4A445E7BB1}"/>
              </a:ext>
            </a:extLst>
          </p:cNvPr>
          <p:cNvSpPr txBox="1"/>
          <p:nvPr/>
        </p:nvSpPr>
        <p:spPr>
          <a:xfrm>
            <a:off x="845332" y="3055571"/>
            <a:ext cx="105013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Montserrat" panose="00000500000000000000" pitchFamily="2" charset="-52"/>
              </a:rPr>
              <a:t>Координация реализации стратегии заключается в согласовании стратегических решений различного уровня и последовательного объединения стратегий и целей подразделений предприятия на более высоких управленческих уровнях.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6C57B12F-96E9-FA44-0100-E5C76AA89A2F}"/>
              </a:ext>
            </a:extLst>
          </p:cNvPr>
          <p:cNvSpPr txBox="1">
            <a:spLocks/>
          </p:cNvSpPr>
          <p:nvPr/>
        </p:nvSpPr>
        <p:spPr>
          <a:xfrm>
            <a:off x="329497" y="1276216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B1262956-BCCC-4225-BA5E-85B37A9B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21" y="1938109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D5039339-0DE7-3682-D6E3-3407B556DF3A}"/>
              </a:ext>
            </a:extLst>
          </p:cNvPr>
          <p:cNvSpPr txBox="1">
            <a:spLocks/>
          </p:cNvSpPr>
          <p:nvPr/>
        </p:nvSpPr>
        <p:spPr>
          <a:xfrm>
            <a:off x="1180057" y="1787397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Стратегическое управление</a:t>
            </a:r>
            <a:r>
              <a:rPr lang="ru-RU" sz="1800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7940200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2CE1-46A6-4241-D1A8-8C8C1D97A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909C1A39-D481-A61A-5585-DB3519BD8691}"/>
              </a:ext>
            </a:extLst>
          </p:cNvPr>
          <p:cNvSpPr txBox="1">
            <a:spLocks/>
          </p:cNvSpPr>
          <p:nvPr/>
        </p:nvSpPr>
        <p:spPr>
          <a:xfrm>
            <a:off x="1330094" y="1141680"/>
            <a:ext cx="953960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СИСТЕМА ПРОДВИЖЕНИЯ ПО СЛУЖБЕ</a:t>
            </a:r>
            <a:endParaRPr lang="ru-RU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08FBC23-6361-85DE-4EBA-FC43D58D123A}"/>
              </a:ext>
            </a:extLst>
          </p:cNvPr>
          <p:cNvSpPr/>
          <p:nvPr/>
        </p:nvSpPr>
        <p:spPr>
          <a:xfrm>
            <a:off x="361894" y="1924207"/>
            <a:ext cx="11474883" cy="3109677"/>
          </a:xfrm>
          <a:prstGeom prst="roundRect">
            <a:avLst>
              <a:gd name="adj" fmla="val 9539"/>
            </a:avLst>
          </a:prstGeom>
          <a:solidFill>
            <a:srgbClr val="FFD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C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C8BDE-6774-FF95-7982-DDD8026C1086}"/>
              </a:ext>
            </a:extLst>
          </p:cNvPr>
          <p:cNvSpPr txBox="1"/>
          <p:nvPr/>
        </p:nvSpPr>
        <p:spPr>
          <a:xfrm>
            <a:off x="845334" y="2200676"/>
            <a:ext cx="100243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К задачам управления персоналом относится создание системы продвижения по службе, необходимых мероприятий по мотивации и контролю служебного продвижения работников.</a:t>
            </a:r>
          </a:p>
          <a:p>
            <a:endParaRPr lang="ru-RU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Факторами карьерного роста сотрудника являются как профессионализм, так и личные качества. </a:t>
            </a:r>
            <a:r>
              <a:rPr lang="en-US" dirty="0">
                <a:latin typeface="Montserrat" panose="00000500000000000000" pitchFamily="2" charset="-52"/>
              </a:rPr>
              <a:t>HR</a:t>
            </a:r>
            <a:r>
              <a:rPr lang="ru-RU" dirty="0">
                <a:latin typeface="Montserrat" panose="00000500000000000000" pitchFamily="2" charset="-52"/>
              </a:rPr>
              <a:t>-менеджер должен адекватно определять сильные и слабые стороны работника, видеть идеального сотрудника для определенной должности, т.е. профиль должности, и сопоставлять его не только с уровнем квалификации, но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ru-RU" dirty="0">
                <a:latin typeface="Montserrat" panose="00000500000000000000" pitchFamily="2" charset="-52"/>
              </a:rPr>
              <a:t>и с психологическим портретом сотрудника.</a:t>
            </a:r>
            <a:endParaRPr lang="ru-RU" dirty="0">
              <a:effectLst/>
              <a:latin typeface="Montserrat" panose="00000500000000000000" pitchFamily="2" charset="-52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A96447EB-FDA0-D2F2-9D72-24D71EB35B7B}"/>
              </a:ext>
            </a:extLst>
          </p:cNvPr>
          <p:cNvSpPr txBox="1">
            <a:spLocks/>
          </p:cNvSpPr>
          <p:nvPr/>
        </p:nvSpPr>
        <p:spPr>
          <a:xfrm>
            <a:off x="329497" y="1026828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584FCA83-22E4-3058-DB20-BCD6B143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61" y="1081050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FD0A6336-956E-961F-8B25-933AEF088CCB}"/>
              </a:ext>
            </a:extLst>
          </p:cNvPr>
          <p:cNvSpPr txBox="1">
            <a:spLocks/>
          </p:cNvSpPr>
          <p:nvPr/>
        </p:nvSpPr>
        <p:spPr>
          <a:xfrm>
            <a:off x="1322297" y="930338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персоналом</a:t>
            </a:r>
            <a:r>
              <a:rPr lang="ru-RU" sz="1800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11" name="Google Shape;67;p14">
            <a:extLst>
              <a:ext uri="{FF2B5EF4-FFF2-40B4-BE49-F238E27FC236}">
                <a16:creationId xmlns:a16="http://schemas.microsoft.com/office/drawing/2014/main" id="{D39B4FF2-7521-48B0-323C-F95477D9FDB7}"/>
              </a:ext>
            </a:extLst>
          </p:cNvPr>
          <p:cNvSpPr/>
          <p:nvPr/>
        </p:nvSpPr>
        <p:spPr>
          <a:xfrm>
            <a:off x="6714835" y="5421909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B5F1"/>
              </a:solidFill>
            </a:endParaRPr>
          </a:p>
        </p:txBody>
      </p:sp>
      <p:sp>
        <p:nvSpPr>
          <p:cNvPr id="12" name="Google Shape;66;p14">
            <a:hlinkClick r:id="rId4" action="ppaction://hlinksldjump"/>
            <a:extLst>
              <a:ext uri="{FF2B5EF4-FFF2-40B4-BE49-F238E27FC236}">
                <a16:creationId xmlns:a16="http://schemas.microsoft.com/office/drawing/2014/main" id="{9535A11D-EE23-6607-6BF9-2CFDD8069DAC}"/>
              </a:ext>
            </a:extLst>
          </p:cNvPr>
          <p:cNvSpPr txBox="1">
            <a:spLocks/>
          </p:cNvSpPr>
          <p:nvPr/>
        </p:nvSpPr>
        <p:spPr>
          <a:xfrm>
            <a:off x="7204364" y="5281258"/>
            <a:ext cx="4234196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Профилирование сотрудников</a:t>
            </a:r>
            <a:r>
              <a:rPr lang="ru-RU" sz="1800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5DD24830-BB96-3C61-AEA2-FE393E4EBF8E}"/>
              </a:ext>
            </a:extLst>
          </p:cNvPr>
          <p:cNvSpPr/>
          <p:nvPr/>
        </p:nvSpPr>
        <p:spPr>
          <a:xfrm>
            <a:off x="1183046" y="5810390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B5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B5F1"/>
              </a:solidFill>
            </a:endParaRPr>
          </a:p>
        </p:txBody>
      </p:sp>
      <p:sp>
        <p:nvSpPr>
          <p:cNvPr id="14" name="Google Shape;66;p14">
            <a:hlinkClick r:id="rId5" action="ppaction://hlinksldjump"/>
            <a:extLst>
              <a:ext uri="{FF2B5EF4-FFF2-40B4-BE49-F238E27FC236}">
                <a16:creationId xmlns:a16="http://schemas.microsoft.com/office/drawing/2014/main" id="{A44A6471-2D46-9A2B-F659-CDE60B7A01CA}"/>
              </a:ext>
            </a:extLst>
          </p:cNvPr>
          <p:cNvSpPr txBox="1">
            <a:spLocks/>
          </p:cNvSpPr>
          <p:nvPr/>
        </p:nvSpPr>
        <p:spPr>
          <a:xfrm>
            <a:off x="1634836" y="5663073"/>
            <a:ext cx="9803724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Мотивация на достижение запланированных стратегических результатов</a:t>
            </a:r>
            <a:r>
              <a:rPr lang="ru-RU" sz="1800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pic>
        <p:nvPicPr>
          <p:cNvPr id="1026" name="Picture 2" descr="Молодой человек, поднимающийся по образовательной или карьерной лестнице  векторные иллюстрации | Премиум векторы">
            <a:extLst>
              <a:ext uri="{FF2B5EF4-FFF2-40B4-BE49-F238E27FC236}">
                <a16:creationId xmlns:a16="http://schemas.microsoft.com/office/drawing/2014/main" id="{D483256B-560B-E833-156D-350BA27B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920" y="2523909"/>
            <a:ext cx="2891279" cy="289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780522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F4482-2AA6-7C34-30DC-7110D62B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45F81FDE-A0CE-AB1B-5ED5-533707498C47}"/>
              </a:ext>
            </a:extLst>
          </p:cNvPr>
          <p:cNvSpPr txBox="1">
            <a:spLocks/>
          </p:cNvSpPr>
          <p:nvPr/>
        </p:nvSpPr>
        <p:spPr>
          <a:xfrm>
            <a:off x="1330094" y="1141680"/>
            <a:ext cx="953960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ПОИСК И НАЙМ СОТРУДНИКОВ</a:t>
            </a:r>
            <a:endParaRPr lang="ru-RU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6D7E0E4-4AA4-D16B-7A87-6E4373A89B4C}"/>
              </a:ext>
            </a:extLst>
          </p:cNvPr>
          <p:cNvSpPr/>
          <p:nvPr/>
        </p:nvSpPr>
        <p:spPr>
          <a:xfrm>
            <a:off x="361894" y="1924207"/>
            <a:ext cx="11474883" cy="3347040"/>
          </a:xfrm>
          <a:prstGeom prst="roundRect">
            <a:avLst>
              <a:gd name="adj" fmla="val 10133"/>
            </a:avLst>
          </a:prstGeom>
          <a:solidFill>
            <a:srgbClr val="FFD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C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76D8E-923C-B23F-51F0-391C87754379}"/>
              </a:ext>
            </a:extLst>
          </p:cNvPr>
          <p:cNvSpPr txBox="1"/>
          <p:nvPr/>
        </p:nvSpPr>
        <p:spPr>
          <a:xfrm>
            <a:off x="734361" y="3753919"/>
            <a:ext cx="10501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Montserrat" panose="00000500000000000000" pitchFamily="2" charset="-52"/>
              </a:rPr>
              <a:t>Здесь важно иметь как четкое представление о том, человек с какими знаниями, навыками и компетенциями должен занимать определенную должность, так и грамотно провести собеседование кандидата и иметь точное правдивое представление о нем.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1C2153B7-739E-3041-AB3D-B44CFF45910A}"/>
              </a:ext>
            </a:extLst>
          </p:cNvPr>
          <p:cNvSpPr txBox="1">
            <a:spLocks/>
          </p:cNvSpPr>
          <p:nvPr/>
        </p:nvSpPr>
        <p:spPr>
          <a:xfrm>
            <a:off x="329497" y="1026828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39F39952-C0F4-FCEB-6DB9-91589613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61" y="1081050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7374664B-7A34-E488-C7DD-60EE2CD4FFC2}"/>
              </a:ext>
            </a:extLst>
          </p:cNvPr>
          <p:cNvSpPr txBox="1">
            <a:spLocks/>
          </p:cNvSpPr>
          <p:nvPr/>
        </p:nvSpPr>
        <p:spPr>
          <a:xfrm>
            <a:off x="1322297" y="930338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персоналом</a:t>
            </a:r>
            <a:r>
              <a:rPr lang="ru-RU" sz="1800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FBFA357-AC74-AD75-E37F-5CA573C36B94}"/>
              </a:ext>
            </a:extLst>
          </p:cNvPr>
          <p:cNvGrpSpPr/>
          <p:nvPr/>
        </p:nvGrpSpPr>
        <p:grpSpPr>
          <a:xfrm>
            <a:off x="7739028" y="5487302"/>
            <a:ext cx="3813509" cy="558749"/>
            <a:chOff x="7756958" y="5157570"/>
            <a:chExt cx="3813509" cy="558749"/>
          </a:xfrm>
        </p:grpSpPr>
        <p:sp>
          <p:nvSpPr>
            <p:cNvPr id="3" name="Google Shape;67;p14">
              <a:extLst>
                <a:ext uri="{FF2B5EF4-FFF2-40B4-BE49-F238E27FC236}">
                  <a16:creationId xmlns:a16="http://schemas.microsoft.com/office/drawing/2014/main" id="{C37E81D2-2E1E-8BD1-0693-D0E380551E21}"/>
                </a:ext>
              </a:extLst>
            </p:cNvPr>
            <p:cNvSpPr/>
            <p:nvPr/>
          </p:nvSpPr>
          <p:spPr>
            <a:xfrm>
              <a:off x="7756958" y="5312659"/>
              <a:ext cx="594300" cy="187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9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3B5F1"/>
                </a:solidFill>
              </a:endParaRPr>
            </a:p>
          </p:txBody>
        </p:sp>
        <p:sp>
          <p:nvSpPr>
            <p:cNvPr id="5" name="Google Shape;66;p14">
              <a:hlinkClick r:id="rId4" action="ppaction://hlinksldjump"/>
              <a:extLst>
                <a:ext uri="{FF2B5EF4-FFF2-40B4-BE49-F238E27FC236}">
                  <a16:creationId xmlns:a16="http://schemas.microsoft.com/office/drawing/2014/main" id="{D76B0205-CB7B-6290-7A33-58EAD664B64F}"/>
                </a:ext>
              </a:extLst>
            </p:cNvPr>
            <p:cNvSpPr txBox="1">
              <a:spLocks/>
            </p:cNvSpPr>
            <p:nvPr/>
          </p:nvSpPr>
          <p:spPr>
            <a:xfrm>
              <a:off x="8351258" y="5157570"/>
              <a:ext cx="3219209" cy="558749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ru-RU" sz="1800" b="1" dirty="0">
                  <a:solidFill>
                    <a:srgbClr val="E3818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Кадровый профайлинг</a:t>
              </a:r>
              <a:r>
                <a:rPr lang="ru-RU" sz="1800" dirty="0">
                  <a:solidFill>
                    <a:srgbClr val="E3818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0A18E4F-4EA2-9327-7A23-65F9E2C67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066" y="471718"/>
            <a:ext cx="3387234" cy="3387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D01B04-79D2-FC68-1FA2-5A23B5D77F0E}"/>
              </a:ext>
            </a:extLst>
          </p:cNvPr>
          <p:cNvSpPr txBox="1"/>
          <p:nvPr/>
        </p:nvSpPr>
        <p:spPr>
          <a:xfrm>
            <a:off x="734362" y="2140262"/>
            <a:ext cx="8427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Montserrat" panose="00000500000000000000" pitchFamily="2" charset="-52"/>
              </a:rPr>
              <a:t>HR-менеджер размещает вакансии, отсматривает резюме и портфолио, приглашает соискателей на собеседования и направляет </a:t>
            </a:r>
            <a:r>
              <a:rPr lang="ru-RU" dirty="0" err="1">
                <a:effectLst/>
                <a:latin typeface="Montserrat" panose="00000500000000000000" pitchFamily="2" charset="-52"/>
              </a:rPr>
              <a:t>офферы</a:t>
            </a:r>
            <a:r>
              <a:rPr lang="ru-RU" dirty="0">
                <a:effectLst/>
                <a:latin typeface="Montserrat" panose="00000500000000000000" pitchFamily="2" charset="-52"/>
              </a:rPr>
              <a:t> подходящим кандидатам. Для лучшего понимания личности кандидата он применяет различные психологические практики.</a:t>
            </a:r>
          </a:p>
        </p:txBody>
      </p:sp>
    </p:spTree>
    <p:extLst>
      <p:ext uri="{BB962C8B-B14F-4D97-AF65-F5344CB8AC3E}">
        <p14:creationId xmlns:p14="http://schemas.microsoft.com/office/powerpoint/2010/main" val="1088075243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6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E9FCCC-BB0D-CB97-0912-80F13CF34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B4061ED8-780D-DE61-3181-856E043CB9E6}"/>
              </a:ext>
            </a:extLst>
          </p:cNvPr>
          <p:cNvSpPr txBox="1">
            <a:spLocks/>
          </p:cNvSpPr>
          <p:nvPr/>
        </p:nvSpPr>
        <p:spPr>
          <a:xfrm>
            <a:off x="1177694" y="1722700"/>
            <a:ext cx="953960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ИССЛЕДОВАНИЕ РЫНКА ТРУДА</a:t>
            </a:r>
            <a:endParaRPr lang="ru-RU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C9D67BD-D0B3-A01C-CF47-F8DE8064317B}"/>
              </a:ext>
            </a:extLst>
          </p:cNvPr>
          <p:cNvSpPr/>
          <p:nvPr/>
        </p:nvSpPr>
        <p:spPr>
          <a:xfrm>
            <a:off x="361894" y="2489200"/>
            <a:ext cx="11474883" cy="2544684"/>
          </a:xfrm>
          <a:prstGeom prst="roundRect">
            <a:avLst>
              <a:gd name="adj" fmla="val 101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C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222BE-D830-2DC4-35C2-98233B83F164}"/>
              </a:ext>
            </a:extLst>
          </p:cNvPr>
          <p:cNvSpPr txBox="1"/>
          <p:nvPr/>
        </p:nvSpPr>
        <p:spPr>
          <a:xfrm>
            <a:off x="734361" y="2884379"/>
            <a:ext cx="105013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Montserrat" panose="00000500000000000000" pitchFamily="2" charset="-52"/>
              </a:rPr>
              <a:t>Узнаёт информацию о сотрудниках конкурентов и отслеживает выход подходящего кандидата на рынок. Специалист по персоналу формирует кадровый резерв и регулярно пополняет его.</a:t>
            </a:r>
          </a:p>
          <a:p>
            <a:endParaRPr lang="ru-RU" dirty="0">
              <a:latin typeface="Montserrat" panose="00000500000000000000" pitchFamily="2" charset="-52"/>
            </a:endParaRPr>
          </a:p>
          <a:p>
            <a:r>
              <a:rPr lang="ru-RU" dirty="0">
                <a:effectLst/>
                <a:latin typeface="Montserrat" panose="00000500000000000000" pitchFamily="2" charset="-52"/>
              </a:rPr>
              <a:t>HR-менеджер изучает вилки зарплат для каждой вакансии компании и подсказывает, когда можно увеличить оплату труда для более быстрого найма.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4267AA46-ADD0-54D8-76DC-9B1D6F55E3A9}"/>
              </a:ext>
            </a:extLst>
          </p:cNvPr>
          <p:cNvSpPr txBox="1">
            <a:spLocks/>
          </p:cNvSpPr>
          <p:nvPr/>
        </p:nvSpPr>
        <p:spPr>
          <a:xfrm>
            <a:off x="329497" y="1026828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BBE8E41E-FE03-E5FD-406D-CA9208561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61" y="1662070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A7564172-982A-BE6C-18F0-0076A959B900}"/>
              </a:ext>
            </a:extLst>
          </p:cNvPr>
          <p:cNvSpPr txBox="1">
            <a:spLocks/>
          </p:cNvSpPr>
          <p:nvPr/>
        </p:nvSpPr>
        <p:spPr>
          <a:xfrm>
            <a:off x="1169897" y="1511358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персоналом</a:t>
            </a:r>
            <a:r>
              <a:rPr lang="ru-RU" sz="1800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636631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6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AC4289-8CD2-18B0-E25C-973AD72E2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888DF93A-9836-DD3D-1DFD-265AA6D3E972}"/>
              </a:ext>
            </a:extLst>
          </p:cNvPr>
          <p:cNvSpPr txBox="1">
            <a:spLocks/>
          </p:cNvSpPr>
          <p:nvPr/>
        </p:nvSpPr>
        <p:spPr>
          <a:xfrm>
            <a:off x="1096414" y="2118748"/>
            <a:ext cx="953960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СИСТЕМА ОБУЧЕНИЯ ПЕРСОНАЛА</a:t>
            </a:r>
            <a:endParaRPr lang="ru-RU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4804344-989C-1A27-B913-29925B11C4A8}"/>
              </a:ext>
            </a:extLst>
          </p:cNvPr>
          <p:cNvSpPr/>
          <p:nvPr/>
        </p:nvSpPr>
        <p:spPr>
          <a:xfrm>
            <a:off x="361894" y="2885248"/>
            <a:ext cx="11474883" cy="1722747"/>
          </a:xfrm>
          <a:prstGeom prst="roundRect">
            <a:avLst>
              <a:gd name="adj" fmla="val 101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C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92523-65B3-2C32-A5D5-C042D4706514}"/>
              </a:ext>
            </a:extLst>
          </p:cNvPr>
          <p:cNvSpPr txBox="1"/>
          <p:nvPr/>
        </p:nvSpPr>
        <p:spPr>
          <a:xfrm>
            <a:off x="692933" y="3104990"/>
            <a:ext cx="10501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HR</a:t>
            </a:r>
            <a:r>
              <a:rPr lang="ru-RU" dirty="0">
                <a:latin typeface="Montserrat" panose="00000500000000000000" pitchFamily="2" charset="-52"/>
              </a:rPr>
              <a:t>-менеджер о</a:t>
            </a:r>
            <a:r>
              <a:rPr lang="ru-RU" dirty="0">
                <a:effectLst/>
                <a:latin typeface="Montserrat" panose="00000500000000000000" pitchFamily="2" charset="-52"/>
              </a:rPr>
              <a:t>бучает и развивает персонал через курсы повышения квалификации, отправляет сотрудников на мастер-классы и конференции. Определяет, какие навыки приобретут сотрудники и сколько времени займёт обучение. Вместе с сотрудниками строит их карьерный путь и помогает пройти его.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0537B93F-3393-B9CB-4D67-B9644BCAA8A3}"/>
              </a:ext>
            </a:extLst>
          </p:cNvPr>
          <p:cNvSpPr txBox="1">
            <a:spLocks/>
          </p:cNvSpPr>
          <p:nvPr/>
        </p:nvSpPr>
        <p:spPr>
          <a:xfrm>
            <a:off x="329497" y="1026828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33A4EC6C-F9D7-C67E-12F8-49CBADC96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81" y="2058118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1746F428-B5DF-D9F9-3EDF-C3915F8DEB9A}"/>
              </a:ext>
            </a:extLst>
          </p:cNvPr>
          <p:cNvSpPr txBox="1">
            <a:spLocks/>
          </p:cNvSpPr>
          <p:nvPr/>
        </p:nvSpPr>
        <p:spPr>
          <a:xfrm>
            <a:off x="1088617" y="1907406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персоналом</a:t>
            </a:r>
            <a:r>
              <a:rPr lang="ru-RU" sz="1800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5529382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6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C2D6BD-7246-5ED0-A9B6-472FD4CD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CC0DCF1F-7FD3-5E93-8F8D-A5BEFC030884}"/>
              </a:ext>
            </a:extLst>
          </p:cNvPr>
          <p:cNvSpPr txBox="1">
            <a:spLocks/>
          </p:cNvSpPr>
          <p:nvPr/>
        </p:nvSpPr>
        <p:spPr>
          <a:xfrm>
            <a:off x="1088617" y="1529675"/>
            <a:ext cx="953960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РАЗВИТИЕ БРЕНДА КОМПАНИИ КАК РАБОТОДАТЕЛЯ</a:t>
            </a:r>
            <a:endParaRPr lang="ru-RU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E325F4-1E62-0DFB-C15D-FCE7E212879A}"/>
              </a:ext>
            </a:extLst>
          </p:cNvPr>
          <p:cNvSpPr/>
          <p:nvPr/>
        </p:nvSpPr>
        <p:spPr>
          <a:xfrm>
            <a:off x="361894" y="2602143"/>
            <a:ext cx="11474883" cy="2644111"/>
          </a:xfrm>
          <a:prstGeom prst="roundRect">
            <a:avLst>
              <a:gd name="adj" fmla="val 101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C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AFF64-BCDD-B222-1898-A78CAAB2E7F1}"/>
              </a:ext>
            </a:extLst>
          </p:cNvPr>
          <p:cNvSpPr txBox="1"/>
          <p:nvPr/>
        </p:nvSpPr>
        <p:spPr>
          <a:xfrm>
            <a:off x="790750" y="2908535"/>
            <a:ext cx="105013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Montserrat" panose="00000500000000000000" pitchFamily="2" charset="-52"/>
              </a:rPr>
              <a:t>Репутация бизнеса напрямую зависит от позиционирования бренда и отзывов о нём. Задача HR-менеджера — понимать, как отработать негатив бывшего сотрудника, не согласного с причиной увольнения. На случай защиты интересов компании у менеджера по персоналу должен быть план антикризисных коммуникаций. Публичный образ компании должен совпадать с ценностями внутри коллектива, а амбассадорами бренда выступать люди, интересные для целевой аудитории.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50FA4202-633A-4F1C-D8C9-9077B3F4A2FC}"/>
              </a:ext>
            </a:extLst>
          </p:cNvPr>
          <p:cNvSpPr txBox="1">
            <a:spLocks/>
          </p:cNvSpPr>
          <p:nvPr/>
        </p:nvSpPr>
        <p:spPr>
          <a:xfrm>
            <a:off x="329497" y="1026828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20B0FE1A-CB7A-8921-6EC6-DC9416D6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82" y="1457384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D540B98D-E6C5-B8AC-0D4A-95444B1D36C7}"/>
              </a:ext>
            </a:extLst>
          </p:cNvPr>
          <p:cNvSpPr txBox="1">
            <a:spLocks/>
          </p:cNvSpPr>
          <p:nvPr/>
        </p:nvSpPr>
        <p:spPr>
          <a:xfrm>
            <a:off x="1084718" y="1097226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персоналом</a:t>
            </a:r>
            <a:r>
              <a:rPr lang="ru-RU" sz="1800" dirty="0">
                <a:solidFill>
                  <a:srgbClr val="FF71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073026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3F62E-B7DA-5916-096B-0E8F2E6EF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6104E3FB-91A4-E682-41BB-31D20D20C31A}"/>
              </a:ext>
            </a:extLst>
          </p:cNvPr>
          <p:cNvSpPr txBox="1">
            <a:spLocks/>
          </p:cNvSpPr>
          <p:nvPr/>
        </p:nvSpPr>
        <p:spPr>
          <a:xfrm>
            <a:off x="1326195" y="970207"/>
            <a:ext cx="953960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УДОВЛЕТВОРЕННОСТЬ ПОТРЕБИТЕЛЯ </a:t>
            </a:r>
          </a:p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И БРЕНД</a:t>
            </a:r>
            <a:endParaRPr lang="ru-RU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BF41CDE-92E8-2D47-8871-E2ED15596214}"/>
              </a:ext>
            </a:extLst>
          </p:cNvPr>
          <p:cNvSpPr/>
          <p:nvPr/>
        </p:nvSpPr>
        <p:spPr>
          <a:xfrm>
            <a:off x="361894" y="1924207"/>
            <a:ext cx="11474883" cy="3575952"/>
          </a:xfrm>
          <a:prstGeom prst="roundRect">
            <a:avLst>
              <a:gd name="adj" fmla="val 10133"/>
            </a:avLst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D76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14AAE-6530-DD55-2C45-24D13A620AED}"/>
              </a:ext>
            </a:extLst>
          </p:cNvPr>
          <p:cNvSpPr txBox="1"/>
          <p:nvPr/>
        </p:nvSpPr>
        <p:spPr>
          <a:xfrm>
            <a:off x="769029" y="2042459"/>
            <a:ext cx="106539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Montserrat" panose="00000500000000000000" pitchFamily="2" charset="-52"/>
              </a:rPr>
              <a:t>Создание привлекательного бренда и управление им. Содержание этой задачи включает в себя формирование не только интересных для целевой аудитории потребителей атрибутов торговой марки, но и регулярный мониторинг актуальности и ценности бренда. В случае снижения со стороны аудитории потребителей интереса к марке, это может приводить к пересмотру позиционирования и даже признаков её идентичности.</a:t>
            </a:r>
          </a:p>
          <a:p>
            <a:br>
              <a:rPr lang="ru-RU" dirty="0">
                <a:effectLst/>
                <a:latin typeface="Montserrat" panose="00000500000000000000" pitchFamily="2" charset="-52"/>
              </a:rPr>
            </a:br>
            <a:r>
              <a:rPr lang="ru-RU" dirty="0">
                <a:effectLst/>
                <a:latin typeface="Montserrat" panose="00000500000000000000" pitchFamily="2" charset="-52"/>
              </a:rPr>
              <a:t>Увеличение удовлетворенности потребителей и развитие лояльности. </a:t>
            </a:r>
          </a:p>
          <a:p>
            <a:r>
              <a:rPr lang="ru-RU" dirty="0">
                <a:effectLst/>
                <a:latin typeface="Montserrat" panose="00000500000000000000" pitchFamily="2" charset="-52"/>
              </a:rPr>
              <a:t>Это подразумевает максимальное соответствие продукта компании </a:t>
            </a:r>
          </a:p>
          <a:p>
            <a:r>
              <a:rPr lang="ru-RU" dirty="0">
                <a:effectLst/>
                <a:latin typeface="Montserrat" panose="00000500000000000000" pitchFamily="2" charset="-52"/>
              </a:rPr>
              <a:t>ожиданиям целевой аудитории потребителей, тем самым снижая их </a:t>
            </a:r>
          </a:p>
          <a:p>
            <a:r>
              <a:rPr lang="ru-RU" dirty="0">
                <a:effectLst/>
                <a:latin typeface="Montserrat" panose="00000500000000000000" pitchFamily="2" charset="-52"/>
              </a:rPr>
              <a:t>стремление к поиску альтернатив и желание переключения на </a:t>
            </a:r>
          </a:p>
          <a:p>
            <a:r>
              <a:rPr lang="ru-RU" dirty="0">
                <a:effectLst/>
                <a:latin typeface="Montserrat" panose="00000500000000000000" pitchFamily="2" charset="-52"/>
              </a:rPr>
              <a:t>предложения конкурентов.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8D413345-0351-7889-171E-BC8856F5D825}"/>
              </a:ext>
            </a:extLst>
          </p:cNvPr>
          <p:cNvSpPr txBox="1">
            <a:spLocks/>
          </p:cNvSpPr>
          <p:nvPr/>
        </p:nvSpPr>
        <p:spPr>
          <a:xfrm>
            <a:off x="329497" y="1026828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CD1C9494-C10F-A058-0243-1D8D25BC3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62" y="931100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BE8592B7-B171-5097-2C1D-137AE98D5CFC}"/>
              </a:ext>
            </a:extLst>
          </p:cNvPr>
          <p:cNvSpPr txBox="1">
            <a:spLocks/>
          </p:cNvSpPr>
          <p:nvPr/>
        </p:nvSpPr>
        <p:spPr>
          <a:xfrm>
            <a:off x="1326195" y="592128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FFC319"/>
                </a:solidFill>
                <a:latin typeface="Montserrat"/>
                <a:ea typeface="Montserrat"/>
                <a:cs typeface="Montserrat"/>
                <a:sym typeface="Montserrat"/>
              </a:rPr>
              <a:t>Маркетинг</a:t>
            </a:r>
            <a:r>
              <a:rPr lang="ru-RU" sz="1800" dirty="0">
                <a:solidFill>
                  <a:srgbClr val="FFC31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5435D2B9-CAAD-B5E5-9FCB-4AC83BDA13DE}"/>
              </a:ext>
            </a:extLst>
          </p:cNvPr>
          <p:cNvSpPr/>
          <p:nvPr/>
        </p:nvSpPr>
        <p:spPr>
          <a:xfrm>
            <a:off x="6767082" y="5904378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B5F1"/>
              </a:solidFill>
            </a:endParaRPr>
          </a:p>
        </p:txBody>
      </p:sp>
      <p:sp>
        <p:nvSpPr>
          <p:cNvPr id="5" name="Google Shape;66;p14">
            <a:hlinkClick r:id="rId4" action="ppaction://hlinksldjump"/>
            <a:extLst>
              <a:ext uri="{FF2B5EF4-FFF2-40B4-BE49-F238E27FC236}">
                <a16:creationId xmlns:a16="http://schemas.microsoft.com/office/drawing/2014/main" id="{B2D3105C-613D-7D92-B618-636C8B84FD4A}"/>
              </a:ext>
            </a:extLst>
          </p:cNvPr>
          <p:cNvSpPr txBox="1">
            <a:spLocks/>
          </p:cNvSpPr>
          <p:nvPr/>
        </p:nvSpPr>
        <p:spPr>
          <a:xfrm>
            <a:off x="7361382" y="5749290"/>
            <a:ext cx="4376547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портрета потребителя</a:t>
            </a:r>
            <a:r>
              <a:rPr lang="ru-RU" sz="1800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FA5FCD-D3DA-F2D7-7D1B-EAD4BD158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157" y1="86581" x2="25559" y2="85144"/>
                        <a14:foregroundMark x1="17412" y1="87061" x2="17093" y2="84026"/>
                        <a14:foregroundMark x1="45208" y1="26198" x2="44888" y2="35463"/>
                        <a14:foregroundMark x1="50958" y1="43450" x2="51438" y2="52396"/>
                        <a14:foregroundMark x1="47923" y1="60863" x2="46486" y2="67572"/>
                        <a14:foregroundMark x1="56070" y1="76198" x2="52396" y2="81949"/>
                        <a14:foregroundMark x1="63898" y1="17891" x2="62939" y2="24121"/>
                        <a14:foregroundMark x1="50639" y1="66933" x2="42652" y2="59105"/>
                        <a14:backgroundMark x1="36901" y1="18530" x2="36901" y2="18530"/>
                        <a14:backgroundMark x1="45048" y1="79073" x2="45048" y2="79073"/>
                        <a14:backgroundMark x1="34824" y1="82748" x2="34824" y2="82748"/>
                        <a14:backgroundMark x1="66773" y1="78594" x2="66773" y2="78594"/>
                        <a14:backgroundMark x1="84505" y1="54952" x2="84505" y2="54952"/>
                        <a14:backgroundMark x1="74920" y1="72684" x2="74920" y2="72684"/>
                        <a14:backgroundMark x1="55751" y1="34505" x2="55751" y2="34505"/>
                        <a14:backgroundMark x1="72843" y1="21725" x2="72843" y2="21725"/>
                        <a14:backgroundMark x1="67572" y1="29872" x2="67093" y2="30831"/>
                        <a14:backgroundMark x1="70927" y1="24281" x2="70927" y2="24281"/>
                        <a14:backgroundMark x1="61182" y1="32428" x2="61182" y2="32428"/>
                        <a14:backgroundMark x1="62939" y1="35783" x2="63259" y2="36102"/>
                        <a14:backgroundMark x1="42332" y1="43770" x2="42492" y2="46326"/>
                        <a14:backgroundMark x1="40256" y1="40575" x2="38818" y2="40895"/>
                        <a14:backgroundMark x1="60703" y1="43930" x2="60224" y2="464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5097" y="3045898"/>
            <a:ext cx="3045980" cy="30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9275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E4C26-7118-0E9C-A483-614147996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2C5DD741-8D55-B414-65D5-059F7DF7A50A}"/>
              </a:ext>
            </a:extLst>
          </p:cNvPr>
          <p:cNvSpPr txBox="1">
            <a:spLocks/>
          </p:cNvSpPr>
          <p:nvPr/>
        </p:nvSpPr>
        <p:spPr>
          <a:xfrm>
            <a:off x="1318398" y="1513144"/>
            <a:ext cx="953960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ПОИСК И РАЗВИТИЕ НОВЫХ РЫНКОВ</a:t>
            </a:r>
            <a:endParaRPr lang="ru-RU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6FCEEE1-ED8F-2724-B944-1EAE7AD3DE38}"/>
              </a:ext>
            </a:extLst>
          </p:cNvPr>
          <p:cNvSpPr/>
          <p:nvPr/>
        </p:nvSpPr>
        <p:spPr>
          <a:xfrm>
            <a:off x="329497" y="2301178"/>
            <a:ext cx="11474883" cy="2620084"/>
          </a:xfrm>
          <a:prstGeom prst="roundRect">
            <a:avLst>
              <a:gd name="adj" fmla="val 10133"/>
            </a:avLst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D76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B2D9D-FBD9-A510-F20B-A27350CB7218}"/>
              </a:ext>
            </a:extLst>
          </p:cNvPr>
          <p:cNvSpPr txBox="1"/>
          <p:nvPr/>
        </p:nvSpPr>
        <p:spPr>
          <a:xfrm>
            <a:off x="780726" y="2595557"/>
            <a:ext cx="106539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Одним из главных заданий маркетинга является идентификация и анализ новых рынков, где компания может расширить свою продукцию или услуги. Это включает в себя поиск потенциальных клиентов, изучение их потребностей и предпочтений, разработку маркетинговых стратегий для привлечения и удержания таких клиентов, создание новых продуктов или модификацию существующих, а также адаптацию маркетинговых подходов под особенности данных рынков. Цель состоит в том, чтобы обеспечить рост и устойчивое развитие компании на новых рынках.</a:t>
            </a:r>
            <a:endParaRPr lang="ru-RU" dirty="0">
              <a:effectLst/>
              <a:latin typeface="Montserrat" panose="00000500000000000000" pitchFamily="2" charset="-52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09E6339A-085E-9ADA-5438-DAA42DE5A734}"/>
              </a:ext>
            </a:extLst>
          </p:cNvPr>
          <p:cNvSpPr txBox="1">
            <a:spLocks/>
          </p:cNvSpPr>
          <p:nvPr/>
        </p:nvSpPr>
        <p:spPr>
          <a:xfrm>
            <a:off x="329497" y="1499886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963E2E4C-8CE6-B412-9F3E-10D93A46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62" y="1404158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7AE12345-26A2-E0B7-15A7-6FDC129AE6B7}"/>
              </a:ext>
            </a:extLst>
          </p:cNvPr>
          <p:cNvSpPr txBox="1">
            <a:spLocks/>
          </p:cNvSpPr>
          <p:nvPr/>
        </p:nvSpPr>
        <p:spPr>
          <a:xfrm>
            <a:off x="1333993" y="1336074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FFC319"/>
                </a:solidFill>
                <a:latin typeface="Montserrat"/>
                <a:ea typeface="Montserrat"/>
                <a:cs typeface="Montserrat"/>
                <a:sym typeface="Montserrat"/>
              </a:rPr>
              <a:t>Маркетинг</a:t>
            </a:r>
            <a:r>
              <a:rPr lang="ru-RU" sz="1800" dirty="0">
                <a:solidFill>
                  <a:srgbClr val="FFC31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FFEA52A3-0A16-B7CF-B29E-496B52CD2BAA}"/>
              </a:ext>
            </a:extLst>
          </p:cNvPr>
          <p:cNvSpPr/>
          <p:nvPr/>
        </p:nvSpPr>
        <p:spPr>
          <a:xfrm>
            <a:off x="7201191" y="5319070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9AD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B5F1"/>
              </a:solidFill>
            </a:endParaRPr>
          </a:p>
        </p:txBody>
      </p:sp>
      <p:sp>
        <p:nvSpPr>
          <p:cNvPr id="5" name="Google Shape;66;p14">
            <a:hlinkClick r:id="rId4" action="ppaction://hlinksldjump"/>
            <a:extLst>
              <a:ext uri="{FF2B5EF4-FFF2-40B4-BE49-F238E27FC236}">
                <a16:creationId xmlns:a16="http://schemas.microsoft.com/office/drawing/2014/main" id="{51471BE0-7C37-A7AB-3A30-892287F5AB95}"/>
              </a:ext>
            </a:extLst>
          </p:cNvPr>
          <p:cNvSpPr txBox="1">
            <a:spLocks/>
          </p:cNvSpPr>
          <p:nvPr/>
        </p:nvSpPr>
        <p:spPr>
          <a:xfrm>
            <a:off x="7869382" y="5163982"/>
            <a:ext cx="3571397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Корректировка стратегии</a:t>
            </a:r>
            <a:r>
              <a:rPr lang="ru-RU" sz="1800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407058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40611-1102-715A-DC9B-28F419D91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D6EE3939-7E80-36F9-5283-884E3CEAC9DA}"/>
              </a:ext>
            </a:extLst>
          </p:cNvPr>
          <p:cNvSpPr txBox="1">
            <a:spLocks/>
          </p:cNvSpPr>
          <p:nvPr/>
        </p:nvSpPr>
        <p:spPr>
          <a:xfrm>
            <a:off x="1318398" y="1513144"/>
            <a:ext cx="953960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УПРАВЛЕНИЕ АССОРТИМЕНТОМ</a:t>
            </a:r>
            <a:endParaRPr lang="ru-RU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6CAF44E-E55D-3BEB-1E3D-BB4488551FA8}"/>
              </a:ext>
            </a:extLst>
          </p:cNvPr>
          <p:cNvSpPr/>
          <p:nvPr/>
        </p:nvSpPr>
        <p:spPr>
          <a:xfrm>
            <a:off x="329497" y="2301178"/>
            <a:ext cx="11474883" cy="3152664"/>
          </a:xfrm>
          <a:prstGeom prst="roundRect">
            <a:avLst>
              <a:gd name="adj" fmla="val 101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D76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65602-C98A-CBAA-1833-2817B0EF6156}"/>
              </a:ext>
            </a:extLst>
          </p:cNvPr>
          <p:cNvSpPr txBox="1"/>
          <p:nvPr/>
        </p:nvSpPr>
        <p:spPr>
          <a:xfrm>
            <a:off x="780726" y="2595557"/>
            <a:ext cx="106539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Montserrat" panose="00000500000000000000" pitchFamily="2" charset="-52"/>
              </a:rPr>
              <a:t>На маркетинговой функции предприятия лежит задача регулярного анализа динамики продаж, существующих предложений конкурентов, спроса со стороны потребителей и прочих факторов с целью контроля востребованности и пересмотра при необходимости того, что предлагает компания. Подобная работа позволяет вычленять сильные позиции в ассортименте, обеспечивающие высокую доходность фирме. И наоборот, находить слабые звенья, которые требуют либо пристального внимания и дополнительных усилий со стороны маркетинга, либо решения о прекращении поставки на определенные географические рынки или полной остановке выпуска. 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7B080E0A-1438-FE65-DA33-50EBBE74F532}"/>
              </a:ext>
            </a:extLst>
          </p:cNvPr>
          <p:cNvSpPr txBox="1">
            <a:spLocks/>
          </p:cNvSpPr>
          <p:nvPr/>
        </p:nvSpPr>
        <p:spPr>
          <a:xfrm>
            <a:off x="329497" y="1499886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BBC03A0C-D321-5155-DD22-3FDF03C0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62" y="1404158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3874E35F-59CC-C31B-B268-BC6D15D03424}"/>
              </a:ext>
            </a:extLst>
          </p:cNvPr>
          <p:cNvSpPr txBox="1">
            <a:spLocks/>
          </p:cNvSpPr>
          <p:nvPr/>
        </p:nvSpPr>
        <p:spPr>
          <a:xfrm>
            <a:off x="1333993" y="1336074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FFC319"/>
                </a:solidFill>
                <a:latin typeface="Montserrat"/>
                <a:ea typeface="Montserrat"/>
                <a:cs typeface="Montserrat"/>
                <a:sym typeface="Montserrat"/>
              </a:rPr>
              <a:t>Маркетинг</a:t>
            </a:r>
            <a:r>
              <a:rPr lang="ru-RU" sz="1800" dirty="0">
                <a:solidFill>
                  <a:srgbClr val="FFC31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59267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4633B8-114A-2AFF-CF0C-57E563989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EF129212-A6DE-482F-0C93-4C999807D476}"/>
              </a:ext>
            </a:extLst>
          </p:cNvPr>
          <p:cNvSpPr txBox="1">
            <a:spLocks/>
          </p:cNvSpPr>
          <p:nvPr/>
        </p:nvSpPr>
        <p:spPr>
          <a:xfrm>
            <a:off x="1318398" y="1513144"/>
            <a:ext cx="953960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СТИМУЛИРОВАНИЕ ПОТРЕБЛЕНИЯ ПРОДУКЦИИ</a:t>
            </a:r>
            <a:endParaRPr lang="ru-RU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659143C-AF75-319D-0941-E98CB50EDDFB}"/>
              </a:ext>
            </a:extLst>
          </p:cNvPr>
          <p:cNvSpPr/>
          <p:nvPr/>
        </p:nvSpPr>
        <p:spPr>
          <a:xfrm>
            <a:off x="370254" y="2456714"/>
            <a:ext cx="11474883" cy="2277179"/>
          </a:xfrm>
          <a:prstGeom prst="roundRect">
            <a:avLst>
              <a:gd name="adj" fmla="val 101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D76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375C6-6580-2393-6BDD-A0B3BA6E3A97}"/>
              </a:ext>
            </a:extLst>
          </p:cNvPr>
          <p:cNvSpPr txBox="1"/>
          <p:nvPr/>
        </p:nvSpPr>
        <p:spPr>
          <a:xfrm>
            <a:off x="769030" y="2856639"/>
            <a:ext cx="106539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Montserrat" panose="00000500000000000000" pitchFamily="2" charset="-52"/>
              </a:rPr>
              <a:t>Решение достигается посредством маркетинговых коммуникаций, направленных на одно или сразу несколько направлений, а именно: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Montserrat" panose="00000500000000000000" pitchFamily="2" charset="-52"/>
              </a:rPr>
              <a:t>расширение аудитории потребителей;</a:t>
            </a:r>
            <a:endParaRPr lang="ru-RU" dirty="0">
              <a:latin typeface="Montserrat" panose="00000500000000000000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Montserrat" panose="00000500000000000000" pitchFamily="2" charset="-52"/>
              </a:rPr>
              <a:t>повышение частоты покупок;</a:t>
            </a:r>
            <a:endParaRPr lang="ru-RU" dirty="0">
              <a:latin typeface="Montserrat" panose="00000500000000000000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Montserrat" panose="00000500000000000000" pitchFamily="2" charset="-52"/>
              </a:rPr>
              <a:t>увеличение количества приобретаемых продуктов за один раз.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D04725CE-0513-7DAA-74FC-2960E9A319CB}"/>
              </a:ext>
            </a:extLst>
          </p:cNvPr>
          <p:cNvSpPr txBox="1">
            <a:spLocks/>
          </p:cNvSpPr>
          <p:nvPr/>
        </p:nvSpPr>
        <p:spPr>
          <a:xfrm>
            <a:off x="329497" y="1499886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97C15B3A-9315-348A-D523-FDB47733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62" y="1404158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269EE661-00AB-4E31-E1F2-329486B26066}"/>
              </a:ext>
            </a:extLst>
          </p:cNvPr>
          <p:cNvSpPr txBox="1">
            <a:spLocks/>
          </p:cNvSpPr>
          <p:nvPr/>
        </p:nvSpPr>
        <p:spPr>
          <a:xfrm>
            <a:off x="1333992" y="1089970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FFC319"/>
                </a:solidFill>
                <a:latin typeface="Montserrat"/>
                <a:ea typeface="Montserrat"/>
                <a:cs typeface="Montserrat"/>
                <a:sym typeface="Montserrat"/>
              </a:rPr>
              <a:t>Маркетинг</a:t>
            </a:r>
            <a:r>
              <a:rPr lang="ru-RU" sz="1800" dirty="0">
                <a:solidFill>
                  <a:srgbClr val="FFC31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87281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82070-E9AB-BD23-8490-CBF15B7F5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D87C7CA0-9BCD-A851-82C4-00DB9498EEE2}"/>
              </a:ext>
            </a:extLst>
          </p:cNvPr>
          <p:cNvSpPr/>
          <p:nvPr/>
        </p:nvSpPr>
        <p:spPr>
          <a:xfrm>
            <a:off x="217822" y="2661695"/>
            <a:ext cx="2851831" cy="3866073"/>
          </a:xfrm>
          <a:prstGeom prst="roundRect">
            <a:avLst>
              <a:gd name="adj" fmla="val 9866"/>
            </a:avLst>
          </a:prstGeom>
          <a:noFill/>
          <a:ln>
            <a:solidFill>
              <a:srgbClr val="FFC319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8DBCFF8A-0E28-0660-82DC-2A2C4E7AA640}"/>
              </a:ext>
            </a:extLst>
          </p:cNvPr>
          <p:cNvSpPr/>
          <p:nvPr/>
        </p:nvSpPr>
        <p:spPr>
          <a:xfrm>
            <a:off x="902462" y="1338414"/>
            <a:ext cx="1499399" cy="785896"/>
          </a:xfrm>
          <a:prstGeom prst="roundRect">
            <a:avLst/>
          </a:prstGeom>
          <a:solidFill>
            <a:srgbClr val="FFC3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743B12F2-BD34-B97C-A149-CFD19BAC4E45}"/>
              </a:ext>
            </a:extLst>
          </p:cNvPr>
          <p:cNvSpPr txBox="1">
            <a:spLocks/>
          </p:cNvSpPr>
          <p:nvPr/>
        </p:nvSpPr>
        <p:spPr>
          <a:xfrm>
            <a:off x="1769891" y="477557"/>
            <a:ext cx="8652218" cy="622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ИСТОРИЯ РАЗВИТИЯ ПРОФАЙЛИНГА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A3CC3AAE-8573-6D88-1AD4-B5544A063A3C}"/>
              </a:ext>
            </a:extLst>
          </p:cNvPr>
          <p:cNvSpPr txBox="1">
            <a:spLocks/>
          </p:cNvSpPr>
          <p:nvPr/>
        </p:nvSpPr>
        <p:spPr>
          <a:xfrm>
            <a:off x="329497" y="1327932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D5EE2-F638-9F1B-0542-D573A840D9F7}"/>
              </a:ext>
            </a:extLst>
          </p:cNvPr>
          <p:cNvSpPr txBox="1"/>
          <p:nvPr/>
        </p:nvSpPr>
        <p:spPr>
          <a:xfrm>
            <a:off x="376927" y="2743192"/>
            <a:ext cx="26953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212529"/>
                </a:solidFill>
                <a:effectLst/>
                <a:latin typeface="Montserrat" panose="00000500000000000000" pitchFamily="2" charset="-52"/>
              </a:rPr>
              <a:t>Методы профайлинга впервые применил английский хирург Томас Бонд для составления психологической характеристики серийного маньяка. Развитие профайлинг получил в сфере криминалистики, использовался для составления психологического портрета подозреваемого по уликам, оставленным на месте преступления.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380DC4-C140-7567-36EB-58673E91B8EA}"/>
              </a:ext>
            </a:extLst>
          </p:cNvPr>
          <p:cNvSpPr txBox="1"/>
          <p:nvPr/>
        </p:nvSpPr>
        <p:spPr>
          <a:xfrm>
            <a:off x="3356978" y="2708773"/>
            <a:ext cx="2580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0" i="0" dirty="0">
                <a:solidFill>
                  <a:srgbClr val="212529"/>
                </a:solidFill>
                <a:effectLst/>
                <a:latin typeface="Montserrat" panose="00000500000000000000" pitchFamily="2" charset="-52"/>
              </a:rPr>
              <a:t>С 1985 года методы профайлинга, разработанные в ФБР Р. Ресслером и П. Бруксом, применяются для поиска и задержания лиц, подозреваемых в совершении тяжких насильственных серийных преступлений.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9723A-6D29-8FFB-B1BF-15B097BA42E8}"/>
              </a:ext>
            </a:extLst>
          </p:cNvPr>
          <p:cNvSpPr txBox="1"/>
          <p:nvPr/>
        </p:nvSpPr>
        <p:spPr>
          <a:xfrm>
            <a:off x="6350329" y="2776202"/>
            <a:ext cx="27694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212529"/>
                </a:solidFill>
                <a:effectLst/>
                <a:latin typeface="Montserrat" panose="00000500000000000000" pitchFamily="2" charset="-52"/>
              </a:rPr>
              <a:t>Второй сферой использования методик профайлинга стало обеспечение безопасности авиаперелетов. Профилирование личности позволяет выявлять потенциально опасных граждан и минимизирует риск совершения терактов на борту самолета.</a:t>
            </a:r>
          </a:p>
          <a:p>
            <a:endParaRPr lang="ru-RU" sz="1400" dirty="0">
              <a:solidFill>
                <a:srgbClr val="212529"/>
              </a:solidFill>
              <a:latin typeface="Montserrat" panose="00000500000000000000" pitchFamily="2" charset="-52"/>
            </a:endParaRPr>
          </a:p>
          <a:p>
            <a:r>
              <a:rPr lang="ru-RU" sz="1400" dirty="0">
                <a:solidFill>
                  <a:srgbClr val="212529"/>
                </a:solidFill>
                <a:latin typeface="Montserrat" panose="00000500000000000000" pitchFamily="2" charset="-52"/>
              </a:rPr>
              <a:t>Началось обучение специальности «профайлер»</a:t>
            </a:r>
            <a:endParaRPr lang="ru-RU" sz="1400" dirty="0">
              <a:latin typeface="Montserrat" panose="00000500000000000000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57033B-CB7C-3F69-DE89-A022A393C42C}"/>
              </a:ext>
            </a:extLst>
          </p:cNvPr>
          <p:cNvSpPr txBox="1"/>
          <p:nvPr/>
        </p:nvSpPr>
        <p:spPr>
          <a:xfrm>
            <a:off x="9395509" y="2743192"/>
            <a:ext cx="242112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212529"/>
                </a:solidFill>
                <a:effectLst/>
                <a:latin typeface="Montserrat" panose="00000500000000000000" pitchFamily="2" charset="-52"/>
              </a:rPr>
              <a:t>Сегодня профайлинг активно развивается и широко применяется также в медицине, семейной,  банковской, страховой, гостиничной сферах. </a:t>
            </a:r>
            <a:endParaRPr lang="ru-RU" sz="1400" dirty="0">
              <a:latin typeface="Montserrat" panose="00000500000000000000" pitchFamily="2" charset="-52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997B31A-A763-8643-FF6B-77791580A21F}"/>
              </a:ext>
            </a:extLst>
          </p:cNvPr>
          <p:cNvCxnSpPr>
            <a:cxnSpLocks/>
          </p:cNvCxnSpPr>
          <p:nvPr/>
        </p:nvCxnSpPr>
        <p:spPr>
          <a:xfrm>
            <a:off x="215264" y="2428049"/>
            <a:ext cx="2854389" cy="0"/>
          </a:xfrm>
          <a:prstGeom prst="line">
            <a:avLst/>
          </a:prstGeom>
          <a:ln>
            <a:solidFill>
              <a:srgbClr val="FFC319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66;p14">
            <a:extLst>
              <a:ext uri="{FF2B5EF4-FFF2-40B4-BE49-F238E27FC236}">
                <a16:creationId xmlns:a16="http://schemas.microsoft.com/office/drawing/2014/main" id="{5E56E831-9FFA-EC70-64AB-77C883602511}"/>
              </a:ext>
            </a:extLst>
          </p:cNvPr>
          <p:cNvSpPr txBox="1">
            <a:spLocks/>
          </p:cNvSpPr>
          <p:nvPr/>
        </p:nvSpPr>
        <p:spPr>
          <a:xfrm>
            <a:off x="954742" y="1381722"/>
            <a:ext cx="135970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3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1888</a:t>
            </a:r>
            <a:r>
              <a:rPr lang="ru-RU" sz="32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9A9520DD-B643-35B9-2198-8EA3D651C768}"/>
              </a:ext>
            </a:extLst>
          </p:cNvPr>
          <p:cNvSpPr/>
          <p:nvPr/>
        </p:nvSpPr>
        <p:spPr>
          <a:xfrm>
            <a:off x="3892225" y="1338414"/>
            <a:ext cx="1499399" cy="785896"/>
          </a:xfrm>
          <a:prstGeom prst="roundRect">
            <a:avLst/>
          </a:prstGeom>
          <a:solidFill>
            <a:srgbClr val="E381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Google Shape;66;p14">
            <a:extLst>
              <a:ext uri="{FF2B5EF4-FFF2-40B4-BE49-F238E27FC236}">
                <a16:creationId xmlns:a16="http://schemas.microsoft.com/office/drawing/2014/main" id="{533128DB-3102-87C5-692A-AECF3D3DE530}"/>
              </a:ext>
            </a:extLst>
          </p:cNvPr>
          <p:cNvSpPr txBox="1">
            <a:spLocks/>
          </p:cNvSpPr>
          <p:nvPr/>
        </p:nvSpPr>
        <p:spPr>
          <a:xfrm>
            <a:off x="3959902" y="1372285"/>
            <a:ext cx="135970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3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1985</a:t>
            </a:r>
            <a:r>
              <a:rPr lang="ru-RU" sz="32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AE6308A-29C8-DF9A-452C-FC4EF5DB7DB4}"/>
              </a:ext>
            </a:extLst>
          </p:cNvPr>
          <p:cNvSpPr/>
          <p:nvPr/>
        </p:nvSpPr>
        <p:spPr>
          <a:xfrm>
            <a:off x="6831137" y="1329242"/>
            <a:ext cx="1499399" cy="785896"/>
          </a:xfrm>
          <a:prstGeom prst="roundRect">
            <a:avLst/>
          </a:prstGeom>
          <a:solidFill>
            <a:srgbClr val="FF7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Google Shape;66;p14">
            <a:extLst>
              <a:ext uri="{FF2B5EF4-FFF2-40B4-BE49-F238E27FC236}">
                <a16:creationId xmlns:a16="http://schemas.microsoft.com/office/drawing/2014/main" id="{4F46B95F-2CA9-C0D1-A768-271E033CE3DE}"/>
              </a:ext>
            </a:extLst>
          </p:cNvPr>
          <p:cNvSpPr txBox="1">
            <a:spLocks/>
          </p:cNvSpPr>
          <p:nvPr/>
        </p:nvSpPr>
        <p:spPr>
          <a:xfrm>
            <a:off x="6883417" y="1372550"/>
            <a:ext cx="135970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3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1990</a:t>
            </a:r>
            <a:r>
              <a:rPr lang="ru-RU" sz="32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2B728F82-2541-B4DC-3788-277E9D374234}"/>
              </a:ext>
            </a:extLst>
          </p:cNvPr>
          <p:cNvSpPr/>
          <p:nvPr/>
        </p:nvSpPr>
        <p:spPr>
          <a:xfrm>
            <a:off x="9737859" y="1327932"/>
            <a:ext cx="1499399" cy="785896"/>
          </a:xfrm>
          <a:prstGeom prst="roundRect">
            <a:avLst/>
          </a:prstGeom>
          <a:solidFill>
            <a:srgbClr val="89AD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Google Shape;66;p14">
            <a:extLst>
              <a:ext uri="{FF2B5EF4-FFF2-40B4-BE49-F238E27FC236}">
                <a16:creationId xmlns:a16="http://schemas.microsoft.com/office/drawing/2014/main" id="{816F1196-A151-F4E8-2B43-D487F6D1F970}"/>
              </a:ext>
            </a:extLst>
          </p:cNvPr>
          <p:cNvSpPr txBox="1">
            <a:spLocks/>
          </p:cNvSpPr>
          <p:nvPr/>
        </p:nvSpPr>
        <p:spPr>
          <a:xfrm>
            <a:off x="9790139" y="1371240"/>
            <a:ext cx="135970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3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lang="ru-RU" sz="32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B12063AF-BD6A-9747-4709-F2343EAD748A}"/>
              </a:ext>
            </a:extLst>
          </p:cNvPr>
          <p:cNvSpPr/>
          <p:nvPr/>
        </p:nvSpPr>
        <p:spPr>
          <a:xfrm>
            <a:off x="3231189" y="2630793"/>
            <a:ext cx="2821473" cy="3866073"/>
          </a:xfrm>
          <a:prstGeom prst="roundRect">
            <a:avLst>
              <a:gd name="adj" fmla="val 9866"/>
            </a:avLst>
          </a:prstGeom>
          <a:noFill/>
          <a:ln>
            <a:solidFill>
              <a:srgbClr val="EBA3A3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EA762598-8AA1-9116-406A-03B94F3682B8}"/>
              </a:ext>
            </a:extLst>
          </p:cNvPr>
          <p:cNvSpPr/>
          <p:nvPr/>
        </p:nvSpPr>
        <p:spPr>
          <a:xfrm>
            <a:off x="6264564" y="2616514"/>
            <a:ext cx="2821473" cy="3866073"/>
          </a:xfrm>
          <a:prstGeom prst="roundRect">
            <a:avLst>
              <a:gd name="adj" fmla="val 9866"/>
            </a:avLst>
          </a:prstGeom>
          <a:noFill/>
          <a:ln>
            <a:solidFill>
              <a:srgbClr val="FF71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649009C5-32D7-5107-2FAB-8528F7D3C4D1}"/>
              </a:ext>
            </a:extLst>
          </p:cNvPr>
          <p:cNvSpPr/>
          <p:nvPr/>
        </p:nvSpPr>
        <p:spPr>
          <a:xfrm>
            <a:off x="9323211" y="2612880"/>
            <a:ext cx="2608847" cy="3866073"/>
          </a:xfrm>
          <a:prstGeom prst="roundRect">
            <a:avLst>
              <a:gd name="adj" fmla="val 9866"/>
            </a:avLst>
          </a:prstGeom>
          <a:noFill/>
          <a:ln>
            <a:solidFill>
              <a:srgbClr val="89ADE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9D5845F-27EB-E23A-44E2-A0AF05F45572}"/>
              </a:ext>
            </a:extLst>
          </p:cNvPr>
          <p:cNvCxnSpPr>
            <a:cxnSpLocks/>
          </p:cNvCxnSpPr>
          <p:nvPr/>
        </p:nvCxnSpPr>
        <p:spPr>
          <a:xfrm>
            <a:off x="7580837" y="2217511"/>
            <a:ext cx="0" cy="339917"/>
          </a:xfrm>
          <a:prstGeom prst="line">
            <a:avLst/>
          </a:prstGeom>
          <a:ln>
            <a:solidFill>
              <a:srgbClr val="FF71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9B83C313-C357-F3A3-1500-780C0877D260}"/>
              </a:ext>
            </a:extLst>
          </p:cNvPr>
          <p:cNvCxnSpPr>
            <a:cxnSpLocks/>
          </p:cNvCxnSpPr>
          <p:nvPr/>
        </p:nvCxnSpPr>
        <p:spPr>
          <a:xfrm>
            <a:off x="10578037" y="2217511"/>
            <a:ext cx="0" cy="339917"/>
          </a:xfrm>
          <a:prstGeom prst="line">
            <a:avLst/>
          </a:prstGeom>
          <a:ln>
            <a:solidFill>
              <a:srgbClr val="89ADE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09DEB5E9-4E26-DA12-796C-BE4388D80A8C}"/>
              </a:ext>
            </a:extLst>
          </p:cNvPr>
          <p:cNvCxnSpPr>
            <a:cxnSpLocks/>
          </p:cNvCxnSpPr>
          <p:nvPr/>
        </p:nvCxnSpPr>
        <p:spPr>
          <a:xfrm>
            <a:off x="4625200" y="2217511"/>
            <a:ext cx="0" cy="339917"/>
          </a:xfrm>
          <a:prstGeom prst="line">
            <a:avLst/>
          </a:prstGeom>
          <a:ln>
            <a:solidFill>
              <a:srgbClr val="EBA3A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0CBC4664-14CD-9539-5CBE-8D08307B1A86}"/>
              </a:ext>
            </a:extLst>
          </p:cNvPr>
          <p:cNvCxnSpPr>
            <a:cxnSpLocks/>
          </p:cNvCxnSpPr>
          <p:nvPr/>
        </p:nvCxnSpPr>
        <p:spPr>
          <a:xfrm>
            <a:off x="1646473" y="2248853"/>
            <a:ext cx="0" cy="339917"/>
          </a:xfrm>
          <a:prstGeom prst="line">
            <a:avLst/>
          </a:prstGeom>
          <a:ln>
            <a:solidFill>
              <a:srgbClr val="FFC31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1A9D364C-6D7F-667B-42A4-AAD238D9B7C8}"/>
              </a:ext>
            </a:extLst>
          </p:cNvPr>
          <p:cNvCxnSpPr>
            <a:cxnSpLocks/>
          </p:cNvCxnSpPr>
          <p:nvPr/>
        </p:nvCxnSpPr>
        <p:spPr>
          <a:xfrm>
            <a:off x="3069653" y="2431553"/>
            <a:ext cx="2854389" cy="0"/>
          </a:xfrm>
          <a:prstGeom prst="line">
            <a:avLst/>
          </a:prstGeom>
          <a:ln>
            <a:solidFill>
              <a:srgbClr val="E3818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333BD208-A53F-656B-1342-A19F162883A6}"/>
              </a:ext>
            </a:extLst>
          </p:cNvPr>
          <p:cNvCxnSpPr>
            <a:cxnSpLocks/>
          </p:cNvCxnSpPr>
          <p:nvPr/>
        </p:nvCxnSpPr>
        <p:spPr>
          <a:xfrm>
            <a:off x="5937618" y="2428049"/>
            <a:ext cx="3182115" cy="0"/>
          </a:xfrm>
          <a:prstGeom prst="line">
            <a:avLst/>
          </a:prstGeom>
          <a:ln>
            <a:solidFill>
              <a:srgbClr val="FF71FF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AD956EC4-2326-3799-4EFA-EE3C5448FD96}"/>
              </a:ext>
            </a:extLst>
          </p:cNvPr>
          <p:cNvCxnSpPr>
            <a:cxnSpLocks/>
          </p:cNvCxnSpPr>
          <p:nvPr/>
        </p:nvCxnSpPr>
        <p:spPr>
          <a:xfrm>
            <a:off x="9119733" y="2428049"/>
            <a:ext cx="2812325" cy="0"/>
          </a:xfrm>
          <a:prstGeom prst="line">
            <a:avLst/>
          </a:prstGeom>
          <a:ln>
            <a:solidFill>
              <a:srgbClr val="89ADEF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46829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A7185D-2C34-6814-D339-6C3ACDAF8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50CC589F-7902-7A29-29FC-D8B3A996CB38}"/>
              </a:ext>
            </a:extLst>
          </p:cNvPr>
          <p:cNvSpPr txBox="1">
            <a:spLocks/>
          </p:cNvSpPr>
          <p:nvPr/>
        </p:nvSpPr>
        <p:spPr>
          <a:xfrm>
            <a:off x="1318398" y="1270300"/>
            <a:ext cx="953960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ЦЕНООБРАЗОВАНИЕ</a:t>
            </a:r>
            <a:endParaRPr lang="ru-RU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69EC5F1-EF9F-3D3E-A8F4-21333009C6EF}"/>
              </a:ext>
            </a:extLst>
          </p:cNvPr>
          <p:cNvSpPr/>
          <p:nvPr/>
        </p:nvSpPr>
        <p:spPr>
          <a:xfrm>
            <a:off x="370254" y="2084664"/>
            <a:ext cx="11474883" cy="3503036"/>
          </a:xfrm>
          <a:prstGeom prst="roundRect">
            <a:avLst>
              <a:gd name="adj" fmla="val 101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D76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1363D-DA16-B6D8-DA81-1D89341B2EEE}"/>
              </a:ext>
            </a:extLst>
          </p:cNvPr>
          <p:cNvSpPr txBox="1"/>
          <p:nvPr/>
        </p:nvSpPr>
        <p:spPr>
          <a:xfrm>
            <a:off x="761232" y="2283232"/>
            <a:ext cx="106539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Montserrat" panose="00000500000000000000" pitchFamily="2" charset="-52"/>
              </a:rPr>
              <a:t>Ранее способ формирования цены определялся только экономическими факторами, включающими издержки предприятия и необходимый уровень прибыли от реализации товара или услуги. В современных же условиях задача определения кому и за сколько продавать тот или иной продукт превратилась в сложный метод расчета с использованием математических алгоритмов. Стремление компаний к максимальному использованию имеющихся возможностей на рынке и увеличению прибыли ставит перед маркетинговой функцией вызовы по применению динамического ценообразования в реальном режиме времени. Для этого маркетинг внедряет в практику многофакторные математические модели, учитывающие спрос и поведение потребителей, обеспечивает с помощью ИТ инфраструктуры их работоспособность и актуальность.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9471B150-75A8-254E-919B-9B40E3FBA395}"/>
              </a:ext>
            </a:extLst>
          </p:cNvPr>
          <p:cNvSpPr txBox="1">
            <a:spLocks/>
          </p:cNvSpPr>
          <p:nvPr/>
        </p:nvSpPr>
        <p:spPr>
          <a:xfrm>
            <a:off x="329497" y="1499886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956C9DC2-8FA4-8638-06DD-C5E6DCED0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30" y="1250296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DF0BC669-B563-C712-A130-33694AAB8BDE}"/>
              </a:ext>
            </a:extLst>
          </p:cNvPr>
          <p:cNvSpPr txBox="1">
            <a:spLocks/>
          </p:cNvSpPr>
          <p:nvPr/>
        </p:nvSpPr>
        <p:spPr>
          <a:xfrm>
            <a:off x="1333992" y="1089970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FFC319"/>
                </a:solidFill>
                <a:latin typeface="Montserrat"/>
                <a:ea typeface="Montserrat"/>
                <a:cs typeface="Montserrat"/>
                <a:sym typeface="Montserrat"/>
              </a:rPr>
              <a:t>Маркетинг</a:t>
            </a:r>
            <a:r>
              <a:rPr lang="ru-RU" sz="1800" dirty="0">
                <a:solidFill>
                  <a:srgbClr val="FFC31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0008436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AAC89-F0DC-7446-4D6A-4D4FD4D69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AC3DA989-0E55-A320-1C97-F01E4D3A23C1}"/>
              </a:ext>
            </a:extLst>
          </p:cNvPr>
          <p:cNvSpPr txBox="1">
            <a:spLocks/>
          </p:cNvSpPr>
          <p:nvPr/>
        </p:nvSpPr>
        <p:spPr>
          <a:xfrm>
            <a:off x="1314845" y="1761665"/>
            <a:ext cx="953960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КОНТРОЛЬ СООТВЕТСТВИЯ СМЕТАМ</a:t>
            </a:r>
            <a:endParaRPr lang="ru-RU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C7A0288-53DA-A423-E56D-FFE25AB2FA21}"/>
              </a:ext>
            </a:extLst>
          </p:cNvPr>
          <p:cNvSpPr/>
          <p:nvPr/>
        </p:nvSpPr>
        <p:spPr>
          <a:xfrm>
            <a:off x="358558" y="2547040"/>
            <a:ext cx="11474883" cy="2261927"/>
          </a:xfrm>
          <a:prstGeom prst="roundRect">
            <a:avLst>
              <a:gd name="adj" fmla="val 10133"/>
            </a:avLst>
          </a:prstGeom>
          <a:solidFill>
            <a:srgbClr val="DBE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C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5701E-BA6A-804C-D321-0FACFAFD7FB5}"/>
              </a:ext>
            </a:extLst>
          </p:cNvPr>
          <p:cNvSpPr txBox="1"/>
          <p:nvPr/>
        </p:nvSpPr>
        <p:spPr>
          <a:xfrm>
            <a:off x="845332" y="2800840"/>
            <a:ext cx="105013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Важнейшими задачами бухгалтерского учета являются к</a:t>
            </a:r>
            <a:r>
              <a:rPr lang="ru-RU" dirty="0">
                <a:effectLst/>
                <a:latin typeface="Montserrat" panose="00000500000000000000" pitchFamily="2" charset="-52"/>
              </a:rPr>
              <a:t>онтроль соответствия деятельности сметам, нормативам и утвержденным нормам и контроль над соблюдением норм законодательства в процессе осуществления деятельности. В данном случае, этот аспект рассматривается со стороны недобросовестности сотрудников, когда специалистам необходимо не просто выявить факт хищения средств, но и определить лицо, совершившее его.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7D229A17-AD05-C398-612C-C9A5A3F0DEE7}"/>
              </a:ext>
            </a:extLst>
          </p:cNvPr>
          <p:cNvSpPr txBox="1">
            <a:spLocks/>
          </p:cNvSpPr>
          <p:nvPr/>
        </p:nvSpPr>
        <p:spPr>
          <a:xfrm>
            <a:off x="314248" y="1646813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F957E310-64B1-C1B5-D309-82389DDB2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12" y="1701035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B1AAF0EC-1B37-6F46-D441-0262008783AE}"/>
              </a:ext>
            </a:extLst>
          </p:cNvPr>
          <p:cNvSpPr txBox="1">
            <a:spLocks/>
          </p:cNvSpPr>
          <p:nvPr/>
        </p:nvSpPr>
        <p:spPr>
          <a:xfrm>
            <a:off x="1307048" y="1550323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91C280"/>
                </a:solidFill>
                <a:latin typeface="Montserrat"/>
                <a:ea typeface="Montserrat"/>
                <a:cs typeface="Montserrat"/>
                <a:sym typeface="Montserrat"/>
              </a:rPr>
              <a:t>Бухгалтерский учет</a:t>
            </a:r>
            <a:r>
              <a:rPr lang="ru-RU" sz="1800" dirty="0">
                <a:solidFill>
                  <a:srgbClr val="91C28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7FC844C2-3E15-FE90-4532-23214F4F49C3}"/>
              </a:ext>
            </a:extLst>
          </p:cNvPr>
          <p:cNvSpPr/>
          <p:nvPr/>
        </p:nvSpPr>
        <p:spPr>
          <a:xfrm>
            <a:off x="8264958" y="5312659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9B9B"/>
              </a:solidFill>
            </a:endParaRPr>
          </a:p>
        </p:txBody>
      </p:sp>
      <p:sp>
        <p:nvSpPr>
          <p:cNvPr id="5" name="Google Shape;66;p14">
            <a:hlinkClick r:id="rId4" action="ppaction://hlinksldjump"/>
            <a:extLst>
              <a:ext uri="{FF2B5EF4-FFF2-40B4-BE49-F238E27FC236}">
                <a16:creationId xmlns:a16="http://schemas.microsoft.com/office/drawing/2014/main" id="{6ED1CA5E-9984-8E3F-CB2B-348A4526B83D}"/>
              </a:ext>
            </a:extLst>
          </p:cNvPr>
          <p:cNvSpPr txBox="1">
            <a:spLocks/>
          </p:cNvSpPr>
          <p:nvPr/>
        </p:nvSpPr>
        <p:spPr>
          <a:xfrm>
            <a:off x="8977745" y="5157571"/>
            <a:ext cx="2592722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Аудит-профайлинг</a:t>
            </a:r>
            <a:r>
              <a:rPr lang="ru-RU" sz="1800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5759585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2893-20E2-782A-A9CC-7DE0D2DA2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20C29ED9-477E-8CE3-A32D-0AAEA348305D}"/>
              </a:ext>
            </a:extLst>
          </p:cNvPr>
          <p:cNvSpPr txBox="1">
            <a:spLocks/>
          </p:cNvSpPr>
          <p:nvPr/>
        </p:nvSpPr>
        <p:spPr>
          <a:xfrm>
            <a:off x="1252304" y="1546361"/>
            <a:ext cx="953960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ВЫЯВЛЕНИЕ ВНУТРИХОЗЯЙСТВЕННЫХ РЕЗЕРВОВ</a:t>
            </a:r>
            <a:endParaRPr lang="ru-RU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AD66D81-78E3-2DC8-938D-D31CDCB14BAD}"/>
              </a:ext>
            </a:extLst>
          </p:cNvPr>
          <p:cNvSpPr/>
          <p:nvPr/>
        </p:nvSpPr>
        <p:spPr>
          <a:xfrm>
            <a:off x="354658" y="2497380"/>
            <a:ext cx="11474883" cy="2213165"/>
          </a:xfrm>
          <a:prstGeom prst="roundRect">
            <a:avLst>
              <a:gd name="adj" fmla="val 10133"/>
            </a:avLst>
          </a:prstGeom>
          <a:solidFill>
            <a:srgbClr val="DBE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C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6B7BA-2B78-613F-231F-41744AFF7B98}"/>
              </a:ext>
            </a:extLst>
          </p:cNvPr>
          <p:cNvSpPr txBox="1"/>
          <p:nvPr/>
        </p:nvSpPr>
        <p:spPr>
          <a:xfrm>
            <a:off x="841434" y="2718344"/>
            <a:ext cx="105013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Выявление внутрихозяйственных резервов означает определение и использование скрытого потенциала, ресурсов и возможностей, которые уже существуют внутри организации.</a:t>
            </a:r>
            <a:br>
              <a:rPr lang="ru-RU" dirty="0"/>
            </a:b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Montserrat" panose="00000500000000000000" pitchFamily="2" charset="-52"/>
              </a:rPr>
              <a:t>Выявление </a:t>
            </a:r>
            <a:r>
              <a:rPr lang="ru-RU" b="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имеющихся резервов организации позволяет дальше отталкиваться от них при планировании стратегии.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B5BF6126-769E-A5F3-E62B-E735ACD5AB69}"/>
              </a:ext>
            </a:extLst>
          </p:cNvPr>
          <p:cNvSpPr txBox="1">
            <a:spLocks/>
          </p:cNvSpPr>
          <p:nvPr/>
        </p:nvSpPr>
        <p:spPr>
          <a:xfrm>
            <a:off x="314248" y="1646813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DFC4E1CF-64F2-0394-A1D7-0AD6C0357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71" y="1485731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258F5020-BC02-931D-D668-80BDDA7F9827}"/>
              </a:ext>
            </a:extLst>
          </p:cNvPr>
          <p:cNvSpPr txBox="1">
            <a:spLocks/>
          </p:cNvSpPr>
          <p:nvPr/>
        </p:nvSpPr>
        <p:spPr>
          <a:xfrm>
            <a:off x="1244507" y="1150324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91C280"/>
                </a:solidFill>
                <a:latin typeface="Montserrat"/>
                <a:ea typeface="Montserrat"/>
                <a:cs typeface="Montserrat"/>
                <a:sym typeface="Montserrat"/>
              </a:rPr>
              <a:t>Бухгалтерский учет</a:t>
            </a:r>
            <a:r>
              <a:rPr lang="ru-RU" sz="1800" dirty="0">
                <a:solidFill>
                  <a:srgbClr val="91C28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D915CB0C-A4CD-0608-FB0A-7C0FD22D4D68}"/>
              </a:ext>
            </a:extLst>
          </p:cNvPr>
          <p:cNvSpPr/>
          <p:nvPr/>
        </p:nvSpPr>
        <p:spPr>
          <a:xfrm>
            <a:off x="6131593" y="5017797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9AD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99B9B"/>
              </a:solidFill>
            </a:endParaRPr>
          </a:p>
        </p:txBody>
      </p:sp>
      <p:sp>
        <p:nvSpPr>
          <p:cNvPr id="5" name="Google Shape;66;p14">
            <a:hlinkClick r:id="rId4" action="ppaction://hlinksldjump"/>
            <a:extLst>
              <a:ext uri="{FF2B5EF4-FFF2-40B4-BE49-F238E27FC236}">
                <a16:creationId xmlns:a16="http://schemas.microsoft.com/office/drawing/2014/main" id="{E07A60AA-B603-0852-D211-5BC1B2F710E4}"/>
              </a:ext>
            </a:extLst>
          </p:cNvPr>
          <p:cNvSpPr txBox="1">
            <a:spLocks/>
          </p:cNvSpPr>
          <p:nvPr/>
        </p:nvSpPr>
        <p:spPr>
          <a:xfrm>
            <a:off x="6428508" y="4862709"/>
            <a:ext cx="5223499" cy="49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u-RU" sz="1800" b="1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Планирование и создание стратегии</a:t>
            </a:r>
            <a:r>
              <a:rPr lang="ru-RU" sz="1800" dirty="0">
                <a:solidFill>
                  <a:srgbClr val="709C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1554145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C280">
            <a:alpha val="37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1BFB7-07C9-8963-C3F2-302E46E9C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B1F87F0-0681-D279-41CB-9EEF0A41F074}"/>
              </a:ext>
            </a:extLst>
          </p:cNvPr>
          <p:cNvSpPr/>
          <p:nvPr/>
        </p:nvSpPr>
        <p:spPr>
          <a:xfrm>
            <a:off x="402869" y="3678138"/>
            <a:ext cx="11474883" cy="2986822"/>
          </a:xfrm>
          <a:prstGeom prst="roundRect">
            <a:avLst>
              <a:gd name="adj" fmla="val 101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CFF"/>
              </a:solidFill>
            </a:endParaRP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25CBACBE-B773-F9E9-60FC-5F172A139E4F}"/>
              </a:ext>
            </a:extLst>
          </p:cNvPr>
          <p:cNvSpPr txBox="1">
            <a:spLocks/>
          </p:cNvSpPr>
          <p:nvPr/>
        </p:nvSpPr>
        <p:spPr>
          <a:xfrm>
            <a:off x="1150704" y="587292"/>
            <a:ext cx="7068735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b="1" dirty="0">
                <a:latin typeface="Montserrat"/>
                <a:ea typeface="Montserrat"/>
                <a:cs typeface="Montserrat"/>
                <a:sym typeface="Montserrat"/>
              </a:rPr>
              <a:t>ОПРЕДЕЛЕНИЕ И ЗАДАЧИ</a:t>
            </a:r>
            <a:endParaRPr lang="ru-RU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A9F6917-98B0-7502-F1A5-AB9A610C6281}"/>
              </a:ext>
            </a:extLst>
          </p:cNvPr>
          <p:cNvSpPr/>
          <p:nvPr/>
        </p:nvSpPr>
        <p:spPr>
          <a:xfrm>
            <a:off x="402869" y="1269913"/>
            <a:ext cx="11474883" cy="2225127"/>
          </a:xfrm>
          <a:prstGeom prst="roundRect">
            <a:avLst>
              <a:gd name="adj" fmla="val 101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C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2A727-A5BB-6469-093C-BD312F542309}"/>
              </a:ext>
            </a:extLst>
          </p:cNvPr>
          <p:cNvSpPr txBox="1"/>
          <p:nvPr/>
        </p:nvSpPr>
        <p:spPr>
          <a:xfrm>
            <a:off x="534406" y="3744041"/>
            <a:ext cx="111231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Montserrat" panose="00000500000000000000" pitchFamily="2" charset="-52"/>
              </a:rPr>
              <a:t>выявление внутрихозяйственных резервов, которые необходимы для обеспечения финансовой устойчивости фирмы; </a:t>
            </a:r>
            <a:endParaRPr lang="ru-RU" dirty="0">
              <a:latin typeface="Montserrat" panose="00000500000000000000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Montserrat" panose="00000500000000000000" pitchFamily="2" charset="-52"/>
              </a:rPr>
              <a:t>минимизация рисков и предотвращение в будущем отрицательных показателей хозяйственной деятельности организации;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Montserrat" panose="00000500000000000000" pitchFamily="2" charset="-52"/>
              </a:rPr>
              <a:t>контроль над движением и наличием обязательств, а также имущества;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Montserrat" panose="00000500000000000000" pitchFamily="2" charset="-52"/>
              </a:rPr>
              <a:t>контроль необходимости и целесообразности хозяйственных операций;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Montserrat" panose="00000500000000000000" pitchFamily="2" charset="-52"/>
              </a:rPr>
              <a:t>тщательный контроль над соблюдением норм законодательства и соответствия деятельности сметам, нормативам и утвержденным нормам;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Montserrat" panose="00000500000000000000" pitchFamily="2" charset="-52"/>
              </a:rPr>
              <a:t>контроль использования финансовых, материальных и трудовых ресурсов организации.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D25F42D3-AAB9-35CD-8E31-FB874ECB6A5C}"/>
              </a:ext>
            </a:extLst>
          </p:cNvPr>
          <p:cNvSpPr txBox="1">
            <a:spLocks/>
          </p:cNvSpPr>
          <p:nvPr/>
        </p:nvSpPr>
        <p:spPr>
          <a:xfrm>
            <a:off x="314248" y="1646813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237A9B0F-89E6-962A-4637-5E5F8719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71" y="526662"/>
            <a:ext cx="587936" cy="587936"/>
          </a:xfrm>
          <a:prstGeom prst="rect">
            <a:avLst/>
          </a:prstGeom>
        </p:spPr>
      </p:pic>
      <p:sp>
        <p:nvSpPr>
          <p:cNvPr id="22" name="Google Shape;66;p14">
            <a:extLst>
              <a:ext uri="{FF2B5EF4-FFF2-40B4-BE49-F238E27FC236}">
                <a16:creationId xmlns:a16="http://schemas.microsoft.com/office/drawing/2014/main" id="{6AC21419-7FD6-63E3-40E9-999E888DC45A}"/>
              </a:ext>
            </a:extLst>
          </p:cNvPr>
          <p:cNvSpPr txBox="1">
            <a:spLocks/>
          </p:cNvSpPr>
          <p:nvPr/>
        </p:nvSpPr>
        <p:spPr>
          <a:xfrm>
            <a:off x="1142907" y="371347"/>
            <a:ext cx="4773703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rgbClr val="91C280"/>
                </a:solidFill>
                <a:latin typeface="Montserrat"/>
                <a:ea typeface="Montserrat"/>
                <a:cs typeface="Montserrat"/>
                <a:sym typeface="Montserrat"/>
              </a:rPr>
              <a:t>Бухгалтерский учет</a:t>
            </a:r>
            <a:r>
              <a:rPr lang="ru-RU" sz="1800" dirty="0">
                <a:solidFill>
                  <a:srgbClr val="91C28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31277-6FD7-AF95-AF30-D72077B3F0FB}"/>
              </a:ext>
            </a:extLst>
          </p:cNvPr>
          <p:cNvSpPr txBox="1"/>
          <p:nvPr/>
        </p:nvSpPr>
        <p:spPr>
          <a:xfrm>
            <a:off x="665943" y="1392203"/>
            <a:ext cx="106843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  <a:latin typeface="Montserrat" panose="00000500000000000000" pitchFamily="2" charset="-52"/>
              </a:rPr>
              <a:t>Бухгалтерский учет </a:t>
            </a:r>
            <a:r>
              <a:rPr lang="ru-RU" dirty="0">
                <a:effectLst/>
                <a:latin typeface="Montserrat" panose="00000500000000000000" pitchFamily="2" charset="-52"/>
              </a:rPr>
              <a:t>- это система наблюдения, измерения, регистрации, обработки и передачи информации в стоимостной оценке об имуществе, источниках его формирования, обязательствах и хозяйственных операциях хозяйствующего субъекта (юридического лица). Бухгалтерский учет обязаны вести все юридические лица, действующие на территории РФ. Прочие организации или граждане, занимающиеся предпринимательской деятельностью, ведут учет и составляют отчетность в порядке, предусмотрено налоговым законодательством.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9977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D9072A2-8469-4909-10AC-CA18A1F75EB5}"/>
              </a:ext>
            </a:extLst>
          </p:cNvPr>
          <p:cNvSpPr/>
          <p:nvPr/>
        </p:nvSpPr>
        <p:spPr>
          <a:xfrm>
            <a:off x="2327564" y="2733964"/>
            <a:ext cx="7795491" cy="1616363"/>
          </a:xfrm>
          <a:prstGeom prst="roundRect">
            <a:avLst>
              <a:gd name="adj" fmla="val 16291"/>
            </a:avLst>
          </a:prstGeom>
          <a:solidFill>
            <a:srgbClr val="E381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CFC8C160-2694-7853-84EE-EE4932C239FA}"/>
              </a:ext>
            </a:extLst>
          </p:cNvPr>
          <p:cNvSpPr txBox="1">
            <a:spLocks/>
          </p:cNvSpPr>
          <p:nvPr/>
        </p:nvSpPr>
        <p:spPr>
          <a:xfrm>
            <a:off x="2455813" y="3214937"/>
            <a:ext cx="728037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3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ПРОФАЙЛИНГА В БИЗНЕСЕ</a:t>
            </a:r>
            <a:r>
              <a:rPr lang="ru-RU" sz="32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14" name="Google Shape;66;p14">
            <a:extLst>
              <a:ext uri="{FF2B5EF4-FFF2-40B4-BE49-F238E27FC236}">
                <a16:creationId xmlns:a16="http://schemas.microsoft.com/office/drawing/2014/main" id="{3865E494-9F3E-2A6A-FAA5-5C9E1B295ED6}"/>
              </a:ext>
            </a:extLst>
          </p:cNvPr>
          <p:cNvSpPr txBox="1">
            <a:spLocks/>
          </p:cNvSpPr>
          <p:nvPr/>
        </p:nvSpPr>
        <p:spPr>
          <a:xfrm>
            <a:off x="5211484" y="2260170"/>
            <a:ext cx="1769029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карта метро </a:t>
            </a:r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1A6D695D-344F-C2C5-AAD7-293EE1F9EA34}"/>
              </a:ext>
            </a:extLst>
          </p:cNvPr>
          <p:cNvSpPr/>
          <p:nvPr/>
        </p:nvSpPr>
        <p:spPr>
          <a:xfrm>
            <a:off x="5798849" y="4643095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9AD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3B5F1"/>
              </a:solidFill>
            </a:endParaRPr>
          </a:p>
        </p:txBody>
      </p:sp>
      <p:sp>
        <p:nvSpPr>
          <p:cNvPr id="16" name="Google Shape;67;p14">
            <a:extLst>
              <a:ext uri="{FF2B5EF4-FFF2-40B4-BE49-F238E27FC236}">
                <a16:creationId xmlns:a16="http://schemas.microsoft.com/office/drawing/2014/main" id="{97DE8B77-1871-5FAF-490E-6F618244ECE4}"/>
              </a:ext>
            </a:extLst>
          </p:cNvPr>
          <p:cNvSpPr/>
          <p:nvPr/>
        </p:nvSpPr>
        <p:spPr>
          <a:xfrm>
            <a:off x="6683363" y="4643095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C2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B5F1"/>
              </a:solidFill>
            </a:endParaRPr>
          </a:p>
        </p:txBody>
      </p:sp>
      <p:sp>
        <p:nvSpPr>
          <p:cNvPr id="17" name="Google Shape;67;p14">
            <a:extLst>
              <a:ext uri="{FF2B5EF4-FFF2-40B4-BE49-F238E27FC236}">
                <a16:creationId xmlns:a16="http://schemas.microsoft.com/office/drawing/2014/main" id="{490E9149-B70F-5904-25F8-726F28EE58C2}"/>
              </a:ext>
            </a:extLst>
          </p:cNvPr>
          <p:cNvSpPr/>
          <p:nvPr/>
        </p:nvSpPr>
        <p:spPr>
          <a:xfrm>
            <a:off x="4914335" y="4643095"/>
            <a:ext cx="5943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7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B5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8371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1167EBF-EE71-6A63-88BA-EFD604415DBD}"/>
              </a:ext>
            </a:extLst>
          </p:cNvPr>
          <p:cNvSpPr/>
          <p:nvPr/>
        </p:nvSpPr>
        <p:spPr>
          <a:xfrm>
            <a:off x="532378" y="1727200"/>
            <a:ext cx="11127244" cy="1457975"/>
          </a:xfrm>
          <a:prstGeom prst="roundRect">
            <a:avLst>
              <a:gd name="adj" fmla="val 113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B516F5F1-58B9-E856-2C12-75E9A980BB20}"/>
              </a:ext>
            </a:extLst>
          </p:cNvPr>
          <p:cNvSpPr txBox="1">
            <a:spLocks/>
          </p:cNvSpPr>
          <p:nvPr/>
        </p:nvSpPr>
        <p:spPr>
          <a:xfrm>
            <a:off x="809806" y="1378959"/>
            <a:ext cx="10572387" cy="473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ru-RU" sz="1800" dirty="0">
              <a:solidFill>
                <a:srgbClr val="E3818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0B0AB06-07E3-7CC2-6EC4-2599ECFC428C}"/>
              </a:ext>
            </a:extLst>
          </p:cNvPr>
          <p:cNvSpPr/>
          <p:nvPr/>
        </p:nvSpPr>
        <p:spPr>
          <a:xfrm>
            <a:off x="532378" y="3392738"/>
            <a:ext cx="11127244" cy="888312"/>
          </a:xfrm>
          <a:prstGeom prst="roundRect">
            <a:avLst>
              <a:gd name="adj" fmla="val 113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D9021157-1EBA-6813-3BCE-5719367E761E}"/>
              </a:ext>
            </a:extLst>
          </p:cNvPr>
          <p:cNvSpPr txBox="1">
            <a:spLocks/>
          </p:cNvSpPr>
          <p:nvPr/>
        </p:nvSpPr>
        <p:spPr>
          <a:xfrm>
            <a:off x="809806" y="3600300"/>
            <a:ext cx="10572387" cy="473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Чтобы узнать подробную информацию о какой-либо станции на карте метро, нажмите на название или сам кружочек станции.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7BB8F1B-4255-B1D7-7350-B47B7BA95FE6}"/>
              </a:ext>
            </a:extLst>
          </p:cNvPr>
          <p:cNvSpPr/>
          <p:nvPr/>
        </p:nvSpPr>
        <p:spPr>
          <a:xfrm>
            <a:off x="532378" y="4404119"/>
            <a:ext cx="11127244" cy="888312"/>
          </a:xfrm>
          <a:prstGeom prst="roundRect">
            <a:avLst>
              <a:gd name="adj" fmla="val 113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19301EB7-49CD-932B-32DA-5116DD7B9257}"/>
              </a:ext>
            </a:extLst>
          </p:cNvPr>
          <p:cNvSpPr txBox="1">
            <a:spLocks/>
          </p:cNvSpPr>
          <p:nvPr/>
        </p:nvSpPr>
        <p:spPr>
          <a:xfrm>
            <a:off x="809806" y="4611681"/>
            <a:ext cx="10572387" cy="473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Чтобы перейти с карточки станции обратно к карте метро, нажмите на знак: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587261-A135-9830-DF42-5402E04A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498" y="4588160"/>
            <a:ext cx="520230" cy="52023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C208ACE-AF8F-A8EF-D66E-A7E361D21497}"/>
              </a:ext>
            </a:extLst>
          </p:cNvPr>
          <p:cNvSpPr/>
          <p:nvPr/>
        </p:nvSpPr>
        <p:spPr>
          <a:xfrm>
            <a:off x="532378" y="5499991"/>
            <a:ext cx="11127244" cy="888312"/>
          </a:xfrm>
          <a:prstGeom prst="roundRect">
            <a:avLst>
              <a:gd name="adj" fmla="val 113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Google Shape;66;p14">
            <a:extLst>
              <a:ext uri="{FF2B5EF4-FFF2-40B4-BE49-F238E27FC236}">
                <a16:creationId xmlns:a16="http://schemas.microsoft.com/office/drawing/2014/main" id="{0C6D791B-D58F-9212-ADDE-C102AB70CC67}"/>
              </a:ext>
            </a:extLst>
          </p:cNvPr>
          <p:cNvSpPr txBox="1">
            <a:spLocks/>
          </p:cNvSpPr>
          <p:nvPr/>
        </p:nvSpPr>
        <p:spPr>
          <a:xfrm>
            <a:off x="809806" y="5707553"/>
            <a:ext cx="10572387" cy="473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Если станция является пересадочной, то внизу справа будет название смежной станции, нажав на которое, можно перейти к ее карточке.</a:t>
            </a:r>
          </a:p>
        </p:txBody>
      </p:sp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03458297-E556-CE7A-D165-EA8E40401F95}"/>
              </a:ext>
            </a:extLst>
          </p:cNvPr>
          <p:cNvSpPr txBox="1">
            <a:spLocks/>
          </p:cNvSpPr>
          <p:nvPr/>
        </p:nvSpPr>
        <p:spPr>
          <a:xfrm>
            <a:off x="809805" y="1846587"/>
            <a:ext cx="10572387" cy="1219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800" dirty="0">
                <a:solidFill>
                  <a:srgbClr val="E38181"/>
                </a:solidFill>
                <a:latin typeface="Montserrat"/>
                <a:ea typeface="Montserrat"/>
                <a:cs typeface="Montserrat"/>
                <a:sym typeface="Montserrat"/>
              </a:rPr>
              <a:t>Под ветками метро подразумевается разные аспекты бизнеса, а под станциями – их основные задачи. На карте изображены все задачи, т.к. они существуют независимо от того, применимы ли к них техники профайлинга. На карте изображены станции именно в таком порядке, чтобы соблюдалась логика построения схемы метро. </a:t>
            </a:r>
          </a:p>
        </p:txBody>
      </p:sp>
      <p:sp>
        <p:nvSpPr>
          <p:cNvPr id="13" name="Google Shape;66;p14">
            <a:extLst>
              <a:ext uri="{FF2B5EF4-FFF2-40B4-BE49-F238E27FC236}">
                <a16:creationId xmlns:a16="http://schemas.microsoft.com/office/drawing/2014/main" id="{169A336C-CAAE-25F6-44AB-7C05A30089C6}"/>
              </a:ext>
            </a:extLst>
          </p:cNvPr>
          <p:cNvSpPr txBox="1">
            <a:spLocks/>
          </p:cNvSpPr>
          <p:nvPr/>
        </p:nvSpPr>
        <p:spPr>
          <a:xfrm>
            <a:off x="532377" y="677259"/>
            <a:ext cx="1112724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Некоторые пояснения и инструкции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6057132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2D7F2-10A4-4D88-B858-4090DB733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2A02E06-825E-9A6C-6813-657CA9CF3473}"/>
              </a:ext>
            </a:extLst>
          </p:cNvPr>
          <p:cNvSpPr/>
          <p:nvPr/>
        </p:nvSpPr>
        <p:spPr>
          <a:xfrm>
            <a:off x="515437" y="2620817"/>
            <a:ext cx="3326597" cy="1616363"/>
          </a:xfrm>
          <a:prstGeom prst="roundRect">
            <a:avLst>
              <a:gd name="adj" fmla="val 16291"/>
            </a:avLst>
          </a:prstGeom>
          <a:solidFill>
            <a:srgbClr val="E381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64047E25-AB2E-D261-9F93-EEF7EC13C50E}"/>
              </a:ext>
            </a:extLst>
          </p:cNvPr>
          <p:cNvSpPr txBox="1">
            <a:spLocks/>
          </p:cNvSpPr>
          <p:nvPr/>
        </p:nvSpPr>
        <p:spPr>
          <a:xfrm>
            <a:off x="904870" y="3095050"/>
            <a:ext cx="2547729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3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Структура контента</a:t>
            </a:r>
            <a:r>
              <a:rPr lang="ru-RU" sz="32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4671F-0DE4-E36B-D63D-6663A772D294}"/>
              </a:ext>
            </a:extLst>
          </p:cNvPr>
          <p:cNvSpPr txBox="1"/>
          <p:nvPr/>
        </p:nvSpPr>
        <p:spPr>
          <a:xfrm>
            <a:off x="4691260" y="308202"/>
            <a:ext cx="7826213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Методы и виды </a:t>
            </a:r>
            <a:r>
              <a:rPr lang="ru-RU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профайлинга, применимые в бизнесе</a:t>
            </a:r>
          </a:p>
          <a:p>
            <a:pPr marL="803275" lvl="1" indent="-346075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бизнес-профайлинг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803275" lvl="1" indent="-346075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1.2. аудит-профайлинг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803275" lvl="1" indent="-346075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1.3. кадровый профайлинг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803275" lvl="1" indent="-346075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1.4. профилирование сотрудников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803275" lvl="1" indent="-346075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1.5. создание психологического портрета потребителя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0" lvl="1" algn="just"/>
            <a:r>
              <a:rPr lang="ru-RU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2. Задачи управления персонала как аспекта бизнеса</a:t>
            </a: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2.1. исследование рынка труда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2.2. поиск и найм сотрудников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2.3. создание системы обучения персонала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2.4. создание системы продвижения по службе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2.5. развитие бренда компании как работодателя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3. Задачи стратегического управления как аспекта бизнеса</a:t>
            </a: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3.1. планирование и создание стратегии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3.2. координация реализации стратегии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3.3. контроль за исполнением стратегии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3.4. корректировка стратегии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3.5. мотивация на достижение стратегических результатов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3.6. заключение стратегически важных переговоров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4. Задачи маркетинга как аспекта бизнеса</a:t>
            </a: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4.1. стимулирование потребления продукции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4.2. повышение удовлетворенности потребителя и развитие бренда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4.3. управление ассортиментом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4.4. поиск и развитие новых рынков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4.5. ценообразование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5. Бухгалтерский учет как аспект бизнеса</a:t>
            </a: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5.1. контроль соответствия деятельности сметам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5.2. выявление внутрихозяйственных резервов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52"/>
              <a:ea typeface="Calibri" panose="020F0502020204030204" pitchFamily="34" charset="0"/>
            </a:endParaRPr>
          </a:p>
          <a:p>
            <a:pPr marL="442913" lvl="1" indent="-360363" algn="just"/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</a:rPr>
              <a:t>	</a:t>
            </a:r>
            <a:r>
              <a:rPr lang="ru-RU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52"/>
                <a:ea typeface="Calibri" panose="020F0502020204030204" pitchFamily="34" charset="0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5.3. иные задачи бухгалтерского учета.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anose="00000500000000000000" pitchFamily="2" charset="-52"/>
              <a:ea typeface="Calibri" panose="020F0502020204030204" pitchFamily="34" charset="0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327441E7-48A5-8E50-F3B1-B24A8F8A0938}"/>
              </a:ext>
            </a:extLst>
          </p:cNvPr>
          <p:cNvSpPr txBox="1">
            <a:spLocks/>
          </p:cNvSpPr>
          <p:nvPr/>
        </p:nvSpPr>
        <p:spPr>
          <a:xfrm>
            <a:off x="329497" y="1133976"/>
            <a:ext cx="536866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ru-RU" sz="1800" dirty="0"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0587095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Полилиния: фигура 71">
            <a:extLst>
              <a:ext uri="{FF2B5EF4-FFF2-40B4-BE49-F238E27FC236}">
                <a16:creationId xmlns:a16="http://schemas.microsoft.com/office/drawing/2014/main" id="{DC6D718F-A8AA-D334-BAA4-63987FF4E095}"/>
              </a:ext>
            </a:extLst>
          </p:cNvPr>
          <p:cNvSpPr/>
          <p:nvPr/>
        </p:nvSpPr>
        <p:spPr>
          <a:xfrm>
            <a:off x="32817" y="725185"/>
            <a:ext cx="12198996" cy="1632410"/>
          </a:xfrm>
          <a:custGeom>
            <a:avLst/>
            <a:gdLst>
              <a:gd name="connsiteX0" fmla="*/ 0 w 12812088"/>
              <a:gd name="connsiteY0" fmla="*/ 1208302 h 1208302"/>
              <a:gd name="connsiteX1" fmla="*/ 2805344 w 12812088"/>
              <a:gd name="connsiteY1" fmla="*/ 939 h 1208302"/>
              <a:gd name="connsiteX2" fmla="*/ 5797119 w 12812088"/>
              <a:gd name="connsiteY2" fmla="*/ 1004116 h 1208302"/>
              <a:gd name="connsiteX3" fmla="*/ 12206796 w 12812088"/>
              <a:gd name="connsiteY3" fmla="*/ 817685 h 1208302"/>
              <a:gd name="connsiteX4" fmla="*/ 12171286 w 12812088"/>
              <a:gd name="connsiteY4" fmla="*/ 817685 h 1208302"/>
              <a:gd name="connsiteX0" fmla="*/ 0 w 12833495"/>
              <a:gd name="connsiteY0" fmla="*/ 1208302 h 1399576"/>
              <a:gd name="connsiteX1" fmla="*/ 2805344 w 12833495"/>
              <a:gd name="connsiteY1" fmla="*/ 939 h 1399576"/>
              <a:gd name="connsiteX2" fmla="*/ 5797119 w 12833495"/>
              <a:gd name="connsiteY2" fmla="*/ 1004116 h 1399576"/>
              <a:gd name="connsiteX3" fmla="*/ 12206796 w 12833495"/>
              <a:gd name="connsiteY3" fmla="*/ 817685 h 1399576"/>
              <a:gd name="connsiteX4" fmla="*/ 12226705 w 12833495"/>
              <a:gd name="connsiteY4" fmla="*/ 1399576 h 1399576"/>
              <a:gd name="connsiteX0" fmla="*/ 0 w 12290643"/>
              <a:gd name="connsiteY0" fmla="*/ 1208462 h 1632410"/>
              <a:gd name="connsiteX1" fmla="*/ 2805344 w 12290643"/>
              <a:gd name="connsiteY1" fmla="*/ 1099 h 1632410"/>
              <a:gd name="connsiteX2" fmla="*/ 5797119 w 12290643"/>
              <a:gd name="connsiteY2" fmla="*/ 1004276 h 1632410"/>
              <a:gd name="connsiteX3" fmla="*/ 8576905 w 12290643"/>
              <a:gd name="connsiteY3" fmla="*/ 1630645 h 1632410"/>
              <a:gd name="connsiteX4" fmla="*/ 12226705 w 12290643"/>
              <a:gd name="connsiteY4" fmla="*/ 1399736 h 1632410"/>
              <a:gd name="connsiteX0" fmla="*/ 0 w 12163737"/>
              <a:gd name="connsiteY0" fmla="*/ 1208462 h 1649118"/>
              <a:gd name="connsiteX1" fmla="*/ 2805344 w 12163737"/>
              <a:gd name="connsiteY1" fmla="*/ 1099 h 1649118"/>
              <a:gd name="connsiteX2" fmla="*/ 5797119 w 12163737"/>
              <a:gd name="connsiteY2" fmla="*/ 1004276 h 1649118"/>
              <a:gd name="connsiteX3" fmla="*/ 8576905 w 12163737"/>
              <a:gd name="connsiteY3" fmla="*/ 1630645 h 1649118"/>
              <a:gd name="connsiteX4" fmla="*/ 12097396 w 12163737"/>
              <a:gd name="connsiteY4" fmla="*/ 1649118 h 1649118"/>
              <a:gd name="connsiteX0" fmla="*/ 0 w 12171287"/>
              <a:gd name="connsiteY0" fmla="*/ 1208462 h 1632410"/>
              <a:gd name="connsiteX1" fmla="*/ 2805344 w 12171287"/>
              <a:gd name="connsiteY1" fmla="*/ 1099 h 1632410"/>
              <a:gd name="connsiteX2" fmla="*/ 5797119 w 12171287"/>
              <a:gd name="connsiteY2" fmla="*/ 1004276 h 1632410"/>
              <a:gd name="connsiteX3" fmla="*/ 8576905 w 12171287"/>
              <a:gd name="connsiteY3" fmla="*/ 1630645 h 1632410"/>
              <a:gd name="connsiteX4" fmla="*/ 12171287 w 12171287"/>
              <a:gd name="connsiteY4" fmla="*/ 1547518 h 1632410"/>
              <a:gd name="connsiteX0" fmla="*/ 0 w 12171287"/>
              <a:gd name="connsiteY0" fmla="*/ 1208462 h 1632410"/>
              <a:gd name="connsiteX1" fmla="*/ 2805344 w 12171287"/>
              <a:gd name="connsiteY1" fmla="*/ 1099 h 1632410"/>
              <a:gd name="connsiteX2" fmla="*/ 5797119 w 12171287"/>
              <a:gd name="connsiteY2" fmla="*/ 1004276 h 1632410"/>
              <a:gd name="connsiteX3" fmla="*/ 8576905 w 12171287"/>
              <a:gd name="connsiteY3" fmla="*/ 1630645 h 1632410"/>
              <a:gd name="connsiteX4" fmla="*/ 12171287 w 12171287"/>
              <a:gd name="connsiteY4" fmla="*/ 1621409 h 1632410"/>
              <a:gd name="connsiteX0" fmla="*/ 0 w 12198996"/>
              <a:gd name="connsiteY0" fmla="*/ 1208462 h 1632410"/>
              <a:gd name="connsiteX1" fmla="*/ 2805344 w 12198996"/>
              <a:gd name="connsiteY1" fmla="*/ 1099 h 1632410"/>
              <a:gd name="connsiteX2" fmla="*/ 5797119 w 12198996"/>
              <a:gd name="connsiteY2" fmla="*/ 1004276 h 1632410"/>
              <a:gd name="connsiteX3" fmla="*/ 8576905 w 12198996"/>
              <a:gd name="connsiteY3" fmla="*/ 1630645 h 1632410"/>
              <a:gd name="connsiteX4" fmla="*/ 12198996 w 12198996"/>
              <a:gd name="connsiteY4" fmla="*/ 1510573 h 163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996" h="1632410">
                <a:moveTo>
                  <a:pt x="0" y="1208462"/>
                </a:moveTo>
                <a:cubicBezTo>
                  <a:pt x="919579" y="621796"/>
                  <a:pt x="1839158" y="35130"/>
                  <a:pt x="2805344" y="1099"/>
                </a:cubicBezTo>
                <a:cubicBezTo>
                  <a:pt x="3771530" y="-32932"/>
                  <a:pt x="4835192" y="732685"/>
                  <a:pt x="5797119" y="1004276"/>
                </a:cubicBezTo>
                <a:cubicBezTo>
                  <a:pt x="6759046" y="1275867"/>
                  <a:pt x="7514544" y="1661717"/>
                  <a:pt x="8576905" y="1630645"/>
                </a:cubicBezTo>
                <a:lnTo>
                  <a:pt x="12198996" y="1510573"/>
                </a:lnTo>
              </a:path>
            </a:pathLst>
          </a:custGeom>
          <a:noFill/>
          <a:ln w="57150">
            <a:solidFill>
              <a:srgbClr val="FFC3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олилиния: фигура 65">
            <a:extLst>
              <a:ext uri="{FF2B5EF4-FFF2-40B4-BE49-F238E27FC236}">
                <a16:creationId xmlns:a16="http://schemas.microsoft.com/office/drawing/2014/main" id="{81314556-F9F7-C1CE-EA23-FB2A388D3DBB}"/>
              </a:ext>
            </a:extLst>
          </p:cNvPr>
          <p:cNvSpPr/>
          <p:nvPr/>
        </p:nvSpPr>
        <p:spPr>
          <a:xfrm>
            <a:off x="-538494" y="4640658"/>
            <a:ext cx="12718657" cy="1172233"/>
          </a:xfrm>
          <a:custGeom>
            <a:avLst/>
            <a:gdLst>
              <a:gd name="connsiteX0" fmla="*/ 12718657 w 12718657"/>
              <a:gd name="connsiteY0" fmla="*/ 0 h 1172233"/>
              <a:gd name="connsiteX1" fmla="*/ 11511294 w 12718657"/>
              <a:gd name="connsiteY1" fmla="*/ 71021 h 1172233"/>
              <a:gd name="connsiteX2" fmla="*/ 9504941 w 12718657"/>
              <a:gd name="connsiteY2" fmla="*/ 674703 h 1172233"/>
              <a:gd name="connsiteX3" fmla="*/ 6051527 w 12718657"/>
              <a:gd name="connsiteY3" fmla="*/ 1109708 h 1172233"/>
              <a:gd name="connsiteX4" fmla="*/ 520739 w 12718657"/>
              <a:gd name="connsiteY4" fmla="*/ 1162974 h 1172233"/>
              <a:gd name="connsiteX5" fmla="*/ 556249 w 12718657"/>
              <a:gd name="connsiteY5" fmla="*/ 1171852 h 1172233"/>
              <a:gd name="connsiteX0" fmla="*/ 12718657 w 12718657"/>
              <a:gd name="connsiteY0" fmla="*/ 0 h 1172233"/>
              <a:gd name="connsiteX1" fmla="*/ 11369251 w 12718657"/>
              <a:gd name="connsiteY1" fmla="*/ 133165 h 1172233"/>
              <a:gd name="connsiteX2" fmla="*/ 9504941 w 12718657"/>
              <a:gd name="connsiteY2" fmla="*/ 674703 h 1172233"/>
              <a:gd name="connsiteX3" fmla="*/ 6051527 w 12718657"/>
              <a:gd name="connsiteY3" fmla="*/ 1109708 h 1172233"/>
              <a:gd name="connsiteX4" fmla="*/ 520739 w 12718657"/>
              <a:gd name="connsiteY4" fmla="*/ 1162974 h 1172233"/>
              <a:gd name="connsiteX5" fmla="*/ 556249 w 12718657"/>
              <a:gd name="connsiteY5" fmla="*/ 1171852 h 1172233"/>
              <a:gd name="connsiteX0" fmla="*/ 12718657 w 12718657"/>
              <a:gd name="connsiteY0" fmla="*/ 0 h 1172233"/>
              <a:gd name="connsiteX1" fmla="*/ 11369251 w 12718657"/>
              <a:gd name="connsiteY1" fmla="*/ 133165 h 1172233"/>
              <a:gd name="connsiteX2" fmla="*/ 9504941 w 12718657"/>
              <a:gd name="connsiteY2" fmla="*/ 674703 h 1172233"/>
              <a:gd name="connsiteX3" fmla="*/ 6051527 w 12718657"/>
              <a:gd name="connsiteY3" fmla="*/ 1109708 h 1172233"/>
              <a:gd name="connsiteX4" fmla="*/ 520739 w 12718657"/>
              <a:gd name="connsiteY4" fmla="*/ 1162974 h 1172233"/>
              <a:gd name="connsiteX5" fmla="*/ 556249 w 12718657"/>
              <a:gd name="connsiteY5" fmla="*/ 1171852 h 1172233"/>
              <a:gd name="connsiteX0" fmla="*/ 12718657 w 12718657"/>
              <a:gd name="connsiteY0" fmla="*/ 0 h 1172233"/>
              <a:gd name="connsiteX1" fmla="*/ 11369251 w 12718657"/>
              <a:gd name="connsiteY1" fmla="*/ 221941 h 1172233"/>
              <a:gd name="connsiteX2" fmla="*/ 9504941 w 12718657"/>
              <a:gd name="connsiteY2" fmla="*/ 674703 h 1172233"/>
              <a:gd name="connsiteX3" fmla="*/ 6051527 w 12718657"/>
              <a:gd name="connsiteY3" fmla="*/ 1109708 h 1172233"/>
              <a:gd name="connsiteX4" fmla="*/ 520739 w 12718657"/>
              <a:gd name="connsiteY4" fmla="*/ 1162974 h 1172233"/>
              <a:gd name="connsiteX5" fmla="*/ 556249 w 12718657"/>
              <a:gd name="connsiteY5" fmla="*/ 1171852 h 1172233"/>
              <a:gd name="connsiteX0" fmla="*/ 12718657 w 12718657"/>
              <a:gd name="connsiteY0" fmla="*/ 0 h 1172233"/>
              <a:gd name="connsiteX1" fmla="*/ 11671092 w 12718657"/>
              <a:gd name="connsiteY1" fmla="*/ 159798 h 1172233"/>
              <a:gd name="connsiteX2" fmla="*/ 11369251 w 12718657"/>
              <a:gd name="connsiteY2" fmla="*/ 221941 h 1172233"/>
              <a:gd name="connsiteX3" fmla="*/ 9504941 w 12718657"/>
              <a:gd name="connsiteY3" fmla="*/ 674703 h 1172233"/>
              <a:gd name="connsiteX4" fmla="*/ 6051527 w 12718657"/>
              <a:gd name="connsiteY4" fmla="*/ 1109708 h 1172233"/>
              <a:gd name="connsiteX5" fmla="*/ 520739 w 12718657"/>
              <a:gd name="connsiteY5" fmla="*/ 1162974 h 1172233"/>
              <a:gd name="connsiteX6" fmla="*/ 556249 w 12718657"/>
              <a:gd name="connsiteY6" fmla="*/ 1171852 h 1172233"/>
              <a:gd name="connsiteX0" fmla="*/ 12718657 w 12718657"/>
              <a:gd name="connsiteY0" fmla="*/ 0 h 1172233"/>
              <a:gd name="connsiteX1" fmla="*/ 11671092 w 12718657"/>
              <a:gd name="connsiteY1" fmla="*/ 159798 h 1172233"/>
              <a:gd name="connsiteX2" fmla="*/ 11218331 w 12718657"/>
              <a:gd name="connsiteY2" fmla="*/ 319595 h 1172233"/>
              <a:gd name="connsiteX3" fmla="*/ 9504941 w 12718657"/>
              <a:gd name="connsiteY3" fmla="*/ 674703 h 1172233"/>
              <a:gd name="connsiteX4" fmla="*/ 6051527 w 12718657"/>
              <a:gd name="connsiteY4" fmla="*/ 1109708 h 1172233"/>
              <a:gd name="connsiteX5" fmla="*/ 520739 w 12718657"/>
              <a:gd name="connsiteY5" fmla="*/ 1162974 h 1172233"/>
              <a:gd name="connsiteX6" fmla="*/ 556249 w 12718657"/>
              <a:gd name="connsiteY6" fmla="*/ 1171852 h 1172233"/>
              <a:gd name="connsiteX0" fmla="*/ 12718657 w 12718657"/>
              <a:gd name="connsiteY0" fmla="*/ 0 h 1172233"/>
              <a:gd name="connsiteX1" fmla="*/ 11724358 w 12718657"/>
              <a:gd name="connsiteY1" fmla="*/ 204187 h 1172233"/>
              <a:gd name="connsiteX2" fmla="*/ 11218331 w 12718657"/>
              <a:gd name="connsiteY2" fmla="*/ 319595 h 1172233"/>
              <a:gd name="connsiteX3" fmla="*/ 9504941 w 12718657"/>
              <a:gd name="connsiteY3" fmla="*/ 674703 h 1172233"/>
              <a:gd name="connsiteX4" fmla="*/ 6051527 w 12718657"/>
              <a:gd name="connsiteY4" fmla="*/ 1109708 h 1172233"/>
              <a:gd name="connsiteX5" fmla="*/ 520739 w 12718657"/>
              <a:gd name="connsiteY5" fmla="*/ 1162974 h 1172233"/>
              <a:gd name="connsiteX6" fmla="*/ 556249 w 12718657"/>
              <a:gd name="connsiteY6" fmla="*/ 1171852 h 11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8657" h="1172233">
                <a:moveTo>
                  <a:pt x="12718657" y="0"/>
                </a:moveTo>
                <a:cubicBezTo>
                  <a:pt x="12527787" y="35511"/>
                  <a:pt x="11949259" y="167197"/>
                  <a:pt x="11724358" y="204187"/>
                </a:cubicBezTo>
                <a:cubicBezTo>
                  <a:pt x="11499457" y="241177"/>
                  <a:pt x="11563080" y="242655"/>
                  <a:pt x="11218331" y="319595"/>
                </a:cubicBezTo>
                <a:cubicBezTo>
                  <a:pt x="10682712" y="432045"/>
                  <a:pt x="10366075" y="543017"/>
                  <a:pt x="9504941" y="674703"/>
                </a:cubicBezTo>
                <a:cubicBezTo>
                  <a:pt x="8643807" y="806389"/>
                  <a:pt x="7548894" y="1028330"/>
                  <a:pt x="6051527" y="1109708"/>
                </a:cubicBezTo>
                <a:cubicBezTo>
                  <a:pt x="4554160" y="1191087"/>
                  <a:pt x="1436619" y="1152617"/>
                  <a:pt x="520739" y="1162974"/>
                </a:cubicBezTo>
                <a:cubicBezTo>
                  <a:pt x="-395141" y="1173331"/>
                  <a:pt x="80554" y="1172591"/>
                  <a:pt x="556249" y="1171852"/>
                </a:cubicBezTo>
              </a:path>
            </a:pathLst>
          </a:custGeom>
          <a:noFill/>
          <a:ln w="57150">
            <a:solidFill>
              <a:srgbClr val="91C2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Полилиния: фигура 56">
            <a:extLst>
              <a:ext uri="{FF2B5EF4-FFF2-40B4-BE49-F238E27FC236}">
                <a16:creationId xmlns:a16="http://schemas.microsoft.com/office/drawing/2014/main" id="{56D452DA-7F61-3038-2556-30A175798AC1}"/>
              </a:ext>
            </a:extLst>
          </p:cNvPr>
          <p:cNvSpPr/>
          <p:nvPr/>
        </p:nvSpPr>
        <p:spPr>
          <a:xfrm>
            <a:off x="-11575" y="3509073"/>
            <a:ext cx="12167822" cy="543537"/>
          </a:xfrm>
          <a:custGeom>
            <a:avLst/>
            <a:gdLst>
              <a:gd name="connsiteX0" fmla="*/ 0 w 12188142"/>
              <a:gd name="connsiteY0" fmla="*/ 196769 h 694919"/>
              <a:gd name="connsiteX1" fmla="*/ 3090441 w 12188142"/>
              <a:gd name="connsiteY1" fmla="*/ 162045 h 694919"/>
              <a:gd name="connsiteX2" fmla="*/ 5324355 w 12188142"/>
              <a:gd name="connsiteY2" fmla="*/ 590308 h 694919"/>
              <a:gd name="connsiteX3" fmla="*/ 7477246 w 12188142"/>
              <a:gd name="connsiteY3" fmla="*/ 648182 h 694919"/>
              <a:gd name="connsiteX4" fmla="*/ 12188142 w 12188142"/>
              <a:gd name="connsiteY4" fmla="*/ 0 h 694919"/>
              <a:gd name="connsiteX0" fmla="*/ 0 w 12188142"/>
              <a:gd name="connsiteY0" fmla="*/ 196769 h 676957"/>
              <a:gd name="connsiteX1" fmla="*/ 3090441 w 12188142"/>
              <a:gd name="connsiteY1" fmla="*/ 162045 h 676957"/>
              <a:gd name="connsiteX2" fmla="*/ 5324355 w 12188142"/>
              <a:gd name="connsiteY2" fmla="*/ 590308 h 676957"/>
              <a:gd name="connsiteX3" fmla="*/ 7477246 w 12188142"/>
              <a:gd name="connsiteY3" fmla="*/ 648182 h 676957"/>
              <a:gd name="connsiteX4" fmla="*/ 10598295 w 12188142"/>
              <a:gd name="connsiteY4" fmla="*/ 374653 h 676957"/>
              <a:gd name="connsiteX5" fmla="*/ 12188142 w 12188142"/>
              <a:gd name="connsiteY5" fmla="*/ 0 h 676957"/>
              <a:gd name="connsiteX0" fmla="*/ 0 w 12167822"/>
              <a:gd name="connsiteY0" fmla="*/ 66035 h 546223"/>
              <a:gd name="connsiteX1" fmla="*/ 3090441 w 12167822"/>
              <a:gd name="connsiteY1" fmla="*/ 31311 h 546223"/>
              <a:gd name="connsiteX2" fmla="*/ 5324355 w 12167822"/>
              <a:gd name="connsiteY2" fmla="*/ 459574 h 546223"/>
              <a:gd name="connsiteX3" fmla="*/ 7477246 w 12167822"/>
              <a:gd name="connsiteY3" fmla="*/ 517448 h 546223"/>
              <a:gd name="connsiteX4" fmla="*/ 10598295 w 12167822"/>
              <a:gd name="connsiteY4" fmla="*/ 243919 h 546223"/>
              <a:gd name="connsiteX5" fmla="*/ 12167822 w 12167822"/>
              <a:gd name="connsiteY5" fmla="*/ 16586 h 546223"/>
              <a:gd name="connsiteX0" fmla="*/ 0 w 12167822"/>
              <a:gd name="connsiteY0" fmla="*/ 67163 h 543537"/>
              <a:gd name="connsiteX1" fmla="*/ 3090441 w 12167822"/>
              <a:gd name="connsiteY1" fmla="*/ 32439 h 543537"/>
              <a:gd name="connsiteX2" fmla="*/ 5743455 w 12167822"/>
              <a:gd name="connsiteY2" fmla="*/ 475942 h 543537"/>
              <a:gd name="connsiteX3" fmla="*/ 7477246 w 12167822"/>
              <a:gd name="connsiteY3" fmla="*/ 518576 h 543537"/>
              <a:gd name="connsiteX4" fmla="*/ 10598295 w 12167822"/>
              <a:gd name="connsiteY4" fmla="*/ 245047 h 543537"/>
              <a:gd name="connsiteX5" fmla="*/ 12167822 w 12167822"/>
              <a:gd name="connsiteY5" fmla="*/ 17714 h 54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7822" h="543537">
                <a:moveTo>
                  <a:pt x="0" y="67163"/>
                </a:moveTo>
                <a:cubicBezTo>
                  <a:pt x="1101524" y="17006"/>
                  <a:pt x="2133199" y="-35691"/>
                  <a:pt x="3090441" y="32439"/>
                </a:cubicBezTo>
                <a:cubicBezTo>
                  <a:pt x="4047683" y="100569"/>
                  <a:pt x="5012321" y="394919"/>
                  <a:pt x="5743455" y="475942"/>
                </a:cubicBezTo>
                <a:cubicBezTo>
                  <a:pt x="6474589" y="556965"/>
                  <a:pt x="6668106" y="557059"/>
                  <a:pt x="7477246" y="518576"/>
                </a:cubicBezTo>
                <a:cubicBezTo>
                  <a:pt x="8286386" y="480094"/>
                  <a:pt x="9813146" y="353077"/>
                  <a:pt x="10598295" y="245047"/>
                </a:cubicBezTo>
                <a:lnTo>
                  <a:pt x="12167822" y="17714"/>
                </a:lnTo>
              </a:path>
            </a:pathLst>
          </a:custGeom>
          <a:noFill/>
          <a:ln w="57150">
            <a:solidFill>
              <a:srgbClr val="FF7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Полилиния: фигура 55">
            <a:extLst>
              <a:ext uri="{FF2B5EF4-FFF2-40B4-BE49-F238E27FC236}">
                <a16:creationId xmlns:a16="http://schemas.microsoft.com/office/drawing/2014/main" id="{BED75AF7-8B00-689B-3D65-30707FD94988}"/>
              </a:ext>
            </a:extLst>
          </p:cNvPr>
          <p:cNvSpPr/>
          <p:nvPr/>
        </p:nvSpPr>
        <p:spPr>
          <a:xfrm>
            <a:off x="-5201" y="676454"/>
            <a:ext cx="12541776" cy="5279619"/>
          </a:xfrm>
          <a:custGeom>
            <a:avLst/>
            <a:gdLst>
              <a:gd name="connsiteX0" fmla="*/ 0 w 12449913"/>
              <a:gd name="connsiteY0" fmla="*/ 43588 h 4364727"/>
              <a:gd name="connsiteX1" fmla="*/ 3136740 w 12449913"/>
              <a:gd name="connsiteY1" fmla="*/ 55162 h 4364727"/>
              <a:gd name="connsiteX2" fmla="*/ 4548851 w 12449913"/>
              <a:gd name="connsiteY2" fmla="*/ 587598 h 4364727"/>
              <a:gd name="connsiteX3" fmla="*/ 7616142 w 12449913"/>
              <a:gd name="connsiteY3" fmla="*/ 2948833 h 4364727"/>
              <a:gd name="connsiteX4" fmla="*/ 9028253 w 12449913"/>
              <a:gd name="connsiteY4" fmla="*/ 4036853 h 4364727"/>
              <a:gd name="connsiteX5" fmla="*/ 10000527 w 12449913"/>
              <a:gd name="connsiteY5" fmla="*/ 4291496 h 4364727"/>
              <a:gd name="connsiteX6" fmla="*/ 12257590 w 12449913"/>
              <a:gd name="connsiteY6" fmla="*/ 4360944 h 4364727"/>
              <a:gd name="connsiteX7" fmla="*/ 12176567 w 12449913"/>
              <a:gd name="connsiteY7" fmla="*/ 4349370 h 4364727"/>
              <a:gd name="connsiteX0" fmla="*/ 0 w 12405524"/>
              <a:gd name="connsiteY0" fmla="*/ 2246 h 4962578"/>
              <a:gd name="connsiteX1" fmla="*/ 3092351 w 12405524"/>
              <a:gd name="connsiteY1" fmla="*/ 653013 h 4962578"/>
              <a:gd name="connsiteX2" fmla="*/ 4504462 w 12405524"/>
              <a:gd name="connsiteY2" fmla="*/ 1185449 h 4962578"/>
              <a:gd name="connsiteX3" fmla="*/ 7571753 w 12405524"/>
              <a:gd name="connsiteY3" fmla="*/ 3546684 h 4962578"/>
              <a:gd name="connsiteX4" fmla="*/ 8983864 w 12405524"/>
              <a:gd name="connsiteY4" fmla="*/ 4634704 h 4962578"/>
              <a:gd name="connsiteX5" fmla="*/ 9956138 w 12405524"/>
              <a:gd name="connsiteY5" fmla="*/ 4889347 h 4962578"/>
              <a:gd name="connsiteX6" fmla="*/ 12213201 w 12405524"/>
              <a:gd name="connsiteY6" fmla="*/ 4958795 h 4962578"/>
              <a:gd name="connsiteX7" fmla="*/ 12132178 w 12405524"/>
              <a:gd name="connsiteY7" fmla="*/ 4947221 h 4962578"/>
              <a:gd name="connsiteX0" fmla="*/ 0 w 12405524"/>
              <a:gd name="connsiteY0" fmla="*/ 14892 h 4975224"/>
              <a:gd name="connsiteX1" fmla="*/ 2923676 w 12405524"/>
              <a:gd name="connsiteY1" fmla="*/ 204020 h 4975224"/>
              <a:gd name="connsiteX2" fmla="*/ 4504462 w 12405524"/>
              <a:gd name="connsiteY2" fmla="*/ 1198095 h 4975224"/>
              <a:gd name="connsiteX3" fmla="*/ 7571753 w 12405524"/>
              <a:gd name="connsiteY3" fmla="*/ 3559330 h 4975224"/>
              <a:gd name="connsiteX4" fmla="*/ 8983864 w 12405524"/>
              <a:gd name="connsiteY4" fmla="*/ 4647350 h 4975224"/>
              <a:gd name="connsiteX5" fmla="*/ 9956138 w 12405524"/>
              <a:gd name="connsiteY5" fmla="*/ 4901993 h 4975224"/>
              <a:gd name="connsiteX6" fmla="*/ 12213201 w 12405524"/>
              <a:gd name="connsiteY6" fmla="*/ 4971441 h 4975224"/>
              <a:gd name="connsiteX7" fmla="*/ 12132178 w 12405524"/>
              <a:gd name="connsiteY7" fmla="*/ 4959867 h 4975224"/>
              <a:gd name="connsiteX0" fmla="*/ 0 w 12417817"/>
              <a:gd name="connsiteY0" fmla="*/ 14892 h 5492686"/>
              <a:gd name="connsiteX1" fmla="*/ 2923676 w 12417817"/>
              <a:gd name="connsiteY1" fmla="*/ 204020 h 5492686"/>
              <a:gd name="connsiteX2" fmla="*/ 4504462 w 12417817"/>
              <a:gd name="connsiteY2" fmla="*/ 1198095 h 5492686"/>
              <a:gd name="connsiteX3" fmla="*/ 7571753 w 12417817"/>
              <a:gd name="connsiteY3" fmla="*/ 3559330 h 5492686"/>
              <a:gd name="connsiteX4" fmla="*/ 8983864 w 12417817"/>
              <a:gd name="connsiteY4" fmla="*/ 4647350 h 5492686"/>
              <a:gd name="connsiteX5" fmla="*/ 9956138 w 12417817"/>
              <a:gd name="connsiteY5" fmla="*/ 4901993 h 5492686"/>
              <a:gd name="connsiteX6" fmla="*/ 12213201 w 12417817"/>
              <a:gd name="connsiteY6" fmla="*/ 4971441 h 5492686"/>
              <a:gd name="connsiteX7" fmla="*/ 12167689 w 12417817"/>
              <a:gd name="connsiteY7" fmla="*/ 5492527 h 5492686"/>
              <a:gd name="connsiteX0" fmla="*/ 0 w 12417817"/>
              <a:gd name="connsiteY0" fmla="*/ 14892 h 5492686"/>
              <a:gd name="connsiteX1" fmla="*/ 2923676 w 12417817"/>
              <a:gd name="connsiteY1" fmla="*/ 204020 h 5492686"/>
              <a:gd name="connsiteX2" fmla="*/ 4504462 w 12417817"/>
              <a:gd name="connsiteY2" fmla="*/ 1198095 h 5492686"/>
              <a:gd name="connsiteX3" fmla="*/ 7571753 w 12417817"/>
              <a:gd name="connsiteY3" fmla="*/ 3559330 h 5492686"/>
              <a:gd name="connsiteX4" fmla="*/ 8983864 w 12417817"/>
              <a:gd name="connsiteY4" fmla="*/ 4647350 h 5492686"/>
              <a:gd name="connsiteX5" fmla="*/ 10435532 w 12417817"/>
              <a:gd name="connsiteY5" fmla="*/ 5239344 h 5492686"/>
              <a:gd name="connsiteX6" fmla="*/ 12213201 w 12417817"/>
              <a:gd name="connsiteY6" fmla="*/ 4971441 h 5492686"/>
              <a:gd name="connsiteX7" fmla="*/ 12167689 w 12417817"/>
              <a:gd name="connsiteY7" fmla="*/ 5492527 h 5492686"/>
              <a:gd name="connsiteX0" fmla="*/ 0 w 12530772"/>
              <a:gd name="connsiteY0" fmla="*/ 14892 h 5492898"/>
              <a:gd name="connsiteX1" fmla="*/ 2923676 w 12530772"/>
              <a:gd name="connsiteY1" fmla="*/ 204020 h 5492898"/>
              <a:gd name="connsiteX2" fmla="*/ 4504462 w 12530772"/>
              <a:gd name="connsiteY2" fmla="*/ 1198095 h 5492898"/>
              <a:gd name="connsiteX3" fmla="*/ 7571753 w 12530772"/>
              <a:gd name="connsiteY3" fmla="*/ 3559330 h 5492898"/>
              <a:gd name="connsiteX4" fmla="*/ 8983864 w 12530772"/>
              <a:gd name="connsiteY4" fmla="*/ 4647350 h 5492898"/>
              <a:gd name="connsiteX5" fmla="*/ 10435532 w 12530772"/>
              <a:gd name="connsiteY5" fmla="*/ 5239344 h 5492898"/>
              <a:gd name="connsiteX6" fmla="*/ 12372999 w 12530772"/>
              <a:gd name="connsiteY6" fmla="*/ 5273282 h 5492898"/>
              <a:gd name="connsiteX7" fmla="*/ 12167689 w 12530772"/>
              <a:gd name="connsiteY7" fmla="*/ 5492527 h 5492898"/>
              <a:gd name="connsiteX0" fmla="*/ 0 w 12541776"/>
              <a:gd name="connsiteY0" fmla="*/ 14892 h 5293583"/>
              <a:gd name="connsiteX1" fmla="*/ 2923676 w 12541776"/>
              <a:gd name="connsiteY1" fmla="*/ 204020 h 5293583"/>
              <a:gd name="connsiteX2" fmla="*/ 4504462 w 12541776"/>
              <a:gd name="connsiteY2" fmla="*/ 1198095 h 5293583"/>
              <a:gd name="connsiteX3" fmla="*/ 7571753 w 12541776"/>
              <a:gd name="connsiteY3" fmla="*/ 3559330 h 5293583"/>
              <a:gd name="connsiteX4" fmla="*/ 8983864 w 12541776"/>
              <a:gd name="connsiteY4" fmla="*/ 4647350 h 5293583"/>
              <a:gd name="connsiteX5" fmla="*/ 10435532 w 12541776"/>
              <a:gd name="connsiteY5" fmla="*/ 5239344 h 5293583"/>
              <a:gd name="connsiteX6" fmla="*/ 12372999 w 12541776"/>
              <a:gd name="connsiteY6" fmla="*/ 5273282 h 5293583"/>
              <a:gd name="connsiteX7" fmla="*/ 12212077 w 12541776"/>
              <a:gd name="connsiteY7" fmla="*/ 5270585 h 5293583"/>
              <a:gd name="connsiteX0" fmla="*/ 0 w 12541776"/>
              <a:gd name="connsiteY0" fmla="*/ 14892 h 5279619"/>
              <a:gd name="connsiteX1" fmla="*/ 2923676 w 12541776"/>
              <a:gd name="connsiteY1" fmla="*/ 204020 h 5279619"/>
              <a:gd name="connsiteX2" fmla="*/ 4504462 w 12541776"/>
              <a:gd name="connsiteY2" fmla="*/ 1198095 h 5279619"/>
              <a:gd name="connsiteX3" fmla="*/ 7571753 w 12541776"/>
              <a:gd name="connsiteY3" fmla="*/ 3559330 h 5279619"/>
              <a:gd name="connsiteX4" fmla="*/ 8983864 w 12541776"/>
              <a:gd name="connsiteY4" fmla="*/ 4647350 h 5279619"/>
              <a:gd name="connsiteX5" fmla="*/ 9978332 w 12541776"/>
              <a:gd name="connsiteY5" fmla="*/ 5208864 h 5279619"/>
              <a:gd name="connsiteX6" fmla="*/ 12372999 w 12541776"/>
              <a:gd name="connsiteY6" fmla="*/ 5273282 h 5279619"/>
              <a:gd name="connsiteX7" fmla="*/ 12212077 w 12541776"/>
              <a:gd name="connsiteY7" fmla="*/ 5270585 h 52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1776" h="5279619">
                <a:moveTo>
                  <a:pt x="0" y="14892"/>
                </a:moveTo>
                <a:cubicBezTo>
                  <a:pt x="1189299" y="-24655"/>
                  <a:pt x="2172932" y="6819"/>
                  <a:pt x="2923676" y="204020"/>
                </a:cubicBezTo>
                <a:cubicBezTo>
                  <a:pt x="3674420" y="401221"/>
                  <a:pt x="3729783" y="638877"/>
                  <a:pt x="4504462" y="1198095"/>
                </a:cubicBezTo>
                <a:cubicBezTo>
                  <a:pt x="5279141" y="1757313"/>
                  <a:pt x="7571753" y="3559330"/>
                  <a:pt x="7571753" y="3559330"/>
                </a:cubicBezTo>
                <a:cubicBezTo>
                  <a:pt x="8318320" y="4134206"/>
                  <a:pt x="8582768" y="4372428"/>
                  <a:pt x="8983864" y="4647350"/>
                </a:cubicBezTo>
                <a:cubicBezTo>
                  <a:pt x="9384960" y="4922272"/>
                  <a:pt x="9413476" y="5104542"/>
                  <a:pt x="9978332" y="5208864"/>
                </a:cubicBezTo>
                <a:cubicBezTo>
                  <a:pt x="10543188" y="5313186"/>
                  <a:pt x="12010326" y="5263636"/>
                  <a:pt x="12372999" y="5273282"/>
                </a:cubicBezTo>
                <a:cubicBezTo>
                  <a:pt x="12735672" y="5282928"/>
                  <a:pt x="12433925" y="5281195"/>
                  <a:pt x="12212077" y="5270585"/>
                </a:cubicBezTo>
              </a:path>
            </a:pathLst>
          </a:custGeom>
          <a:noFill/>
          <a:ln w="57150">
            <a:solidFill>
              <a:srgbClr val="89AD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8CD579C6-956C-4580-F3DA-04FA1060B546}"/>
              </a:ext>
            </a:extLst>
          </p:cNvPr>
          <p:cNvSpPr/>
          <p:nvPr/>
        </p:nvSpPr>
        <p:spPr>
          <a:xfrm>
            <a:off x="3554728" y="1737806"/>
            <a:ext cx="3925013" cy="3925013"/>
          </a:xfrm>
          <a:prstGeom prst="ellipse">
            <a:avLst/>
          </a:prstGeom>
          <a:noFill/>
          <a:ln w="57150">
            <a:solidFill>
              <a:srgbClr val="E381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hlinkClick r:id="rId2" action="ppaction://hlinksldjump"/>
            <a:extLst>
              <a:ext uri="{FF2B5EF4-FFF2-40B4-BE49-F238E27FC236}">
                <a16:creationId xmlns:a16="http://schemas.microsoft.com/office/drawing/2014/main" id="{04664B60-D14B-D076-6238-757378A9FE78}"/>
              </a:ext>
            </a:extLst>
          </p:cNvPr>
          <p:cNvSpPr/>
          <p:nvPr/>
        </p:nvSpPr>
        <p:spPr>
          <a:xfrm>
            <a:off x="3244389" y="3412121"/>
            <a:ext cx="261123" cy="26112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71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99FF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A9AE805C-7E78-C8D3-FEC5-E6483989C415}"/>
              </a:ext>
            </a:extLst>
          </p:cNvPr>
          <p:cNvSpPr txBox="1"/>
          <p:nvPr/>
        </p:nvSpPr>
        <p:spPr>
          <a:xfrm>
            <a:off x="2106213" y="2847931"/>
            <a:ext cx="1654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FF71FF"/>
                </a:solidFill>
                <a:latin typeface="Montserrat" panose="00000500000000000000" pitchFamily="2" charset="-52"/>
              </a:rPr>
              <a:t>Поиск и найм сотрудников</a:t>
            </a:r>
          </a:p>
        </p:txBody>
      </p:sp>
      <p:sp>
        <p:nvSpPr>
          <p:cNvPr id="13" name="Овал 12">
            <a:hlinkClick r:id="rId3" action="ppaction://hlinksldjump"/>
            <a:extLst>
              <a:ext uri="{FF2B5EF4-FFF2-40B4-BE49-F238E27FC236}">
                <a16:creationId xmlns:a16="http://schemas.microsoft.com/office/drawing/2014/main" id="{22E05DED-6215-E75B-4331-FA176947C747}"/>
              </a:ext>
            </a:extLst>
          </p:cNvPr>
          <p:cNvSpPr/>
          <p:nvPr/>
        </p:nvSpPr>
        <p:spPr>
          <a:xfrm>
            <a:off x="3424720" y="3637918"/>
            <a:ext cx="261123" cy="2611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E3818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99B9B"/>
              </a:solidFill>
            </a:endParaRPr>
          </a:p>
        </p:txBody>
      </p:sp>
      <p:sp>
        <p:nvSpPr>
          <p:cNvPr id="14" name="TextBox 13">
            <a:hlinkClick r:id="rId3" action="ppaction://hlinksldjump"/>
            <a:extLst>
              <a:ext uri="{FF2B5EF4-FFF2-40B4-BE49-F238E27FC236}">
                <a16:creationId xmlns:a16="http://schemas.microsoft.com/office/drawing/2014/main" id="{1AF0DBEE-7559-FD14-DE3F-B960F9EC5D26}"/>
              </a:ext>
            </a:extLst>
          </p:cNvPr>
          <p:cNvSpPr txBox="1"/>
          <p:nvPr/>
        </p:nvSpPr>
        <p:spPr>
          <a:xfrm>
            <a:off x="3547509" y="3765148"/>
            <a:ext cx="14318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E38181"/>
                </a:solidFill>
                <a:latin typeface="Montserrat" panose="00000500000000000000" pitchFamily="2" charset="-52"/>
              </a:rPr>
              <a:t>Кадровый профайлинг</a:t>
            </a:r>
          </a:p>
        </p:txBody>
      </p:sp>
      <p:sp>
        <p:nvSpPr>
          <p:cNvPr id="19" name="Овал 18">
            <a:hlinkClick r:id="rId4" action="ppaction://hlinksldjump"/>
            <a:extLst>
              <a:ext uri="{FF2B5EF4-FFF2-40B4-BE49-F238E27FC236}">
                <a16:creationId xmlns:a16="http://schemas.microsoft.com/office/drawing/2014/main" id="{B0A1F7AA-190A-DB02-DC91-EA6B2F0AA159}"/>
              </a:ext>
            </a:extLst>
          </p:cNvPr>
          <p:cNvSpPr/>
          <p:nvPr/>
        </p:nvSpPr>
        <p:spPr>
          <a:xfrm>
            <a:off x="7220257" y="3886513"/>
            <a:ext cx="290875" cy="29087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71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99FF"/>
              </a:solidFill>
            </a:endParaRPr>
          </a:p>
        </p:txBody>
      </p:sp>
      <p:sp>
        <p:nvSpPr>
          <p:cNvPr id="20" name="TextBox 19">
            <a:hlinkClick r:id="rId4" action="ppaction://hlinksldjump"/>
            <a:extLst>
              <a:ext uri="{FF2B5EF4-FFF2-40B4-BE49-F238E27FC236}">
                <a16:creationId xmlns:a16="http://schemas.microsoft.com/office/drawing/2014/main" id="{5AA25BE4-4A77-6240-FBA0-ADA50E76B7CD}"/>
              </a:ext>
            </a:extLst>
          </p:cNvPr>
          <p:cNvSpPr txBox="1"/>
          <p:nvPr/>
        </p:nvSpPr>
        <p:spPr>
          <a:xfrm>
            <a:off x="7460133" y="2978251"/>
            <a:ext cx="1787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FF71FF"/>
                </a:solidFill>
                <a:latin typeface="Montserrat" panose="00000500000000000000" pitchFamily="2" charset="-52"/>
              </a:rPr>
              <a:t>Разработка системы продвижения по службе</a:t>
            </a:r>
          </a:p>
        </p:txBody>
      </p:sp>
      <p:sp>
        <p:nvSpPr>
          <p:cNvPr id="21" name="Овал 20">
            <a:hlinkClick r:id="rId5" action="ppaction://hlinksldjump"/>
            <a:extLst>
              <a:ext uri="{FF2B5EF4-FFF2-40B4-BE49-F238E27FC236}">
                <a16:creationId xmlns:a16="http://schemas.microsoft.com/office/drawing/2014/main" id="{E4927339-E3D6-1060-4150-50FCB89DD205}"/>
              </a:ext>
            </a:extLst>
          </p:cNvPr>
          <p:cNvSpPr/>
          <p:nvPr/>
        </p:nvSpPr>
        <p:spPr>
          <a:xfrm>
            <a:off x="7191424" y="4204616"/>
            <a:ext cx="285970" cy="28597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3818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99B9B"/>
              </a:solidFill>
            </a:endParaRPr>
          </a:p>
        </p:txBody>
      </p:sp>
      <p:sp>
        <p:nvSpPr>
          <p:cNvPr id="22" name="TextBox 21">
            <a:hlinkClick r:id="rId5" action="ppaction://hlinksldjump"/>
            <a:extLst>
              <a:ext uri="{FF2B5EF4-FFF2-40B4-BE49-F238E27FC236}">
                <a16:creationId xmlns:a16="http://schemas.microsoft.com/office/drawing/2014/main" id="{D6AD1D08-7C9F-C3D4-9976-22A2DDD4C761}"/>
              </a:ext>
            </a:extLst>
          </p:cNvPr>
          <p:cNvSpPr txBox="1"/>
          <p:nvPr/>
        </p:nvSpPr>
        <p:spPr>
          <a:xfrm>
            <a:off x="5316133" y="4181834"/>
            <a:ext cx="19407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E38181"/>
                </a:solidFill>
                <a:latin typeface="Montserrat" panose="00000500000000000000" pitchFamily="2" charset="-52"/>
              </a:rPr>
              <a:t>Профилирование сотрудников</a:t>
            </a:r>
          </a:p>
        </p:txBody>
      </p:sp>
      <p:sp>
        <p:nvSpPr>
          <p:cNvPr id="24" name="TextBox 23">
            <a:hlinkClick r:id="rId6" action="ppaction://hlinksldjump"/>
            <a:extLst>
              <a:ext uri="{FF2B5EF4-FFF2-40B4-BE49-F238E27FC236}">
                <a16:creationId xmlns:a16="http://schemas.microsoft.com/office/drawing/2014/main" id="{8D131715-8750-4B5F-7CDE-61223FC732DA}"/>
              </a:ext>
            </a:extLst>
          </p:cNvPr>
          <p:cNvSpPr txBox="1"/>
          <p:nvPr/>
        </p:nvSpPr>
        <p:spPr>
          <a:xfrm>
            <a:off x="7678206" y="3992446"/>
            <a:ext cx="2863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709CEC"/>
                </a:solidFill>
                <a:effectLst/>
                <a:latin typeface="Montserrat" panose="00000500000000000000" pitchFamily="2" charset="-52"/>
              </a:rPr>
              <a:t>Мотивация на достижение запланированных стратегических результатов </a:t>
            </a:r>
            <a:endParaRPr lang="ru-RU" sz="1400" b="1" dirty="0">
              <a:solidFill>
                <a:srgbClr val="709CEC"/>
              </a:solidFill>
              <a:latin typeface="Montserrat" panose="00000500000000000000" pitchFamily="2" charset="-52"/>
            </a:endParaRPr>
          </a:p>
        </p:txBody>
      </p:sp>
      <p:sp>
        <p:nvSpPr>
          <p:cNvPr id="25" name="Овал 24">
            <a:hlinkClick r:id="rId6" action="ppaction://hlinksldjump"/>
            <a:extLst>
              <a:ext uri="{FF2B5EF4-FFF2-40B4-BE49-F238E27FC236}">
                <a16:creationId xmlns:a16="http://schemas.microsoft.com/office/drawing/2014/main" id="{B8D7F335-9FC5-E8F8-7699-A9DC158CB908}"/>
              </a:ext>
            </a:extLst>
          </p:cNvPr>
          <p:cNvSpPr/>
          <p:nvPr/>
        </p:nvSpPr>
        <p:spPr>
          <a:xfrm>
            <a:off x="7477394" y="4062610"/>
            <a:ext cx="290875" cy="28597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9CBB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99FF"/>
              </a:solidFill>
            </a:endParaRPr>
          </a:p>
        </p:txBody>
      </p:sp>
      <p:sp>
        <p:nvSpPr>
          <p:cNvPr id="27" name="TextBox 26">
            <a:hlinkClick r:id="rId7" action="ppaction://hlinksldjump"/>
            <a:extLst>
              <a:ext uri="{FF2B5EF4-FFF2-40B4-BE49-F238E27FC236}">
                <a16:creationId xmlns:a16="http://schemas.microsoft.com/office/drawing/2014/main" id="{2790B614-3DC2-055B-591A-74EC4D276858}"/>
              </a:ext>
            </a:extLst>
          </p:cNvPr>
          <p:cNvSpPr txBox="1"/>
          <p:nvPr/>
        </p:nvSpPr>
        <p:spPr>
          <a:xfrm>
            <a:off x="4596646" y="5847435"/>
            <a:ext cx="24355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91C280"/>
                </a:solidFill>
                <a:latin typeface="Montserrat" panose="00000500000000000000" pitchFamily="2" charset="-52"/>
              </a:rPr>
              <a:t>Контроль соответствия деятельности сметам</a:t>
            </a:r>
          </a:p>
        </p:txBody>
      </p:sp>
      <p:sp>
        <p:nvSpPr>
          <p:cNvPr id="28" name="Овал 27">
            <a:hlinkClick r:id="rId7" action="ppaction://hlinksldjump"/>
            <a:extLst>
              <a:ext uri="{FF2B5EF4-FFF2-40B4-BE49-F238E27FC236}">
                <a16:creationId xmlns:a16="http://schemas.microsoft.com/office/drawing/2014/main" id="{84055F2D-FD01-0D92-716A-BC8B257A2DC3}"/>
              </a:ext>
            </a:extLst>
          </p:cNvPr>
          <p:cNvSpPr/>
          <p:nvPr/>
        </p:nvSpPr>
        <p:spPr>
          <a:xfrm>
            <a:off x="5100495" y="5644034"/>
            <a:ext cx="275203" cy="27520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91C2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99B9B"/>
              </a:solidFill>
            </a:endParaRPr>
          </a:p>
        </p:txBody>
      </p:sp>
      <p:sp>
        <p:nvSpPr>
          <p:cNvPr id="29" name="Овал 28">
            <a:hlinkClick r:id="rId8" action="ppaction://hlinksldjump"/>
            <a:extLst>
              <a:ext uri="{FF2B5EF4-FFF2-40B4-BE49-F238E27FC236}">
                <a16:creationId xmlns:a16="http://schemas.microsoft.com/office/drawing/2014/main" id="{996EB47A-A883-49D1-FB59-961674EBF29B}"/>
              </a:ext>
            </a:extLst>
          </p:cNvPr>
          <p:cNvSpPr/>
          <p:nvPr/>
        </p:nvSpPr>
        <p:spPr>
          <a:xfrm>
            <a:off x="5375698" y="5523053"/>
            <a:ext cx="275204" cy="27520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3818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99B9B"/>
              </a:solidFill>
            </a:endParaRPr>
          </a:p>
        </p:txBody>
      </p:sp>
      <p:sp>
        <p:nvSpPr>
          <p:cNvPr id="30" name="TextBox 29">
            <a:hlinkClick r:id="rId8" action="ppaction://hlinksldjump"/>
            <a:extLst>
              <a:ext uri="{FF2B5EF4-FFF2-40B4-BE49-F238E27FC236}">
                <a16:creationId xmlns:a16="http://schemas.microsoft.com/office/drawing/2014/main" id="{342A0756-3FB0-CBC3-C0CC-BFA4AE470115}"/>
              </a:ext>
            </a:extLst>
          </p:cNvPr>
          <p:cNvSpPr txBox="1"/>
          <p:nvPr/>
        </p:nvSpPr>
        <p:spPr>
          <a:xfrm>
            <a:off x="4663793" y="5005519"/>
            <a:ext cx="1698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E38181"/>
                </a:solidFill>
                <a:latin typeface="Montserrat" panose="00000500000000000000" pitchFamily="2" charset="-52"/>
              </a:rPr>
              <a:t>Аудит-</a:t>
            </a:r>
            <a:r>
              <a:rPr lang="ru-RU" sz="1400" b="1" dirty="0" err="1">
                <a:solidFill>
                  <a:srgbClr val="E38181"/>
                </a:solidFill>
                <a:latin typeface="Montserrat" panose="00000500000000000000" pitchFamily="2" charset="-52"/>
              </a:rPr>
              <a:t>профайлинг</a:t>
            </a:r>
            <a:endParaRPr lang="ru-RU" sz="1400" b="1" dirty="0">
              <a:solidFill>
                <a:srgbClr val="E38181"/>
              </a:solidFill>
              <a:latin typeface="Montserrat" panose="00000500000000000000" pitchFamily="2" charset="-52"/>
            </a:endParaRPr>
          </a:p>
        </p:txBody>
      </p:sp>
      <p:sp>
        <p:nvSpPr>
          <p:cNvPr id="31" name="Овал 30">
            <a:hlinkClick r:id="rId9" action="ppaction://hlinksldjump"/>
            <a:extLst>
              <a:ext uri="{FF2B5EF4-FFF2-40B4-BE49-F238E27FC236}">
                <a16:creationId xmlns:a16="http://schemas.microsoft.com/office/drawing/2014/main" id="{01AC1D96-0D2B-4245-3CA4-1EA25188AC40}"/>
              </a:ext>
            </a:extLst>
          </p:cNvPr>
          <p:cNvSpPr/>
          <p:nvPr/>
        </p:nvSpPr>
        <p:spPr>
          <a:xfrm>
            <a:off x="8994124" y="5292210"/>
            <a:ext cx="278546" cy="278546"/>
          </a:xfrm>
          <a:prstGeom prst="ellipse">
            <a:avLst/>
          </a:prstGeom>
          <a:solidFill>
            <a:srgbClr val="FFFFFF"/>
          </a:solidFill>
          <a:ln w="38100">
            <a:solidFill>
              <a:srgbClr val="709CE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99FF"/>
              </a:solidFill>
            </a:endParaRPr>
          </a:p>
        </p:txBody>
      </p:sp>
      <p:sp>
        <p:nvSpPr>
          <p:cNvPr id="32" name="TextBox 31">
            <a:hlinkClick r:id="rId9" action="ppaction://hlinksldjump"/>
            <a:extLst>
              <a:ext uri="{FF2B5EF4-FFF2-40B4-BE49-F238E27FC236}">
                <a16:creationId xmlns:a16="http://schemas.microsoft.com/office/drawing/2014/main" id="{93A6ECA2-6012-2B59-DBFC-C1B37D8736B7}"/>
              </a:ext>
            </a:extLst>
          </p:cNvPr>
          <p:cNvSpPr txBox="1"/>
          <p:nvPr/>
        </p:nvSpPr>
        <p:spPr>
          <a:xfrm>
            <a:off x="9236211" y="5181582"/>
            <a:ext cx="2268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709CEC"/>
                </a:solidFill>
                <a:effectLst/>
                <a:latin typeface="Montserrat" panose="00000500000000000000" pitchFamily="2" charset="-52"/>
              </a:rPr>
              <a:t>Планирование и создание стратегии</a:t>
            </a:r>
            <a:endParaRPr lang="ru-RU" sz="1400" b="1" dirty="0">
              <a:solidFill>
                <a:srgbClr val="709CEC"/>
              </a:solidFill>
              <a:latin typeface="Montserrat" panose="00000500000000000000" pitchFamily="2" charset="-52"/>
            </a:endParaRPr>
          </a:p>
        </p:txBody>
      </p:sp>
      <p:sp>
        <p:nvSpPr>
          <p:cNvPr id="33" name="TextBox 32">
            <a:hlinkClick r:id="rId10" action="ppaction://hlinksldjump"/>
            <a:extLst>
              <a:ext uri="{FF2B5EF4-FFF2-40B4-BE49-F238E27FC236}">
                <a16:creationId xmlns:a16="http://schemas.microsoft.com/office/drawing/2014/main" id="{9C9345F3-BB93-0CD8-9AB6-9734A52517AD}"/>
              </a:ext>
            </a:extLst>
          </p:cNvPr>
          <p:cNvSpPr txBox="1"/>
          <p:nvPr/>
        </p:nvSpPr>
        <p:spPr>
          <a:xfrm>
            <a:off x="7119562" y="5500573"/>
            <a:ext cx="27595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91C280"/>
                </a:solidFill>
                <a:latin typeface="Montserrat" panose="00000500000000000000" pitchFamily="2" charset="-52"/>
              </a:rPr>
              <a:t>В</a:t>
            </a:r>
            <a:r>
              <a:rPr lang="ru-RU" sz="1400" b="1" dirty="0">
                <a:solidFill>
                  <a:srgbClr val="91C280"/>
                </a:solidFill>
                <a:effectLst/>
                <a:latin typeface="Montserrat" panose="00000500000000000000" pitchFamily="2" charset="-52"/>
              </a:rPr>
              <a:t>ыявление внутрихозяйственных резервов</a:t>
            </a:r>
            <a:endParaRPr lang="ru-RU" sz="1400" b="1" dirty="0">
              <a:solidFill>
                <a:srgbClr val="91C280"/>
              </a:solidFill>
              <a:latin typeface="Montserrat" panose="00000500000000000000" pitchFamily="2" charset="-52"/>
            </a:endParaRPr>
          </a:p>
        </p:txBody>
      </p:sp>
      <p:sp>
        <p:nvSpPr>
          <p:cNvPr id="34" name="Овал 33">
            <a:hlinkClick r:id="rId10" action="ppaction://hlinksldjump"/>
            <a:extLst>
              <a:ext uri="{FF2B5EF4-FFF2-40B4-BE49-F238E27FC236}">
                <a16:creationId xmlns:a16="http://schemas.microsoft.com/office/drawing/2014/main" id="{9AF32F51-16A9-FA26-EA9F-D4D76F24FC1D}"/>
              </a:ext>
            </a:extLst>
          </p:cNvPr>
          <p:cNvSpPr/>
          <p:nvPr/>
        </p:nvSpPr>
        <p:spPr>
          <a:xfrm>
            <a:off x="8701849" y="5178890"/>
            <a:ext cx="280337" cy="2803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91C2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99B9B"/>
              </a:solidFill>
            </a:endParaRPr>
          </a:p>
        </p:txBody>
      </p:sp>
      <p:sp>
        <p:nvSpPr>
          <p:cNvPr id="35" name="TextBox 34">
            <a:hlinkClick r:id="rId11" action="ppaction://hlinksldjump"/>
            <a:extLst>
              <a:ext uri="{FF2B5EF4-FFF2-40B4-BE49-F238E27FC236}">
                <a16:creationId xmlns:a16="http://schemas.microsoft.com/office/drawing/2014/main" id="{CA2691A3-20AC-2CB1-F24A-CFD450039B63}"/>
              </a:ext>
            </a:extLst>
          </p:cNvPr>
          <p:cNvSpPr txBox="1"/>
          <p:nvPr/>
        </p:nvSpPr>
        <p:spPr>
          <a:xfrm>
            <a:off x="4854018" y="985879"/>
            <a:ext cx="2650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C319"/>
                </a:solidFill>
                <a:latin typeface="Montserrat" panose="00000500000000000000" pitchFamily="2" charset="-52"/>
              </a:rPr>
              <a:t>Удовлетворенность потребителя и бренд</a:t>
            </a:r>
          </a:p>
        </p:txBody>
      </p:sp>
      <p:sp>
        <p:nvSpPr>
          <p:cNvPr id="36" name="Овал 35">
            <a:hlinkClick r:id="rId11" action="ppaction://hlinksldjump"/>
            <a:extLst>
              <a:ext uri="{FF2B5EF4-FFF2-40B4-BE49-F238E27FC236}">
                <a16:creationId xmlns:a16="http://schemas.microsoft.com/office/drawing/2014/main" id="{8ABADC9E-DB9F-7E66-8FF6-8CFBB239BBDA}"/>
              </a:ext>
            </a:extLst>
          </p:cNvPr>
          <p:cNvSpPr/>
          <p:nvPr/>
        </p:nvSpPr>
        <p:spPr>
          <a:xfrm>
            <a:off x="5686726" y="1551806"/>
            <a:ext cx="257610" cy="25761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C3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D765"/>
              </a:solidFill>
            </a:endParaRPr>
          </a:p>
        </p:txBody>
      </p:sp>
      <p:sp>
        <p:nvSpPr>
          <p:cNvPr id="37" name="Овал 36">
            <a:hlinkClick r:id="rId12" action="ppaction://hlinksldjump"/>
            <a:extLst>
              <a:ext uri="{FF2B5EF4-FFF2-40B4-BE49-F238E27FC236}">
                <a16:creationId xmlns:a16="http://schemas.microsoft.com/office/drawing/2014/main" id="{87642745-FEBF-8BBB-84BC-151B029FF6BB}"/>
              </a:ext>
            </a:extLst>
          </p:cNvPr>
          <p:cNvSpPr/>
          <p:nvPr/>
        </p:nvSpPr>
        <p:spPr>
          <a:xfrm>
            <a:off x="5939389" y="1695591"/>
            <a:ext cx="262729" cy="262729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3818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99B9B"/>
              </a:solidFill>
            </a:endParaRPr>
          </a:p>
        </p:txBody>
      </p:sp>
      <p:sp>
        <p:nvSpPr>
          <p:cNvPr id="38" name="TextBox 37">
            <a:hlinkClick r:id="rId12" action="ppaction://hlinksldjump"/>
            <a:extLst>
              <a:ext uri="{FF2B5EF4-FFF2-40B4-BE49-F238E27FC236}">
                <a16:creationId xmlns:a16="http://schemas.microsoft.com/office/drawing/2014/main" id="{5816C089-594B-9750-F250-FC0702DC602A}"/>
              </a:ext>
            </a:extLst>
          </p:cNvPr>
          <p:cNvSpPr txBox="1"/>
          <p:nvPr/>
        </p:nvSpPr>
        <p:spPr>
          <a:xfrm>
            <a:off x="5136217" y="1944854"/>
            <a:ext cx="193531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E38181"/>
                </a:solidFill>
                <a:latin typeface="Montserrat" panose="00000500000000000000" pitchFamily="2" charset="-52"/>
              </a:rPr>
              <a:t>Создание портрета потребителя</a:t>
            </a:r>
          </a:p>
        </p:txBody>
      </p:sp>
      <p:sp>
        <p:nvSpPr>
          <p:cNvPr id="39" name="Овал 38">
            <a:hlinkClick r:id="rId13" action="ppaction://hlinksldjump"/>
            <a:extLst>
              <a:ext uri="{FF2B5EF4-FFF2-40B4-BE49-F238E27FC236}">
                <a16:creationId xmlns:a16="http://schemas.microsoft.com/office/drawing/2014/main" id="{5757FF1C-F77A-EBCD-DB3A-6AB5A92E317C}"/>
              </a:ext>
            </a:extLst>
          </p:cNvPr>
          <p:cNvSpPr/>
          <p:nvPr/>
        </p:nvSpPr>
        <p:spPr>
          <a:xfrm>
            <a:off x="4365562" y="1670245"/>
            <a:ext cx="257610" cy="25761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709CE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99FF"/>
              </a:solidFill>
            </a:endParaRPr>
          </a:p>
        </p:txBody>
      </p:sp>
      <p:sp>
        <p:nvSpPr>
          <p:cNvPr id="40" name="TextBox 39">
            <a:hlinkClick r:id="rId13" action="ppaction://hlinksldjump"/>
            <a:extLst>
              <a:ext uri="{FF2B5EF4-FFF2-40B4-BE49-F238E27FC236}">
                <a16:creationId xmlns:a16="http://schemas.microsoft.com/office/drawing/2014/main" id="{AF6F88C6-9500-DBFD-F483-EFD8B8BC1A65}"/>
              </a:ext>
            </a:extLst>
          </p:cNvPr>
          <p:cNvSpPr txBox="1"/>
          <p:nvPr/>
        </p:nvSpPr>
        <p:spPr>
          <a:xfrm>
            <a:off x="1949046" y="1584676"/>
            <a:ext cx="25453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709CEC"/>
                </a:solidFill>
                <a:latin typeface="Montserrat" panose="00000500000000000000" pitchFamily="2" charset="-52"/>
              </a:rPr>
              <a:t>Заключение стратегически важного сотрудничества</a:t>
            </a:r>
            <a:endParaRPr lang="ru-RU" sz="1400" b="1" dirty="0">
              <a:solidFill>
                <a:srgbClr val="709CEC"/>
              </a:solidFill>
              <a:effectLst/>
              <a:latin typeface="Montserrat" panose="00000500000000000000" pitchFamily="2" charset="-52"/>
            </a:endParaRPr>
          </a:p>
        </p:txBody>
      </p:sp>
      <p:sp>
        <p:nvSpPr>
          <p:cNvPr id="41" name="Овал 40">
            <a:hlinkClick r:id="rId14" action="ppaction://hlinksldjump"/>
            <a:extLst>
              <a:ext uri="{FF2B5EF4-FFF2-40B4-BE49-F238E27FC236}">
                <a16:creationId xmlns:a16="http://schemas.microsoft.com/office/drawing/2014/main" id="{1D29FF68-2362-DCAD-4E85-8DC5D0B1810F}"/>
              </a:ext>
            </a:extLst>
          </p:cNvPr>
          <p:cNvSpPr/>
          <p:nvPr/>
        </p:nvSpPr>
        <p:spPr>
          <a:xfrm>
            <a:off x="4465282" y="1941590"/>
            <a:ext cx="262729" cy="262729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3818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99B9B"/>
              </a:solidFill>
            </a:endParaRPr>
          </a:p>
        </p:txBody>
      </p:sp>
      <p:sp>
        <p:nvSpPr>
          <p:cNvPr id="42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BA881CCE-84C2-2BF9-20BA-AD63A1285469}"/>
              </a:ext>
            </a:extLst>
          </p:cNvPr>
          <p:cNvSpPr txBox="1"/>
          <p:nvPr/>
        </p:nvSpPr>
        <p:spPr>
          <a:xfrm>
            <a:off x="3851242" y="2194842"/>
            <a:ext cx="152553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E38181"/>
                </a:solidFill>
                <a:latin typeface="Montserrat" panose="00000500000000000000" pitchFamily="2" charset="-52"/>
              </a:rPr>
              <a:t>Бизнес-</a:t>
            </a:r>
            <a:r>
              <a:rPr lang="ru-RU" sz="1400" b="1" dirty="0" err="1">
                <a:solidFill>
                  <a:srgbClr val="E38181"/>
                </a:solidFill>
                <a:latin typeface="Montserrat" panose="00000500000000000000" pitchFamily="2" charset="-52"/>
              </a:rPr>
              <a:t>профайлинг</a:t>
            </a:r>
            <a:endParaRPr lang="ru-RU" sz="1400" b="1" dirty="0">
              <a:solidFill>
                <a:srgbClr val="E38181"/>
              </a:solidFill>
              <a:latin typeface="Montserrat" panose="00000500000000000000" pitchFamily="2" charset="-52"/>
            </a:endParaRPr>
          </a:p>
        </p:txBody>
      </p:sp>
      <p:sp>
        <p:nvSpPr>
          <p:cNvPr id="67" name="Овал 66">
            <a:hlinkClick r:id="rId15" action="ppaction://hlinksldjump"/>
            <a:extLst>
              <a:ext uri="{FF2B5EF4-FFF2-40B4-BE49-F238E27FC236}">
                <a16:creationId xmlns:a16="http://schemas.microsoft.com/office/drawing/2014/main" id="{460C725E-7664-B1AC-3598-6A45058863AE}"/>
              </a:ext>
            </a:extLst>
          </p:cNvPr>
          <p:cNvSpPr/>
          <p:nvPr/>
        </p:nvSpPr>
        <p:spPr>
          <a:xfrm>
            <a:off x="2080471" y="589159"/>
            <a:ext cx="251974" cy="25197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709CE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99FF"/>
              </a:solidFill>
            </a:endParaRPr>
          </a:p>
        </p:txBody>
      </p:sp>
      <p:sp>
        <p:nvSpPr>
          <p:cNvPr id="68" name="Овал 67">
            <a:hlinkClick r:id="rId16" action="ppaction://hlinksldjump"/>
            <a:extLst>
              <a:ext uri="{FF2B5EF4-FFF2-40B4-BE49-F238E27FC236}">
                <a16:creationId xmlns:a16="http://schemas.microsoft.com/office/drawing/2014/main" id="{133C2B63-86C2-EC85-61A5-7E81DED37B37}"/>
              </a:ext>
            </a:extLst>
          </p:cNvPr>
          <p:cNvSpPr/>
          <p:nvPr/>
        </p:nvSpPr>
        <p:spPr>
          <a:xfrm>
            <a:off x="2366267" y="624159"/>
            <a:ext cx="255589" cy="255589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C3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D765"/>
              </a:solidFill>
            </a:endParaRPr>
          </a:p>
        </p:txBody>
      </p:sp>
      <p:sp>
        <p:nvSpPr>
          <p:cNvPr id="69" name="TextBox 68">
            <a:hlinkClick r:id="rId16" action="ppaction://hlinksldjump"/>
            <a:extLst>
              <a:ext uri="{FF2B5EF4-FFF2-40B4-BE49-F238E27FC236}">
                <a16:creationId xmlns:a16="http://schemas.microsoft.com/office/drawing/2014/main" id="{5B1152F7-12EB-FD40-C8DC-C77EF7EBADB5}"/>
              </a:ext>
            </a:extLst>
          </p:cNvPr>
          <p:cNvSpPr txBox="1"/>
          <p:nvPr/>
        </p:nvSpPr>
        <p:spPr>
          <a:xfrm>
            <a:off x="2672864" y="308576"/>
            <a:ext cx="2613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C319"/>
                </a:solidFill>
                <a:latin typeface="Montserrat" panose="00000500000000000000" pitchFamily="2" charset="-52"/>
              </a:rPr>
              <a:t>Поиск и развитие новых рынков</a:t>
            </a:r>
          </a:p>
        </p:txBody>
      </p:sp>
      <p:sp>
        <p:nvSpPr>
          <p:cNvPr id="70" name="TextBox 69">
            <a:hlinkClick r:id="rId15" action="ppaction://hlinksldjump"/>
            <a:extLst>
              <a:ext uri="{FF2B5EF4-FFF2-40B4-BE49-F238E27FC236}">
                <a16:creationId xmlns:a16="http://schemas.microsoft.com/office/drawing/2014/main" id="{1426E1FD-B16D-562D-DC7C-F4CA1BD15919}"/>
              </a:ext>
            </a:extLst>
          </p:cNvPr>
          <p:cNvSpPr txBox="1"/>
          <p:nvPr/>
        </p:nvSpPr>
        <p:spPr>
          <a:xfrm>
            <a:off x="856856" y="65939"/>
            <a:ext cx="1926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709CEC"/>
                </a:solidFill>
                <a:latin typeface="Montserrat" panose="00000500000000000000" pitchFamily="2" charset="-52"/>
              </a:rPr>
              <a:t>Корректировка стратегии</a:t>
            </a:r>
            <a:endParaRPr lang="ru-RU" sz="1400" b="1" dirty="0">
              <a:solidFill>
                <a:srgbClr val="709CEC"/>
              </a:solidFill>
              <a:effectLst/>
              <a:latin typeface="Montserrat" panose="00000500000000000000" pitchFamily="2" charset="-52"/>
            </a:endParaRPr>
          </a:p>
        </p:txBody>
      </p:sp>
      <p:sp>
        <p:nvSpPr>
          <p:cNvPr id="79" name="Прямоугольник: скругленные углы 78">
            <a:extLst>
              <a:ext uri="{FF2B5EF4-FFF2-40B4-BE49-F238E27FC236}">
                <a16:creationId xmlns:a16="http://schemas.microsoft.com/office/drawing/2014/main" id="{85A30931-0822-8C3C-3F00-D8A0B4FA54E1}"/>
              </a:ext>
            </a:extLst>
          </p:cNvPr>
          <p:cNvSpPr/>
          <p:nvPr/>
        </p:nvSpPr>
        <p:spPr>
          <a:xfrm>
            <a:off x="9174284" y="118452"/>
            <a:ext cx="2900408" cy="1123274"/>
          </a:xfrm>
          <a:prstGeom prst="roundRect">
            <a:avLst>
              <a:gd name="adj" fmla="val 113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4E4EE2-EB2D-7E03-FC81-7AFB9CE98A38}"/>
              </a:ext>
            </a:extLst>
          </p:cNvPr>
          <p:cNvSpPr txBox="1"/>
          <p:nvPr/>
        </p:nvSpPr>
        <p:spPr>
          <a:xfrm>
            <a:off x="10420748" y="131651"/>
            <a:ext cx="13487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rgbClr val="E38181"/>
                </a:solidFill>
                <a:latin typeface="Montserrat" panose="00000500000000000000" pitchFamily="2" charset="-52"/>
              </a:rPr>
              <a:t>Профайлинг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387501-71C9-F1C7-9F36-B59BC1C6C808}"/>
              </a:ext>
            </a:extLst>
          </p:cNvPr>
          <p:cNvSpPr txBox="1"/>
          <p:nvPr/>
        </p:nvSpPr>
        <p:spPr>
          <a:xfrm>
            <a:off x="8879864" y="314137"/>
            <a:ext cx="288967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>
                <a:solidFill>
                  <a:srgbClr val="FF71FF"/>
                </a:solidFill>
                <a:latin typeface="Montserrat" panose="00000500000000000000" pitchFamily="2" charset="-52"/>
              </a:rPr>
              <a:t>Управление персоналом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BDB48F-0298-3407-A222-83B12B2B7753}"/>
              </a:ext>
            </a:extLst>
          </p:cNvPr>
          <p:cNvSpPr txBox="1"/>
          <p:nvPr/>
        </p:nvSpPr>
        <p:spPr>
          <a:xfrm>
            <a:off x="9077316" y="503788"/>
            <a:ext cx="26859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>
                <a:solidFill>
                  <a:srgbClr val="709CEC"/>
                </a:solidFill>
                <a:latin typeface="Montserrat" panose="00000500000000000000" pitchFamily="2" charset="-52"/>
              </a:rPr>
              <a:t>Стратегическое управление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D53F2F-54CC-E462-8EB6-A4C8161CFAA2}"/>
              </a:ext>
            </a:extLst>
          </p:cNvPr>
          <p:cNvSpPr txBox="1"/>
          <p:nvPr/>
        </p:nvSpPr>
        <p:spPr>
          <a:xfrm>
            <a:off x="10542058" y="704757"/>
            <a:ext cx="12023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>
                <a:solidFill>
                  <a:srgbClr val="FFC319"/>
                </a:solidFill>
                <a:latin typeface="Montserrat" panose="00000500000000000000" pitchFamily="2" charset="-52"/>
              </a:rPr>
              <a:t>Маркетинг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38FE7D-6EC7-BE0D-4560-56CBF6C1A0DC}"/>
              </a:ext>
            </a:extLst>
          </p:cNvPr>
          <p:cNvSpPr txBox="1"/>
          <p:nvPr/>
        </p:nvSpPr>
        <p:spPr>
          <a:xfrm>
            <a:off x="9653615" y="919346"/>
            <a:ext cx="20908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>
                <a:solidFill>
                  <a:srgbClr val="91C280"/>
                </a:solidFill>
                <a:latin typeface="Montserrat" panose="00000500000000000000" pitchFamily="2" charset="-52"/>
              </a:rPr>
              <a:t>Бухгалтерский учет</a:t>
            </a: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72282779-9AA4-E460-D1AC-786BD834AF5E}"/>
              </a:ext>
            </a:extLst>
          </p:cNvPr>
          <p:cNvSpPr/>
          <p:nvPr/>
        </p:nvSpPr>
        <p:spPr>
          <a:xfrm>
            <a:off x="11778006" y="213513"/>
            <a:ext cx="94362" cy="94362"/>
          </a:xfrm>
          <a:prstGeom prst="ellipse">
            <a:avLst/>
          </a:prstGeom>
          <a:solidFill>
            <a:srgbClr val="E38181"/>
          </a:solidFill>
          <a:ln w="38100">
            <a:solidFill>
              <a:srgbClr val="E3818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99B9B"/>
              </a:solidFill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4C75CEE4-EF30-1D4F-6BFA-2E04EB4FAE39}"/>
              </a:ext>
            </a:extLst>
          </p:cNvPr>
          <p:cNvSpPr/>
          <p:nvPr/>
        </p:nvSpPr>
        <p:spPr>
          <a:xfrm>
            <a:off x="11782305" y="406846"/>
            <a:ext cx="94362" cy="94362"/>
          </a:xfrm>
          <a:prstGeom prst="ellipse">
            <a:avLst/>
          </a:prstGeom>
          <a:solidFill>
            <a:srgbClr val="FF71FF"/>
          </a:solidFill>
          <a:ln w="38100">
            <a:solidFill>
              <a:srgbClr val="FF71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99B9B"/>
              </a:solidFill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E3BEC1C7-EE5C-7EE8-3469-F9D32E5EA5A4}"/>
              </a:ext>
            </a:extLst>
          </p:cNvPr>
          <p:cNvSpPr/>
          <p:nvPr/>
        </p:nvSpPr>
        <p:spPr>
          <a:xfrm>
            <a:off x="11774432" y="596355"/>
            <a:ext cx="94362" cy="94362"/>
          </a:xfrm>
          <a:prstGeom prst="ellipse">
            <a:avLst/>
          </a:prstGeom>
          <a:solidFill>
            <a:srgbClr val="709CEC"/>
          </a:solidFill>
          <a:ln w="38100">
            <a:solidFill>
              <a:srgbClr val="709CE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99B9B"/>
              </a:solidFill>
            </a:endParaRP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0BAC5A2A-4D47-F557-B1F1-C5B79A8C10A3}"/>
              </a:ext>
            </a:extLst>
          </p:cNvPr>
          <p:cNvSpPr/>
          <p:nvPr/>
        </p:nvSpPr>
        <p:spPr>
          <a:xfrm>
            <a:off x="11774264" y="790712"/>
            <a:ext cx="94362" cy="94362"/>
          </a:xfrm>
          <a:prstGeom prst="ellipse">
            <a:avLst/>
          </a:prstGeom>
          <a:solidFill>
            <a:srgbClr val="FFC319"/>
          </a:solidFill>
          <a:ln w="38100">
            <a:solidFill>
              <a:srgbClr val="FFC3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99B9B"/>
              </a:solidFill>
            </a:endParaRP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30A4A7D8-7842-FB4E-B7EB-3BECB5D48FDC}"/>
              </a:ext>
            </a:extLst>
          </p:cNvPr>
          <p:cNvSpPr/>
          <p:nvPr/>
        </p:nvSpPr>
        <p:spPr>
          <a:xfrm>
            <a:off x="11773649" y="992641"/>
            <a:ext cx="94362" cy="94362"/>
          </a:xfrm>
          <a:prstGeom prst="ellipse">
            <a:avLst/>
          </a:prstGeom>
          <a:solidFill>
            <a:srgbClr val="91C280"/>
          </a:solidFill>
          <a:ln w="38100">
            <a:solidFill>
              <a:srgbClr val="91C2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99B9B"/>
              </a:solidFill>
            </a:endParaRPr>
          </a:p>
        </p:txBody>
      </p:sp>
      <p:sp>
        <p:nvSpPr>
          <p:cNvPr id="90" name="Овал 89">
            <a:hlinkClick r:id="rId17" action="ppaction://hlinksldjump"/>
            <a:extLst>
              <a:ext uri="{FF2B5EF4-FFF2-40B4-BE49-F238E27FC236}">
                <a16:creationId xmlns:a16="http://schemas.microsoft.com/office/drawing/2014/main" id="{37532B17-447F-1DAC-9E7A-27D29DA2A050}"/>
              </a:ext>
            </a:extLst>
          </p:cNvPr>
          <p:cNvSpPr/>
          <p:nvPr/>
        </p:nvSpPr>
        <p:spPr>
          <a:xfrm>
            <a:off x="823396" y="1272002"/>
            <a:ext cx="200479" cy="200479"/>
          </a:xfrm>
          <a:prstGeom prst="ellipse">
            <a:avLst/>
          </a:prstGeom>
          <a:solidFill>
            <a:srgbClr val="FFC319"/>
          </a:solidFill>
          <a:ln w="38100">
            <a:solidFill>
              <a:srgbClr val="FFC3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D765"/>
              </a:solidFill>
            </a:endParaRPr>
          </a:p>
        </p:txBody>
      </p:sp>
      <p:sp>
        <p:nvSpPr>
          <p:cNvPr id="91" name="TextBox 90">
            <a:hlinkClick r:id="rId17" action="ppaction://hlinksldjump"/>
            <a:extLst>
              <a:ext uri="{FF2B5EF4-FFF2-40B4-BE49-F238E27FC236}">
                <a16:creationId xmlns:a16="http://schemas.microsoft.com/office/drawing/2014/main" id="{A6457A0E-15D6-9B66-F252-51882EBEF8E0}"/>
              </a:ext>
            </a:extLst>
          </p:cNvPr>
          <p:cNvSpPr txBox="1"/>
          <p:nvPr/>
        </p:nvSpPr>
        <p:spPr>
          <a:xfrm>
            <a:off x="729056" y="1228424"/>
            <a:ext cx="2082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C319"/>
                </a:solidFill>
                <a:latin typeface="Montserrat" panose="00000500000000000000" pitchFamily="2" charset="-52"/>
              </a:rPr>
              <a:t>Управление ассортиментом</a:t>
            </a:r>
          </a:p>
        </p:txBody>
      </p:sp>
      <p:sp>
        <p:nvSpPr>
          <p:cNvPr id="92" name="Овал 91">
            <a:hlinkClick r:id="rId18" action="ppaction://hlinksldjump"/>
            <a:extLst>
              <a:ext uri="{FF2B5EF4-FFF2-40B4-BE49-F238E27FC236}">
                <a16:creationId xmlns:a16="http://schemas.microsoft.com/office/drawing/2014/main" id="{97C92615-3715-3DE4-DADF-D34CA5D2D71E}"/>
              </a:ext>
            </a:extLst>
          </p:cNvPr>
          <p:cNvSpPr/>
          <p:nvPr/>
        </p:nvSpPr>
        <p:spPr>
          <a:xfrm>
            <a:off x="8071261" y="2229631"/>
            <a:ext cx="213015" cy="213015"/>
          </a:xfrm>
          <a:prstGeom prst="ellipse">
            <a:avLst/>
          </a:prstGeom>
          <a:solidFill>
            <a:srgbClr val="FFC319"/>
          </a:solidFill>
          <a:ln w="38100">
            <a:solidFill>
              <a:srgbClr val="FFC3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D765"/>
              </a:solidFill>
            </a:endParaRPr>
          </a:p>
        </p:txBody>
      </p:sp>
      <p:sp>
        <p:nvSpPr>
          <p:cNvPr id="93" name="TextBox 92">
            <a:hlinkClick r:id="rId18" action="ppaction://hlinksldjump"/>
            <a:extLst>
              <a:ext uri="{FF2B5EF4-FFF2-40B4-BE49-F238E27FC236}">
                <a16:creationId xmlns:a16="http://schemas.microsoft.com/office/drawing/2014/main" id="{FEC35DC2-2DEC-111A-6053-3F2D1BAAA023}"/>
              </a:ext>
            </a:extLst>
          </p:cNvPr>
          <p:cNvSpPr txBox="1"/>
          <p:nvPr/>
        </p:nvSpPr>
        <p:spPr>
          <a:xfrm>
            <a:off x="7431405" y="1709539"/>
            <a:ext cx="26859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C319"/>
                </a:solidFill>
                <a:latin typeface="Montserrat" panose="00000500000000000000" pitchFamily="2" charset="-52"/>
              </a:rPr>
              <a:t>Стимулирование потребления продукции</a:t>
            </a:r>
          </a:p>
        </p:txBody>
      </p:sp>
      <p:sp>
        <p:nvSpPr>
          <p:cNvPr id="94" name="Овал 93">
            <a:hlinkClick r:id="rId19" action="ppaction://hlinksldjump"/>
            <a:extLst>
              <a:ext uri="{FF2B5EF4-FFF2-40B4-BE49-F238E27FC236}">
                <a16:creationId xmlns:a16="http://schemas.microsoft.com/office/drawing/2014/main" id="{05B37254-AD58-06A9-FA58-9F79650FC201}"/>
              </a:ext>
            </a:extLst>
          </p:cNvPr>
          <p:cNvSpPr/>
          <p:nvPr/>
        </p:nvSpPr>
        <p:spPr>
          <a:xfrm>
            <a:off x="10820925" y="2171250"/>
            <a:ext cx="213014" cy="213014"/>
          </a:xfrm>
          <a:prstGeom prst="ellipse">
            <a:avLst/>
          </a:prstGeom>
          <a:solidFill>
            <a:srgbClr val="FFC319"/>
          </a:solidFill>
          <a:ln w="38100">
            <a:solidFill>
              <a:srgbClr val="FFC3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D765"/>
              </a:solidFill>
            </a:endParaRPr>
          </a:p>
        </p:txBody>
      </p:sp>
      <p:sp>
        <p:nvSpPr>
          <p:cNvPr id="95" name="TextBox 94">
            <a:hlinkClick r:id="rId19" action="ppaction://hlinksldjump"/>
            <a:extLst>
              <a:ext uri="{FF2B5EF4-FFF2-40B4-BE49-F238E27FC236}">
                <a16:creationId xmlns:a16="http://schemas.microsoft.com/office/drawing/2014/main" id="{2618D6DC-1AE7-DC10-3657-CEED04339FBD}"/>
              </a:ext>
            </a:extLst>
          </p:cNvPr>
          <p:cNvSpPr txBox="1"/>
          <p:nvPr/>
        </p:nvSpPr>
        <p:spPr>
          <a:xfrm>
            <a:off x="9498808" y="2376316"/>
            <a:ext cx="20864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C319"/>
                </a:solidFill>
                <a:latin typeface="Montserrat" panose="00000500000000000000" pitchFamily="2" charset="-52"/>
              </a:rPr>
              <a:t>Ценообразование</a:t>
            </a:r>
          </a:p>
        </p:txBody>
      </p:sp>
      <p:sp>
        <p:nvSpPr>
          <p:cNvPr id="97" name="TextBox 96">
            <a:hlinkClick r:id="rId20" action="ppaction://hlinksldjump"/>
            <a:extLst>
              <a:ext uri="{FF2B5EF4-FFF2-40B4-BE49-F238E27FC236}">
                <a16:creationId xmlns:a16="http://schemas.microsoft.com/office/drawing/2014/main" id="{84FFA5C0-2D61-8D9B-484B-A111F0C2B007}"/>
              </a:ext>
            </a:extLst>
          </p:cNvPr>
          <p:cNvSpPr txBox="1"/>
          <p:nvPr/>
        </p:nvSpPr>
        <p:spPr>
          <a:xfrm>
            <a:off x="1043078" y="3635039"/>
            <a:ext cx="198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FF71FF"/>
                </a:solidFill>
                <a:latin typeface="Montserrat" panose="00000500000000000000" pitchFamily="2" charset="-52"/>
              </a:rPr>
              <a:t>Исследование рынка труда</a:t>
            </a:r>
          </a:p>
        </p:txBody>
      </p:sp>
      <p:sp>
        <p:nvSpPr>
          <p:cNvPr id="98" name="Овал 97">
            <a:hlinkClick r:id="rId21" action="ppaction://hlinksldjump"/>
            <a:extLst>
              <a:ext uri="{FF2B5EF4-FFF2-40B4-BE49-F238E27FC236}">
                <a16:creationId xmlns:a16="http://schemas.microsoft.com/office/drawing/2014/main" id="{7D292675-D5FC-E41A-41FE-FEEC31A6870A}"/>
              </a:ext>
            </a:extLst>
          </p:cNvPr>
          <p:cNvSpPr/>
          <p:nvPr/>
        </p:nvSpPr>
        <p:spPr>
          <a:xfrm>
            <a:off x="11190349" y="3542683"/>
            <a:ext cx="213657" cy="198055"/>
          </a:xfrm>
          <a:prstGeom prst="ellipse">
            <a:avLst/>
          </a:prstGeom>
          <a:solidFill>
            <a:srgbClr val="FF71FF"/>
          </a:solidFill>
          <a:ln w="19050">
            <a:solidFill>
              <a:srgbClr val="FF71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99FF"/>
              </a:solidFill>
            </a:endParaRPr>
          </a:p>
        </p:txBody>
      </p:sp>
      <p:sp>
        <p:nvSpPr>
          <p:cNvPr id="99" name="TextBox 98">
            <a:hlinkClick r:id="rId21" action="ppaction://hlinksldjump"/>
            <a:extLst>
              <a:ext uri="{FF2B5EF4-FFF2-40B4-BE49-F238E27FC236}">
                <a16:creationId xmlns:a16="http://schemas.microsoft.com/office/drawing/2014/main" id="{3B553B67-8AB7-E0BE-365F-9050342AC282}"/>
              </a:ext>
            </a:extLst>
          </p:cNvPr>
          <p:cNvSpPr txBox="1"/>
          <p:nvPr/>
        </p:nvSpPr>
        <p:spPr>
          <a:xfrm>
            <a:off x="9538928" y="2948840"/>
            <a:ext cx="2102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FF71FF"/>
                </a:solidFill>
                <a:latin typeface="Montserrat" panose="00000500000000000000" pitchFamily="2" charset="-52"/>
              </a:rPr>
              <a:t>Разработка системы обучения персонала</a:t>
            </a:r>
          </a:p>
        </p:txBody>
      </p:sp>
      <p:sp>
        <p:nvSpPr>
          <p:cNvPr id="100" name="Овал 99">
            <a:hlinkClick r:id="rId20" action="ppaction://hlinksldjump"/>
            <a:extLst>
              <a:ext uri="{FF2B5EF4-FFF2-40B4-BE49-F238E27FC236}">
                <a16:creationId xmlns:a16="http://schemas.microsoft.com/office/drawing/2014/main" id="{3A41E623-7633-4EED-4C3D-2A1B4124F417}"/>
              </a:ext>
            </a:extLst>
          </p:cNvPr>
          <p:cNvSpPr/>
          <p:nvPr/>
        </p:nvSpPr>
        <p:spPr>
          <a:xfrm>
            <a:off x="1902491" y="3404817"/>
            <a:ext cx="224938" cy="208512"/>
          </a:xfrm>
          <a:prstGeom prst="ellipse">
            <a:avLst/>
          </a:prstGeom>
          <a:solidFill>
            <a:srgbClr val="FF71FF"/>
          </a:solidFill>
          <a:ln w="19050">
            <a:solidFill>
              <a:srgbClr val="FF71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99FF"/>
              </a:solidFill>
            </a:endParaRPr>
          </a:p>
        </p:txBody>
      </p:sp>
      <p:sp>
        <p:nvSpPr>
          <p:cNvPr id="101" name="Овал 100">
            <a:hlinkClick r:id="rId22" action="ppaction://hlinksldjump"/>
            <a:extLst>
              <a:ext uri="{FF2B5EF4-FFF2-40B4-BE49-F238E27FC236}">
                <a16:creationId xmlns:a16="http://schemas.microsoft.com/office/drawing/2014/main" id="{F56236D5-F015-D8BA-AB8E-4E8F51772C5F}"/>
              </a:ext>
            </a:extLst>
          </p:cNvPr>
          <p:cNvSpPr/>
          <p:nvPr/>
        </p:nvSpPr>
        <p:spPr>
          <a:xfrm>
            <a:off x="744387" y="3449007"/>
            <a:ext cx="224938" cy="208512"/>
          </a:xfrm>
          <a:prstGeom prst="ellipse">
            <a:avLst/>
          </a:prstGeom>
          <a:solidFill>
            <a:srgbClr val="FF71FF"/>
          </a:solidFill>
          <a:ln w="19050">
            <a:solidFill>
              <a:srgbClr val="FF71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99FF"/>
              </a:solidFill>
            </a:endParaRPr>
          </a:p>
        </p:txBody>
      </p:sp>
      <p:sp>
        <p:nvSpPr>
          <p:cNvPr id="102" name="TextBox 101">
            <a:hlinkClick r:id="rId22" action="ppaction://hlinksldjump"/>
            <a:extLst>
              <a:ext uri="{FF2B5EF4-FFF2-40B4-BE49-F238E27FC236}">
                <a16:creationId xmlns:a16="http://schemas.microsoft.com/office/drawing/2014/main" id="{A069F4A4-559A-923A-9E23-289A8086A429}"/>
              </a:ext>
            </a:extLst>
          </p:cNvPr>
          <p:cNvSpPr txBox="1"/>
          <p:nvPr/>
        </p:nvSpPr>
        <p:spPr>
          <a:xfrm>
            <a:off x="-6343" y="2699161"/>
            <a:ext cx="1838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FF71FF"/>
                </a:solidFill>
                <a:latin typeface="Montserrat" panose="00000500000000000000" pitchFamily="2" charset="-52"/>
              </a:rPr>
              <a:t>Развитие бренда работодателя</a:t>
            </a:r>
          </a:p>
        </p:txBody>
      </p:sp>
      <p:sp>
        <p:nvSpPr>
          <p:cNvPr id="103" name="Овал 102">
            <a:hlinkClick r:id="rId23" action="ppaction://hlinksldjump"/>
            <a:extLst>
              <a:ext uri="{FF2B5EF4-FFF2-40B4-BE49-F238E27FC236}">
                <a16:creationId xmlns:a16="http://schemas.microsoft.com/office/drawing/2014/main" id="{8AE7E696-5F87-2272-373E-AE0101C31ECD}"/>
              </a:ext>
            </a:extLst>
          </p:cNvPr>
          <p:cNvSpPr/>
          <p:nvPr/>
        </p:nvSpPr>
        <p:spPr>
          <a:xfrm>
            <a:off x="10771904" y="5831869"/>
            <a:ext cx="210851" cy="195454"/>
          </a:xfrm>
          <a:prstGeom prst="ellipse">
            <a:avLst/>
          </a:prstGeom>
          <a:solidFill>
            <a:srgbClr val="709CEC"/>
          </a:solidFill>
          <a:ln w="19050">
            <a:solidFill>
              <a:srgbClr val="709CE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99FF"/>
              </a:solidFill>
            </a:endParaRPr>
          </a:p>
        </p:txBody>
      </p:sp>
      <p:sp>
        <p:nvSpPr>
          <p:cNvPr id="104" name="TextBox 103">
            <a:hlinkClick r:id="rId23" action="ppaction://hlinksldjump"/>
            <a:extLst>
              <a:ext uri="{FF2B5EF4-FFF2-40B4-BE49-F238E27FC236}">
                <a16:creationId xmlns:a16="http://schemas.microsoft.com/office/drawing/2014/main" id="{DE023227-F2B6-BDC3-42B1-9CDEB18D0D7F}"/>
              </a:ext>
            </a:extLst>
          </p:cNvPr>
          <p:cNvSpPr txBox="1"/>
          <p:nvPr/>
        </p:nvSpPr>
        <p:spPr>
          <a:xfrm>
            <a:off x="9420099" y="6040794"/>
            <a:ext cx="2656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709CEC"/>
                </a:solidFill>
                <a:latin typeface="Montserrat" panose="00000500000000000000" pitchFamily="2" charset="-52"/>
              </a:rPr>
              <a:t>Контроль за исполнением</a:t>
            </a:r>
            <a:r>
              <a:rPr lang="ru-RU" sz="1400" b="1" dirty="0">
                <a:solidFill>
                  <a:srgbClr val="709CEC"/>
                </a:solidFill>
                <a:effectLst/>
                <a:latin typeface="Montserrat" panose="00000500000000000000" pitchFamily="2" charset="-52"/>
              </a:rPr>
              <a:t> стратегии</a:t>
            </a:r>
            <a:endParaRPr lang="ru-RU" sz="1400" b="1" dirty="0">
              <a:solidFill>
                <a:srgbClr val="709CEC"/>
              </a:solidFill>
              <a:latin typeface="Montserrat" panose="00000500000000000000" pitchFamily="2" charset="-52"/>
            </a:endParaRPr>
          </a:p>
        </p:txBody>
      </p:sp>
      <p:sp>
        <p:nvSpPr>
          <p:cNvPr id="105" name="TextBox 104">
            <a:hlinkClick r:id="rId24" action="ppaction://hlinksldjump"/>
            <a:extLst>
              <a:ext uri="{FF2B5EF4-FFF2-40B4-BE49-F238E27FC236}">
                <a16:creationId xmlns:a16="http://schemas.microsoft.com/office/drawing/2014/main" id="{25FBDC03-DF83-8A27-5DF4-BFD4C6A072E5}"/>
              </a:ext>
            </a:extLst>
          </p:cNvPr>
          <p:cNvSpPr txBox="1"/>
          <p:nvPr/>
        </p:nvSpPr>
        <p:spPr>
          <a:xfrm>
            <a:off x="4495164" y="3021683"/>
            <a:ext cx="17705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709CEC"/>
                </a:solidFill>
                <a:latin typeface="Montserrat" panose="00000500000000000000" pitchFamily="2" charset="-52"/>
              </a:rPr>
              <a:t>Координация реализации стратегии</a:t>
            </a:r>
          </a:p>
        </p:txBody>
      </p:sp>
      <p:sp>
        <p:nvSpPr>
          <p:cNvPr id="108" name="Овал 107">
            <a:hlinkClick r:id="rId24" action="ppaction://hlinksldjump"/>
            <a:extLst>
              <a:ext uri="{FF2B5EF4-FFF2-40B4-BE49-F238E27FC236}">
                <a16:creationId xmlns:a16="http://schemas.microsoft.com/office/drawing/2014/main" id="{071277CD-E9C6-10C6-7E18-351DCDB107FC}"/>
              </a:ext>
            </a:extLst>
          </p:cNvPr>
          <p:cNvSpPr/>
          <p:nvPr/>
        </p:nvSpPr>
        <p:spPr>
          <a:xfrm>
            <a:off x="6146876" y="3099246"/>
            <a:ext cx="218827" cy="212480"/>
          </a:xfrm>
          <a:prstGeom prst="ellipse">
            <a:avLst/>
          </a:prstGeom>
          <a:solidFill>
            <a:srgbClr val="709CEC"/>
          </a:solidFill>
          <a:ln w="19050">
            <a:solidFill>
              <a:srgbClr val="709CE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99FF"/>
              </a:solidFill>
            </a:endParaRPr>
          </a:p>
        </p:txBody>
      </p:sp>
      <p:sp>
        <p:nvSpPr>
          <p:cNvPr id="109" name="Овал 108">
            <a:hlinkClick r:id="rId25" action="ppaction://hlinksldjump"/>
            <a:extLst>
              <a:ext uri="{FF2B5EF4-FFF2-40B4-BE49-F238E27FC236}">
                <a16:creationId xmlns:a16="http://schemas.microsoft.com/office/drawing/2014/main" id="{19C877E3-F335-732A-5987-AFA22CD933FD}"/>
              </a:ext>
            </a:extLst>
          </p:cNvPr>
          <p:cNvSpPr/>
          <p:nvPr/>
        </p:nvSpPr>
        <p:spPr>
          <a:xfrm>
            <a:off x="3190459" y="5674969"/>
            <a:ext cx="224937" cy="208512"/>
          </a:xfrm>
          <a:prstGeom prst="ellipse">
            <a:avLst/>
          </a:prstGeom>
          <a:solidFill>
            <a:srgbClr val="91C280"/>
          </a:solidFill>
          <a:ln w="19050">
            <a:solidFill>
              <a:srgbClr val="91C2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99FF"/>
              </a:solidFill>
            </a:endParaRPr>
          </a:p>
        </p:txBody>
      </p:sp>
      <p:sp>
        <p:nvSpPr>
          <p:cNvPr id="110" name="TextBox 109">
            <a:hlinkClick r:id="rId25" action="ppaction://hlinksldjump"/>
            <a:extLst>
              <a:ext uri="{FF2B5EF4-FFF2-40B4-BE49-F238E27FC236}">
                <a16:creationId xmlns:a16="http://schemas.microsoft.com/office/drawing/2014/main" id="{2DCFCBD4-1D71-12FB-DFB9-51A9C038573B}"/>
              </a:ext>
            </a:extLst>
          </p:cNvPr>
          <p:cNvSpPr txBox="1"/>
          <p:nvPr/>
        </p:nvSpPr>
        <p:spPr>
          <a:xfrm>
            <a:off x="2249668" y="5889717"/>
            <a:ext cx="20999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91C280"/>
                </a:solidFill>
                <a:latin typeface="Montserrat" panose="00000500000000000000" pitchFamily="2" charset="-52"/>
              </a:rPr>
              <a:t>Контроль хозяйственных операций</a:t>
            </a:r>
          </a:p>
        </p:txBody>
      </p:sp>
      <p:sp>
        <p:nvSpPr>
          <p:cNvPr id="111" name="Овал 110">
            <a:hlinkClick r:id="rId25" action="ppaction://hlinksldjump"/>
            <a:extLst>
              <a:ext uri="{FF2B5EF4-FFF2-40B4-BE49-F238E27FC236}">
                <a16:creationId xmlns:a16="http://schemas.microsoft.com/office/drawing/2014/main" id="{C43719B0-7015-3F17-8EB8-0D59FC22F314}"/>
              </a:ext>
            </a:extLst>
          </p:cNvPr>
          <p:cNvSpPr/>
          <p:nvPr/>
        </p:nvSpPr>
        <p:spPr>
          <a:xfrm>
            <a:off x="1369489" y="5697333"/>
            <a:ext cx="224937" cy="208512"/>
          </a:xfrm>
          <a:prstGeom prst="ellipse">
            <a:avLst/>
          </a:prstGeom>
          <a:solidFill>
            <a:srgbClr val="91C280"/>
          </a:solidFill>
          <a:ln w="19050">
            <a:solidFill>
              <a:srgbClr val="91C2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99FF"/>
              </a:solidFill>
            </a:endParaRPr>
          </a:p>
        </p:txBody>
      </p:sp>
      <p:sp>
        <p:nvSpPr>
          <p:cNvPr id="112" name="TextBox 111">
            <a:hlinkClick r:id="rId25" action="ppaction://hlinksldjump"/>
            <a:extLst>
              <a:ext uri="{FF2B5EF4-FFF2-40B4-BE49-F238E27FC236}">
                <a16:creationId xmlns:a16="http://schemas.microsoft.com/office/drawing/2014/main" id="{F0107C5F-CCC0-F6A4-DCB4-DC861FB5B165}"/>
              </a:ext>
            </a:extLst>
          </p:cNvPr>
          <p:cNvSpPr txBox="1"/>
          <p:nvPr/>
        </p:nvSpPr>
        <p:spPr>
          <a:xfrm>
            <a:off x="119932" y="4936305"/>
            <a:ext cx="28802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91C280"/>
                </a:solidFill>
                <a:latin typeface="Montserrat" panose="00000500000000000000" pitchFamily="2" charset="-52"/>
              </a:rPr>
              <a:t>Контроль над движением и наличием обязательств и имущества</a:t>
            </a:r>
          </a:p>
        </p:txBody>
      </p:sp>
      <p:sp>
        <p:nvSpPr>
          <p:cNvPr id="113" name="Овал 112">
            <a:hlinkClick r:id="rId25" action="ppaction://hlinksldjump"/>
            <a:extLst>
              <a:ext uri="{FF2B5EF4-FFF2-40B4-BE49-F238E27FC236}">
                <a16:creationId xmlns:a16="http://schemas.microsoft.com/office/drawing/2014/main" id="{27F189B7-BC5E-47E5-FB53-FBC2480485A9}"/>
              </a:ext>
            </a:extLst>
          </p:cNvPr>
          <p:cNvSpPr/>
          <p:nvPr/>
        </p:nvSpPr>
        <p:spPr>
          <a:xfrm>
            <a:off x="11300594" y="4701374"/>
            <a:ext cx="206823" cy="191720"/>
          </a:xfrm>
          <a:prstGeom prst="ellipse">
            <a:avLst/>
          </a:prstGeom>
          <a:solidFill>
            <a:srgbClr val="91C280"/>
          </a:solidFill>
          <a:ln w="19050">
            <a:solidFill>
              <a:srgbClr val="91C2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99FF"/>
              </a:solidFill>
            </a:endParaRPr>
          </a:p>
        </p:txBody>
      </p:sp>
      <p:sp>
        <p:nvSpPr>
          <p:cNvPr id="114" name="TextBox 113">
            <a:hlinkClick r:id="rId25" action="ppaction://hlinksldjump"/>
            <a:extLst>
              <a:ext uri="{FF2B5EF4-FFF2-40B4-BE49-F238E27FC236}">
                <a16:creationId xmlns:a16="http://schemas.microsoft.com/office/drawing/2014/main" id="{A6C10342-9A2C-E206-CCFF-055D5B1B2694}"/>
              </a:ext>
            </a:extLst>
          </p:cNvPr>
          <p:cNvSpPr txBox="1"/>
          <p:nvPr/>
        </p:nvSpPr>
        <p:spPr>
          <a:xfrm>
            <a:off x="10319065" y="3947824"/>
            <a:ext cx="20273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91C280"/>
                </a:solidFill>
                <a:latin typeface="Montserrat" panose="00000500000000000000" pitchFamily="2" charset="-52"/>
              </a:rPr>
              <a:t>Контроль использования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4210094799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24D49-5D70-175D-F0FC-2742EA32B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A211F26-D3F2-CC4C-FC14-DA90256C9D66}"/>
              </a:ext>
            </a:extLst>
          </p:cNvPr>
          <p:cNvSpPr/>
          <p:nvPr/>
        </p:nvSpPr>
        <p:spPr>
          <a:xfrm>
            <a:off x="2198253" y="3030492"/>
            <a:ext cx="7795491" cy="1135390"/>
          </a:xfrm>
          <a:prstGeom prst="roundRect">
            <a:avLst>
              <a:gd name="adj" fmla="val 16291"/>
            </a:avLst>
          </a:prstGeom>
          <a:solidFill>
            <a:srgbClr val="E381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B0E76F3B-870D-D89C-2820-47C9DC6C72D9}"/>
              </a:ext>
            </a:extLst>
          </p:cNvPr>
          <p:cNvSpPr txBox="1">
            <a:spLocks/>
          </p:cNvSpPr>
          <p:nvPr/>
        </p:nvSpPr>
        <p:spPr>
          <a:xfrm>
            <a:off x="2455813" y="3214937"/>
            <a:ext cx="7280374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3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lang="ru-RU" sz="32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66;p14">
            <a:extLst>
              <a:ext uri="{FF2B5EF4-FFF2-40B4-BE49-F238E27FC236}">
                <a16:creationId xmlns:a16="http://schemas.microsoft.com/office/drawing/2014/main" id="{DA72AAAF-8004-9DFC-39D8-D10B5FD03155}"/>
              </a:ext>
            </a:extLst>
          </p:cNvPr>
          <p:cNvSpPr txBox="1">
            <a:spLocks/>
          </p:cNvSpPr>
          <p:nvPr/>
        </p:nvSpPr>
        <p:spPr>
          <a:xfrm>
            <a:off x="3787995" y="2576218"/>
            <a:ext cx="4616006" cy="36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Готова ответить на ваши вопросы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67012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9796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2572</Words>
  <Application>Microsoft Office PowerPoint</Application>
  <PresentationFormat>Широкоэкранный</PresentationFormat>
  <Paragraphs>219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Белик Мария Константиновна</dc:creator>
  <cp:lastModifiedBy>Белик Мария Константиновна</cp:lastModifiedBy>
  <cp:revision>18</cp:revision>
  <dcterms:created xsi:type="dcterms:W3CDTF">2024-02-21T19:24:19Z</dcterms:created>
  <dcterms:modified xsi:type="dcterms:W3CDTF">2024-02-29T08:28:27Z</dcterms:modified>
</cp:coreProperties>
</file>