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  <p:sldId id="258" r:id="rId3"/>
    <p:sldId id="260" r:id="rId4"/>
    <p:sldId id="261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084"/>
    <p:restoredTop sz="94718"/>
  </p:normalViewPr>
  <p:slideViewPr>
    <p:cSldViewPr snapToGrid="0" snapToObjects="1">
      <p:cViewPr varScale="1">
        <p:scale>
          <a:sx n="159" d="100"/>
          <a:sy n="159" d="100"/>
        </p:scale>
        <p:origin x="216" y="1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2BF8C7-3FB2-9A4B-AF84-E5CEA1617B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51BF61F-8162-DD4A-B9C0-246EA576AF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62D9503-81A0-D64E-BC2B-C3EE5B457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71CFA-85E6-5B49-90BC-73D7B455B842}" type="datetimeFigureOut">
              <a:rPr lang="fr-FR" smtClean="0"/>
              <a:t>26/07/2023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AB67F17-507F-3A41-9E6C-903BC5D05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4ABDF86-27CE-2A4E-B444-93F77ADC6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27D5E-14D8-1349-80AF-23253521380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2963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61D461-D5A5-A74D-8819-ABB9E02CE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0FCED4F-46EA-0A4B-BD8D-D01E76620D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2CCA200-85E6-B84C-85F7-C32A4C361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71CFA-85E6-5B49-90BC-73D7B455B842}" type="datetimeFigureOut">
              <a:rPr lang="fr-FR" smtClean="0"/>
              <a:t>26/07/2023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FE3C020-95E5-5749-AC8D-5770CF4F6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10C2484-0B36-E845-83CA-AA589C8F3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27D5E-14D8-1349-80AF-23253521380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0746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1F758A92-E974-7848-B9AC-0358E42C75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D5881FF-502B-7A4C-9497-9A118F363F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AB9B3EA-7C20-B949-89E3-3D1444C58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71CFA-85E6-5B49-90BC-73D7B455B842}" type="datetimeFigureOut">
              <a:rPr lang="fr-FR" smtClean="0"/>
              <a:t>26/07/2023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8E19D7F-97D3-D544-9E19-EE6EB05E8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48FF4A9-89C5-B84C-88DA-5B6A1CC19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27D5E-14D8-1349-80AF-23253521380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2857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6DC5FB7-D933-D54B-95D6-0282E0B13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A22F5E4-9EF5-7545-A5F7-6A804FDB0F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0F4150C-5145-7C4D-9ADE-4E3376456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71CFA-85E6-5B49-90BC-73D7B455B842}" type="datetimeFigureOut">
              <a:rPr lang="fr-FR" smtClean="0"/>
              <a:t>26/07/2023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05AAF88-4AEE-5042-9A6D-92ABD6118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C527F75-4A20-1E41-B652-41AADA094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27D5E-14D8-1349-80AF-23253521380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6785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C384CC-3E1A-8144-BB36-7B90B1447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FBDEA44-B2B3-E945-A4D2-85434B969E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7B3DD18-9E1B-CB46-B852-FFF846159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71CFA-85E6-5B49-90BC-73D7B455B842}" type="datetimeFigureOut">
              <a:rPr lang="fr-FR" smtClean="0"/>
              <a:t>26/07/2023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78AD3DA-C92C-D44A-8C30-333049D01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16B4D8F-5405-4047-8574-BA5EE8B53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27D5E-14D8-1349-80AF-23253521380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6891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C1E6E8-317C-8247-AE43-3E124C353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B0747F1-4485-B743-B4D3-7083E546D4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975E629-5889-A941-AE5B-B36C55A096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7671835-0729-E443-A1F8-06B5C76DF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71CFA-85E6-5B49-90BC-73D7B455B842}" type="datetimeFigureOut">
              <a:rPr lang="fr-FR" smtClean="0"/>
              <a:t>26/07/2023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48164AC-249A-EA40-BD71-2B2026828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E59F4ED-9D78-644A-B088-311BF1C19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27D5E-14D8-1349-80AF-23253521380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2129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9435E5-09DD-AF47-9850-187306EAD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A9F8F7E-55F0-734E-9B3E-D917165451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51FB915-E8FF-4D41-9E9A-748C9EFBC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05D1CA5-C234-BE41-8EA1-50949648CB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2B5AC65-C5CA-134E-A7A4-FBBE90C936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DEA30A6-FCE0-EB44-A244-D0369EBE1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71CFA-85E6-5B49-90BC-73D7B455B842}" type="datetimeFigureOut">
              <a:rPr lang="fr-FR" smtClean="0"/>
              <a:t>26/07/2023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3F9AEC78-7C16-BE44-91F7-B2FA53D6F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B940417-1DA8-3B40-897B-753356E72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27D5E-14D8-1349-80AF-23253521380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8106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87A9A5-BEA8-064D-82F5-596F92F4E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5F8047B-D718-5749-98E4-31927693A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71CFA-85E6-5B49-90BC-73D7B455B842}" type="datetimeFigureOut">
              <a:rPr lang="fr-FR" smtClean="0"/>
              <a:t>26/07/2023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B125FED-ACB9-514B-8675-4F733DEBD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021FD7A-9126-4749-AE40-E0C96F8D1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27D5E-14D8-1349-80AF-23253521380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0438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B2D3166D-346D-2346-9593-8FBFEE416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71CFA-85E6-5B49-90BC-73D7B455B842}" type="datetimeFigureOut">
              <a:rPr lang="fr-FR" smtClean="0"/>
              <a:t>26/07/2023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607DB1B-0556-F942-8132-12779C5B7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F5B72BA-AFB4-874D-8BDB-EE30922CA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27D5E-14D8-1349-80AF-23253521380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2870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6CC78C-02C6-1E47-BC09-AAE1DF145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7A9F374-0BD6-934E-9DEC-382DBFBDF5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6CB30E2-B696-C64D-800E-D94612B330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6A6B544-0986-B84E-86DF-335430AF3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71CFA-85E6-5B49-90BC-73D7B455B842}" type="datetimeFigureOut">
              <a:rPr lang="fr-FR" smtClean="0"/>
              <a:t>26/07/2023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8E409BB-D3D5-BA4A-BCE1-0655A4B43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71FE4E1-94EB-914F-82CB-FC3606DA3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27D5E-14D8-1349-80AF-23253521380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8772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01BE7F-247C-2440-95BF-23C2321CB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09AB28D9-0972-5343-82EF-0EE2151F0B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7DE61D0-C596-E841-B487-3AF0695E28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005BEFF-33B7-4F4E-A969-77866784B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71CFA-85E6-5B49-90BC-73D7B455B842}" type="datetimeFigureOut">
              <a:rPr lang="fr-FR" smtClean="0"/>
              <a:t>26/07/2023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2EBE8A2-4734-714B-A2FD-367559296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EA68402-6BF6-E343-AA56-FFC5FCE07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27D5E-14D8-1349-80AF-23253521380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6666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EE900C8E-11B7-4248-AA49-63F2AA902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5DE0C7E-8DCB-8246-9853-E8157FFDB5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FD4B18B-049C-F84B-8A33-7BE3528E12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C71CFA-85E6-5B49-90BC-73D7B455B842}" type="datetimeFigureOut">
              <a:rPr lang="fr-FR" smtClean="0"/>
              <a:t>26/07/2023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6B1EABA-637E-3E45-A94F-50F5B69C7E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C7F9489-AA6C-2B49-A7A6-A16A598C94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427D5E-14D8-1349-80AF-23253521380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3097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BFFB6EAD-767A-4A95-9246-C39976AD11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D847C57-D85E-7E80-81F1-6459020C5D1F}"/>
              </a:ext>
            </a:extLst>
          </p:cNvPr>
          <p:cNvSpPr txBox="1"/>
          <p:nvPr/>
        </p:nvSpPr>
        <p:spPr>
          <a:xfrm>
            <a:off x="6639611" y="2814528"/>
            <a:ext cx="5081925" cy="164869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dirty="0">
                <a:latin typeface="+mj-lt"/>
                <a:ea typeface="+mj-ea"/>
                <a:cs typeface="+mj-cs"/>
              </a:rPr>
              <a:t>USER STORIES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6000" dirty="0">
              <a:latin typeface="+mj-lt"/>
              <a:ea typeface="+mj-ea"/>
              <a:cs typeface="+mj-cs"/>
            </a:endParaRP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dirty="0">
                <a:latin typeface="+mj-lt"/>
                <a:ea typeface="+mj-ea"/>
                <a:cs typeface="+mj-cs"/>
              </a:rPr>
              <a:t>”Gestion des </a:t>
            </a:r>
            <a:r>
              <a:rPr lang="en-US" sz="3600" dirty="0" err="1">
                <a:latin typeface="+mj-lt"/>
                <a:ea typeface="+mj-ea"/>
                <a:cs typeface="+mj-cs"/>
              </a:rPr>
              <a:t>tâches</a:t>
            </a:r>
            <a:r>
              <a:rPr lang="en-US" sz="3600" dirty="0">
                <a:latin typeface="+mj-lt"/>
                <a:ea typeface="+mj-ea"/>
                <a:cs typeface="+mj-cs"/>
              </a:rPr>
              <a:t>”</a:t>
            </a:r>
          </a:p>
        </p:txBody>
      </p:sp>
      <p:pic>
        <p:nvPicPr>
          <p:cNvPr id="8" name="Image 7" descr="Une image contenant Police, logo, Graphique, texte&#10;&#10;Description générée automatiquement">
            <a:extLst>
              <a:ext uri="{FF2B5EF4-FFF2-40B4-BE49-F238E27FC236}">
                <a16:creationId xmlns:a16="http://schemas.microsoft.com/office/drawing/2014/main" id="{A1BFFCA8-D5D9-360A-DC2B-81D5ECEE16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35" r="5886"/>
          <a:stretch/>
        </p:blipFill>
        <p:spPr>
          <a:xfrm>
            <a:off x="470464" y="1013235"/>
            <a:ext cx="2565029" cy="1298690"/>
          </a:xfrm>
          <a:custGeom>
            <a:avLst/>
            <a:gdLst/>
            <a:ahLst/>
            <a:cxnLst/>
            <a:rect l="l" t="t" r="r" b="b"/>
            <a:pathLst>
              <a:path w="1964763" h="1856167">
                <a:moveTo>
                  <a:pt x="34265" y="0"/>
                </a:moveTo>
                <a:lnTo>
                  <a:pt x="1930498" y="0"/>
                </a:lnTo>
                <a:cubicBezTo>
                  <a:pt x="1949422" y="0"/>
                  <a:pt x="1964763" y="15341"/>
                  <a:pt x="1964763" y="34265"/>
                </a:cubicBezTo>
                <a:lnTo>
                  <a:pt x="1964763" y="1821902"/>
                </a:lnTo>
                <a:cubicBezTo>
                  <a:pt x="1964763" y="1840826"/>
                  <a:pt x="1949422" y="1856167"/>
                  <a:pt x="1930498" y="1856167"/>
                </a:cubicBezTo>
                <a:lnTo>
                  <a:pt x="34265" y="1856167"/>
                </a:lnTo>
                <a:cubicBezTo>
                  <a:pt x="15341" y="1856167"/>
                  <a:pt x="0" y="1840826"/>
                  <a:pt x="0" y="1821902"/>
                </a:cubicBezTo>
                <a:lnTo>
                  <a:pt x="0" y="34265"/>
                </a:lnTo>
                <a:cubicBezTo>
                  <a:pt x="0" y="15341"/>
                  <a:pt x="15341" y="0"/>
                  <a:pt x="34265" y="0"/>
                </a:cubicBezTo>
                <a:close/>
              </a:path>
            </a:pathLst>
          </a:cu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07062BB1-E215-424E-80C4-7E1CF179A3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960301" y="1"/>
            <a:ext cx="2066948" cy="1621879"/>
          </a:xfrm>
          <a:custGeom>
            <a:avLst/>
            <a:gdLst>
              <a:gd name="connsiteX0" fmla="*/ 0 w 2066948"/>
              <a:gd name="connsiteY0" fmla="*/ 0 h 1621879"/>
              <a:gd name="connsiteX1" fmla="*/ 123825 w 2066948"/>
              <a:gd name="connsiteY1" fmla="*/ 0 h 1621879"/>
              <a:gd name="connsiteX2" fmla="*/ 123825 w 2066948"/>
              <a:gd name="connsiteY2" fmla="*/ 1452620 h 1621879"/>
              <a:gd name="connsiteX3" fmla="*/ 1881378 w 2066948"/>
              <a:gd name="connsiteY3" fmla="*/ 436017 h 1621879"/>
              <a:gd name="connsiteX4" fmla="*/ 1127572 w 2066948"/>
              <a:gd name="connsiteY4" fmla="*/ 0 h 1621879"/>
              <a:gd name="connsiteX5" fmla="*/ 1374887 w 2066948"/>
              <a:gd name="connsiteY5" fmla="*/ 0 h 1621879"/>
              <a:gd name="connsiteX6" fmla="*/ 2035969 w 2066948"/>
              <a:gd name="connsiteY6" fmla="*/ 382391 h 1621879"/>
              <a:gd name="connsiteX7" fmla="*/ 2058648 w 2066948"/>
              <a:gd name="connsiteY7" fmla="*/ 466963 h 1621879"/>
              <a:gd name="connsiteX8" fmla="*/ 2035969 w 2066948"/>
              <a:gd name="connsiteY8" fmla="*/ 489642 h 1621879"/>
              <a:gd name="connsiteX9" fmla="*/ 92869 w 2066948"/>
              <a:gd name="connsiteY9" fmla="*/ 1613592 h 1621879"/>
              <a:gd name="connsiteX10" fmla="*/ 61913 w 2066948"/>
              <a:gd name="connsiteY10" fmla="*/ 1621879 h 1621879"/>
              <a:gd name="connsiteX11" fmla="*/ 0 w 2066948"/>
              <a:gd name="connsiteY11" fmla="*/ 1559967 h 1621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66948" h="1621879">
                <a:moveTo>
                  <a:pt x="0" y="0"/>
                </a:moveTo>
                <a:lnTo>
                  <a:pt x="123825" y="0"/>
                </a:lnTo>
                <a:lnTo>
                  <a:pt x="123825" y="1452620"/>
                </a:lnTo>
                <a:lnTo>
                  <a:pt x="1881378" y="436017"/>
                </a:lnTo>
                <a:lnTo>
                  <a:pt x="1127572" y="0"/>
                </a:lnTo>
                <a:lnTo>
                  <a:pt x="1374887" y="0"/>
                </a:lnTo>
                <a:lnTo>
                  <a:pt x="2035969" y="382391"/>
                </a:lnTo>
                <a:cubicBezTo>
                  <a:pt x="2065582" y="399479"/>
                  <a:pt x="2075745" y="437340"/>
                  <a:pt x="2058648" y="466963"/>
                </a:cubicBezTo>
                <a:cubicBezTo>
                  <a:pt x="2053219" y="476384"/>
                  <a:pt x="2045389" y="484204"/>
                  <a:pt x="2035969" y="489642"/>
                </a:cubicBezTo>
                <a:lnTo>
                  <a:pt x="92869" y="1613592"/>
                </a:lnTo>
                <a:cubicBezTo>
                  <a:pt x="83458" y="1619031"/>
                  <a:pt x="72780" y="1621889"/>
                  <a:pt x="61913" y="1621879"/>
                </a:cubicBezTo>
                <a:cubicBezTo>
                  <a:pt x="27719" y="1621879"/>
                  <a:pt x="0" y="1594161"/>
                  <a:pt x="0" y="1559967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B368E167-B2D7-4904-BB6B-AE0486A2C6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3295758"/>
            <a:ext cx="1261243" cy="1648694"/>
          </a:xfrm>
          <a:custGeom>
            <a:avLst/>
            <a:gdLst>
              <a:gd name="connsiteX0" fmla="*/ 824347 w 1261243"/>
              <a:gd name="connsiteY0" fmla="*/ 0 h 1648694"/>
              <a:gd name="connsiteX1" fmla="*/ 1145220 w 1261243"/>
              <a:gd name="connsiteY1" fmla="*/ 64781 h 1648694"/>
              <a:gd name="connsiteX2" fmla="*/ 1261243 w 1261243"/>
              <a:gd name="connsiteY2" fmla="*/ 127757 h 1648694"/>
              <a:gd name="connsiteX3" fmla="*/ 1261243 w 1261243"/>
              <a:gd name="connsiteY3" fmla="*/ 1520938 h 1648694"/>
              <a:gd name="connsiteX4" fmla="*/ 1145220 w 1261243"/>
              <a:gd name="connsiteY4" fmla="*/ 1583913 h 1648694"/>
              <a:gd name="connsiteX5" fmla="*/ 824347 w 1261243"/>
              <a:gd name="connsiteY5" fmla="*/ 1648694 h 1648694"/>
              <a:gd name="connsiteX6" fmla="*/ 0 w 1261243"/>
              <a:gd name="connsiteY6" fmla="*/ 824347 h 1648694"/>
              <a:gd name="connsiteX7" fmla="*/ 824347 w 1261243"/>
              <a:gd name="connsiteY7" fmla="*/ 0 h 1648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61243" h="1648694">
                <a:moveTo>
                  <a:pt x="824347" y="0"/>
                </a:moveTo>
                <a:cubicBezTo>
                  <a:pt x="938165" y="0"/>
                  <a:pt x="1046596" y="23067"/>
                  <a:pt x="1145220" y="64781"/>
                </a:cubicBezTo>
                <a:lnTo>
                  <a:pt x="1261243" y="127757"/>
                </a:lnTo>
                <a:lnTo>
                  <a:pt x="1261243" y="1520938"/>
                </a:lnTo>
                <a:lnTo>
                  <a:pt x="1145220" y="1583913"/>
                </a:lnTo>
                <a:cubicBezTo>
                  <a:pt x="1046596" y="1625627"/>
                  <a:pt x="938165" y="1648694"/>
                  <a:pt x="824347" y="1648694"/>
                </a:cubicBezTo>
                <a:cubicBezTo>
                  <a:pt x="369073" y="1648694"/>
                  <a:pt x="0" y="1279621"/>
                  <a:pt x="0" y="824347"/>
                </a:cubicBezTo>
                <a:cubicBezTo>
                  <a:pt x="0" y="369073"/>
                  <a:pt x="369073" y="0"/>
                  <a:pt x="824347" y="0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FD0FBFA-B43E-40C1-A6E4-B88234171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112432" y="4748447"/>
            <a:ext cx="569514" cy="569514"/>
          </a:xfrm>
          <a:prstGeom prst="ellipse">
            <a:avLst/>
          </a:prstGeom>
          <a:noFill/>
          <a:ln w="127000">
            <a:solidFill>
              <a:schemeClr val="accent5">
                <a:alpha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 4" descr="Une image contenant Graphique, logo, clipart, conception&#10;&#10;Description générée automatiquement">
            <a:extLst>
              <a:ext uri="{FF2B5EF4-FFF2-40B4-BE49-F238E27FC236}">
                <a16:creationId xmlns:a16="http://schemas.microsoft.com/office/drawing/2014/main" id="{D8F4E723-3E2E-64A6-FAB4-287D9698806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35" r="4034"/>
          <a:stretch/>
        </p:blipFill>
        <p:spPr>
          <a:xfrm>
            <a:off x="3462220" y="2814528"/>
            <a:ext cx="2565029" cy="1355278"/>
          </a:xfrm>
          <a:custGeom>
            <a:avLst/>
            <a:gdLst/>
            <a:ahLst/>
            <a:cxnLst/>
            <a:rect l="l" t="t" r="r" b="b"/>
            <a:pathLst>
              <a:path w="1964763" h="1856167">
                <a:moveTo>
                  <a:pt x="34265" y="0"/>
                </a:moveTo>
                <a:lnTo>
                  <a:pt x="1930498" y="0"/>
                </a:lnTo>
                <a:cubicBezTo>
                  <a:pt x="1949422" y="0"/>
                  <a:pt x="1964763" y="15341"/>
                  <a:pt x="1964763" y="34265"/>
                </a:cubicBezTo>
                <a:lnTo>
                  <a:pt x="1964763" y="1821902"/>
                </a:lnTo>
                <a:cubicBezTo>
                  <a:pt x="1964763" y="1840826"/>
                  <a:pt x="1949422" y="1856167"/>
                  <a:pt x="1930498" y="1856167"/>
                </a:cubicBezTo>
                <a:lnTo>
                  <a:pt x="34265" y="1856167"/>
                </a:lnTo>
                <a:cubicBezTo>
                  <a:pt x="15341" y="1856167"/>
                  <a:pt x="0" y="1840826"/>
                  <a:pt x="0" y="1821902"/>
                </a:cubicBezTo>
                <a:lnTo>
                  <a:pt x="0" y="34265"/>
                </a:lnTo>
                <a:cubicBezTo>
                  <a:pt x="0" y="15341"/>
                  <a:pt x="15341" y="0"/>
                  <a:pt x="34265" y="0"/>
                </a:cubicBezTo>
                <a:close/>
              </a:path>
            </a:pathLst>
          </a:custGeom>
        </p:spPr>
      </p:pic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70A21480-D93D-46BE-9A94-B5A80469DF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519196"/>
            <a:ext cx="1340305" cy="1338805"/>
          </a:xfrm>
          <a:custGeom>
            <a:avLst/>
            <a:gdLst>
              <a:gd name="connsiteX0" fmla="*/ 61913 w 1340305"/>
              <a:gd name="connsiteY0" fmla="*/ 0 h 1338805"/>
              <a:gd name="connsiteX1" fmla="*/ 1340305 w 1340305"/>
              <a:gd name="connsiteY1" fmla="*/ 0 h 1338805"/>
              <a:gd name="connsiteX2" fmla="*/ 1340305 w 1340305"/>
              <a:gd name="connsiteY2" fmla="*/ 123825 h 1338805"/>
              <a:gd name="connsiteX3" fmla="*/ 123825 w 1340305"/>
              <a:gd name="connsiteY3" fmla="*/ 123825 h 1338805"/>
              <a:gd name="connsiteX4" fmla="*/ 123825 w 1340305"/>
              <a:gd name="connsiteY4" fmla="*/ 1338805 h 1338805"/>
              <a:gd name="connsiteX5" fmla="*/ 0 w 1340305"/>
              <a:gd name="connsiteY5" fmla="*/ 1338805 h 1338805"/>
              <a:gd name="connsiteX6" fmla="*/ 0 w 1340305"/>
              <a:gd name="connsiteY6" fmla="*/ 61913 h 1338805"/>
              <a:gd name="connsiteX7" fmla="*/ 61913 w 1340305"/>
              <a:gd name="connsiteY7" fmla="*/ 0 h 1338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40305" h="1338805">
                <a:moveTo>
                  <a:pt x="61913" y="0"/>
                </a:moveTo>
                <a:lnTo>
                  <a:pt x="1340305" y="0"/>
                </a:lnTo>
                <a:lnTo>
                  <a:pt x="1340305" y="123825"/>
                </a:lnTo>
                <a:lnTo>
                  <a:pt x="123825" y="123825"/>
                </a:lnTo>
                <a:lnTo>
                  <a:pt x="123825" y="1338805"/>
                </a:lnTo>
                <a:lnTo>
                  <a:pt x="0" y="1338805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33E49524-66B4-4DB0-AD09-DC8B9874E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898354" y="6039059"/>
            <a:ext cx="1978348" cy="818941"/>
          </a:xfrm>
          <a:custGeom>
            <a:avLst/>
            <a:gdLst>
              <a:gd name="connsiteX0" fmla="*/ 995532 w 1991064"/>
              <a:gd name="connsiteY0" fmla="*/ 0 h 824205"/>
              <a:gd name="connsiteX1" fmla="*/ 1984823 w 1991064"/>
              <a:gd name="connsiteY1" fmla="*/ 784423 h 824205"/>
              <a:gd name="connsiteX2" fmla="*/ 1991064 w 1991064"/>
              <a:gd name="connsiteY2" fmla="*/ 824205 h 824205"/>
              <a:gd name="connsiteX3" fmla="*/ 0 w 1991064"/>
              <a:gd name="connsiteY3" fmla="*/ 824205 h 824205"/>
              <a:gd name="connsiteX4" fmla="*/ 6241 w 1991064"/>
              <a:gd name="connsiteY4" fmla="*/ 784423 h 824205"/>
              <a:gd name="connsiteX5" fmla="*/ 995532 w 1991064"/>
              <a:gd name="connsiteY5" fmla="*/ 0 h 824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1064" h="824205">
                <a:moveTo>
                  <a:pt x="995532" y="0"/>
                </a:moveTo>
                <a:cubicBezTo>
                  <a:pt x="1483521" y="0"/>
                  <a:pt x="1890663" y="336754"/>
                  <a:pt x="1984823" y="784423"/>
                </a:cubicBezTo>
                <a:lnTo>
                  <a:pt x="1991064" y="824205"/>
                </a:lnTo>
                <a:lnTo>
                  <a:pt x="0" y="824205"/>
                </a:lnTo>
                <a:lnTo>
                  <a:pt x="6241" y="784423"/>
                </a:lnTo>
                <a:cubicBezTo>
                  <a:pt x="100402" y="336754"/>
                  <a:pt x="507544" y="0"/>
                  <a:pt x="9955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E5EBF8F5-ABE5-4029-A8FC-4E32622D70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136562" flipH="1">
            <a:off x="3441866" y="5166681"/>
            <a:ext cx="1835725" cy="2024785"/>
          </a:xfrm>
          <a:custGeom>
            <a:avLst/>
            <a:gdLst>
              <a:gd name="connsiteX0" fmla="*/ 1801138 w 1835725"/>
              <a:gd name="connsiteY0" fmla="*/ 1622662 h 2024785"/>
              <a:gd name="connsiteX1" fmla="*/ 1835717 w 1835725"/>
              <a:gd name="connsiteY1" fmla="*/ 1680254 h 2024785"/>
              <a:gd name="connsiteX2" fmla="*/ 1812568 w 1835725"/>
              <a:gd name="connsiteY2" fmla="*/ 1877193 h 2024785"/>
              <a:gd name="connsiteX3" fmla="*/ 1776210 w 1835725"/>
              <a:gd name="connsiteY3" fmla="*/ 2024785 h 2024785"/>
              <a:gd name="connsiteX4" fmla="*/ 1655772 w 1835725"/>
              <a:gd name="connsiteY4" fmla="*/ 1983449 h 2024785"/>
              <a:gd name="connsiteX5" fmla="*/ 1687591 w 1835725"/>
              <a:gd name="connsiteY5" fmla="*/ 1854495 h 2024785"/>
              <a:gd name="connsiteX6" fmla="*/ 1708939 w 1835725"/>
              <a:gd name="connsiteY6" fmla="*/ 1673301 h 2024785"/>
              <a:gd name="connsiteX7" fmla="*/ 1778129 w 1835725"/>
              <a:gd name="connsiteY7" fmla="*/ 1615979 h 2024785"/>
              <a:gd name="connsiteX8" fmla="*/ 1801138 w 1835725"/>
              <a:gd name="connsiteY8" fmla="*/ 1622662 h 2024785"/>
              <a:gd name="connsiteX9" fmla="*/ 1585229 w 1835725"/>
              <a:gd name="connsiteY9" fmla="*/ 764759 h 2024785"/>
              <a:gd name="connsiteX10" fmla="*/ 1623024 w 1835725"/>
              <a:gd name="connsiteY10" fmla="*/ 792810 h 2024785"/>
              <a:gd name="connsiteX11" fmla="*/ 1777614 w 1835725"/>
              <a:gd name="connsiteY11" fmla="*/ 1157141 h 2024785"/>
              <a:gd name="connsiteX12" fmla="*/ 1733799 w 1835725"/>
              <a:gd name="connsiteY12" fmla="*/ 1235532 h 2024785"/>
              <a:gd name="connsiteX13" fmla="*/ 1716464 w 1835725"/>
              <a:gd name="connsiteY13" fmla="*/ 1237722 h 2024785"/>
              <a:gd name="connsiteX14" fmla="*/ 1716464 w 1835725"/>
              <a:gd name="connsiteY14" fmla="*/ 1237913 h 2024785"/>
              <a:gd name="connsiteX15" fmla="*/ 1655409 w 1835725"/>
              <a:gd name="connsiteY15" fmla="*/ 1191717 h 2024785"/>
              <a:gd name="connsiteX16" fmla="*/ 1513200 w 1835725"/>
              <a:gd name="connsiteY16" fmla="*/ 856627 h 2024785"/>
              <a:gd name="connsiteX17" fmla="*/ 1538499 w 1835725"/>
              <a:gd name="connsiteY17" fmla="*/ 770415 h 2024785"/>
              <a:gd name="connsiteX18" fmla="*/ 1585229 w 1835725"/>
              <a:gd name="connsiteY18" fmla="*/ 764759 h 2024785"/>
              <a:gd name="connsiteX19" fmla="*/ 477919 w 1835725"/>
              <a:gd name="connsiteY19" fmla="*/ 21437 h 2024785"/>
              <a:gd name="connsiteX20" fmla="*/ 509236 w 1835725"/>
              <a:gd name="connsiteY20" fmla="*/ 84182 h 2024785"/>
              <a:gd name="connsiteX21" fmla="*/ 445829 w 1835725"/>
              <a:gd name="connsiteY21" fmla="*/ 139871 h 2024785"/>
              <a:gd name="connsiteX22" fmla="*/ 437447 w 1835725"/>
              <a:gd name="connsiteY22" fmla="*/ 139395 h 2024785"/>
              <a:gd name="connsiteX23" fmla="*/ 73211 w 1835725"/>
              <a:gd name="connsiteY23" fmla="*/ 137204 h 2024785"/>
              <a:gd name="connsiteX24" fmla="*/ 749 w 1835725"/>
              <a:gd name="connsiteY24" fmla="*/ 84082 h 2024785"/>
              <a:gd name="connsiteX25" fmla="*/ 53871 w 1835725"/>
              <a:gd name="connsiteY25" fmla="*/ 11621 h 2024785"/>
              <a:gd name="connsiteX26" fmla="*/ 58352 w 1835725"/>
              <a:gd name="connsiteY26" fmla="*/ 11093 h 2024785"/>
              <a:gd name="connsiteX27" fmla="*/ 454020 w 1835725"/>
              <a:gd name="connsiteY27" fmla="*/ 13474 h 2024785"/>
              <a:gd name="connsiteX28" fmla="*/ 477919 w 1835725"/>
              <a:gd name="connsiteY28" fmla="*/ 21437 h 2024785"/>
              <a:gd name="connsiteX29" fmla="*/ 957797 w 1835725"/>
              <a:gd name="connsiteY29" fmla="*/ 167970 h 2024785"/>
              <a:gd name="connsiteX30" fmla="*/ 1286982 w 1835725"/>
              <a:gd name="connsiteY30" fmla="*/ 387616 h 2024785"/>
              <a:gd name="connsiteX31" fmla="*/ 1293725 w 1835725"/>
              <a:gd name="connsiteY31" fmla="*/ 477075 h 2024785"/>
              <a:gd name="connsiteX32" fmla="*/ 1245453 w 1835725"/>
              <a:gd name="connsiteY32" fmla="*/ 499154 h 2024785"/>
              <a:gd name="connsiteX33" fmla="*/ 1245167 w 1835725"/>
              <a:gd name="connsiteY33" fmla="*/ 499154 h 2024785"/>
              <a:gd name="connsiteX34" fmla="*/ 1203638 w 1835725"/>
              <a:gd name="connsiteY34" fmla="*/ 484104 h 2024785"/>
              <a:gd name="connsiteX35" fmla="*/ 900647 w 1835725"/>
              <a:gd name="connsiteY35" fmla="*/ 281508 h 2024785"/>
              <a:gd name="connsiteX36" fmla="*/ 872454 w 1835725"/>
              <a:gd name="connsiteY36" fmla="*/ 196164 h 2024785"/>
              <a:gd name="connsiteX37" fmla="*/ 957797 w 1835725"/>
              <a:gd name="connsiteY37" fmla="*/ 167970 h 2024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835725" h="2024785">
                <a:moveTo>
                  <a:pt x="1801138" y="1622662"/>
                </a:moveTo>
                <a:cubicBezTo>
                  <a:pt x="1822105" y="1633400"/>
                  <a:pt x="1836117" y="1655372"/>
                  <a:pt x="1835717" y="1680254"/>
                </a:cubicBezTo>
                <a:cubicBezTo>
                  <a:pt x="1832093" y="1746382"/>
                  <a:pt x="1824354" y="1812154"/>
                  <a:pt x="1812568" y="1877193"/>
                </a:cubicBezTo>
                <a:lnTo>
                  <a:pt x="1776210" y="2024785"/>
                </a:lnTo>
                <a:lnTo>
                  <a:pt x="1655772" y="1983449"/>
                </a:lnTo>
                <a:lnTo>
                  <a:pt x="1687591" y="1854495"/>
                </a:lnTo>
                <a:cubicBezTo>
                  <a:pt x="1698455" y="1794657"/>
                  <a:pt x="1705590" y="1734142"/>
                  <a:pt x="1708939" y="1673301"/>
                </a:cubicBezTo>
                <a:cubicBezTo>
                  <a:pt x="1712216" y="1638363"/>
                  <a:pt x="1743190" y="1612703"/>
                  <a:pt x="1778129" y="1615979"/>
                </a:cubicBezTo>
                <a:cubicBezTo>
                  <a:pt x="1786387" y="1616753"/>
                  <a:pt x="1794149" y="1619084"/>
                  <a:pt x="1801138" y="1622662"/>
                </a:cubicBezTo>
                <a:close/>
                <a:moveTo>
                  <a:pt x="1585229" y="764759"/>
                </a:moveTo>
                <a:cubicBezTo>
                  <a:pt x="1600438" y="768789"/>
                  <a:pt x="1614156" y="778436"/>
                  <a:pt x="1623024" y="792810"/>
                </a:cubicBezTo>
                <a:cubicBezTo>
                  <a:pt x="1689575" y="907319"/>
                  <a:pt x="1741505" y="1029715"/>
                  <a:pt x="1777614" y="1157141"/>
                </a:cubicBezTo>
                <a:cubicBezTo>
                  <a:pt x="1787149" y="1190888"/>
                  <a:pt x="1767537" y="1225969"/>
                  <a:pt x="1733799" y="1235532"/>
                </a:cubicBezTo>
                <a:cubicBezTo>
                  <a:pt x="1728151" y="1237046"/>
                  <a:pt x="1722312" y="1237780"/>
                  <a:pt x="1716464" y="1237722"/>
                </a:cubicBezTo>
                <a:lnTo>
                  <a:pt x="1716464" y="1237913"/>
                </a:lnTo>
                <a:cubicBezTo>
                  <a:pt x="1688070" y="1237913"/>
                  <a:pt x="1663124" y="1219044"/>
                  <a:pt x="1655409" y="1191717"/>
                </a:cubicBezTo>
                <a:cubicBezTo>
                  <a:pt x="1622214" y="1074512"/>
                  <a:pt x="1574437" y="961936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53325" y="762319"/>
                  <a:pt x="1570022" y="760730"/>
                  <a:pt x="1585229" y="764759"/>
                </a:cubicBezTo>
                <a:close/>
                <a:moveTo>
                  <a:pt x="477919" y="21437"/>
                </a:moveTo>
                <a:cubicBezTo>
                  <a:pt x="499341" y="33775"/>
                  <a:pt x="512445" y="58102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89834" y="-4456"/>
                  <a:pt x="322735" y="-3656"/>
                  <a:pt x="454020" y="13474"/>
                </a:cubicBezTo>
                <a:cubicBezTo>
                  <a:pt x="462713" y="14543"/>
                  <a:pt x="470778" y="17324"/>
                  <a:pt x="477919" y="21437"/>
                </a:cubicBezTo>
                <a:close/>
                <a:moveTo>
                  <a:pt x="957797" y="167970"/>
                </a:move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8235" y="164811"/>
                  <a:pt x="926445" y="152188"/>
                  <a:pt x="957797" y="167970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746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64422BD6-8B05-7446-BA77-4991BDF549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4037430"/>
              </p:ext>
            </p:extLst>
          </p:nvPr>
        </p:nvGraphicFramePr>
        <p:xfrm>
          <a:off x="115559" y="155225"/>
          <a:ext cx="11854766" cy="636967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950323">
                  <a:extLst>
                    <a:ext uri="{9D8B030D-6E8A-4147-A177-3AD203B41FA5}">
                      <a16:colId xmlns:a16="http://schemas.microsoft.com/office/drawing/2014/main" val="708255719"/>
                    </a:ext>
                  </a:extLst>
                </a:gridCol>
                <a:gridCol w="3951589">
                  <a:extLst>
                    <a:ext uri="{9D8B030D-6E8A-4147-A177-3AD203B41FA5}">
                      <a16:colId xmlns:a16="http://schemas.microsoft.com/office/drawing/2014/main" val="3663191906"/>
                    </a:ext>
                  </a:extLst>
                </a:gridCol>
                <a:gridCol w="3952854">
                  <a:extLst>
                    <a:ext uri="{9D8B030D-6E8A-4147-A177-3AD203B41FA5}">
                      <a16:colId xmlns:a16="http://schemas.microsoft.com/office/drawing/2014/main" val="3417025406"/>
                    </a:ext>
                  </a:extLst>
                </a:gridCol>
              </a:tblGrid>
              <a:tr h="626912">
                <a:tc gridSpan="3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fr-FR" sz="1600" b="1" kern="1200" dirty="0">
                        <a:solidFill>
                          <a:srgbClr val="00859B">
                            <a:lumMod val="75000"/>
                          </a:srgbClr>
                        </a:solidFill>
                        <a:latin typeface="Century Gothic" panose="020F0302020204030204"/>
                        <a:ea typeface="+mn-ea"/>
                        <a:cs typeface="Arial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b="1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Century Gothic" panose="020F0302020204030204"/>
                          <a:ea typeface="+mn-ea"/>
                          <a:cs typeface="Arial"/>
                        </a:rPr>
                        <a:t>  Référence de l’us : </a:t>
                      </a:r>
                      <a:r>
                        <a:rPr lang="fr-FR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Interface de gestion des tâches</a:t>
                      </a:r>
                      <a:endParaRPr lang="fr-FR" sz="1600" b="0" i="1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endParaRPr lang="fr-FR" sz="1100" b="0" i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561" marR="52561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7F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7904867"/>
                  </a:ext>
                </a:extLst>
              </a:tr>
              <a:tr h="83377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b="1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Century Gothic" panose="020F0302020204030204"/>
                          <a:ea typeface="+mn-ea"/>
                          <a:cs typeface="Arial"/>
                        </a:rPr>
                        <a:t>  Titre de l’us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endParaRPr lang="fr-FR" sz="1600" b="1" kern="1200" dirty="0">
                        <a:solidFill>
                          <a:schemeClr val="tx1"/>
                        </a:solidFill>
                        <a:latin typeface="Century Gothic" panose="020F0302020204030204"/>
                        <a:ea typeface="+mn-ea"/>
                        <a:cs typeface="Arial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Créer une tâche pour soi-même (élève)</a:t>
                      </a:r>
                    </a:p>
                  </a:txBody>
                  <a:tcPr marL="52561" marR="52561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7F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7F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7F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b="1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Century Gothic" panose="020F0302020204030204"/>
                          <a:ea typeface="+mn-ea"/>
                          <a:cs typeface="Arial"/>
                        </a:rPr>
                        <a:t>  Priorité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b="1" dirty="0">
                          <a:effectLst/>
                        </a:rPr>
                        <a:t> </a:t>
                      </a:r>
                      <a:endParaRPr lang="fr-FR" sz="1050" b="0" i="1" dirty="0">
                        <a:solidFill>
                          <a:srgbClr val="FF0000"/>
                        </a:solidFill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400" b="0" i="1" dirty="0">
                          <a:solidFill>
                            <a:schemeClr val="accent2"/>
                          </a:solidFill>
                          <a:effectLst/>
                        </a:rPr>
                        <a:t> </a:t>
                      </a:r>
                      <a:r>
                        <a:rPr lang="fr-FR" sz="1400" b="0" i="1" dirty="0">
                          <a:solidFill>
                            <a:srgbClr val="FF0000"/>
                          </a:solidFill>
                          <a:effectLst/>
                        </a:rPr>
                        <a:t> Très haute</a:t>
                      </a:r>
                      <a:endParaRPr lang="fr-FR" sz="1050" b="1" i="1" dirty="0"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2561" marR="52561" marT="0" marB="0">
                    <a:lnL w="38100" cap="flat" cmpd="sng" algn="ctr">
                      <a:solidFill>
                        <a:srgbClr val="1A7F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7F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7F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7F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fr-FR" sz="1600" b="1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Century Gothic" panose="020F0302020204030204"/>
                          <a:ea typeface="+mn-ea"/>
                          <a:cs typeface="Arial"/>
                        </a:rPr>
                        <a:t>  Estimation</a:t>
                      </a:r>
                    </a:p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endParaRPr lang="fr-FR" sz="1600" b="1" kern="1200" dirty="0">
                        <a:solidFill>
                          <a:srgbClr val="00859B">
                            <a:lumMod val="75000"/>
                          </a:srgbClr>
                        </a:solidFill>
                        <a:latin typeface="Century Gothic" panose="020F0302020204030204"/>
                        <a:ea typeface="+mn-ea"/>
                        <a:cs typeface="Arial"/>
                      </a:endParaRPr>
                    </a:p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fr-FR" sz="1600" b="1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Century Gothic" panose="020F0302020204030204"/>
                          <a:ea typeface="+mn-ea"/>
                          <a:cs typeface="Arial"/>
                        </a:rPr>
                        <a:t>                  3 points</a:t>
                      </a:r>
                    </a:p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endParaRPr lang="fr-FR" sz="1600" b="1" kern="1200" dirty="0">
                        <a:solidFill>
                          <a:srgbClr val="00859B">
                            <a:lumMod val="75000"/>
                          </a:srgbClr>
                        </a:solidFill>
                        <a:latin typeface="Century Gothic" panose="020F0302020204030204"/>
                        <a:ea typeface="+mn-ea"/>
                        <a:cs typeface="Arial"/>
                      </a:endParaRPr>
                    </a:p>
                  </a:txBody>
                  <a:tcPr marL="52561" marR="52561" marT="0" marB="0">
                    <a:lnL w="38100" cap="flat" cmpd="sng" algn="ctr">
                      <a:solidFill>
                        <a:srgbClr val="1A7F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7F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7F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8542711"/>
                  </a:ext>
                </a:extLst>
              </a:tr>
              <a:tr h="1401432">
                <a:tc gridSpan="3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fr-FR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dirty="0">
                          <a:solidFill>
                            <a:schemeClr val="tx1"/>
                          </a:solidFill>
                          <a:effectLst/>
                        </a:rPr>
                        <a:t>          </a:t>
                      </a:r>
                      <a:r>
                        <a:rPr lang="fr-FR" sz="1600" b="1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Century Gothic" panose="020F0302020204030204"/>
                          <a:ea typeface="+mn-ea"/>
                          <a:cs typeface="Arial"/>
                        </a:rPr>
                        <a:t>En tant qu’, </a:t>
                      </a:r>
                      <a:r>
                        <a:rPr lang="fr-FR" sz="1600" b="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Élève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endParaRPr lang="fr-FR" sz="1600" b="0" i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dirty="0">
                          <a:solidFill>
                            <a:schemeClr val="tx1"/>
                          </a:solidFill>
                          <a:effectLst/>
                        </a:rPr>
                        <a:t>          </a:t>
                      </a:r>
                      <a:r>
                        <a:rPr lang="fr-FR" sz="1600" b="1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Century Gothic" panose="020F0302020204030204"/>
                          <a:ea typeface="+mn-ea"/>
                          <a:cs typeface="Arial"/>
                        </a:rPr>
                        <a:t>Je souhaite, </a:t>
                      </a:r>
                      <a:r>
                        <a:rPr lang="fr-FR" sz="1600" b="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créer une tâche sur mon compte</a:t>
                      </a:r>
                    </a:p>
                  </a:txBody>
                  <a:tcPr marL="52561" marR="52561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7F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7F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0637312"/>
                  </a:ext>
                </a:extLst>
              </a:tr>
              <a:tr h="2216103">
                <a:tc gridSpan="3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b="1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Century Gothic" panose="020F0302020204030204"/>
                          <a:ea typeface="+mn-ea"/>
                          <a:cs typeface="Arial"/>
                        </a:rPr>
                        <a:t>  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b="1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Century Gothic" panose="020F0302020204030204"/>
                          <a:ea typeface="+mn-ea"/>
                          <a:cs typeface="Arial"/>
                        </a:rPr>
                        <a:t>Critères d’acceptation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fr-FR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dirty="0">
                          <a:solidFill>
                            <a:schemeClr val="tx1"/>
                          </a:solidFill>
                          <a:effectLst/>
                        </a:rPr>
                        <a:t>         </a:t>
                      </a:r>
                      <a:r>
                        <a:rPr lang="fr-FR" sz="1600" b="1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Century Gothic" panose="020F0302020204030204"/>
                          <a:ea typeface="+mn-ea"/>
                          <a:cs typeface="Arial"/>
                        </a:rPr>
                        <a:t>Étant donné que, </a:t>
                      </a:r>
                      <a:r>
                        <a:rPr lang="fr-FR" sz="1600" b="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je suis un élève connecté à mon compte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endParaRPr lang="fr-FR" sz="1100" b="0" i="1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>
                          <a:solidFill>
                            <a:schemeClr val="tx1"/>
                          </a:solidFill>
                          <a:effectLst/>
                        </a:rPr>
                        <a:t>         </a:t>
                      </a:r>
                      <a:r>
                        <a:rPr lang="fr-FR" sz="1600" b="1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Century Gothic" panose="020F0302020204030204"/>
                          <a:ea typeface="+mn-ea"/>
                          <a:cs typeface="Arial"/>
                        </a:rPr>
                        <a:t>Lorsque, </a:t>
                      </a:r>
                      <a:r>
                        <a:rPr lang="fr-FR" sz="1600" b="0" i="1" dirty="0">
                          <a:solidFill>
                            <a:schemeClr val="tx1"/>
                          </a:solidFill>
                          <a:effectLst/>
                        </a:rPr>
                        <a:t>je consulte la page de création de tâches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600" b="0" i="1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b="1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Century Gothic" panose="020F0302020204030204"/>
                          <a:ea typeface="+mn-ea"/>
                          <a:cs typeface="Arial"/>
                        </a:rPr>
                        <a:t>       Et, </a:t>
                      </a:r>
                      <a:r>
                        <a:rPr lang="fr-FR" sz="1600" b="0" i="1" dirty="0">
                          <a:solidFill>
                            <a:schemeClr val="tx1"/>
                          </a:solidFill>
                          <a:effectLst/>
                        </a:rPr>
                        <a:t>que je saisis les détails de la tâche tels que le titre, la description et la date d'échéance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b="1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Century Gothic" panose="020F0302020204030204"/>
                          <a:ea typeface="+mn-ea"/>
                          <a:cs typeface="Arial"/>
                        </a:rPr>
                        <a:t>      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b="1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Century Gothic" panose="020F0302020204030204"/>
                          <a:ea typeface="+mn-ea"/>
                          <a:cs typeface="Arial"/>
                        </a:rPr>
                        <a:t>       Et,</a:t>
                      </a:r>
                      <a:r>
                        <a:rPr lang="fr-FR" sz="1600" b="0" i="1" dirty="0">
                          <a:solidFill>
                            <a:schemeClr val="tx1"/>
                          </a:solidFill>
                          <a:effectLst/>
                        </a:rPr>
                        <a:t> que je clique sur le bouton "Créer »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600" b="0" i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dirty="0">
                          <a:solidFill>
                            <a:schemeClr val="tx1"/>
                          </a:solidFill>
                          <a:effectLst/>
                        </a:rPr>
                        <a:t>        </a:t>
                      </a:r>
                      <a:r>
                        <a:rPr lang="fr-FR" sz="1600" b="1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Century Gothic" panose="020F0302020204030204"/>
                          <a:ea typeface="+mn-ea"/>
                          <a:cs typeface="Arial"/>
                        </a:rPr>
                        <a:t>Alors, </a:t>
                      </a:r>
                      <a:r>
                        <a:rPr lang="fr-FR" sz="1600" b="0" i="1" dirty="0">
                          <a:solidFill>
                            <a:schemeClr val="tx1"/>
                          </a:solidFill>
                          <a:effectLst/>
                        </a:rPr>
                        <a:t>la tâche est ajoutée à ma liste de tâches personnelles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b="1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Century Gothic" panose="020F0302020204030204"/>
                          <a:ea typeface="+mn-ea"/>
                          <a:cs typeface="Arial"/>
                        </a:rPr>
                        <a:t>       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b="1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Century Gothic" panose="020F0302020204030204"/>
                          <a:ea typeface="+mn-ea"/>
                          <a:cs typeface="Arial"/>
                        </a:rPr>
                        <a:t>      Et, </a:t>
                      </a:r>
                      <a:r>
                        <a:rPr lang="fr-FR" sz="1600" b="0" i="1" dirty="0">
                          <a:solidFill>
                            <a:schemeClr val="tx1"/>
                          </a:solidFill>
                          <a:effectLst/>
                        </a:rPr>
                        <a:t>seul moi en tant qu'élève et mon tuteur pouvons voir cette tâche</a:t>
                      </a:r>
                    </a:p>
                  </a:txBody>
                  <a:tcPr marL="52561" marR="52561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7F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37084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3261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64422BD6-8B05-7446-BA77-4991BDF549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2241157"/>
              </p:ext>
            </p:extLst>
          </p:nvPr>
        </p:nvGraphicFramePr>
        <p:xfrm>
          <a:off x="115559" y="155225"/>
          <a:ext cx="11854766" cy="656240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950323">
                  <a:extLst>
                    <a:ext uri="{9D8B030D-6E8A-4147-A177-3AD203B41FA5}">
                      <a16:colId xmlns:a16="http://schemas.microsoft.com/office/drawing/2014/main" val="708255719"/>
                    </a:ext>
                  </a:extLst>
                </a:gridCol>
                <a:gridCol w="3951589">
                  <a:extLst>
                    <a:ext uri="{9D8B030D-6E8A-4147-A177-3AD203B41FA5}">
                      <a16:colId xmlns:a16="http://schemas.microsoft.com/office/drawing/2014/main" val="3663191906"/>
                    </a:ext>
                  </a:extLst>
                </a:gridCol>
                <a:gridCol w="3952854">
                  <a:extLst>
                    <a:ext uri="{9D8B030D-6E8A-4147-A177-3AD203B41FA5}">
                      <a16:colId xmlns:a16="http://schemas.microsoft.com/office/drawing/2014/main" val="3417025406"/>
                    </a:ext>
                  </a:extLst>
                </a:gridCol>
              </a:tblGrid>
              <a:tr h="626912">
                <a:tc gridSpan="3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fr-FR" sz="1600" b="1" kern="1200" dirty="0">
                        <a:solidFill>
                          <a:srgbClr val="00859B">
                            <a:lumMod val="75000"/>
                          </a:srgbClr>
                        </a:solidFill>
                        <a:latin typeface="Century Gothic" panose="020F0302020204030204"/>
                        <a:ea typeface="+mn-ea"/>
                        <a:cs typeface="Arial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b="1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Century Gothic" panose="020F0302020204030204"/>
                          <a:ea typeface="+mn-ea"/>
                          <a:cs typeface="Arial"/>
                        </a:rPr>
                        <a:t>  Référence de l’us : </a:t>
                      </a:r>
                      <a:r>
                        <a:rPr lang="fr-FR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Interface de gestion des tâches</a:t>
                      </a:r>
                      <a:endParaRPr lang="fr-FR" sz="1600" b="0" i="1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endParaRPr lang="fr-FR" sz="1100" b="0" i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561" marR="52561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7F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7904867"/>
                  </a:ext>
                </a:extLst>
              </a:tr>
              <a:tr h="91398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b="1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Century Gothic" panose="020F0302020204030204"/>
                          <a:ea typeface="+mn-ea"/>
                          <a:cs typeface="Arial"/>
                        </a:rPr>
                        <a:t>  Titre de l’us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Créer une tâche pour un autre élève (bénévole)</a:t>
                      </a:r>
                    </a:p>
                  </a:txBody>
                  <a:tcPr marL="52561" marR="52561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7F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7F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7F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b="1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Century Gothic" panose="020F0302020204030204"/>
                          <a:ea typeface="+mn-ea"/>
                          <a:cs typeface="Arial"/>
                        </a:rPr>
                        <a:t>  Priorité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b="1" dirty="0">
                          <a:effectLst/>
                        </a:rPr>
                        <a:t> </a:t>
                      </a:r>
                      <a:endParaRPr lang="fr-FR" sz="1050" b="0" i="1" dirty="0">
                        <a:solidFill>
                          <a:srgbClr val="FF0000"/>
                        </a:solidFill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400" b="0" i="1" dirty="0">
                          <a:solidFill>
                            <a:schemeClr val="accent2"/>
                          </a:solidFill>
                          <a:effectLst/>
                        </a:rPr>
                        <a:t>   Haute</a:t>
                      </a:r>
                      <a:endParaRPr lang="fr-FR" sz="1050" b="1" i="1" dirty="0"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2561" marR="52561" marT="0" marB="0">
                    <a:lnL w="38100" cap="flat" cmpd="sng" algn="ctr">
                      <a:solidFill>
                        <a:srgbClr val="1A7F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7F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7F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7F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fr-FR" sz="1600" b="1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Century Gothic" panose="020F0302020204030204"/>
                          <a:ea typeface="+mn-ea"/>
                          <a:cs typeface="Arial"/>
                        </a:rPr>
                        <a:t>  Estimation</a:t>
                      </a:r>
                    </a:p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endParaRPr lang="fr-FR" sz="1600" b="1" kern="1200" dirty="0">
                        <a:solidFill>
                          <a:srgbClr val="00859B">
                            <a:lumMod val="75000"/>
                          </a:srgbClr>
                        </a:solidFill>
                        <a:latin typeface="Century Gothic" panose="020F0302020204030204"/>
                        <a:ea typeface="+mn-ea"/>
                        <a:cs typeface="Arial"/>
                      </a:endParaRPr>
                    </a:p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fr-FR" sz="1600" b="1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Century Gothic" panose="020F0302020204030204"/>
                          <a:ea typeface="+mn-ea"/>
                          <a:cs typeface="Arial"/>
                        </a:rPr>
                        <a:t>                  5 points</a:t>
                      </a:r>
                    </a:p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endParaRPr lang="fr-FR" sz="1600" b="1" kern="1200" dirty="0">
                        <a:solidFill>
                          <a:srgbClr val="00859B">
                            <a:lumMod val="75000"/>
                          </a:srgbClr>
                        </a:solidFill>
                        <a:latin typeface="Century Gothic" panose="020F0302020204030204"/>
                        <a:ea typeface="+mn-ea"/>
                        <a:cs typeface="Arial"/>
                      </a:endParaRPr>
                    </a:p>
                  </a:txBody>
                  <a:tcPr marL="52561" marR="52561" marT="0" marB="0">
                    <a:lnL w="38100" cap="flat" cmpd="sng" algn="ctr">
                      <a:solidFill>
                        <a:srgbClr val="1A7F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7F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7F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8542711"/>
                  </a:ext>
                </a:extLst>
              </a:tr>
              <a:tr h="1106487">
                <a:tc gridSpan="3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fr-FR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dirty="0">
                          <a:solidFill>
                            <a:schemeClr val="tx1"/>
                          </a:solidFill>
                          <a:effectLst/>
                        </a:rPr>
                        <a:t>          </a:t>
                      </a:r>
                      <a:r>
                        <a:rPr lang="fr-FR" sz="1600" b="1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Century Gothic" panose="020F0302020204030204"/>
                          <a:ea typeface="+mn-ea"/>
                          <a:cs typeface="Arial"/>
                        </a:rPr>
                        <a:t>En tant que, </a:t>
                      </a:r>
                      <a:r>
                        <a:rPr lang="fr-FR" sz="1600" b="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fr-FR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bénévole</a:t>
                      </a:r>
                      <a:endParaRPr lang="fr-FR" sz="1600" b="0" i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endParaRPr lang="fr-FR" sz="1600" b="0" i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dirty="0">
                          <a:solidFill>
                            <a:schemeClr val="tx1"/>
                          </a:solidFill>
                          <a:effectLst/>
                        </a:rPr>
                        <a:t>          </a:t>
                      </a:r>
                      <a:r>
                        <a:rPr lang="fr-FR" sz="1600" b="1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Century Gothic" panose="020F0302020204030204"/>
                          <a:ea typeface="+mn-ea"/>
                          <a:cs typeface="Arial"/>
                        </a:rPr>
                        <a:t>Je souhaite, </a:t>
                      </a:r>
                      <a:r>
                        <a:rPr lang="fr-FR" sz="1600" b="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créer une tâche sur le compte d’un élève que je suis</a:t>
                      </a:r>
                    </a:p>
                  </a:txBody>
                  <a:tcPr marL="52561" marR="52561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7F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7F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0637312"/>
                  </a:ext>
                </a:extLst>
              </a:tr>
              <a:tr h="2216103">
                <a:tc gridSpan="3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b="1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Century Gothic" panose="020F0302020204030204"/>
                          <a:ea typeface="+mn-ea"/>
                          <a:cs typeface="Arial"/>
                        </a:rPr>
                        <a:t>  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b="1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Century Gothic" panose="020F0302020204030204"/>
                          <a:ea typeface="+mn-ea"/>
                          <a:cs typeface="Arial"/>
                        </a:rPr>
                        <a:t>Critères d’acceptation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fr-FR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dirty="0">
                          <a:solidFill>
                            <a:schemeClr val="tx1"/>
                          </a:solidFill>
                          <a:effectLst/>
                        </a:rPr>
                        <a:t>         </a:t>
                      </a:r>
                      <a:r>
                        <a:rPr lang="fr-FR" sz="1600" b="1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Century Gothic" panose="020F0302020204030204"/>
                          <a:ea typeface="+mn-ea"/>
                          <a:cs typeface="Arial"/>
                        </a:rPr>
                        <a:t>Étant donné que, </a:t>
                      </a:r>
                      <a:r>
                        <a:rPr lang="fr-FR" sz="1600" b="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je suis un bénévole connecté à mon compte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endParaRPr lang="fr-FR" sz="1100" b="0" i="1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>
                          <a:solidFill>
                            <a:schemeClr val="tx1"/>
                          </a:solidFill>
                          <a:effectLst/>
                        </a:rPr>
                        <a:t>         </a:t>
                      </a:r>
                      <a:r>
                        <a:rPr lang="fr-FR" sz="1600" b="1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Century Gothic" panose="020F0302020204030204"/>
                          <a:ea typeface="+mn-ea"/>
                          <a:cs typeface="Arial"/>
                        </a:rPr>
                        <a:t>Lorsque, </a:t>
                      </a:r>
                      <a:r>
                        <a:rPr lang="fr-FR" sz="1600" b="0" i="1" dirty="0">
                          <a:solidFill>
                            <a:schemeClr val="tx1"/>
                          </a:solidFill>
                          <a:effectLst/>
                        </a:rPr>
                        <a:t>je suis sur la page de création de tâches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600" b="0" i="1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b="1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Century Gothic" panose="020F0302020204030204"/>
                          <a:ea typeface="+mn-ea"/>
                          <a:cs typeface="Arial"/>
                        </a:rPr>
                        <a:t>       Et, </a:t>
                      </a:r>
                      <a:r>
                        <a:rPr lang="fr-FR" sz="1600" b="0" i="1" dirty="0">
                          <a:solidFill>
                            <a:schemeClr val="tx1"/>
                          </a:solidFill>
                          <a:effectLst/>
                        </a:rPr>
                        <a:t>que je choisis un élève dans la liste des élèves que je suis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b="1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Century Gothic" panose="020F0302020204030204"/>
                          <a:ea typeface="+mn-ea"/>
                          <a:cs typeface="Arial"/>
                        </a:rPr>
                        <a:t>      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b="1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Century Gothic" panose="020F0302020204030204"/>
                          <a:ea typeface="+mn-ea"/>
                          <a:cs typeface="Arial"/>
                        </a:rPr>
                        <a:t>       Et,</a:t>
                      </a:r>
                      <a:r>
                        <a:rPr lang="fr-FR" sz="1600" b="0" i="1" dirty="0">
                          <a:solidFill>
                            <a:schemeClr val="tx1"/>
                          </a:solidFill>
                          <a:effectLst/>
                        </a:rPr>
                        <a:t> que je saisis les détails de la tâche tels que le titre, la description et la date d'échéance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600" b="0" i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b="1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Century Gothic" panose="020F0302020204030204"/>
                          <a:ea typeface="+mn-ea"/>
                          <a:cs typeface="Arial"/>
                        </a:rPr>
                        <a:t>       Et,</a:t>
                      </a:r>
                      <a:r>
                        <a:rPr lang="fr-FR" sz="1600" b="0" i="1" dirty="0">
                          <a:solidFill>
                            <a:schemeClr val="tx1"/>
                          </a:solidFill>
                          <a:effectLst/>
                        </a:rPr>
                        <a:t> que je clique sur le bouton "Créer »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>
                          <a:solidFill>
                            <a:schemeClr val="tx1"/>
                          </a:solidFill>
                          <a:effectLst/>
                        </a:rPr>
                        <a:t>        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b="1" kern="1200" dirty="0">
                          <a:solidFill>
                            <a:schemeClr val="tx1"/>
                          </a:solidFill>
                          <a:effectLst/>
                          <a:latin typeface="Century Gothic" panose="020F0302020204030204"/>
                          <a:ea typeface="+mn-ea"/>
                          <a:cs typeface="Arial"/>
                        </a:rPr>
                        <a:t>      </a:t>
                      </a:r>
                      <a:r>
                        <a:rPr lang="fr-FR" sz="1600" b="1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Century Gothic" panose="020F0302020204030204"/>
                          <a:ea typeface="+mn-ea"/>
                          <a:cs typeface="Arial"/>
                        </a:rPr>
                        <a:t>Alors, </a:t>
                      </a:r>
                      <a:r>
                        <a:rPr lang="fr-FR" sz="1600" b="0" i="1" dirty="0">
                          <a:solidFill>
                            <a:schemeClr val="tx1"/>
                          </a:solidFill>
                          <a:effectLst/>
                        </a:rPr>
                        <a:t>la tâche est ajoutée à la liste de tâches de l'élève sélectionné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b="1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Century Gothic" panose="020F0302020204030204"/>
                          <a:ea typeface="+mn-ea"/>
                          <a:cs typeface="Arial"/>
                        </a:rPr>
                        <a:t>       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b="1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Century Gothic" panose="020F0302020204030204"/>
                          <a:ea typeface="+mn-ea"/>
                          <a:cs typeface="Arial"/>
                        </a:rPr>
                        <a:t>      Et, </a:t>
                      </a:r>
                      <a:r>
                        <a:rPr lang="fr-FR" sz="1600" b="0" i="1" dirty="0">
                          <a:solidFill>
                            <a:schemeClr val="tx1"/>
                          </a:solidFill>
                          <a:effectLst/>
                        </a:rPr>
                        <a:t>l'élève concerné peut voir cette tâche dans sa liste de tâches</a:t>
                      </a:r>
                    </a:p>
                  </a:txBody>
                  <a:tcPr marL="52561" marR="52561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7F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37084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5559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64422BD6-8B05-7446-BA77-4991BDF549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4896286"/>
              </p:ext>
            </p:extLst>
          </p:nvPr>
        </p:nvGraphicFramePr>
        <p:xfrm>
          <a:off x="115559" y="155225"/>
          <a:ext cx="11854766" cy="558704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950323">
                  <a:extLst>
                    <a:ext uri="{9D8B030D-6E8A-4147-A177-3AD203B41FA5}">
                      <a16:colId xmlns:a16="http://schemas.microsoft.com/office/drawing/2014/main" val="708255719"/>
                    </a:ext>
                  </a:extLst>
                </a:gridCol>
                <a:gridCol w="3951589">
                  <a:extLst>
                    <a:ext uri="{9D8B030D-6E8A-4147-A177-3AD203B41FA5}">
                      <a16:colId xmlns:a16="http://schemas.microsoft.com/office/drawing/2014/main" val="3663191906"/>
                    </a:ext>
                  </a:extLst>
                </a:gridCol>
                <a:gridCol w="3952854">
                  <a:extLst>
                    <a:ext uri="{9D8B030D-6E8A-4147-A177-3AD203B41FA5}">
                      <a16:colId xmlns:a16="http://schemas.microsoft.com/office/drawing/2014/main" val="3417025406"/>
                    </a:ext>
                  </a:extLst>
                </a:gridCol>
              </a:tblGrid>
              <a:tr h="626912">
                <a:tc gridSpan="3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fr-FR" sz="1600" b="1" kern="1200" dirty="0">
                        <a:solidFill>
                          <a:srgbClr val="00859B">
                            <a:lumMod val="75000"/>
                          </a:srgbClr>
                        </a:solidFill>
                        <a:latin typeface="Century Gothic" panose="020F0302020204030204"/>
                        <a:ea typeface="+mn-ea"/>
                        <a:cs typeface="Arial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b="1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Century Gothic" panose="020F0302020204030204"/>
                          <a:ea typeface="+mn-ea"/>
                          <a:cs typeface="Arial"/>
                        </a:rPr>
                        <a:t>  Référence de l’us : </a:t>
                      </a:r>
                      <a:r>
                        <a:rPr lang="fr-FR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Interface de gestion des tâches</a:t>
                      </a:r>
                      <a:endParaRPr lang="fr-FR" sz="1600" b="0" i="1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endParaRPr lang="fr-FR" sz="1100" b="0" i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561" marR="52561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7F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7904867"/>
                  </a:ext>
                </a:extLst>
              </a:tr>
              <a:tr h="91398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b="1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Century Gothic" panose="020F0302020204030204"/>
                          <a:ea typeface="+mn-ea"/>
                          <a:cs typeface="Arial"/>
                        </a:rPr>
                        <a:t>  Titre de l’us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Vérifier la limitation de création de tâches (élève)</a:t>
                      </a:r>
                    </a:p>
                  </a:txBody>
                  <a:tcPr marL="52561" marR="52561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7F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7F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7F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b="1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Century Gothic" panose="020F0302020204030204"/>
                          <a:ea typeface="+mn-ea"/>
                          <a:cs typeface="Arial"/>
                        </a:rPr>
                        <a:t>  Priorité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b="1" dirty="0">
                          <a:effectLst/>
                        </a:rPr>
                        <a:t> </a:t>
                      </a:r>
                      <a:endParaRPr lang="fr-FR" sz="1050" b="0" i="1" dirty="0">
                        <a:solidFill>
                          <a:srgbClr val="FF0000"/>
                        </a:solidFill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400" b="0" i="1" dirty="0">
                          <a:solidFill>
                            <a:schemeClr val="accent4"/>
                          </a:solidFill>
                          <a:effectLst/>
                        </a:rPr>
                        <a:t> Moyenne</a:t>
                      </a:r>
                      <a:endParaRPr lang="fr-FR" sz="1050" b="1" i="1" dirty="0"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2561" marR="52561" marT="0" marB="0">
                    <a:lnL w="38100" cap="flat" cmpd="sng" algn="ctr">
                      <a:solidFill>
                        <a:srgbClr val="1A7F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7F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7F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7F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fr-FR" sz="1600" b="1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Century Gothic" panose="020F0302020204030204"/>
                          <a:ea typeface="+mn-ea"/>
                          <a:cs typeface="Arial"/>
                        </a:rPr>
                        <a:t>  Estimation</a:t>
                      </a:r>
                    </a:p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endParaRPr lang="fr-FR" sz="1600" b="1" kern="1200" dirty="0">
                        <a:solidFill>
                          <a:srgbClr val="00859B">
                            <a:lumMod val="75000"/>
                          </a:srgbClr>
                        </a:solidFill>
                        <a:latin typeface="Century Gothic" panose="020F0302020204030204"/>
                        <a:ea typeface="+mn-ea"/>
                        <a:cs typeface="Arial"/>
                      </a:endParaRPr>
                    </a:p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fr-FR" sz="1600" b="1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Century Gothic" panose="020F0302020204030204"/>
                          <a:ea typeface="+mn-ea"/>
                          <a:cs typeface="Arial"/>
                        </a:rPr>
                        <a:t>                  3 points</a:t>
                      </a:r>
                    </a:p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endParaRPr lang="fr-FR" sz="1600" b="1" kern="1200" dirty="0">
                        <a:solidFill>
                          <a:srgbClr val="00859B">
                            <a:lumMod val="75000"/>
                          </a:srgbClr>
                        </a:solidFill>
                        <a:latin typeface="Century Gothic" panose="020F0302020204030204"/>
                        <a:ea typeface="+mn-ea"/>
                        <a:cs typeface="Arial"/>
                      </a:endParaRPr>
                    </a:p>
                  </a:txBody>
                  <a:tcPr marL="52561" marR="52561" marT="0" marB="0">
                    <a:lnL w="38100" cap="flat" cmpd="sng" algn="ctr">
                      <a:solidFill>
                        <a:srgbClr val="1A7F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7F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7F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8542711"/>
                  </a:ext>
                </a:extLst>
              </a:tr>
              <a:tr h="1106487">
                <a:tc gridSpan="3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fr-FR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dirty="0">
                          <a:solidFill>
                            <a:schemeClr val="tx1"/>
                          </a:solidFill>
                          <a:effectLst/>
                        </a:rPr>
                        <a:t>          </a:t>
                      </a:r>
                      <a:r>
                        <a:rPr lang="fr-FR" sz="1600" b="1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Century Gothic" panose="020F0302020204030204"/>
                          <a:ea typeface="+mn-ea"/>
                          <a:cs typeface="Arial"/>
                        </a:rPr>
                        <a:t>En tant qu’, </a:t>
                      </a:r>
                      <a:r>
                        <a:rPr lang="fr-FR" sz="1600" b="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fr-FR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élève</a:t>
                      </a:r>
                      <a:endParaRPr lang="fr-FR" sz="1600" b="0" i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endParaRPr lang="fr-FR" sz="1600" b="0" i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dirty="0">
                          <a:solidFill>
                            <a:schemeClr val="tx1"/>
                          </a:solidFill>
                          <a:effectLst/>
                        </a:rPr>
                        <a:t>          </a:t>
                      </a:r>
                      <a:r>
                        <a:rPr lang="fr-FR" sz="1600" b="1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Century Gothic" panose="020F0302020204030204"/>
                          <a:ea typeface="+mn-ea"/>
                          <a:cs typeface="Arial"/>
                        </a:rPr>
                        <a:t>Je souhaite, </a:t>
                      </a:r>
                      <a:r>
                        <a:rPr lang="fr-FR" sz="1600" b="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 pas pouvoir créer une tâche sur autre compte que le miens</a:t>
                      </a:r>
                    </a:p>
                  </a:txBody>
                  <a:tcPr marL="52561" marR="52561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7F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7F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0637312"/>
                  </a:ext>
                </a:extLst>
              </a:tr>
              <a:tr h="2216103">
                <a:tc gridSpan="3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b="1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Century Gothic" panose="020F0302020204030204"/>
                          <a:ea typeface="+mn-ea"/>
                          <a:cs typeface="Arial"/>
                        </a:rPr>
                        <a:t>  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b="1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Century Gothic" panose="020F0302020204030204"/>
                          <a:ea typeface="+mn-ea"/>
                          <a:cs typeface="Arial"/>
                        </a:rPr>
                        <a:t>Critères d’acceptation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fr-FR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dirty="0">
                          <a:solidFill>
                            <a:schemeClr val="tx1"/>
                          </a:solidFill>
                          <a:effectLst/>
                        </a:rPr>
                        <a:t>         </a:t>
                      </a:r>
                      <a:r>
                        <a:rPr lang="fr-FR" sz="1600" b="1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Century Gothic" panose="020F0302020204030204"/>
                          <a:ea typeface="+mn-ea"/>
                          <a:cs typeface="Arial"/>
                        </a:rPr>
                        <a:t>Étant donné que, </a:t>
                      </a:r>
                      <a:r>
                        <a:rPr lang="fr-FR" sz="1600" b="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je suis un élève connecté à mon compte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endParaRPr lang="fr-FR" sz="1100" b="0" i="1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>
                          <a:solidFill>
                            <a:schemeClr val="tx1"/>
                          </a:solidFill>
                          <a:effectLst/>
                        </a:rPr>
                        <a:t>         </a:t>
                      </a:r>
                      <a:r>
                        <a:rPr lang="fr-FR" sz="1600" b="1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Century Gothic" panose="020F0302020204030204"/>
                          <a:ea typeface="+mn-ea"/>
                          <a:cs typeface="Arial"/>
                        </a:rPr>
                        <a:t>Lorsque, </a:t>
                      </a:r>
                      <a:r>
                        <a:rPr lang="fr-FR" sz="1600" b="0" i="1" dirty="0">
                          <a:solidFill>
                            <a:schemeClr val="tx1"/>
                          </a:solidFill>
                          <a:effectLst/>
                        </a:rPr>
                        <a:t>je suis sur la page de création de tâches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600" b="0" i="1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b="1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Century Gothic" panose="020F0302020204030204"/>
                          <a:ea typeface="+mn-ea"/>
                          <a:cs typeface="Arial"/>
                        </a:rPr>
                        <a:t>       Et, </a:t>
                      </a:r>
                      <a:r>
                        <a:rPr lang="fr-FR" sz="1600" b="0" i="1" dirty="0">
                          <a:solidFill>
                            <a:schemeClr val="tx1"/>
                          </a:solidFill>
                          <a:effectLst/>
                        </a:rPr>
                        <a:t>que j’ essaie de choisir un autre élève dans la liste des élèves que je suis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>
                          <a:solidFill>
                            <a:schemeClr val="tx1"/>
                          </a:solidFill>
                          <a:effectLst/>
                        </a:rPr>
                        <a:t>        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b="1" kern="1200" dirty="0">
                          <a:solidFill>
                            <a:schemeClr val="tx1"/>
                          </a:solidFill>
                          <a:effectLst/>
                          <a:latin typeface="Century Gothic" panose="020F0302020204030204"/>
                          <a:ea typeface="+mn-ea"/>
                          <a:cs typeface="Arial"/>
                        </a:rPr>
                        <a:t>      </a:t>
                      </a:r>
                      <a:r>
                        <a:rPr lang="fr-FR" sz="1600" b="1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Century Gothic" panose="020F0302020204030204"/>
                          <a:ea typeface="+mn-ea"/>
                          <a:cs typeface="Arial"/>
                        </a:rPr>
                        <a:t>Alors, </a:t>
                      </a:r>
                      <a:r>
                        <a:rPr lang="fr-FR" sz="1600" b="0" i="1" dirty="0">
                          <a:solidFill>
                            <a:schemeClr val="tx1"/>
                          </a:solidFill>
                          <a:effectLst/>
                        </a:rPr>
                        <a:t>je ne peux pas sélectionner un autre élève pour créer une tâche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endParaRPr lang="fr-FR" sz="1600" b="1" kern="1200" dirty="0">
                        <a:solidFill>
                          <a:srgbClr val="00859B">
                            <a:lumMod val="75000"/>
                          </a:srgbClr>
                        </a:solidFill>
                        <a:latin typeface="Century Gothic" panose="020F0302020204030204"/>
                        <a:ea typeface="+mn-ea"/>
                        <a:cs typeface="Arial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b="1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Century Gothic" panose="020F0302020204030204"/>
                          <a:ea typeface="+mn-ea"/>
                          <a:cs typeface="Arial"/>
                        </a:rPr>
                        <a:t>      Et, </a:t>
                      </a:r>
                      <a:r>
                        <a:rPr lang="fr-FR" sz="1600" b="0" i="1" dirty="0">
                          <a:solidFill>
                            <a:schemeClr val="tx1"/>
                          </a:solidFill>
                          <a:effectLst/>
                        </a:rPr>
                        <a:t>le bouton de création de tâche pour un autre utilisateur est désactivé</a:t>
                      </a:r>
                    </a:p>
                  </a:txBody>
                  <a:tcPr marL="52561" marR="52561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7F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37084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801875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542</TotalTime>
  <Words>453</Words>
  <Application>Microsoft Macintosh PowerPoint</Application>
  <PresentationFormat>Grand écran</PresentationFormat>
  <Paragraphs>88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Century Gothic</vt:lpstr>
      <vt:lpstr>Thème Office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Microsoft Office User</dc:creator>
  <cp:lastModifiedBy>Yann LECERF</cp:lastModifiedBy>
  <cp:revision>26</cp:revision>
  <dcterms:created xsi:type="dcterms:W3CDTF">2020-04-18T08:38:37Z</dcterms:created>
  <dcterms:modified xsi:type="dcterms:W3CDTF">2023-07-26T17:28:15Z</dcterms:modified>
</cp:coreProperties>
</file>