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10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00" y="2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F7F4-7E2B-4463-A643-1B7A99BCA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950EC-C79F-49FC-81A6-F8B255CCB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13865-EF81-4A21-95E3-4D6D48B6C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7BBCD-3A33-4441-9898-426C6F6F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65F36-E3FE-48E7-AE7D-FCE80FDF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44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19FA-68D9-4BE2-BB7D-581D19E0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B8E2E-97F0-429F-AFDF-834D252FB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BC337-325C-4CA9-892C-593DAEF1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D4DB0-2731-4A40-B853-26490834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6F719-6484-42F8-BF3B-D76803E5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09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400B72-0279-4D34-B472-CC1F46C28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A5E96-11A9-473F-911D-9F5CD5E4E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A46CC-E4C5-4E13-8600-886DF430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DB896-7493-480A-8584-E3864F27B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6AE96-D964-4EE7-8F11-EE7E1E7F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99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FB590-10F3-4302-A912-92DA9A06B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5B3B8-39FE-49EC-A865-1CFF1285F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61D46-3767-40CC-9F3D-1F04D432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D0092-F941-4972-A7B4-664E3A45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0BEA8-E5AF-4B8E-B2E2-09BBF5E2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87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56C5-4992-40DA-88E8-1C0B14E2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47DC-1442-42B3-8B20-59344921F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C5222-BA35-479D-ADE6-CA07729F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72E20-A688-48A7-BA27-9CC8A206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35B38-1110-4B3A-8D64-2854A410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45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2CBB-CB1C-41F8-AA3B-59A3130E0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31EB8-9E79-41CB-ACFC-1466692A9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A545E-3D2F-4954-977E-21F19457C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7C970-D8B7-498D-9D7E-9F2EB528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70E01-4F62-4411-B821-987BCB9A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6A7A1-3FBC-4088-8DF9-A66E16F3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95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DC5A-5A29-428E-8F85-6E67C2D2A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0EE29-A7FB-4E76-9149-3F5EBB090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3E850-D311-490C-8CEB-7646365BE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94544E-D91E-467E-85BB-2EA689ED2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91BA15-C296-4182-86B5-294A59849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B6A148-360D-4FDF-BFC0-516FD6259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25779D-4D94-42B6-95DA-DC4D6D84A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27DBB-246E-4905-9CE6-9C8A3ECA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3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55C2-CDE0-4867-9918-9E67E1B3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38B9C-229E-4C47-84D3-83BF15A0F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6E607-AD84-4485-B5BD-7E4445F7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308D2-742F-4C5D-9A3D-1E09F7EE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00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519C1-201A-4A9D-B9ED-B4811B0C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C5CD48-5FC2-46BF-9E34-E972EDA1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A8921-861C-4E40-8414-5CF3AF35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06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40B9-9B45-44EC-8DAF-9C4F952C9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092BE-FD80-4668-BE41-627711985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95007-DDF4-46A7-ABF0-174C44D2A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12BB3-A034-44FC-96DB-B1B5A503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0F513-C1D1-45B6-B7CA-5716C689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4CE57-D90C-4645-8ED2-68C015C7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61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9F8B-9995-4528-8F10-06B8D1EEF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3DCCE-1EEB-47A7-8A66-FC7D8E3E0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996F8-1079-4216-9AFC-9A98C2514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3B205-FEE2-4F4C-8D61-336E9734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45A9-4111-4223-A527-F9A06166288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D2B0E-9596-4A47-A384-DFA6931F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682F6-92DB-499F-972F-D0783807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06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8153C2-3091-4754-837B-DB576B9BB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16045-C190-4C72-B8EA-B1D8C4B0D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3D1D8-D132-447A-8D6A-FBDC5BAC7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A45A9-4111-4223-A527-F9A061662887}" type="datetimeFigureOut">
              <a:rPr lang="en-IN" smtClean="0"/>
              <a:t>25/07/23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F62D1-DBE3-4A89-9B2D-5C5F73CD2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F8FE1-A378-456B-B7DD-FE3F28B76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D9F48-193F-4C06-9EE0-8C1A0E2282AF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21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rgbClr val="FF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B97ED38-CBB1-A24E-4D61-41A7827C54CE}"/>
              </a:ext>
            </a:extLst>
          </p:cNvPr>
          <p:cNvSpPr txBox="1"/>
          <p:nvPr/>
        </p:nvSpPr>
        <p:spPr>
          <a:xfrm>
            <a:off x="371753" y="3096902"/>
            <a:ext cx="4467792" cy="13336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DIAGRAMMES DE CAS D’USAGE</a:t>
            </a:r>
          </a:p>
        </p:txBody>
      </p:sp>
      <p:pic>
        <p:nvPicPr>
          <p:cNvPr id="13" name="Image 12" descr="Une image contenant Graphique, logo, clipart, conception&#10;&#10;Description générée automatiquement">
            <a:extLst>
              <a:ext uri="{FF2B5EF4-FFF2-40B4-BE49-F238E27FC236}">
                <a16:creationId xmlns:a16="http://schemas.microsoft.com/office/drawing/2014/main" id="{80C76EC6-BBA1-5098-D9EA-BFF9FB99F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581" y="2700735"/>
            <a:ext cx="4252055" cy="2126026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  <p:pic>
        <p:nvPicPr>
          <p:cNvPr id="3" name="Image 2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D54E3E05-6FE1-8CE6-8089-DF096B5BE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109" y="5177321"/>
            <a:ext cx="1905000" cy="8509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5E44560-02E0-6DFD-4C60-6A97370E1A47}"/>
              </a:ext>
            </a:extLst>
          </p:cNvPr>
          <p:cNvSpPr txBox="1"/>
          <p:nvPr/>
        </p:nvSpPr>
        <p:spPr>
          <a:xfrm>
            <a:off x="5782932" y="1745322"/>
            <a:ext cx="50173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u="sng" kern="1200" dirty="0">
                <a:latin typeface="+mj-lt"/>
                <a:ea typeface="+mj-ea"/>
                <a:cs typeface="+mj-cs"/>
              </a:rPr>
              <a:t>APPLICATION DE SOUTIEN SCOLAIRE</a:t>
            </a:r>
          </a:p>
        </p:txBody>
      </p:sp>
    </p:spTree>
    <p:extLst>
      <p:ext uri="{BB962C8B-B14F-4D97-AF65-F5344CB8AC3E}">
        <p14:creationId xmlns:p14="http://schemas.microsoft.com/office/powerpoint/2010/main" val="185778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6AF130D-1424-E2B3-2B55-0800AF5744FB}"/>
              </a:ext>
            </a:extLst>
          </p:cNvPr>
          <p:cNvSpPr txBox="1"/>
          <p:nvPr/>
        </p:nvSpPr>
        <p:spPr>
          <a:xfrm>
            <a:off x="1126415" y="2863000"/>
            <a:ext cx="12272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Login</a:t>
            </a:r>
            <a:endParaRPr lang="en-IN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721D42-AE12-5747-7F60-C4AC78A5B5CD}"/>
              </a:ext>
            </a:extLst>
          </p:cNvPr>
          <p:cNvSpPr/>
          <p:nvPr/>
        </p:nvSpPr>
        <p:spPr>
          <a:xfrm>
            <a:off x="6663141" y="319088"/>
            <a:ext cx="2723178" cy="50290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9A2A8E-21C7-3A79-7B90-791C0233061F}"/>
              </a:ext>
            </a:extLst>
          </p:cNvPr>
          <p:cNvSpPr/>
          <p:nvPr/>
        </p:nvSpPr>
        <p:spPr>
          <a:xfrm>
            <a:off x="6901839" y="1185525"/>
            <a:ext cx="2245782" cy="1126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 connecter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à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son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compte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D13CE6D5-0D15-A640-F102-5B658C392C2E}"/>
              </a:ext>
            </a:extLst>
          </p:cNvPr>
          <p:cNvSpPr/>
          <p:nvPr/>
        </p:nvSpPr>
        <p:spPr>
          <a:xfrm>
            <a:off x="6901839" y="2558207"/>
            <a:ext cx="2214239" cy="11264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Renvoi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vers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page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Créer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un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compte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DBD8C96B-C071-DD7B-FC31-E5187D374145}"/>
              </a:ext>
            </a:extLst>
          </p:cNvPr>
          <p:cNvSpPr/>
          <p:nvPr/>
        </p:nvSpPr>
        <p:spPr>
          <a:xfrm>
            <a:off x="6901838" y="3930889"/>
            <a:ext cx="2214239" cy="13028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Renvoi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vers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page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Récupération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mot de passe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oublié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CC472F76-1D9B-9D91-7122-2A2944F3E355}"/>
              </a:ext>
            </a:extLst>
          </p:cNvPr>
          <p:cNvSpPr txBox="1"/>
          <p:nvPr/>
        </p:nvSpPr>
        <p:spPr>
          <a:xfrm>
            <a:off x="6870296" y="437637"/>
            <a:ext cx="224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Page de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connexion</a:t>
            </a:r>
            <a:endParaRPr lang="en-IN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21">
            <a:extLst>
              <a:ext uri="{FF2B5EF4-FFF2-40B4-BE49-F238E27FC236}">
                <a16:creationId xmlns:a16="http://schemas.microsoft.com/office/drawing/2014/main" id="{873CFDEF-9B9D-F871-48B5-CE070331AE37}"/>
              </a:ext>
            </a:extLst>
          </p:cNvPr>
          <p:cNvCxnSpPr>
            <a:cxnSpLocks/>
            <a:stCxn id="38" idx="3"/>
            <a:endCxn id="7" idx="2"/>
          </p:cNvCxnSpPr>
          <p:nvPr/>
        </p:nvCxnSpPr>
        <p:spPr>
          <a:xfrm flipV="1">
            <a:off x="5339682" y="1748748"/>
            <a:ext cx="1562157" cy="140664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14ABDBD0-4AF6-7B5F-8DF5-E2262B754D40}"/>
              </a:ext>
            </a:extLst>
          </p:cNvPr>
          <p:cNvCxnSpPr>
            <a:cxnSpLocks/>
            <a:stCxn id="38" idx="3"/>
            <a:endCxn id="9" idx="2"/>
          </p:cNvCxnSpPr>
          <p:nvPr/>
        </p:nvCxnSpPr>
        <p:spPr>
          <a:xfrm flipV="1">
            <a:off x="5339682" y="3121430"/>
            <a:ext cx="1562157" cy="3395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9">
            <a:extLst>
              <a:ext uri="{FF2B5EF4-FFF2-40B4-BE49-F238E27FC236}">
                <a16:creationId xmlns:a16="http://schemas.microsoft.com/office/drawing/2014/main" id="{765E2B92-8D33-F8C7-C4E3-C994B1737F8E}"/>
              </a:ext>
            </a:extLst>
          </p:cNvPr>
          <p:cNvCxnSpPr>
            <a:cxnSpLocks/>
            <a:stCxn id="7" idx="6"/>
            <a:endCxn id="45" idx="1"/>
          </p:cNvCxnSpPr>
          <p:nvPr/>
        </p:nvCxnSpPr>
        <p:spPr>
          <a:xfrm>
            <a:off x="9147621" y="1748748"/>
            <a:ext cx="1562157" cy="140664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C9943FE2-9AEB-9A5B-E840-6039C4D1D4CE}"/>
              </a:ext>
            </a:extLst>
          </p:cNvPr>
          <p:cNvGrpSpPr/>
          <p:nvPr/>
        </p:nvGrpSpPr>
        <p:grpSpPr>
          <a:xfrm>
            <a:off x="3939863" y="2455479"/>
            <a:ext cx="1399819" cy="1987798"/>
            <a:chOff x="3939863" y="2455479"/>
            <a:chExt cx="1399819" cy="1987798"/>
          </a:xfrm>
        </p:grpSpPr>
        <p:sp>
          <p:nvSpPr>
            <p:cNvPr id="29" name="TextBox 46">
              <a:extLst>
                <a:ext uri="{FF2B5EF4-FFF2-40B4-BE49-F238E27FC236}">
                  <a16:creationId xmlns:a16="http://schemas.microsoft.com/office/drawing/2014/main" id="{414C48B4-FC1C-75C7-3FF9-8FB43BBDE901}"/>
                </a:ext>
              </a:extLst>
            </p:cNvPr>
            <p:cNvSpPr txBox="1"/>
            <p:nvPr/>
          </p:nvSpPr>
          <p:spPr>
            <a:xfrm>
              <a:off x="4128605" y="3796946"/>
              <a:ext cx="10150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</a:p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r>
                <a:rPr lang="en-US" b="1" dirty="0" err="1">
                  <a:latin typeface="Roboto" panose="02000000000000000000" pitchFamily="2" charset="0"/>
                  <a:ea typeface="Roboto" panose="02000000000000000000" pitchFamily="2" charset="0"/>
                </a:rPr>
                <a:t>Elève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38" name="Graphique 37" descr="Homme avec un remplissage uni">
              <a:extLst>
                <a:ext uri="{FF2B5EF4-FFF2-40B4-BE49-F238E27FC236}">
                  <a16:creationId xmlns:a16="http://schemas.microsoft.com/office/drawing/2014/main" id="{E7C16AF1-F776-C1E9-289A-B8EF397BE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9863" y="2455479"/>
              <a:ext cx="1399819" cy="1399819"/>
            </a:xfrm>
            <a:prstGeom prst="rect">
              <a:avLst/>
            </a:prstGeom>
          </p:spPr>
        </p:pic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CA0D3F95-4601-21DD-54C5-53AA9E33229A}"/>
              </a:ext>
            </a:extLst>
          </p:cNvPr>
          <p:cNvGrpSpPr/>
          <p:nvPr/>
        </p:nvGrpSpPr>
        <p:grpSpPr>
          <a:xfrm>
            <a:off x="10709778" y="2455479"/>
            <a:ext cx="1399819" cy="2046150"/>
            <a:chOff x="10709778" y="2455479"/>
            <a:chExt cx="1399819" cy="2046150"/>
          </a:xfrm>
        </p:grpSpPr>
        <p:sp>
          <p:nvSpPr>
            <p:cNvPr id="30" name="TextBox 47">
              <a:extLst>
                <a:ext uri="{FF2B5EF4-FFF2-40B4-BE49-F238E27FC236}">
                  <a16:creationId xmlns:a16="http://schemas.microsoft.com/office/drawing/2014/main" id="{9DA04B99-AC68-12A1-6DD2-B3BB4072F947}"/>
                </a:ext>
              </a:extLst>
            </p:cNvPr>
            <p:cNvSpPr txBox="1"/>
            <p:nvPr/>
          </p:nvSpPr>
          <p:spPr>
            <a:xfrm>
              <a:off x="10726639" y="3855298"/>
              <a:ext cx="1361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 ”</a:t>
              </a:r>
              <a:r>
                <a:rPr lang="en-US" b="1" dirty="0" err="1">
                  <a:latin typeface="Roboto" panose="02000000000000000000" pitchFamily="2" charset="0"/>
                  <a:ea typeface="Roboto" panose="02000000000000000000" pitchFamily="2" charset="0"/>
                </a:rPr>
                <a:t>Bénévole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45" name="Graphique 44" descr="Homme avec un remplissage uni">
              <a:extLst>
                <a:ext uri="{FF2B5EF4-FFF2-40B4-BE49-F238E27FC236}">
                  <a16:creationId xmlns:a16="http://schemas.microsoft.com/office/drawing/2014/main" id="{BB5AAFA2-F83B-2FA5-8CA8-AB93BE7E7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09778" y="2455479"/>
              <a:ext cx="1399819" cy="1399819"/>
            </a:xfrm>
            <a:prstGeom prst="rect">
              <a:avLst/>
            </a:prstGeom>
          </p:spPr>
        </p:pic>
      </p:grpSp>
      <p:cxnSp>
        <p:nvCxnSpPr>
          <p:cNvPr id="58" name="Straight Connector 29">
            <a:extLst>
              <a:ext uri="{FF2B5EF4-FFF2-40B4-BE49-F238E27FC236}">
                <a16:creationId xmlns:a16="http://schemas.microsoft.com/office/drawing/2014/main" id="{55F0A474-66D7-6097-D65B-771D481D1ADD}"/>
              </a:ext>
            </a:extLst>
          </p:cNvPr>
          <p:cNvCxnSpPr>
            <a:cxnSpLocks/>
            <a:stCxn id="9" idx="6"/>
            <a:endCxn id="45" idx="1"/>
          </p:cNvCxnSpPr>
          <p:nvPr/>
        </p:nvCxnSpPr>
        <p:spPr>
          <a:xfrm>
            <a:off x="9116078" y="3121430"/>
            <a:ext cx="1593700" cy="3395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29">
            <a:extLst>
              <a:ext uri="{FF2B5EF4-FFF2-40B4-BE49-F238E27FC236}">
                <a16:creationId xmlns:a16="http://schemas.microsoft.com/office/drawing/2014/main" id="{C9093D6E-4855-CD25-22C9-E73D122B3915}"/>
              </a:ext>
            </a:extLst>
          </p:cNvPr>
          <p:cNvCxnSpPr>
            <a:cxnSpLocks/>
            <a:stCxn id="11" idx="6"/>
            <a:endCxn id="45" idx="1"/>
          </p:cNvCxnSpPr>
          <p:nvPr/>
        </p:nvCxnSpPr>
        <p:spPr>
          <a:xfrm flipV="1">
            <a:off x="9116077" y="3155389"/>
            <a:ext cx="1593701" cy="142690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24">
            <a:extLst>
              <a:ext uri="{FF2B5EF4-FFF2-40B4-BE49-F238E27FC236}">
                <a16:creationId xmlns:a16="http://schemas.microsoft.com/office/drawing/2014/main" id="{61D952B4-411D-8B40-401B-4D6E1BA9E341}"/>
              </a:ext>
            </a:extLst>
          </p:cNvPr>
          <p:cNvCxnSpPr>
            <a:cxnSpLocks/>
            <a:stCxn id="38" idx="3"/>
            <a:endCxn id="11" idx="2"/>
          </p:cNvCxnSpPr>
          <p:nvPr/>
        </p:nvCxnSpPr>
        <p:spPr>
          <a:xfrm>
            <a:off x="5339682" y="3155389"/>
            <a:ext cx="1562156" cy="142690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Image 79" descr="Une image contenant Graphique, logo, clipart, conception&#10;&#10;Description générée automatiquement">
            <a:extLst>
              <a:ext uri="{FF2B5EF4-FFF2-40B4-BE49-F238E27FC236}">
                <a16:creationId xmlns:a16="http://schemas.microsoft.com/office/drawing/2014/main" id="{F58924B8-02CB-382D-5A43-544056A85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862" y="-1"/>
            <a:ext cx="1152000" cy="576000"/>
          </a:xfrm>
          <a:prstGeom prst="rect">
            <a:avLst/>
          </a:prstGeom>
        </p:spPr>
      </p:pic>
      <p:pic>
        <p:nvPicPr>
          <p:cNvPr id="81" name="Image 80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4ADA3436-E660-0289-04BC-D4F02FD03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447" y="6250912"/>
            <a:ext cx="1289553" cy="576000"/>
          </a:xfrm>
          <a:prstGeom prst="rect">
            <a:avLst/>
          </a:prstGeom>
        </p:spPr>
      </p:pic>
      <p:sp>
        <p:nvSpPr>
          <p:cNvPr id="84" name="ZoneTexte 83">
            <a:extLst>
              <a:ext uri="{FF2B5EF4-FFF2-40B4-BE49-F238E27FC236}">
                <a16:creationId xmlns:a16="http://schemas.microsoft.com/office/drawing/2014/main" id="{B3D6A129-B23C-633A-D324-2CB9200C7C5E}"/>
              </a:ext>
            </a:extLst>
          </p:cNvPr>
          <p:cNvSpPr txBox="1"/>
          <p:nvPr/>
        </p:nvSpPr>
        <p:spPr>
          <a:xfrm>
            <a:off x="69728" y="4640227"/>
            <a:ext cx="3340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Page connexion: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Permet la connexion d’un élève ou bénévole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Renvoi vers une page de création de compte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Renvoi vers une page de récupération de mot de passe</a:t>
            </a:r>
          </a:p>
        </p:txBody>
      </p:sp>
      <p:sp>
        <p:nvSpPr>
          <p:cNvPr id="93" name="TextBox 4">
            <a:extLst>
              <a:ext uri="{FF2B5EF4-FFF2-40B4-BE49-F238E27FC236}">
                <a16:creationId xmlns:a16="http://schemas.microsoft.com/office/drawing/2014/main" id="{E1118FDF-C0BA-A9FC-09BE-AEE33F57298E}"/>
              </a:ext>
            </a:extLst>
          </p:cNvPr>
          <p:cNvSpPr txBox="1"/>
          <p:nvPr/>
        </p:nvSpPr>
        <p:spPr>
          <a:xfrm>
            <a:off x="13138" y="2713"/>
            <a:ext cx="21417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 CASE</a:t>
            </a:r>
            <a:endParaRPr lang="en-IN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8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6AF130D-1424-E2B3-2B55-0800AF5744FB}"/>
              </a:ext>
            </a:extLst>
          </p:cNvPr>
          <p:cNvSpPr txBox="1"/>
          <p:nvPr/>
        </p:nvSpPr>
        <p:spPr>
          <a:xfrm>
            <a:off x="13138" y="2713"/>
            <a:ext cx="21417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 CASE</a:t>
            </a:r>
            <a:endParaRPr lang="en-IN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721D42-AE12-5747-7F60-C4AC78A5B5CD}"/>
              </a:ext>
            </a:extLst>
          </p:cNvPr>
          <p:cNvSpPr/>
          <p:nvPr/>
        </p:nvSpPr>
        <p:spPr>
          <a:xfrm>
            <a:off x="7379643" y="92598"/>
            <a:ext cx="3504054" cy="5845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9A2A8E-21C7-3A79-7B90-791C0233061F}"/>
              </a:ext>
            </a:extLst>
          </p:cNvPr>
          <p:cNvSpPr/>
          <p:nvPr/>
        </p:nvSpPr>
        <p:spPr>
          <a:xfrm>
            <a:off x="7548390" y="2159144"/>
            <a:ext cx="3144605" cy="7240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Affichage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du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messages non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lus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D13CE6D5-0D15-A640-F102-5B658C392C2E}"/>
              </a:ext>
            </a:extLst>
          </p:cNvPr>
          <p:cNvSpPr/>
          <p:nvPr/>
        </p:nvSpPr>
        <p:spPr>
          <a:xfrm>
            <a:off x="7546675" y="3429000"/>
            <a:ext cx="3144605" cy="722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Affichage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la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des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prochains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événements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CC472F76-1D9B-9D91-7122-2A2944F3E355}"/>
              </a:ext>
            </a:extLst>
          </p:cNvPr>
          <p:cNvSpPr txBox="1"/>
          <p:nvPr/>
        </p:nvSpPr>
        <p:spPr>
          <a:xfrm>
            <a:off x="8021423" y="295101"/>
            <a:ext cx="224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Tableau de bord</a:t>
            </a:r>
            <a:endParaRPr lang="en-IN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21">
            <a:extLst>
              <a:ext uri="{FF2B5EF4-FFF2-40B4-BE49-F238E27FC236}">
                <a16:creationId xmlns:a16="http://schemas.microsoft.com/office/drawing/2014/main" id="{873CFDEF-9B9D-F871-48B5-CE070331AE37}"/>
              </a:ext>
            </a:extLst>
          </p:cNvPr>
          <p:cNvCxnSpPr>
            <a:cxnSpLocks/>
            <a:stCxn id="38" idx="3"/>
            <a:endCxn id="7" idx="2"/>
          </p:cNvCxnSpPr>
          <p:nvPr/>
        </p:nvCxnSpPr>
        <p:spPr>
          <a:xfrm flipV="1">
            <a:off x="5182423" y="2521178"/>
            <a:ext cx="2365967" cy="55266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14ABDBD0-4AF6-7B5F-8DF5-E2262B754D40}"/>
              </a:ext>
            </a:extLst>
          </p:cNvPr>
          <p:cNvCxnSpPr>
            <a:cxnSpLocks/>
            <a:stCxn id="38" idx="3"/>
            <a:endCxn id="9" idx="2"/>
          </p:cNvCxnSpPr>
          <p:nvPr/>
        </p:nvCxnSpPr>
        <p:spPr>
          <a:xfrm>
            <a:off x="5182423" y="3073843"/>
            <a:ext cx="2364252" cy="71654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B00F8EF2-D58C-F60C-CC3D-DEC18F799328}"/>
              </a:ext>
            </a:extLst>
          </p:cNvPr>
          <p:cNvGrpSpPr/>
          <p:nvPr/>
        </p:nvGrpSpPr>
        <p:grpSpPr>
          <a:xfrm>
            <a:off x="3782604" y="2373933"/>
            <a:ext cx="1399819" cy="1710799"/>
            <a:chOff x="3939863" y="2455479"/>
            <a:chExt cx="1399819" cy="1710799"/>
          </a:xfrm>
        </p:grpSpPr>
        <p:sp>
          <p:nvSpPr>
            <p:cNvPr id="29" name="TextBox 46">
              <a:extLst>
                <a:ext uri="{FF2B5EF4-FFF2-40B4-BE49-F238E27FC236}">
                  <a16:creationId xmlns:a16="http://schemas.microsoft.com/office/drawing/2014/main" id="{414C48B4-FC1C-75C7-3FF9-8FB43BBDE901}"/>
                </a:ext>
              </a:extLst>
            </p:cNvPr>
            <p:cNvSpPr txBox="1"/>
            <p:nvPr/>
          </p:nvSpPr>
          <p:spPr>
            <a:xfrm>
              <a:off x="4128605" y="3796946"/>
              <a:ext cx="1015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</a:p>
          </p:txBody>
        </p:sp>
        <p:pic>
          <p:nvPicPr>
            <p:cNvPr id="38" name="Graphique 37" descr="Homme avec un remplissage uni">
              <a:extLst>
                <a:ext uri="{FF2B5EF4-FFF2-40B4-BE49-F238E27FC236}">
                  <a16:creationId xmlns:a16="http://schemas.microsoft.com/office/drawing/2014/main" id="{E7C16AF1-F776-C1E9-289A-B8EF397BE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9863" y="2455479"/>
              <a:ext cx="1399819" cy="1399819"/>
            </a:xfrm>
            <a:prstGeom prst="rect">
              <a:avLst/>
            </a:prstGeom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2E2A0CEC-FBB6-27EE-6E85-C6148A211956}"/>
              </a:ext>
            </a:extLst>
          </p:cNvPr>
          <p:cNvGrpSpPr/>
          <p:nvPr/>
        </p:nvGrpSpPr>
        <p:grpSpPr>
          <a:xfrm>
            <a:off x="5456026" y="4537891"/>
            <a:ext cx="1399819" cy="2046150"/>
            <a:chOff x="10709778" y="2455479"/>
            <a:chExt cx="1399819" cy="2046150"/>
          </a:xfrm>
        </p:grpSpPr>
        <p:sp>
          <p:nvSpPr>
            <p:cNvPr id="30" name="TextBox 47">
              <a:extLst>
                <a:ext uri="{FF2B5EF4-FFF2-40B4-BE49-F238E27FC236}">
                  <a16:creationId xmlns:a16="http://schemas.microsoft.com/office/drawing/2014/main" id="{9DA04B99-AC68-12A1-6DD2-B3BB4072F947}"/>
                </a:ext>
              </a:extLst>
            </p:cNvPr>
            <p:cNvSpPr txBox="1"/>
            <p:nvPr/>
          </p:nvSpPr>
          <p:spPr>
            <a:xfrm>
              <a:off x="10726639" y="3855298"/>
              <a:ext cx="1361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 ”</a:t>
              </a:r>
              <a:r>
                <a:rPr lang="en-US" b="1" dirty="0" err="1">
                  <a:latin typeface="Roboto" panose="02000000000000000000" pitchFamily="2" charset="0"/>
                  <a:ea typeface="Roboto" panose="02000000000000000000" pitchFamily="2" charset="0"/>
                </a:rPr>
                <a:t>Bénévole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45" name="Graphique 44" descr="Homme avec un remplissage uni">
              <a:extLst>
                <a:ext uri="{FF2B5EF4-FFF2-40B4-BE49-F238E27FC236}">
                  <a16:creationId xmlns:a16="http://schemas.microsoft.com/office/drawing/2014/main" id="{BB5AAFA2-F83B-2FA5-8CA8-AB93BE7E7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09778" y="2455479"/>
              <a:ext cx="1399819" cy="1399819"/>
            </a:xfrm>
            <a:prstGeom prst="rect">
              <a:avLst/>
            </a:prstGeom>
          </p:spPr>
        </p:pic>
      </p:grpSp>
      <p:pic>
        <p:nvPicPr>
          <p:cNvPr id="80" name="Image 79" descr="Une image contenant Graphique, logo, clipart, conception&#10;&#10;Description générée automatiquement">
            <a:extLst>
              <a:ext uri="{FF2B5EF4-FFF2-40B4-BE49-F238E27FC236}">
                <a16:creationId xmlns:a16="http://schemas.microsoft.com/office/drawing/2014/main" id="{F58924B8-02CB-382D-5A43-544056A85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862" y="-1"/>
            <a:ext cx="1152000" cy="576000"/>
          </a:xfrm>
          <a:prstGeom prst="rect">
            <a:avLst/>
          </a:prstGeom>
        </p:spPr>
      </p:pic>
      <p:pic>
        <p:nvPicPr>
          <p:cNvPr id="81" name="Image 80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4ADA3436-E660-0289-04BC-D4F02FD03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447" y="6250912"/>
            <a:ext cx="1289553" cy="576000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8854F419-D83E-1D47-49BE-72551C4E9E04}"/>
              </a:ext>
            </a:extLst>
          </p:cNvPr>
          <p:cNvGrpSpPr/>
          <p:nvPr/>
        </p:nvGrpSpPr>
        <p:grpSpPr>
          <a:xfrm>
            <a:off x="5459655" y="295101"/>
            <a:ext cx="1399819" cy="1987798"/>
            <a:chOff x="3939863" y="2455479"/>
            <a:chExt cx="1399819" cy="1987798"/>
          </a:xfrm>
        </p:grpSpPr>
        <p:sp>
          <p:nvSpPr>
            <p:cNvPr id="31" name="TextBox 46">
              <a:extLst>
                <a:ext uri="{FF2B5EF4-FFF2-40B4-BE49-F238E27FC236}">
                  <a16:creationId xmlns:a16="http://schemas.microsoft.com/office/drawing/2014/main" id="{9250C9C6-A136-B355-650D-D5D09971302B}"/>
                </a:ext>
              </a:extLst>
            </p:cNvPr>
            <p:cNvSpPr txBox="1"/>
            <p:nvPr/>
          </p:nvSpPr>
          <p:spPr>
            <a:xfrm>
              <a:off x="4128605" y="3796946"/>
              <a:ext cx="10150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</a:p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r>
                <a:rPr lang="en-US" b="1" dirty="0" err="1">
                  <a:latin typeface="Roboto" panose="02000000000000000000" pitchFamily="2" charset="0"/>
                  <a:ea typeface="Roboto" panose="02000000000000000000" pitchFamily="2" charset="0"/>
                </a:rPr>
                <a:t>Elève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32" name="Graphique 31" descr="Homme avec un remplissage uni">
              <a:extLst>
                <a:ext uri="{FF2B5EF4-FFF2-40B4-BE49-F238E27FC236}">
                  <a16:creationId xmlns:a16="http://schemas.microsoft.com/office/drawing/2014/main" id="{213E5F17-FE3B-0BF3-62E9-3A76D4156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9863" y="2455479"/>
              <a:ext cx="1399819" cy="1399819"/>
            </a:xfrm>
            <a:prstGeom prst="rect">
              <a:avLst/>
            </a:prstGeom>
          </p:spPr>
        </p:pic>
      </p:grpSp>
      <p:sp>
        <p:nvSpPr>
          <p:cNvPr id="54" name="Oval 8">
            <a:extLst>
              <a:ext uri="{FF2B5EF4-FFF2-40B4-BE49-F238E27FC236}">
                <a16:creationId xmlns:a16="http://schemas.microsoft.com/office/drawing/2014/main" id="{F6B7F6D0-CD24-166C-C77F-CAA0BD1F60E9}"/>
              </a:ext>
            </a:extLst>
          </p:cNvPr>
          <p:cNvSpPr/>
          <p:nvPr/>
        </p:nvSpPr>
        <p:spPr>
          <a:xfrm>
            <a:off x="7546675" y="4697555"/>
            <a:ext cx="3144605" cy="722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Récap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“to-do-list” des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élèves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suivient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56" name="Straight Connector 24">
            <a:extLst>
              <a:ext uri="{FF2B5EF4-FFF2-40B4-BE49-F238E27FC236}">
                <a16:creationId xmlns:a16="http://schemas.microsoft.com/office/drawing/2014/main" id="{44D87561-3C4F-35D7-541E-6C27C8A8D66F}"/>
              </a:ext>
            </a:extLst>
          </p:cNvPr>
          <p:cNvCxnSpPr>
            <a:cxnSpLocks/>
            <a:stCxn id="45" idx="3"/>
            <a:endCxn id="54" idx="2"/>
          </p:cNvCxnSpPr>
          <p:nvPr/>
        </p:nvCxnSpPr>
        <p:spPr>
          <a:xfrm flipV="1">
            <a:off x="6855845" y="5058938"/>
            <a:ext cx="690830" cy="17886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8">
            <a:extLst>
              <a:ext uri="{FF2B5EF4-FFF2-40B4-BE49-F238E27FC236}">
                <a16:creationId xmlns:a16="http://schemas.microsoft.com/office/drawing/2014/main" id="{4724B308-E903-FDB6-6F2C-0F3E6236C351}"/>
              </a:ext>
            </a:extLst>
          </p:cNvPr>
          <p:cNvSpPr/>
          <p:nvPr/>
        </p:nvSpPr>
        <p:spPr>
          <a:xfrm>
            <a:off x="7548390" y="1115625"/>
            <a:ext cx="3144605" cy="722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Récap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“to-do-list” de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l’élève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connecté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71" name="Straight Connector 24">
            <a:extLst>
              <a:ext uri="{FF2B5EF4-FFF2-40B4-BE49-F238E27FC236}">
                <a16:creationId xmlns:a16="http://schemas.microsoft.com/office/drawing/2014/main" id="{9B76A07A-15BE-EE23-0D0C-D3F07C12A435}"/>
              </a:ext>
            </a:extLst>
          </p:cNvPr>
          <p:cNvCxnSpPr>
            <a:cxnSpLocks/>
          </p:cNvCxnSpPr>
          <p:nvPr/>
        </p:nvCxnSpPr>
        <p:spPr>
          <a:xfrm>
            <a:off x="6762481" y="1300025"/>
            <a:ext cx="785909" cy="18379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1B12061A-C563-C252-9EF4-C7B1E836A550}"/>
              </a:ext>
            </a:extLst>
          </p:cNvPr>
          <p:cNvCxnSpPr>
            <a:cxnSpLocks/>
          </p:cNvCxnSpPr>
          <p:nvPr/>
        </p:nvCxnSpPr>
        <p:spPr>
          <a:xfrm flipH="1">
            <a:off x="4819849" y="1115625"/>
            <a:ext cx="907982" cy="11900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926732A8-A955-7940-EE1B-BD4CB598647F}"/>
              </a:ext>
            </a:extLst>
          </p:cNvPr>
          <p:cNvCxnSpPr>
            <a:cxnSpLocks/>
          </p:cNvCxnSpPr>
          <p:nvPr/>
        </p:nvCxnSpPr>
        <p:spPr>
          <a:xfrm flipH="1" flipV="1">
            <a:off x="4604097" y="4084732"/>
            <a:ext cx="1028394" cy="10304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41E28D29-7A9A-0FB8-9205-1B64A91FE6E0}"/>
              </a:ext>
            </a:extLst>
          </p:cNvPr>
          <p:cNvSpPr txBox="1"/>
          <p:nvPr/>
        </p:nvSpPr>
        <p:spPr>
          <a:xfrm>
            <a:off x="311144" y="4673321"/>
            <a:ext cx="3373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Page Tableau de bord: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Affiche récapitulatif « to-do-</a:t>
            </a:r>
            <a:r>
              <a:rPr lang="fr-FR" sz="1000" dirty="0" err="1">
                <a:solidFill>
                  <a:schemeClr val="bg1"/>
                </a:solidFill>
              </a:rPr>
              <a:t>list</a:t>
            </a:r>
            <a:r>
              <a:rPr lang="fr-FR" sz="1000" dirty="0">
                <a:solidFill>
                  <a:schemeClr val="bg1"/>
                </a:solidFill>
              </a:rPr>
              <a:t> » élève ou bénévole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Affiche un compteur des message non lus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Affiche la liste des prochains événement du calendrier.</a:t>
            </a:r>
          </a:p>
        </p:txBody>
      </p:sp>
      <p:sp>
        <p:nvSpPr>
          <p:cNvPr id="100" name="TextBox 4">
            <a:extLst>
              <a:ext uri="{FF2B5EF4-FFF2-40B4-BE49-F238E27FC236}">
                <a16:creationId xmlns:a16="http://schemas.microsoft.com/office/drawing/2014/main" id="{F085E321-AA2D-A404-C623-F187F7B9B94A}"/>
              </a:ext>
            </a:extLst>
          </p:cNvPr>
          <p:cNvSpPr txBox="1"/>
          <p:nvPr/>
        </p:nvSpPr>
        <p:spPr>
          <a:xfrm>
            <a:off x="311144" y="3015154"/>
            <a:ext cx="33730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Tableau de bord</a:t>
            </a:r>
            <a:endParaRPr lang="en-IN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95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6AF130D-1424-E2B3-2B55-0800AF5744FB}"/>
              </a:ext>
            </a:extLst>
          </p:cNvPr>
          <p:cNvSpPr txBox="1"/>
          <p:nvPr/>
        </p:nvSpPr>
        <p:spPr>
          <a:xfrm>
            <a:off x="13138" y="2713"/>
            <a:ext cx="21417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 CASE</a:t>
            </a:r>
            <a:endParaRPr lang="en-IN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721D42-AE12-5747-7F60-C4AC78A5B5CD}"/>
              </a:ext>
            </a:extLst>
          </p:cNvPr>
          <p:cNvSpPr/>
          <p:nvPr/>
        </p:nvSpPr>
        <p:spPr>
          <a:xfrm>
            <a:off x="7379643" y="92598"/>
            <a:ext cx="3504054" cy="5845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9A2A8E-21C7-3A79-7B90-791C0233061F}"/>
              </a:ext>
            </a:extLst>
          </p:cNvPr>
          <p:cNvSpPr/>
          <p:nvPr/>
        </p:nvSpPr>
        <p:spPr>
          <a:xfrm>
            <a:off x="7533766" y="957567"/>
            <a:ext cx="3144605" cy="7240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Ajouter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supprimer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un contact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D13CE6D5-0D15-A640-F102-5B658C392C2E}"/>
              </a:ext>
            </a:extLst>
          </p:cNvPr>
          <p:cNvSpPr/>
          <p:nvPr/>
        </p:nvSpPr>
        <p:spPr>
          <a:xfrm>
            <a:off x="7553170" y="1852309"/>
            <a:ext cx="3144605" cy="7227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Affichage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l’heure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et la date sous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chaque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message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CC472F76-1D9B-9D91-7122-2A2944F3E355}"/>
              </a:ext>
            </a:extLst>
          </p:cNvPr>
          <p:cNvSpPr txBox="1"/>
          <p:nvPr/>
        </p:nvSpPr>
        <p:spPr>
          <a:xfrm>
            <a:off x="8021423" y="295101"/>
            <a:ext cx="224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CHAT</a:t>
            </a:r>
            <a:endParaRPr lang="en-IN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21">
            <a:extLst>
              <a:ext uri="{FF2B5EF4-FFF2-40B4-BE49-F238E27FC236}">
                <a16:creationId xmlns:a16="http://schemas.microsoft.com/office/drawing/2014/main" id="{873CFDEF-9B9D-F871-48B5-CE070331AE37}"/>
              </a:ext>
            </a:extLst>
          </p:cNvPr>
          <p:cNvCxnSpPr>
            <a:cxnSpLocks/>
            <a:stCxn id="38" idx="3"/>
            <a:endCxn id="7" idx="2"/>
          </p:cNvCxnSpPr>
          <p:nvPr/>
        </p:nvCxnSpPr>
        <p:spPr>
          <a:xfrm flipV="1">
            <a:off x="6403983" y="1319601"/>
            <a:ext cx="1129783" cy="176356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14ABDBD0-4AF6-7B5F-8DF5-E2262B754D40}"/>
              </a:ext>
            </a:extLst>
          </p:cNvPr>
          <p:cNvCxnSpPr>
            <a:cxnSpLocks/>
            <a:stCxn id="38" idx="3"/>
            <a:endCxn id="9" idx="2"/>
          </p:cNvCxnSpPr>
          <p:nvPr/>
        </p:nvCxnSpPr>
        <p:spPr>
          <a:xfrm flipV="1">
            <a:off x="6403983" y="2213692"/>
            <a:ext cx="1149187" cy="86946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B00F8EF2-D58C-F60C-CC3D-DEC18F799328}"/>
              </a:ext>
            </a:extLst>
          </p:cNvPr>
          <p:cNvGrpSpPr/>
          <p:nvPr/>
        </p:nvGrpSpPr>
        <p:grpSpPr>
          <a:xfrm>
            <a:off x="5004164" y="2383251"/>
            <a:ext cx="1399819" cy="1710799"/>
            <a:chOff x="3939863" y="2455479"/>
            <a:chExt cx="1399819" cy="1710799"/>
          </a:xfrm>
        </p:grpSpPr>
        <p:sp>
          <p:nvSpPr>
            <p:cNvPr id="29" name="TextBox 46">
              <a:extLst>
                <a:ext uri="{FF2B5EF4-FFF2-40B4-BE49-F238E27FC236}">
                  <a16:creationId xmlns:a16="http://schemas.microsoft.com/office/drawing/2014/main" id="{414C48B4-FC1C-75C7-3FF9-8FB43BBDE901}"/>
                </a:ext>
              </a:extLst>
            </p:cNvPr>
            <p:cNvSpPr txBox="1"/>
            <p:nvPr/>
          </p:nvSpPr>
          <p:spPr>
            <a:xfrm>
              <a:off x="4128605" y="3796946"/>
              <a:ext cx="1015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</a:p>
          </p:txBody>
        </p:sp>
        <p:pic>
          <p:nvPicPr>
            <p:cNvPr id="38" name="Graphique 37" descr="Homme avec un remplissage uni">
              <a:extLst>
                <a:ext uri="{FF2B5EF4-FFF2-40B4-BE49-F238E27FC236}">
                  <a16:creationId xmlns:a16="http://schemas.microsoft.com/office/drawing/2014/main" id="{E7C16AF1-F776-C1E9-289A-B8EF397BE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9863" y="2455479"/>
              <a:ext cx="1399819" cy="1399819"/>
            </a:xfrm>
            <a:prstGeom prst="rect">
              <a:avLst/>
            </a:prstGeom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2E2A0CEC-FBB6-27EE-6E85-C6148A211956}"/>
              </a:ext>
            </a:extLst>
          </p:cNvPr>
          <p:cNvGrpSpPr/>
          <p:nvPr/>
        </p:nvGrpSpPr>
        <p:grpSpPr>
          <a:xfrm>
            <a:off x="3470417" y="4599975"/>
            <a:ext cx="1399819" cy="2046150"/>
            <a:chOff x="10709778" y="2455479"/>
            <a:chExt cx="1399819" cy="2046150"/>
          </a:xfrm>
        </p:grpSpPr>
        <p:sp>
          <p:nvSpPr>
            <p:cNvPr id="30" name="TextBox 47">
              <a:extLst>
                <a:ext uri="{FF2B5EF4-FFF2-40B4-BE49-F238E27FC236}">
                  <a16:creationId xmlns:a16="http://schemas.microsoft.com/office/drawing/2014/main" id="{9DA04B99-AC68-12A1-6DD2-B3BB4072F947}"/>
                </a:ext>
              </a:extLst>
            </p:cNvPr>
            <p:cNvSpPr txBox="1"/>
            <p:nvPr/>
          </p:nvSpPr>
          <p:spPr>
            <a:xfrm>
              <a:off x="10726639" y="3855298"/>
              <a:ext cx="1361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 ”</a:t>
              </a:r>
              <a:r>
                <a:rPr lang="en-US" b="1" dirty="0" err="1">
                  <a:latin typeface="Roboto" panose="02000000000000000000" pitchFamily="2" charset="0"/>
                  <a:ea typeface="Roboto" panose="02000000000000000000" pitchFamily="2" charset="0"/>
                </a:rPr>
                <a:t>Bénévole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45" name="Graphique 44" descr="Homme avec un remplissage uni">
              <a:extLst>
                <a:ext uri="{FF2B5EF4-FFF2-40B4-BE49-F238E27FC236}">
                  <a16:creationId xmlns:a16="http://schemas.microsoft.com/office/drawing/2014/main" id="{BB5AAFA2-F83B-2FA5-8CA8-AB93BE7E7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09778" y="2455479"/>
              <a:ext cx="1399819" cy="1399819"/>
            </a:xfrm>
            <a:prstGeom prst="rect">
              <a:avLst/>
            </a:prstGeom>
          </p:spPr>
        </p:pic>
      </p:grpSp>
      <p:pic>
        <p:nvPicPr>
          <p:cNvPr id="80" name="Image 79" descr="Une image contenant Graphique, logo, clipart, conception&#10;&#10;Description générée automatiquement">
            <a:extLst>
              <a:ext uri="{FF2B5EF4-FFF2-40B4-BE49-F238E27FC236}">
                <a16:creationId xmlns:a16="http://schemas.microsoft.com/office/drawing/2014/main" id="{F58924B8-02CB-382D-5A43-544056A85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862" y="-1"/>
            <a:ext cx="1152000" cy="576000"/>
          </a:xfrm>
          <a:prstGeom prst="rect">
            <a:avLst/>
          </a:prstGeom>
        </p:spPr>
      </p:pic>
      <p:pic>
        <p:nvPicPr>
          <p:cNvPr id="81" name="Image 80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4ADA3436-E660-0289-04BC-D4F02FD03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447" y="6250912"/>
            <a:ext cx="1289553" cy="576000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8854F419-D83E-1D47-49BE-72551C4E9E04}"/>
              </a:ext>
            </a:extLst>
          </p:cNvPr>
          <p:cNvGrpSpPr/>
          <p:nvPr/>
        </p:nvGrpSpPr>
        <p:grpSpPr>
          <a:xfrm>
            <a:off x="3511546" y="86432"/>
            <a:ext cx="1399819" cy="1987798"/>
            <a:chOff x="3939863" y="2455479"/>
            <a:chExt cx="1399819" cy="1987798"/>
          </a:xfrm>
        </p:grpSpPr>
        <p:sp>
          <p:nvSpPr>
            <p:cNvPr id="31" name="TextBox 46">
              <a:extLst>
                <a:ext uri="{FF2B5EF4-FFF2-40B4-BE49-F238E27FC236}">
                  <a16:creationId xmlns:a16="http://schemas.microsoft.com/office/drawing/2014/main" id="{9250C9C6-A136-B355-650D-D5D09971302B}"/>
                </a:ext>
              </a:extLst>
            </p:cNvPr>
            <p:cNvSpPr txBox="1"/>
            <p:nvPr/>
          </p:nvSpPr>
          <p:spPr>
            <a:xfrm>
              <a:off x="4128605" y="3796946"/>
              <a:ext cx="10150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</a:p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r>
                <a:rPr lang="en-US" b="1" dirty="0" err="1">
                  <a:latin typeface="Roboto" panose="02000000000000000000" pitchFamily="2" charset="0"/>
                  <a:ea typeface="Roboto" panose="02000000000000000000" pitchFamily="2" charset="0"/>
                </a:rPr>
                <a:t>Elève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32" name="Graphique 31" descr="Homme avec un remplissage uni">
              <a:extLst>
                <a:ext uri="{FF2B5EF4-FFF2-40B4-BE49-F238E27FC236}">
                  <a16:creationId xmlns:a16="http://schemas.microsoft.com/office/drawing/2014/main" id="{213E5F17-FE3B-0BF3-62E9-3A76D4156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9863" y="2455479"/>
              <a:ext cx="1399819" cy="1399819"/>
            </a:xfrm>
            <a:prstGeom prst="rect">
              <a:avLst/>
            </a:prstGeom>
          </p:spPr>
        </p:pic>
      </p:grpSp>
      <p:sp>
        <p:nvSpPr>
          <p:cNvPr id="54" name="Oval 8">
            <a:extLst>
              <a:ext uri="{FF2B5EF4-FFF2-40B4-BE49-F238E27FC236}">
                <a16:creationId xmlns:a16="http://schemas.microsoft.com/office/drawing/2014/main" id="{F6B7F6D0-CD24-166C-C77F-CAA0BD1F60E9}"/>
              </a:ext>
            </a:extLst>
          </p:cNvPr>
          <p:cNvSpPr/>
          <p:nvPr/>
        </p:nvSpPr>
        <p:spPr>
          <a:xfrm>
            <a:off x="7569340" y="4850668"/>
            <a:ext cx="3144605" cy="722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Accès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à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l’historique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des conversions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scrollant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1B12061A-C563-C252-9EF4-C7B1E836A55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4715367" y="1751065"/>
            <a:ext cx="563737" cy="8784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926732A8-A955-7940-EE1B-BD4CB598647F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4363270" y="3909384"/>
            <a:ext cx="829636" cy="8274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41E28D29-7A9A-0FB8-9205-1B64A91FE6E0}"/>
              </a:ext>
            </a:extLst>
          </p:cNvPr>
          <p:cNvSpPr txBox="1"/>
          <p:nvPr/>
        </p:nvSpPr>
        <p:spPr>
          <a:xfrm>
            <a:off x="311144" y="4673321"/>
            <a:ext cx="3373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Page CHAT: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Affiche récapitulatif « to-do-</a:t>
            </a:r>
            <a:r>
              <a:rPr lang="fr-FR" sz="1000" dirty="0" err="1">
                <a:solidFill>
                  <a:schemeClr val="bg1"/>
                </a:solidFill>
              </a:rPr>
              <a:t>list</a:t>
            </a:r>
            <a:r>
              <a:rPr lang="fr-FR" sz="1000" dirty="0">
                <a:solidFill>
                  <a:schemeClr val="bg1"/>
                </a:solidFill>
              </a:rPr>
              <a:t> » élève ou bénévole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Affiche un compteur des message non lus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Affiche la liste des prochains événement du calendrier.</a:t>
            </a:r>
          </a:p>
        </p:txBody>
      </p:sp>
      <p:sp>
        <p:nvSpPr>
          <p:cNvPr id="100" name="TextBox 4">
            <a:extLst>
              <a:ext uri="{FF2B5EF4-FFF2-40B4-BE49-F238E27FC236}">
                <a16:creationId xmlns:a16="http://schemas.microsoft.com/office/drawing/2014/main" id="{F085E321-AA2D-A404-C623-F187F7B9B94A}"/>
              </a:ext>
            </a:extLst>
          </p:cNvPr>
          <p:cNvSpPr txBox="1"/>
          <p:nvPr/>
        </p:nvSpPr>
        <p:spPr>
          <a:xfrm>
            <a:off x="311144" y="3015154"/>
            <a:ext cx="33730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CHAT</a:t>
            </a:r>
            <a:endParaRPr lang="en-IN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Oval 7">
            <a:extLst>
              <a:ext uri="{FF2B5EF4-FFF2-40B4-BE49-F238E27FC236}">
                <a16:creationId xmlns:a16="http://schemas.microsoft.com/office/drawing/2014/main" id="{3FA0AFA9-B8FE-7118-9107-2882A06FA10A}"/>
              </a:ext>
            </a:extLst>
          </p:cNvPr>
          <p:cNvSpPr/>
          <p:nvPr/>
        </p:nvSpPr>
        <p:spPr>
          <a:xfrm>
            <a:off x="7562275" y="3861603"/>
            <a:ext cx="3144605" cy="7227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Affichage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d’un check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indiquant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le message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est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lus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9" name="Straight Connector 24">
            <a:extLst>
              <a:ext uri="{FF2B5EF4-FFF2-40B4-BE49-F238E27FC236}">
                <a16:creationId xmlns:a16="http://schemas.microsoft.com/office/drawing/2014/main" id="{D60F4398-69BE-C430-11D4-09D1AC4E8F8B}"/>
              </a:ext>
            </a:extLst>
          </p:cNvPr>
          <p:cNvCxnSpPr>
            <a:cxnSpLocks/>
            <a:stCxn id="38" idx="3"/>
            <a:endCxn id="17" idx="2"/>
          </p:cNvCxnSpPr>
          <p:nvPr/>
        </p:nvCxnSpPr>
        <p:spPr>
          <a:xfrm>
            <a:off x="6403983" y="3083161"/>
            <a:ext cx="1158292" cy="113982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24">
            <a:extLst>
              <a:ext uri="{FF2B5EF4-FFF2-40B4-BE49-F238E27FC236}">
                <a16:creationId xmlns:a16="http://schemas.microsoft.com/office/drawing/2014/main" id="{AF1A2E01-9830-7516-F171-7B828C8A3ACC}"/>
              </a:ext>
            </a:extLst>
          </p:cNvPr>
          <p:cNvCxnSpPr>
            <a:cxnSpLocks/>
            <a:stCxn id="38" idx="3"/>
            <a:endCxn id="54" idx="2"/>
          </p:cNvCxnSpPr>
          <p:nvPr/>
        </p:nvCxnSpPr>
        <p:spPr>
          <a:xfrm>
            <a:off x="6403983" y="3083161"/>
            <a:ext cx="1165357" cy="212889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7">
            <a:extLst>
              <a:ext uri="{FF2B5EF4-FFF2-40B4-BE49-F238E27FC236}">
                <a16:creationId xmlns:a16="http://schemas.microsoft.com/office/drawing/2014/main" id="{385E9E9E-CC87-23AA-0641-546BC4EDF407}"/>
              </a:ext>
            </a:extLst>
          </p:cNvPr>
          <p:cNvSpPr/>
          <p:nvPr/>
        </p:nvSpPr>
        <p:spPr>
          <a:xfrm>
            <a:off x="7562275" y="2866419"/>
            <a:ext cx="3144605" cy="72276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Affichage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la photo de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profil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à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côté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chaque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message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79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6AF130D-1424-E2B3-2B55-0800AF5744FB}"/>
              </a:ext>
            </a:extLst>
          </p:cNvPr>
          <p:cNvSpPr txBox="1"/>
          <p:nvPr/>
        </p:nvSpPr>
        <p:spPr>
          <a:xfrm>
            <a:off x="13138" y="2713"/>
            <a:ext cx="21417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 CASE</a:t>
            </a:r>
            <a:endParaRPr lang="en-IN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721D42-AE12-5747-7F60-C4AC78A5B5CD}"/>
              </a:ext>
            </a:extLst>
          </p:cNvPr>
          <p:cNvSpPr/>
          <p:nvPr/>
        </p:nvSpPr>
        <p:spPr>
          <a:xfrm>
            <a:off x="7395533" y="812789"/>
            <a:ext cx="3504054" cy="47545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9A2A8E-21C7-3A79-7B90-791C0233061F}"/>
              </a:ext>
            </a:extLst>
          </p:cNvPr>
          <p:cNvSpPr/>
          <p:nvPr/>
        </p:nvSpPr>
        <p:spPr>
          <a:xfrm>
            <a:off x="7549656" y="1677758"/>
            <a:ext cx="3144605" cy="7240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Ajouter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supprimer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un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événement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D13CE6D5-0D15-A640-F102-5B658C392C2E}"/>
              </a:ext>
            </a:extLst>
          </p:cNvPr>
          <p:cNvSpPr/>
          <p:nvPr/>
        </p:nvSpPr>
        <p:spPr>
          <a:xfrm>
            <a:off x="7569060" y="2572500"/>
            <a:ext cx="3144605" cy="7227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Affichage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d’un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événement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selectionné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dans le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calendrier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CC472F76-1D9B-9D91-7122-2A2944F3E355}"/>
              </a:ext>
            </a:extLst>
          </p:cNvPr>
          <p:cNvSpPr txBox="1"/>
          <p:nvPr/>
        </p:nvSpPr>
        <p:spPr>
          <a:xfrm>
            <a:off x="8037313" y="1015292"/>
            <a:ext cx="224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CALENDRIER</a:t>
            </a:r>
            <a:endParaRPr lang="en-IN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21">
            <a:extLst>
              <a:ext uri="{FF2B5EF4-FFF2-40B4-BE49-F238E27FC236}">
                <a16:creationId xmlns:a16="http://schemas.microsoft.com/office/drawing/2014/main" id="{873CFDEF-9B9D-F871-48B5-CE070331AE37}"/>
              </a:ext>
            </a:extLst>
          </p:cNvPr>
          <p:cNvCxnSpPr>
            <a:cxnSpLocks/>
            <a:stCxn id="38" idx="3"/>
            <a:endCxn id="7" idx="2"/>
          </p:cNvCxnSpPr>
          <p:nvPr/>
        </p:nvCxnSpPr>
        <p:spPr>
          <a:xfrm flipV="1">
            <a:off x="6403983" y="2039792"/>
            <a:ext cx="1145673" cy="104336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14ABDBD0-4AF6-7B5F-8DF5-E2262B754D40}"/>
              </a:ext>
            </a:extLst>
          </p:cNvPr>
          <p:cNvCxnSpPr>
            <a:cxnSpLocks/>
            <a:stCxn id="38" idx="3"/>
            <a:endCxn id="9" idx="2"/>
          </p:cNvCxnSpPr>
          <p:nvPr/>
        </p:nvCxnSpPr>
        <p:spPr>
          <a:xfrm flipV="1">
            <a:off x="6403983" y="2933883"/>
            <a:ext cx="1165077" cy="14927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B00F8EF2-D58C-F60C-CC3D-DEC18F799328}"/>
              </a:ext>
            </a:extLst>
          </p:cNvPr>
          <p:cNvGrpSpPr/>
          <p:nvPr/>
        </p:nvGrpSpPr>
        <p:grpSpPr>
          <a:xfrm>
            <a:off x="5004164" y="2383251"/>
            <a:ext cx="1399819" cy="1710799"/>
            <a:chOff x="3939863" y="2455479"/>
            <a:chExt cx="1399819" cy="1710799"/>
          </a:xfrm>
        </p:grpSpPr>
        <p:sp>
          <p:nvSpPr>
            <p:cNvPr id="29" name="TextBox 46">
              <a:extLst>
                <a:ext uri="{FF2B5EF4-FFF2-40B4-BE49-F238E27FC236}">
                  <a16:creationId xmlns:a16="http://schemas.microsoft.com/office/drawing/2014/main" id="{414C48B4-FC1C-75C7-3FF9-8FB43BBDE901}"/>
                </a:ext>
              </a:extLst>
            </p:cNvPr>
            <p:cNvSpPr txBox="1"/>
            <p:nvPr/>
          </p:nvSpPr>
          <p:spPr>
            <a:xfrm>
              <a:off x="4128605" y="3796946"/>
              <a:ext cx="1015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</a:p>
          </p:txBody>
        </p:sp>
        <p:pic>
          <p:nvPicPr>
            <p:cNvPr id="38" name="Graphique 37" descr="Homme avec un remplissage uni">
              <a:extLst>
                <a:ext uri="{FF2B5EF4-FFF2-40B4-BE49-F238E27FC236}">
                  <a16:creationId xmlns:a16="http://schemas.microsoft.com/office/drawing/2014/main" id="{E7C16AF1-F776-C1E9-289A-B8EF397BE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9863" y="2455479"/>
              <a:ext cx="1399819" cy="1399819"/>
            </a:xfrm>
            <a:prstGeom prst="rect">
              <a:avLst/>
            </a:prstGeom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2E2A0CEC-FBB6-27EE-6E85-C6148A211956}"/>
              </a:ext>
            </a:extLst>
          </p:cNvPr>
          <p:cNvGrpSpPr/>
          <p:nvPr/>
        </p:nvGrpSpPr>
        <p:grpSpPr>
          <a:xfrm>
            <a:off x="3470417" y="4599975"/>
            <a:ext cx="1399819" cy="2046150"/>
            <a:chOff x="10709778" y="2455479"/>
            <a:chExt cx="1399819" cy="2046150"/>
          </a:xfrm>
        </p:grpSpPr>
        <p:sp>
          <p:nvSpPr>
            <p:cNvPr id="30" name="TextBox 47">
              <a:extLst>
                <a:ext uri="{FF2B5EF4-FFF2-40B4-BE49-F238E27FC236}">
                  <a16:creationId xmlns:a16="http://schemas.microsoft.com/office/drawing/2014/main" id="{9DA04B99-AC68-12A1-6DD2-B3BB4072F947}"/>
                </a:ext>
              </a:extLst>
            </p:cNvPr>
            <p:cNvSpPr txBox="1"/>
            <p:nvPr/>
          </p:nvSpPr>
          <p:spPr>
            <a:xfrm>
              <a:off x="10726639" y="3855298"/>
              <a:ext cx="1361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 ”</a:t>
              </a:r>
              <a:r>
                <a:rPr lang="en-US" b="1" dirty="0" err="1">
                  <a:latin typeface="Roboto" panose="02000000000000000000" pitchFamily="2" charset="0"/>
                  <a:ea typeface="Roboto" panose="02000000000000000000" pitchFamily="2" charset="0"/>
                </a:rPr>
                <a:t>Bénévole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45" name="Graphique 44" descr="Homme avec un remplissage uni">
              <a:extLst>
                <a:ext uri="{FF2B5EF4-FFF2-40B4-BE49-F238E27FC236}">
                  <a16:creationId xmlns:a16="http://schemas.microsoft.com/office/drawing/2014/main" id="{BB5AAFA2-F83B-2FA5-8CA8-AB93BE7E7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09778" y="2455479"/>
              <a:ext cx="1399819" cy="1399819"/>
            </a:xfrm>
            <a:prstGeom prst="rect">
              <a:avLst/>
            </a:prstGeom>
          </p:spPr>
        </p:pic>
      </p:grpSp>
      <p:pic>
        <p:nvPicPr>
          <p:cNvPr id="80" name="Image 79" descr="Une image contenant Graphique, logo, clipart, conception&#10;&#10;Description générée automatiquement">
            <a:extLst>
              <a:ext uri="{FF2B5EF4-FFF2-40B4-BE49-F238E27FC236}">
                <a16:creationId xmlns:a16="http://schemas.microsoft.com/office/drawing/2014/main" id="{F58924B8-02CB-382D-5A43-544056A85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862" y="-1"/>
            <a:ext cx="1152000" cy="576000"/>
          </a:xfrm>
          <a:prstGeom prst="rect">
            <a:avLst/>
          </a:prstGeom>
        </p:spPr>
      </p:pic>
      <p:pic>
        <p:nvPicPr>
          <p:cNvPr id="81" name="Image 80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4ADA3436-E660-0289-04BC-D4F02FD03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447" y="6250912"/>
            <a:ext cx="1289553" cy="576000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8854F419-D83E-1D47-49BE-72551C4E9E04}"/>
              </a:ext>
            </a:extLst>
          </p:cNvPr>
          <p:cNvGrpSpPr/>
          <p:nvPr/>
        </p:nvGrpSpPr>
        <p:grpSpPr>
          <a:xfrm>
            <a:off x="3511546" y="86432"/>
            <a:ext cx="1399819" cy="1987798"/>
            <a:chOff x="3939863" y="2455479"/>
            <a:chExt cx="1399819" cy="1987798"/>
          </a:xfrm>
        </p:grpSpPr>
        <p:sp>
          <p:nvSpPr>
            <p:cNvPr id="31" name="TextBox 46">
              <a:extLst>
                <a:ext uri="{FF2B5EF4-FFF2-40B4-BE49-F238E27FC236}">
                  <a16:creationId xmlns:a16="http://schemas.microsoft.com/office/drawing/2014/main" id="{9250C9C6-A136-B355-650D-D5D09971302B}"/>
                </a:ext>
              </a:extLst>
            </p:cNvPr>
            <p:cNvSpPr txBox="1"/>
            <p:nvPr/>
          </p:nvSpPr>
          <p:spPr>
            <a:xfrm>
              <a:off x="4128605" y="3796946"/>
              <a:ext cx="10150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</a:p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r>
                <a:rPr lang="en-US" b="1" dirty="0" err="1">
                  <a:latin typeface="Roboto" panose="02000000000000000000" pitchFamily="2" charset="0"/>
                  <a:ea typeface="Roboto" panose="02000000000000000000" pitchFamily="2" charset="0"/>
                </a:rPr>
                <a:t>Elève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32" name="Graphique 31" descr="Homme avec un remplissage uni">
              <a:extLst>
                <a:ext uri="{FF2B5EF4-FFF2-40B4-BE49-F238E27FC236}">
                  <a16:creationId xmlns:a16="http://schemas.microsoft.com/office/drawing/2014/main" id="{213E5F17-FE3B-0BF3-62E9-3A76D4156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9863" y="2455479"/>
              <a:ext cx="1399819" cy="1399819"/>
            </a:xfrm>
            <a:prstGeom prst="rect">
              <a:avLst/>
            </a:prstGeom>
          </p:spPr>
        </p:pic>
      </p:grp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1B12061A-C563-C252-9EF4-C7B1E836A55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4715367" y="1751065"/>
            <a:ext cx="563737" cy="8784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926732A8-A955-7940-EE1B-BD4CB598647F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4363270" y="3909384"/>
            <a:ext cx="829636" cy="8274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41E28D29-7A9A-0FB8-9205-1B64A91FE6E0}"/>
              </a:ext>
            </a:extLst>
          </p:cNvPr>
          <p:cNvSpPr txBox="1"/>
          <p:nvPr/>
        </p:nvSpPr>
        <p:spPr>
          <a:xfrm>
            <a:off x="311144" y="4673321"/>
            <a:ext cx="3373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Page Calendrier: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Affichage selon un calendrier classique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Affichage des différents événements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Affichage des rendez-vous utilisateur</a:t>
            </a:r>
          </a:p>
        </p:txBody>
      </p:sp>
      <p:sp>
        <p:nvSpPr>
          <p:cNvPr id="100" name="TextBox 4">
            <a:extLst>
              <a:ext uri="{FF2B5EF4-FFF2-40B4-BE49-F238E27FC236}">
                <a16:creationId xmlns:a16="http://schemas.microsoft.com/office/drawing/2014/main" id="{F085E321-AA2D-A404-C623-F187F7B9B94A}"/>
              </a:ext>
            </a:extLst>
          </p:cNvPr>
          <p:cNvSpPr txBox="1"/>
          <p:nvPr/>
        </p:nvSpPr>
        <p:spPr>
          <a:xfrm>
            <a:off x="311144" y="3015154"/>
            <a:ext cx="33730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CALENDRIER</a:t>
            </a:r>
            <a:endParaRPr lang="en-IN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Oval 7">
            <a:extLst>
              <a:ext uri="{FF2B5EF4-FFF2-40B4-BE49-F238E27FC236}">
                <a16:creationId xmlns:a16="http://schemas.microsoft.com/office/drawing/2014/main" id="{3FA0AFA9-B8FE-7118-9107-2882A06FA10A}"/>
              </a:ext>
            </a:extLst>
          </p:cNvPr>
          <p:cNvSpPr/>
          <p:nvPr/>
        </p:nvSpPr>
        <p:spPr>
          <a:xfrm>
            <a:off x="7578165" y="4581794"/>
            <a:ext cx="3144605" cy="7227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Navigation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selon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l’affichage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du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mois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Suivant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précédent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9" name="Straight Connector 24">
            <a:extLst>
              <a:ext uri="{FF2B5EF4-FFF2-40B4-BE49-F238E27FC236}">
                <a16:creationId xmlns:a16="http://schemas.microsoft.com/office/drawing/2014/main" id="{D60F4398-69BE-C430-11D4-09D1AC4E8F8B}"/>
              </a:ext>
            </a:extLst>
          </p:cNvPr>
          <p:cNvCxnSpPr>
            <a:cxnSpLocks/>
            <a:stCxn id="38" idx="3"/>
            <a:endCxn id="17" idx="2"/>
          </p:cNvCxnSpPr>
          <p:nvPr/>
        </p:nvCxnSpPr>
        <p:spPr>
          <a:xfrm>
            <a:off x="6403983" y="3083161"/>
            <a:ext cx="1174182" cy="186001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7">
            <a:extLst>
              <a:ext uri="{FF2B5EF4-FFF2-40B4-BE49-F238E27FC236}">
                <a16:creationId xmlns:a16="http://schemas.microsoft.com/office/drawing/2014/main" id="{385E9E9E-CC87-23AA-0641-546BC4EDF407}"/>
              </a:ext>
            </a:extLst>
          </p:cNvPr>
          <p:cNvSpPr/>
          <p:nvPr/>
        </p:nvSpPr>
        <p:spPr>
          <a:xfrm>
            <a:off x="7578165" y="3586610"/>
            <a:ext cx="3144605" cy="72276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Gestion des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différents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format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d’affichage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mois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semaine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jour)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04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6AF130D-1424-E2B3-2B55-0800AF5744FB}"/>
              </a:ext>
            </a:extLst>
          </p:cNvPr>
          <p:cNvSpPr txBox="1"/>
          <p:nvPr/>
        </p:nvSpPr>
        <p:spPr>
          <a:xfrm>
            <a:off x="13138" y="2713"/>
            <a:ext cx="21417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 CASE</a:t>
            </a:r>
            <a:endParaRPr lang="en-IN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721D42-AE12-5747-7F60-C4AC78A5B5CD}"/>
              </a:ext>
            </a:extLst>
          </p:cNvPr>
          <p:cNvSpPr/>
          <p:nvPr/>
        </p:nvSpPr>
        <p:spPr>
          <a:xfrm>
            <a:off x="7381385" y="252261"/>
            <a:ext cx="3504054" cy="57475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9A2A8E-21C7-3A79-7B90-791C0233061F}"/>
              </a:ext>
            </a:extLst>
          </p:cNvPr>
          <p:cNvSpPr/>
          <p:nvPr/>
        </p:nvSpPr>
        <p:spPr>
          <a:xfrm>
            <a:off x="7535508" y="1117230"/>
            <a:ext cx="3144605" cy="7240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Recap To-Do List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D13CE6D5-0D15-A640-F102-5B658C392C2E}"/>
              </a:ext>
            </a:extLst>
          </p:cNvPr>
          <p:cNvSpPr/>
          <p:nvPr/>
        </p:nvSpPr>
        <p:spPr>
          <a:xfrm>
            <a:off x="7554912" y="2011972"/>
            <a:ext cx="3144605" cy="7227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Ajout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d’une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nouvelle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tâche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sur son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compte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CC472F76-1D9B-9D91-7122-2A2944F3E355}"/>
              </a:ext>
            </a:extLst>
          </p:cNvPr>
          <p:cNvSpPr txBox="1"/>
          <p:nvPr/>
        </p:nvSpPr>
        <p:spPr>
          <a:xfrm>
            <a:off x="8023165" y="454764"/>
            <a:ext cx="224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To-do List</a:t>
            </a:r>
            <a:endParaRPr lang="en-IN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Straight Connector 21">
            <a:extLst>
              <a:ext uri="{FF2B5EF4-FFF2-40B4-BE49-F238E27FC236}">
                <a16:creationId xmlns:a16="http://schemas.microsoft.com/office/drawing/2014/main" id="{873CFDEF-9B9D-F871-48B5-CE070331AE37}"/>
              </a:ext>
            </a:extLst>
          </p:cNvPr>
          <p:cNvCxnSpPr>
            <a:cxnSpLocks/>
            <a:stCxn id="38" idx="3"/>
            <a:endCxn id="7" idx="2"/>
          </p:cNvCxnSpPr>
          <p:nvPr/>
        </p:nvCxnSpPr>
        <p:spPr>
          <a:xfrm flipV="1">
            <a:off x="6403983" y="1479264"/>
            <a:ext cx="1131525" cy="160389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14ABDBD0-4AF6-7B5F-8DF5-E2262B754D40}"/>
              </a:ext>
            </a:extLst>
          </p:cNvPr>
          <p:cNvCxnSpPr>
            <a:cxnSpLocks/>
            <a:stCxn id="38" idx="3"/>
            <a:endCxn id="9" idx="2"/>
          </p:cNvCxnSpPr>
          <p:nvPr/>
        </p:nvCxnSpPr>
        <p:spPr>
          <a:xfrm flipV="1">
            <a:off x="6403983" y="2373355"/>
            <a:ext cx="1150929" cy="70980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B00F8EF2-D58C-F60C-CC3D-DEC18F799328}"/>
              </a:ext>
            </a:extLst>
          </p:cNvPr>
          <p:cNvGrpSpPr/>
          <p:nvPr/>
        </p:nvGrpSpPr>
        <p:grpSpPr>
          <a:xfrm>
            <a:off x="5004164" y="2383251"/>
            <a:ext cx="1399819" cy="1710799"/>
            <a:chOff x="3939863" y="2455479"/>
            <a:chExt cx="1399819" cy="1710799"/>
          </a:xfrm>
        </p:grpSpPr>
        <p:sp>
          <p:nvSpPr>
            <p:cNvPr id="29" name="TextBox 46">
              <a:extLst>
                <a:ext uri="{FF2B5EF4-FFF2-40B4-BE49-F238E27FC236}">
                  <a16:creationId xmlns:a16="http://schemas.microsoft.com/office/drawing/2014/main" id="{414C48B4-FC1C-75C7-3FF9-8FB43BBDE901}"/>
                </a:ext>
              </a:extLst>
            </p:cNvPr>
            <p:cNvSpPr txBox="1"/>
            <p:nvPr/>
          </p:nvSpPr>
          <p:spPr>
            <a:xfrm>
              <a:off x="4128605" y="3796946"/>
              <a:ext cx="1015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</a:p>
          </p:txBody>
        </p:sp>
        <p:pic>
          <p:nvPicPr>
            <p:cNvPr id="38" name="Graphique 37" descr="Homme avec un remplissage uni">
              <a:extLst>
                <a:ext uri="{FF2B5EF4-FFF2-40B4-BE49-F238E27FC236}">
                  <a16:creationId xmlns:a16="http://schemas.microsoft.com/office/drawing/2014/main" id="{E7C16AF1-F776-C1E9-289A-B8EF397BE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9863" y="2455479"/>
              <a:ext cx="1399819" cy="1399819"/>
            </a:xfrm>
            <a:prstGeom prst="rect">
              <a:avLst/>
            </a:prstGeom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2E2A0CEC-FBB6-27EE-6E85-C6148A211956}"/>
              </a:ext>
            </a:extLst>
          </p:cNvPr>
          <p:cNvGrpSpPr/>
          <p:nvPr/>
        </p:nvGrpSpPr>
        <p:grpSpPr>
          <a:xfrm>
            <a:off x="3470417" y="4599975"/>
            <a:ext cx="1399819" cy="2046150"/>
            <a:chOff x="10709778" y="2455479"/>
            <a:chExt cx="1399819" cy="2046150"/>
          </a:xfrm>
        </p:grpSpPr>
        <p:sp>
          <p:nvSpPr>
            <p:cNvPr id="30" name="TextBox 47">
              <a:extLst>
                <a:ext uri="{FF2B5EF4-FFF2-40B4-BE49-F238E27FC236}">
                  <a16:creationId xmlns:a16="http://schemas.microsoft.com/office/drawing/2014/main" id="{9DA04B99-AC68-12A1-6DD2-B3BB4072F947}"/>
                </a:ext>
              </a:extLst>
            </p:cNvPr>
            <p:cNvSpPr txBox="1"/>
            <p:nvPr/>
          </p:nvSpPr>
          <p:spPr>
            <a:xfrm>
              <a:off x="10726639" y="3855298"/>
              <a:ext cx="1361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 ”</a:t>
              </a:r>
              <a:r>
                <a:rPr lang="en-US" b="1" dirty="0" err="1">
                  <a:latin typeface="Roboto" panose="02000000000000000000" pitchFamily="2" charset="0"/>
                  <a:ea typeface="Roboto" panose="02000000000000000000" pitchFamily="2" charset="0"/>
                </a:rPr>
                <a:t>Bénévole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45" name="Graphique 44" descr="Homme avec un remplissage uni">
              <a:extLst>
                <a:ext uri="{FF2B5EF4-FFF2-40B4-BE49-F238E27FC236}">
                  <a16:creationId xmlns:a16="http://schemas.microsoft.com/office/drawing/2014/main" id="{BB5AAFA2-F83B-2FA5-8CA8-AB93BE7E7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09778" y="2455479"/>
              <a:ext cx="1399819" cy="1399819"/>
            </a:xfrm>
            <a:prstGeom prst="rect">
              <a:avLst/>
            </a:prstGeom>
          </p:spPr>
        </p:pic>
      </p:grpSp>
      <p:pic>
        <p:nvPicPr>
          <p:cNvPr id="80" name="Image 79" descr="Une image contenant Graphique, logo, clipart, conception&#10;&#10;Description générée automatiquement">
            <a:extLst>
              <a:ext uri="{FF2B5EF4-FFF2-40B4-BE49-F238E27FC236}">
                <a16:creationId xmlns:a16="http://schemas.microsoft.com/office/drawing/2014/main" id="{F58924B8-02CB-382D-5A43-544056A85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862" y="-1"/>
            <a:ext cx="1152000" cy="576000"/>
          </a:xfrm>
          <a:prstGeom prst="rect">
            <a:avLst/>
          </a:prstGeom>
        </p:spPr>
      </p:pic>
      <p:pic>
        <p:nvPicPr>
          <p:cNvPr id="81" name="Image 80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4ADA3436-E660-0289-04BC-D4F02FD03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447" y="6250912"/>
            <a:ext cx="1289553" cy="576000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8854F419-D83E-1D47-49BE-72551C4E9E04}"/>
              </a:ext>
            </a:extLst>
          </p:cNvPr>
          <p:cNvGrpSpPr/>
          <p:nvPr/>
        </p:nvGrpSpPr>
        <p:grpSpPr>
          <a:xfrm>
            <a:off x="3511546" y="86432"/>
            <a:ext cx="1399819" cy="1987798"/>
            <a:chOff x="3939863" y="2455479"/>
            <a:chExt cx="1399819" cy="1987798"/>
          </a:xfrm>
        </p:grpSpPr>
        <p:sp>
          <p:nvSpPr>
            <p:cNvPr id="31" name="TextBox 46">
              <a:extLst>
                <a:ext uri="{FF2B5EF4-FFF2-40B4-BE49-F238E27FC236}">
                  <a16:creationId xmlns:a16="http://schemas.microsoft.com/office/drawing/2014/main" id="{9250C9C6-A136-B355-650D-D5D09971302B}"/>
                </a:ext>
              </a:extLst>
            </p:cNvPr>
            <p:cNvSpPr txBox="1"/>
            <p:nvPr/>
          </p:nvSpPr>
          <p:spPr>
            <a:xfrm>
              <a:off x="4128605" y="3796946"/>
              <a:ext cx="10150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User</a:t>
              </a:r>
            </a:p>
            <a:p>
              <a:pPr algn="ctr"/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r>
                <a:rPr lang="en-US" b="1" dirty="0" err="1">
                  <a:latin typeface="Roboto" panose="02000000000000000000" pitchFamily="2" charset="0"/>
                  <a:ea typeface="Roboto" panose="02000000000000000000" pitchFamily="2" charset="0"/>
                </a:rPr>
                <a:t>Elève</a:t>
              </a:r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”</a:t>
              </a:r>
              <a:endParaRPr lang="en-IN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32" name="Graphique 31" descr="Homme avec un remplissage uni">
              <a:extLst>
                <a:ext uri="{FF2B5EF4-FFF2-40B4-BE49-F238E27FC236}">
                  <a16:creationId xmlns:a16="http://schemas.microsoft.com/office/drawing/2014/main" id="{213E5F17-FE3B-0BF3-62E9-3A76D4156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39863" y="2455479"/>
              <a:ext cx="1399819" cy="1399819"/>
            </a:xfrm>
            <a:prstGeom prst="rect">
              <a:avLst/>
            </a:prstGeom>
          </p:spPr>
        </p:pic>
      </p:grp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1B12061A-C563-C252-9EF4-C7B1E836A55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4715367" y="1751065"/>
            <a:ext cx="563737" cy="8784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926732A8-A955-7940-EE1B-BD4CB598647F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4363270" y="3909384"/>
            <a:ext cx="829636" cy="8274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41E28D29-7A9A-0FB8-9205-1B64A91FE6E0}"/>
              </a:ext>
            </a:extLst>
          </p:cNvPr>
          <p:cNvSpPr txBox="1"/>
          <p:nvPr/>
        </p:nvSpPr>
        <p:spPr>
          <a:xfrm>
            <a:off x="20354" y="4599975"/>
            <a:ext cx="3491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Page To-Do List: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Affichage des tâches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Affichage d’une tâches sur son compte (élève et Bénévole)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Affichage d’une tâches sur le compte d’un élève que l’on suit (Bénévole)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Trie des différentes tâches</a:t>
            </a:r>
          </a:p>
          <a:p>
            <a:pPr marL="285750" indent="-285750">
              <a:buFontTx/>
              <a:buChar char="-"/>
            </a:pPr>
            <a:r>
              <a:rPr lang="fr-FR" sz="1000" dirty="0">
                <a:solidFill>
                  <a:schemeClr val="bg1"/>
                </a:solidFill>
              </a:rPr>
              <a:t>Recherche d’une tache spécifique</a:t>
            </a:r>
          </a:p>
        </p:txBody>
      </p:sp>
      <p:sp>
        <p:nvSpPr>
          <p:cNvPr id="100" name="TextBox 4">
            <a:extLst>
              <a:ext uri="{FF2B5EF4-FFF2-40B4-BE49-F238E27FC236}">
                <a16:creationId xmlns:a16="http://schemas.microsoft.com/office/drawing/2014/main" id="{F085E321-AA2D-A404-C623-F187F7B9B94A}"/>
              </a:ext>
            </a:extLst>
          </p:cNvPr>
          <p:cNvSpPr txBox="1"/>
          <p:nvPr/>
        </p:nvSpPr>
        <p:spPr>
          <a:xfrm>
            <a:off x="311144" y="3015154"/>
            <a:ext cx="33730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To-do list</a:t>
            </a:r>
            <a:endParaRPr lang="en-IN" sz="3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Oval 7">
            <a:extLst>
              <a:ext uri="{FF2B5EF4-FFF2-40B4-BE49-F238E27FC236}">
                <a16:creationId xmlns:a16="http://schemas.microsoft.com/office/drawing/2014/main" id="{3FA0AFA9-B8FE-7118-9107-2882A06FA10A}"/>
              </a:ext>
            </a:extLst>
          </p:cNvPr>
          <p:cNvSpPr/>
          <p:nvPr/>
        </p:nvSpPr>
        <p:spPr>
          <a:xfrm>
            <a:off x="7564017" y="4021266"/>
            <a:ext cx="3144605" cy="7227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Recherche de taches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spécifique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9" name="Straight Connector 24">
            <a:extLst>
              <a:ext uri="{FF2B5EF4-FFF2-40B4-BE49-F238E27FC236}">
                <a16:creationId xmlns:a16="http://schemas.microsoft.com/office/drawing/2014/main" id="{D60F4398-69BE-C430-11D4-09D1AC4E8F8B}"/>
              </a:ext>
            </a:extLst>
          </p:cNvPr>
          <p:cNvCxnSpPr>
            <a:cxnSpLocks/>
            <a:stCxn id="38" idx="3"/>
            <a:endCxn id="17" idx="2"/>
          </p:cNvCxnSpPr>
          <p:nvPr/>
        </p:nvCxnSpPr>
        <p:spPr>
          <a:xfrm>
            <a:off x="6403983" y="3083161"/>
            <a:ext cx="1160034" cy="129948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7">
            <a:extLst>
              <a:ext uri="{FF2B5EF4-FFF2-40B4-BE49-F238E27FC236}">
                <a16:creationId xmlns:a16="http://schemas.microsoft.com/office/drawing/2014/main" id="{385E9E9E-CC87-23AA-0641-546BC4EDF407}"/>
              </a:ext>
            </a:extLst>
          </p:cNvPr>
          <p:cNvSpPr/>
          <p:nvPr/>
        </p:nvSpPr>
        <p:spPr>
          <a:xfrm>
            <a:off x="7564017" y="3026082"/>
            <a:ext cx="3144605" cy="72276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Classement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des taches par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statut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Oval 7">
            <a:extLst>
              <a:ext uri="{FF2B5EF4-FFF2-40B4-BE49-F238E27FC236}">
                <a16:creationId xmlns:a16="http://schemas.microsoft.com/office/drawing/2014/main" id="{92698B5B-067F-9AE6-0EB1-B966D1B78222}"/>
              </a:ext>
            </a:extLst>
          </p:cNvPr>
          <p:cNvSpPr/>
          <p:nvPr/>
        </p:nvSpPr>
        <p:spPr>
          <a:xfrm>
            <a:off x="7535507" y="5010331"/>
            <a:ext cx="3144605" cy="7227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Ajout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d’une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tâche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à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un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élève</a:t>
            </a:r>
            <a:endParaRPr lang="en-IN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0" name="Straight Connector 24">
            <a:extLst>
              <a:ext uri="{FF2B5EF4-FFF2-40B4-BE49-F238E27FC236}">
                <a16:creationId xmlns:a16="http://schemas.microsoft.com/office/drawing/2014/main" id="{17E19AA3-33AA-5845-963A-281A23BEE826}"/>
              </a:ext>
            </a:extLst>
          </p:cNvPr>
          <p:cNvCxnSpPr>
            <a:cxnSpLocks/>
            <a:stCxn id="45" idx="3"/>
            <a:endCxn id="18" idx="2"/>
          </p:cNvCxnSpPr>
          <p:nvPr/>
        </p:nvCxnSpPr>
        <p:spPr>
          <a:xfrm>
            <a:off x="4870236" y="5299885"/>
            <a:ext cx="2665271" cy="7182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10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AC016"/>
      </a:accent1>
      <a:accent2>
        <a:srgbClr val="02BBD6"/>
      </a:accent2>
      <a:accent3>
        <a:srgbClr val="5151AB"/>
      </a:accent3>
      <a:accent4>
        <a:srgbClr val="F76927"/>
      </a:accent4>
      <a:accent5>
        <a:srgbClr val="CE609C"/>
      </a:accent5>
      <a:accent6>
        <a:srgbClr val="EC3E35"/>
      </a:accent6>
      <a:hlink>
        <a:srgbClr val="0097A7"/>
      </a:hlink>
      <a:folHlink>
        <a:srgbClr val="0097A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{17E0C697-C0EB-1B47-B379-D0AB540D7F6D}tf16401378</Template>
  <TotalTime>224</TotalTime>
  <Words>370</Words>
  <Application>Microsoft Macintosh PowerPoint</Application>
  <PresentationFormat>Grand écran</PresentationFormat>
  <Paragraphs>83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Calibri Light</vt:lpstr>
      <vt:lpstr>Arial</vt:lpstr>
      <vt:lpstr>Roboto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Saran Gokul</dc:creator>
  <cp:lastModifiedBy>Yann LECERF</cp:lastModifiedBy>
  <cp:revision>35</cp:revision>
  <cp:lastPrinted>2023-07-25T18:06:11Z</cp:lastPrinted>
  <dcterms:created xsi:type="dcterms:W3CDTF">2021-06-15T09:09:48Z</dcterms:created>
  <dcterms:modified xsi:type="dcterms:W3CDTF">2023-07-25T18:07:20Z</dcterms:modified>
</cp:coreProperties>
</file>