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8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84"/>
    <p:restoredTop sz="94718"/>
  </p:normalViewPr>
  <p:slideViewPr>
    <p:cSldViewPr snapToGrid="0" snapToObjects="1">
      <p:cViewPr varScale="1">
        <p:scale>
          <a:sx n="159" d="100"/>
          <a:sy n="159" d="100"/>
        </p:scale>
        <p:origin x="216" y="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2BF8C7-3FB2-9A4B-AF84-E5CEA1617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51BF61F-8162-DD4A-B9C0-246EA576AF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2D9503-81A0-D64E-BC2B-C3EE5B457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1CFA-85E6-5B49-90BC-73D7B455B842}" type="datetimeFigureOut">
              <a:rPr lang="fr-FR" smtClean="0"/>
              <a:t>26/07/2023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B67F17-507F-3A41-9E6C-903BC5D05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ABDF86-27CE-2A4E-B444-93F77ADC6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7D5E-14D8-1349-80AF-2325352138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2963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61D461-D5A5-A74D-8819-ABB9E02CE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0FCED4F-46EA-0A4B-BD8D-D01E76620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CCA200-85E6-B84C-85F7-C32A4C361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1CFA-85E6-5B49-90BC-73D7B455B842}" type="datetimeFigureOut">
              <a:rPr lang="fr-FR" smtClean="0"/>
              <a:t>26/07/2023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E3C020-95E5-5749-AC8D-5770CF4F6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0C2484-0B36-E845-83CA-AA589C8F3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7D5E-14D8-1349-80AF-2325352138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0746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F758A92-E974-7848-B9AC-0358E42C75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D5881FF-502B-7A4C-9497-9A118F363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B9B3EA-7C20-B949-89E3-3D1444C58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1CFA-85E6-5B49-90BC-73D7B455B842}" type="datetimeFigureOut">
              <a:rPr lang="fr-FR" smtClean="0"/>
              <a:t>26/07/2023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E19D7F-97D3-D544-9E19-EE6EB05E8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8FF4A9-89C5-B84C-88DA-5B6A1CC19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7D5E-14D8-1349-80AF-2325352138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85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DC5FB7-D933-D54B-95D6-0282E0B13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22F5E4-9EF5-7545-A5F7-6A804FDB0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F4150C-5145-7C4D-9ADE-4E3376456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1CFA-85E6-5B49-90BC-73D7B455B842}" type="datetimeFigureOut">
              <a:rPr lang="fr-FR" smtClean="0"/>
              <a:t>26/07/2023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5AAF88-4AEE-5042-9A6D-92ABD6118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527F75-4A20-1E41-B652-41AADA094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7D5E-14D8-1349-80AF-2325352138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6785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C384CC-3E1A-8144-BB36-7B90B1447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BDEA44-B2B3-E945-A4D2-85434B969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B3DD18-9E1B-CB46-B852-FFF846159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1CFA-85E6-5B49-90BC-73D7B455B842}" type="datetimeFigureOut">
              <a:rPr lang="fr-FR" smtClean="0"/>
              <a:t>26/07/2023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8AD3DA-C92C-D44A-8C30-333049D01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6B4D8F-5405-4047-8574-BA5EE8B53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7D5E-14D8-1349-80AF-2325352138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6891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C1E6E8-317C-8247-AE43-3E124C353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0747F1-4485-B743-B4D3-7083E546D4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975E629-5889-A941-AE5B-B36C55A09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7671835-0729-E443-A1F8-06B5C76DF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1CFA-85E6-5B49-90BC-73D7B455B842}" type="datetimeFigureOut">
              <a:rPr lang="fr-FR" smtClean="0"/>
              <a:t>26/07/2023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48164AC-249A-EA40-BD71-2B2026828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E59F4ED-9D78-644A-B088-311BF1C1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7D5E-14D8-1349-80AF-2325352138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2129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9435E5-09DD-AF47-9850-187306EAD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A9F8F7E-55F0-734E-9B3E-D91716545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51FB915-E8FF-4D41-9E9A-748C9EFBC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05D1CA5-C234-BE41-8EA1-50949648CB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2B5AC65-C5CA-134E-A7A4-FBBE90C936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DEA30A6-FCE0-EB44-A244-D0369EBE1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1CFA-85E6-5B49-90BC-73D7B455B842}" type="datetimeFigureOut">
              <a:rPr lang="fr-FR" smtClean="0"/>
              <a:t>26/07/2023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F9AEC78-7C16-BE44-91F7-B2FA53D6F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B940417-1DA8-3B40-897B-753356E72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7D5E-14D8-1349-80AF-2325352138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8106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87A9A5-BEA8-064D-82F5-596F92F4E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5F8047B-D718-5749-98E4-31927693A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1CFA-85E6-5B49-90BC-73D7B455B842}" type="datetimeFigureOut">
              <a:rPr lang="fr-FR" smtClean="0"/>
              <a:t>26/07/2023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B125FED-ACB9-514B-8675-4F733DEBD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021FD7A-9126-4749-AE40-E0C96F8D1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7D5E-14D8-1349-80AF-2325352138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0438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2D3166D-346D-2346-9593-8FBFEE416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1CFA-85E6-5B49-90BC-73D7B455B842}" type="datetimeFigureOut">
              <a:rPr lang="fr-FR" smtClean="0"/>
              <a:t>26/07/2023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607DB1B-0556-F942-8132-12779C5B7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F5B72BA-AFB4-874D-8BDB-EE30922CA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7D5E-14D8-1349-80AF-2325352138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287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6CC78C-02C6-1E47-BC09-AAE1DF145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A9F374-0BD6-934E-9DEC-382DBFBDF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CB30E2-B696-C64D-800E-D94612B33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6A6B544-0986-B84E-86DF-335430AF3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1CFA-85E6-5B49-90BC-73D7B455B842}" type="datetimeFigureOut">
              <a:rPr lang="fr-FR" smtClean="0"/>
              <a:t>26/07/2023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8E409BB-D3D5-BA4A-BCE1-0655A4B43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71FE4E1-94EB-914F-82CB-FC3606DA3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7D5E-14D8-1349-80AF-2325352138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8772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01BE7F-247C-2440-95BF-23C2321CB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9AB28D9-0972-5343-82EF-0EE2151F0B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7DE61D0-C596-E841-B487-3AF0695E2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005BEFF-33B7-4F4E-A969-77866784B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1CFA-85E6-5B49-90BC-73D7B455B842}" type="datetimeFigureOut">
              <a:rPr lang="fr-FR" smtClean="0"/>
              <a:t>26/07/2023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2EBE8A2-4734-714B-A2FD-367559296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EA68402-6BF6-E343-AA56-FFC5FCE07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7D5E-14D8-1349-80AF-2325352138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6666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E900C8E-11B7-4248-AA49-63F2AA902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5DE0C7E-8DCB-8246-9853-E8157FFDB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D4B18B-049C-F84B-8A33-7BE3528E12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71CFA-85E6-5B49-90BC-73D7B455B842}" type="datetimeFigureOut">
              <a:rPr lang="fr-FR" smtClean="0"/>
              <a:t>26/07/2023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B1EABA-637E-3E45-A94F-50F5B69C7E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7F9489-AA6C-2B49-A7A6-A16A598C94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27D5E-14D8-1349-80AF-2325352138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3097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FFB6EAD-767A-4A95-9246-C39976AD11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D847C57-D85E-7E80-81F1-6459020C5D1F}"/>
              </a:ext>
            </a:extLst>
          </p:cNvPr>
          <p:cNvSpPr txBox="1"/>
          <p:nvPr/>
        </p:nvSpPr>
        <p:spPr>
          <a:xfrm>
            <a:off x="6639611" y="2814528"/>
            <a:ext cx="5081925" cy="164869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>
                <a:latin typeface="+mj-lt"/>
                <a:ea typeface="+mj-ea"/>
                <a:cs typeface="+mj-cs"/>
              </a:rPr>
              <a:t>USER STORIES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000" dirty="0"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latin typeface="+mj-lt"/>
                <a:ea typeface="+mj-ea"/>
                <a:cs typeface="+mj-cs"/>
              </a:rPr>
              <a:t>”</a:t>
            </a:r>
            <a:r>
              <a:rPr lang="en-US" sz="3600" dirty="0" err="1">
                <a:latin typeface="+mj-lt"/>
                <a:ea typeface="+mj-ea"/>
                <a:cs typeface="+mj-cs"/>
              </a:rPr>
              <a:t>Calendrier</a:t>
            </a:r>
            <a:r>
              <a:rPr lang="en-US" sz="3600" dirty="0">
                <a:latin typeface="+mj-lt"/>
                <a:ea typeface="+mj-ea"/>
                <a:cs typeface="+mj-cs"/>
              </a:rPr>
              <a:t>”</a:t>
            </a:r>
          </a:p>
        </p:txBody>
      </p:sp>
      <p:pic>
        <p:nvPicPr>
          <p:cNvPr id="8" name="Image 7" descr="Une image contenant Police, logo, Graphique, texte&#10;&#10;Description générée automatiquement">
            <a:extLst>
              <a:ext uri="{FF2B5EF4-FFF2-40B4-BE49-F238E27FC236}">
                <a16:creationId xmlns:a16="http://schemas.microsoft.com/office/drawing/2014/main" id="{A1BFFCA8-D5D9-360A-DC2B-81D5ECEE16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35" r="5886"/>
          <a:stretch/>
        </p:blipFill>
        <p:spPr>
          <a:xfrm>
            <a:off x="470464" y="1013235"/>
            <a:ext cx="2565029" cy="1298690"/>
          </a:xfrm>
          <a:custGeom>
            <a:avLst/>
            <a:gdLst/>
            <a:ahLst/>
            <a:cxnLst/>
            <a:rect l="l" t="t" r="r" b="b"/>
            <a:pathLst>
              <a:path w="1964763" h="1856167">
                <a:moveTo>
                  <a:pt x="34265" y="0"/>
                </a:moveTo>
                <a:lnTo>
                  <a:pt x="1930498" y="0"/>
                </a:lnTo>
                <a:cubicBezTo>
                  <a:pt x="1949422" y="0"/>
                  <a:pt x="1964763" y="15341"/>
                  <a:pt x="1964763" y="34265"/>
                </a:cubicBezTo>
                <a:lnTo>
                  <a:pt x="1964763" y="1821902"/>
                </a:lnTo>
                <a:cubicBezTo>
                  <a:pt x="1964763" y="1840826"/>
                  <a:pt x="1949422" y="1856167"/>
                  <a:pt x="1930498" y="1856167"/>
                </a:cubicBezTo>
                <a:lnTo>
                  <a:pt x="34265" y="1856167"/>
                </a:lnTo>
                <a:cubicBezTo>
                  <a:pt x="15341" y="1856167"/>
                  <a:pt x="0" y="1840826"/>
                  <a:pt x="0" y="1821902"/>
                </a:cubicBezTo>
                <a:lnTo>
                  <a:pt x="0" y="34265"/>
                </a:lnTo>
                <a:cubicBezTo>
                  <a:pt x="0" y="15341"/>
                  <a:pt x="15341" y="0"/>
                  <a:pt x="34265" y="0"/>
                </a:cubicBez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7062BB1-E215-424E-80C4-7E1CF179A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0301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368E167-B2D7-4904-BB6B-AE0486A2C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3295758"/>
            <a:ext cx="1261243" cy="1648694"/>
          </a:xfrm>
          <a:custGeom>
            <a:avLst/>
            <a:gdLst>
              <a:gd name="connsiteX0" fmla="*/ 824347 w 1261243"/>
              <a:gd name="connsiteY0" fmla="*/ 0 h 1648694"/>
              <a:gd name="connsiteX1" fmla="*/ 1145220 w 1261243"/>
              <a:gd name="connsiteY1" fmla="*/ 64781 h 1648694"/>
              <a:gd name="connsiteX2" fmla="*/ 1261243 w 1261243"/>
              <a:gd name="connsiteY2" fmla="*/ 127757 h 1648694"/>
              <a:gd name="connsiteX3" fmla="*/ 1261243 w 1261243"/>
              <a:gd name="connsiteY3" fmla="*/ 1520938 h 1648694"/>
              <a:gd name="connsiteX4" fmla="*/ 1145220 w 1261243"/>
              <a:gd name="connsiteY4" fmla="*/ 1583913 h 1648694"/>
              <a:gd name="connsiteX5" fmla="*/ 824347 w 1261243"/>
              <a:gd name="connsiteY5" fmla="*/ 1648694 h 1648694"/>
              <a:gd name="connsiteX6" fmla="*/ 0 w 1261243"/>
              <a:gd name="connsiteY6" fmla="*/ 824347 h 1648694"/>
              <a:gd name="connsiteX7" fmla="*/ 824347 w 1261243"/>
              <a:gd name="connsiteY7" fmla="*/ 0 h 164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1243" h="1648694">
                <a:moveTo>
                  <a:pt x="824347" y="0"/>
                </a:moveTo>
                <a:cubicBezTo>
                  <a:pt x="938165" y="0"/>
                  <a:pt x="1046596" y="23067"/>
                  <a:pt x="1145220" y="64781"/>
                </a:cubicBezTo>
                <a:lnTo>
                  <a:pt x="1261243" y="127757"/>
                </a:lnTo>
                <a:lnTo>
                  <a:pt x="1261243" y="1520938"/>
                </a:lnTo>
                <a:lnTo>
                  <a:pt x="1145220" y="1583913"/>
                </a:lnTo>
                <a:cubicBezTo>
                  <a:pt x="1046596" y="1625627"/>
                  <a:pt x="938165" y="1648694"/>
                  <a:pt x="824347" y="1648694"/>
                </a:cubicBezTo>
                <a:cubicBezTo>
                  <a:pt x="369073" y="1648694"/>
                  <a:pt x="0" y="1279621"/>
                  <a:pt x="0" y="824347"/>
                </a:cubicBezTo>
                <a:cubicBezTo>
                  <a:pt x="0" y="369073"/>
                  <a:pt x="369073" y="0"/>
                  <a:pt x="824347" y="0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FD0FBFA-B43E-40C1-A6E4-B8823417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112432" y="4748447"/>
            <a:ext cx="569514" cy="569514"/>
          </a:xfrm>
          <a:prstGeom prst="ellipse">
            <a:avLst/>
          </a:prstGeom>
          <a:noFill/>
          <a:ln w="127000">
            <a:solidFill>
              <a:schemeClr val="accent5"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Graphique, logo, clipart, conception&#10;&#10;Description générée automatiquement">
            <a:extLst>
              <a:ext uri="{FF2B5EF4-FFF2-40B4-BE49-F238E27FC236}">
                <a16:creationId xmlns:a16="http://schemas.microsoft.com/office/drawing/2014/main" id="{D8F4E723-3E2E-64A6-FAB4-287D969880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5" r="4034"/>
          <a:stretch/>
        </p:blipFill>
        <p:spPr>
          <a:xfrm>
            <a:off x="3462220" y="2814528"/>
            <a:ext cx="2565029" cy="1355278"/>
          </a:xfrm>
          <a:custGeom>
            <a:avLst/>
            <a:gdLst/>
            <a:ahLst/>
            <a:cxnLst/>
            <a:rect l="l" t="t" r="r" b="b"/>
            <a:pathLst>
              <a:path w="1964763" h="1856167">
                <a:moveTo>
                  <a:pt x="34265" y="0"/>
                </a:moveTo>
                <a:lnTo>
                  <a:pt x="1930498" y="0"/>
                </a:lnTo>
                <a:cubicBezTo>
                  <a:pt x="1949422" y="0"/>
                  <a:pt x="1964763" y="15341"/>
                  <a:pt x="1964763" y="34265"/>
                </a:cubicBezTo>
                <a:lnTo>
                  <a:pt x="1964763" y="1821902"/>
                </a:lnTo>
                <a:cubicBezTo>
                  <a:pt x="1964763" y="1840826"/>
                  <a:pt x="1949422" y="1856167"/>
                  <a:pt x="1930498" y="1856167"/>
                </a:cubicBezTo>
                <a:lnTo>
                  <a:pt x="34265" y="1856167"/>
                </a:lnTo>
                <a:cubicBezTo>
                  <a:pt x="15341" y="1856167"/>
                  <a:pt x="0" y="1840826"/>
                  <a:pt x="0" y="1821902"/>
                </a:cubicBezTo>
                <a:lnTo>
                  <a:pt x="0" y="34265"/>
                </a:lnTo>
                <a:cubicBezTo>
                  <a:pt x="0" y="15341"/>
                  <a:pt x="15341" y="0"/>
                  <a:pt x="34265" y="0"/>
                </a:cubicBezTo>
                <a:close/>
              </a:path>
            </a:pathLst>
          </a:cu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0A21480-D93D-46BE-9A94-B5A80469D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3E49524-66B4-4DB0-AD09-DC8B9874E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898354" y="6039059"/>
            <a:ext cx="1978348" cy="818941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E5EBF8F5-ABE5-4029-A8FC-4E32622D70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136562" flipH="1">
            <a:off x="3441866" y="5166681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746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64422BD6-8B05-7446-BA77-4991BDF549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603394"/>
              </p:ext>
            </p:extLst>
          </p:nvPr>
        </p:nvGraphicFramePr>
        <p:xfrm>
          <a:off x="115559" y="155225"/>
          <a:ext cx="11854766" cy="61258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50323">
                  <a:extLst>
                    <a:ext uri="{9D8B030D-6E8A-4147-A177-3AD203B41FA5}">
                      <a16:colId xmlns:a16="http://schemas.microsoft.com/office/drawing/2014/main" val="708255719"/>
                    </a:ext>
                  </a:extLst>
                </a:gridCol>
                <a:gridCol w="3951589">
                  <a:extLst>
                    <a:ext uri="{9D8B030D-6E8A-4147-A177-3AD203B41FA5}">
                      <a16:colId xmlns:a16="http://schemas.microsoft.com/office/drawing/2014/main" val="3663191906"/>
                    </a:ext>
                  </a:extLst>
                </a:gridCol>
                <a:gridCol w="3952854">
                  <a:extLst>
                    <a:ext uri="{9D8B030D-6E8A-4147-A177-3AD203B41FA5}">
                      <a16:colId xmlns:a16="http://schemas.microsoft.com/office/drawing/2014/main" val="3417025406"/>
                    </a:ext>
                  </a:extLst>
                </a:gridCol>
              </a:tblGrid>
              <a:tr h="626912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Référence de l’us : </a:t>
                      </a:r>
                      <a:r>
                        <a:rPr lang="fr-FR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Interface de calendrier</a:t>
                      </a:r>
                      <a:endParaRPr lang="fr-FR" sz="1600" b="0" i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100" b="0" i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904867"/>
                  </a:ext>
                </a:extLst>
              </a:tr>
              <a:tr h="12118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Titre de l’us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chemeClr val="tx1"/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Afficher les événements de l'utilisateur</a:t>
                      </a: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Priorité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dirty="0">
                          <a:effectLst/>
                        </a:rPr>
                        <a:t> </a:t>
                      </a:r>
                      <a:endParaRPr lang="fr-FR" sz="1050" b="0" i="1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0" i="1" dirty="0">
                          <a:solidFill>
                            <a:schemeClr val="accent2"/>
                          </a:solidFill>
                          <a:effectLst/>
                        </a:rPr>
                        <a:t> </a:t>
                      </a:r>
                      <a:r>
                        <a:rPr lang="fr-FR" sz="1400" b="0" i="1" dirty="0">
                          <a:solidFill>
                            <a:srgbClr val="FF0000"/>
                          </a:solidFill>
                          <a:effectLst/>
                        </a:rPr>
                        <a:t> Très haute</a:t>
                      </a:r>
                      <a:endParaRPr lang="fr-FR" sz="1050" b="1" i="1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Estimation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                3 points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</a:txBody>
                  <a:tcPr marL="52561" marR="52561" marT="0" marB="0">
                    <a:lnL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542711"/>
                  </a:ext>
                </a:extLst>
              </a:tr>
              <a:tr h="1401432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          </a:t>
                      </a: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En tant qu’, </a:t>
                      </a:r>
                      <a:r>
                        <a:rPr lang="fr-FR" sz="16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Élève ou bénévole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600" b="0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          </a:t>
                      </a: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Je souhaite, </a:t>
                      </a:r>
                      <a:r>
                        <a:rPr lang="fr-FR" sz="16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afficher les événements de mon calendrier</a:t>
                      </a: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637312"/>
                  </a:ext>
                </a:extLst>
              </a:tr>
              <a:tr h="2216103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Critères d’acceptation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         </a:t>
                      </a: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Étant donné que, </a:t>
                      </a:r>
                      <a:r>
                        <a:rPr lang="fr-FR" sz="16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 suis sur la page de calendrier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100" b="0" i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         </a:t>
                      </a: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Lorsque, </a:t>
                      </a:r>
                      <a:r>
                        <a:rPr lang="fr-FR" sz="1600" b="0" i="1" dirty="0">
                          <a:solidFill>
                            <a:schemeClr val="tx1"/>
                          </a:solidFill>
                          <a:effectLst/>
                        </a:rPr>
                        <a:t>je consulte la page de calendrier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b="0" i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     Et, </a:t>
                      </a:r>
                      <a:r>
                        <a:rPr lang="fr-FR" sz="1600" b="0" i="1" dirty="0">
                          <a:solidFill>
                            <a:schemeClr val="tx1"/>
                          </a:solidFill>
                          <a:effectLst/>
                        </a:rPr>
                        <a:t>que j’appui sur le bouton « Envoyer »</a:t>
                      </a:r>
                    </a:p>
                    <a:p>
                      <a:pPr marL="400050" indent="0">
                        <a:spcAft>
                          <a:spcPts val="0"/>
                        </a:spcAft>
                        <a:tabLst/>
                      </a:pPr>
                      <a:endParaRPr lang="fr-FR" sz="1600" b="0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        </a:t>
                      </a: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Alors, </a:t>
                      </a:r>
                      <a:r>
                        <a:rPr lang="fr-FR" sz="1600" b="0" i="1" dirty="0">
                          <a:solidFill>
                            <a:schemeClr val="tx1"/>
                          </a:solidFill>
                          <a:effectLst/>
                        </a:rPr>
                        <a:t>je vois les différents événements et rendez-vous associés à mon compte d'utilisateur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    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    Et, </a:t>
                      </a:r>
                      <a:r>
                        <a:rPr lang="fr-FR" sz="1600" b="0" i="1" dirty="0">
                          <a:solidFill>
                            <a:schemeClr val="tx1"/>
                          </a:solidFill>
                          <a:effectLst/>
                        </a:rPr>
                        <a:t>les événements sont affichés sur la page de calendrier</a:t>
                      </a: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708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3261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64422BD6-8B05-7446-BA77-4991BDF549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711343"/>
              </p:ext>
            </p:extLst>
          </p:nvPr>
        </p:nvGraphicFramePr>
        <p:xfrm>
          <a:off x="115559" y="155225"/>
          <a:ext cx="11854766" cy="66135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50323">
                  <a:extLst>
                    <a:ext uri="{9D8B030D-6E8A-4147-A177-3AD203B41FA5}">
                      <a16:colId xmlns:a16="http://schemas.microsoft.com/office/drawing/2014/main" val="708255719"/>
                    </a:ext>
                  </a:extLst>
                </a:gridCol>
                <a:gridCol w="3951589">
                  <a:extLst>
                    <a:ext uri="{9D8B030D-6E8A-4147-A177-3AD203B41FA5}">
                      <a16:colId xmlns:a16="http://schemas.microsoft.com/office/drawing/2014/main" val="3663191906"/>
                    </a:ext>
                  </a:extLst>
                </a:gridCol>
                <a:gridCol w="3952854">
                  <a:extLst>
                    <a:ext uri="{9D8B030D-6E8A-4147-A177-3AD203B41FA5}">
                      <a16:colId xmlns:a16="http://schemas.microsoft.com/office/drawing/2014/main" val="3417025406"/>
                    </a:ext>
                  </a:extLst>
                </a:gridCol>
              </a:tblGrid>
              <a:tr h="626912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Référence de l’us : </a:t>
                      </a:r>
                      <a:r>
                        <a:rPr lang="fr-FR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Interface de calendrier</a:t>
                      </a:r>
                      <a:endParaRPr lang="fr-FR" sz="1600" b="0" i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100" b="0" i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904867"/>
                  </a:ext>
                </a:extLst>
              </a:tr>
              <a:tr h="12118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Titre de l’us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chemeClr val="tx1"/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Ajouter un nouvel événement</a:t>
                      </a: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Priorité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dirty="0">
                          <a:effectLst/>
                        </a:rPr>
                        <a:t> </a:t>
                      </a:r>
                      <a:endParaRPr lang="fr-FR" sz="1050" b="0" i="1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0" i="1" dirty="0">
                          <a:solidFill>
                            <a:schemeClr val="accent2"/>
                          </a:solidFill>
                          <a:effectLst/>
                        </a:rPr>
                        <a:t> </a:t>
                      </a:r>
                      <a:r>
                        <a:rPr lang="fr-FR" sz="1400" b="0" i="1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fr-FR" sz="1400" b="0" i="1" dirty="0">
                          <a:solidFill>
                            <a:schemeClr val="accent2"/>
                          </a:solidFill>
                          <a:effectLst/>
                        </a:rPr>
                        <a:t>Haute</a:t>
                      </a:r>
                      <a:endParaRPr lang="fr-FR" sz="1050" b="1" i="1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Estimation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                5 points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</a:txBody>
                  <a:tcPr marL="52561" marR="52561" marT="0" marB="0">
                    <a:lnL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542711"/>
                  </a:ext>
                </a:extLst>
              </a:tr>
              <a:tr h="1401432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          </a:t>
                      </a: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En tant qu’, </a:t>
                      </a:r>
                      <a:r>
                        <a:rPr lang="fr-FR" sz="16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Élève ou bénévole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600" b="0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          </a:t>
                      </a: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Je souhaite, </a:t>
                      </a:r>
                      <a:r>
                        <a:rPr lang="fr-FR" sz="16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Ajouter un nouvel événement au calendrier</a:t>
                      </a: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637312"/>
                  </a:ext>
                </a:extLst>
              </a:tr>
              <a:tr h="2216103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Critères d’acceptation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         </a:t>
                      </a: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Étant donné que, </a:t>
                      </a:r>
                      <a:r>
                        <a:rPr lang="fr-FR" sz="16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 suis sur la page de calendrier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100" b="0" i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         </a:t>
                      </a: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Lorsque, </a:t>
                      </a:r>
                      <a:r>
                        <a:rPr lang="fr-FR" sz="1600" b="0" i="1" dirty="0">
                          <a:solidFill>
                            <a:schemeClr val="tx1"/>
                          </a:solidFill>
                          <a:effectLst/>
                        </a:rPr>
                        <a:t>je clique sur le bouton "Ajouter un nouvel événement »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b="0" i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     Et, </a:t>
                      </a:r>
                      <a:r>
                        <a:rPr lang="fr-FR" sz="1600" b="0" i="1" dirty="0">
                          <a:solidFill>
                            <a:schemeClr val="tx1"/>
                          </a:solidFill>
                          <a:effectLst/>
                        </a:rPr>
                        <a:t>que je saisis les détails de l'événement tels que le titre, la date et l'heure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b="0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     Et,</a:t>
                      </a:r>
                      <a:r>
                        <a:rPr lang="fr-FR" sz="1600" b="0" i="1" dirty="0">
                          <a:solidFill>
                            <a:schemeClr val="tx1"/>
                          </a:solidFill>
                          <a:effectLst/>
                        </a:rPr>
                        <a:t> que j'appuie sur le bouton "Enregistrer »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b="0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        </a:t>
                      </a: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Alors, </a:t>
                      </a:r>
                      <a:r>
                        <a:rPr lang="fr-FR" sz="1600" b="0" i="1" dirty="0">
                          <a:solidFill>
                            <a:schemeClr val="tx1"/>
                          </a:solidFill>
                          <a:effectLst/>
                        </a:rPr>
                        <a:t>le nouvel événement est ajouté à la liste des événements de mon compte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    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    Et, </a:t>
                      </a:r>
                      <a:r>
                        <a:rPr lang="fr-FR" sz="1600" b="0" i="1" dirty="0">
                          <a:solidFill>
                            <a:schemeClr val="tx1"/>
                          </a:solidFill>
                          <a:effectLst/>
                        </a:rPr>
                        <a:t>l'événement est affiché sur la page de calendrier</a:t>
                      </a: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708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8663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64422BD6-8B05-7446-BA77-4991BDF549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464371"/>
              </p:ext>
            </p:extLst>
          </p:nvPr>
        </p:nvGraphicFramePr>
        <p:xfrm>
          <a:off x="115559" y="155225"/>
          <a:ext cx="11854766" cy="66135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50323">
                  <a:extLst>
                    <a:ext uri="{9D8B030D-6E8A-4147-A177-3AD203B41FA5}">
                      <a16:colId xmlns:a16="http://schemas.microsoft.com/office/drawing/2014/main" val="708255719"/>
                    </a:ext>
                  </a:extLst>
                </a:gridCol>
                <a:gridCol w="3951589">
                  <a:extLst>
                    <a:ext uri="{9D8B030D-6E8A-4147-A177-3AD203B41FA5}">
                      <a16:colId xmlns:a16="http://schemas.microsoft.com/office/drawing/2014/main" val="3663191906"/>
                    </a:ext>
                  </a:extLst>
                </a:gridCol>
                <a:gridCol w="3952854">
                  <a:extLst>
                    <a:ext uri="{9D8B030D-6E8A-4147-A177-3AD203B41FA5}">
                      <a16:colId xmlns:a16="http://schemas.microsoft.com/office/drawing/2014/main" val="3417025406"/>
                    </a:ext>
                  </a:extLst>
                </a:gridCol>
              </a:tblGrid>
              <a:tr h="626912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Référence de l’us : </a:t>
                      </a:r>
                      <a:r>
                        <a:rPr lang="fr-FR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Interface de calendrier</a:t>
                      </a:r>
                      <a:endParaRPr lang="fr-FR" sz="1600" b="0" i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100" b="0" i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904867"/>
                  </a:ext>
                </a:extLst>
              </a:tr>
              <a:tr h="12118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Titre de l’us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chemeClr val="tx1"/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Modifier un événement existant</a:t>
                      </a: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Priorité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dirty="0">
                          <a:effectLst/>
                        </a:rPr>
                        <a:t> </a:t>
                      </a:r>
                      <a:endParaRPr lang="fr-FR" sz="1050" b="0" i="1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0" i="1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fr-FR" sz="1400" b="0" i="1" dirty="0">
                          <a:solidFill>
                            <a:schemeClr val="accent2"/>
                          </a:solidFill>
                          <a:effectLst/>
                        </a:rPr>
                        <a:t>Haute</a:t>
                      </a:r>
                      <a:endParaRPr lang="fr-FR" sz="1050" b="1" i="1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Estimation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                5 points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</a:txBody>
                  <a:tcPr marL="52561" marR="52561" marT="0" marB="0">
                    <a:lnL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542711"/>
                  </a:ext>
                </a:extLst>
              </a:tr>
              <a:tr h="1401432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          </a:t>
                      </a: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En tant qu’, </a:t>
                      </a:r>
                      <a:r>
                        <a:rPr lang="fr-FR" sz="16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Élève ou bénévole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600" b="0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          </a:t>
                      </a: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Je souhaite, </a:t>
                      </a:r>
                      <a:r>
                        <a:rPr lang="fr-FR" sz="16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modifier un événement existant du calendrier</a:t>
                      </a: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637312"/>
                  </a:ext>
                </a:extLst>
              </a:tr>
              <a:tr h="2216103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Critères d’acceptation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         </a:t>
                      </a: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Étant donné que, </a:t>
                      </a:r>
                      <a:r>
                        <a:rPr lang="fr-FR" sz="16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 suis sur la page de calendrier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100" b="0" i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         </a:t>
                      </a: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Lorsque, </a:t>
                      </a:r>
                      <a:r>
                        <a:rPr lang="fr-FR" sz="1600" b="0" i="1" dirty="0">
                          <a:solidFill>
                            <a:schemeClr val="tx1"/>
                          </a:solidFill>
                          <a:effectLst/>
                        </a:rPr>
                        <a:t>je clique sur un événement existant dans la liste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b="0" i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     Et, </a:t>
                      </a:r>
                      <a:r>
                        <a:rPr lang="fr-FR" sz="1600" b="0" i="1" dirty="0">
                          <a:solidFill>
                            <a:schemeClr val="tx1"/>
                          </a:solidFill>
                          <a:effectLst/>
                        </a:rPr>
                        <a:t>que je modifie les détails de l'événement tels que le titre, la date ou l'heure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b="0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     Et,</a:t>
                      </a:r>
                      <a:r>
                        <a:rPr lang="fr-FR" sz="1600" b="0" i="1" dirty="0">
                          <a:solidFill>
                            <a:schemeClr val="tx1"/>
                          </a:solidFill>
                          <a:effectLst/>
                        </a:rPr>
                        <a:t> que j'appuie sur le bouton "Enregistrer »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b="0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        </a:t>
                      </a: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Alors, </a:t>
                      </a:r>
                      <a:r>
                        <a:rPr lang="fr-FR" sz="1600" b="0" i="1" dirty="0">
                          <a:solidFill>
                            <a:schemeClr val="tx1"/>
                          </a:solidFill>
                          <a:effectLst/>
                        </a:rPr>
                        <a:t>les modifications de l'événement sont enregistrées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    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    Et, </a:t>
                      </a:r>
                      <a:r>
                        <a:rPr lang="fr-FR" sz="1600" b="0" i="1" dirty="0">
                          <a:solidFill>
                            <a:schemeClr val="tx1"/>
                          </a:solidFill>
                          <a:effectLst/>
                        </a:rPr>
                        <a:t>les informations de l'événement sont mises à jour sur la page de calendrier</a:t>
                      </a: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708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7387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64422BD6-8B05-7446-BA77-4991BDF549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840054"/>
              </p:ext>
            </p:extLst>
          </p:nvPr>
        </p:nvGraphicFramePr>
        <p:xfrm>
          <a:off x="115559" y="155225"/>
          <a:ext cx="11854766" cy="61258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50323">
                  <a:extLst>
                    <a:ext uri="{9D8B030D-6E8A-4147-A177-3AD203B41FA5}">
                      <a16:colId xmlns:a16="http://schemas.microsoft.com/office/drawing/2014/main" val="708255719"/>
                    </a:ext>
                  </a:extLst>
                </a:gridCol>
                <a:gridCol w="3951589">
                  <a:extLst>
                    <a:ext uri="{9D8B030D-6E8A-4147-A177-3AD203B41FA5}">
                      <a16:colId xmlns:a16="http://schemas.microsoft.com/office/drawing/2014/main" val="3663191906"/>
                    </a:ext>
                  </a:extLst>
                </a:gridCol>
                <a:gridCol w="3952854">
                  <a:extLst>
                    <a:ext uri="{9D8B030D-6E8A-4147-A177-3AD203B41FA5}">
                      <a16:colId xmlns:a16="http://schemas.microsoft.com/office/drawing/2014/main" val="3417025406"/>
                    </a:ext>
                  </a:extLst>
                </a:gridCol>
              </a:tblGrid>
              <a:tr h="626912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Référence de l’us : </a:t>
                      </a:r>
                      <a:r>
                        <a:rPr lang="fr-FR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Interface de calendrier</a:t>
                      </a:r>
                      <a:endParaRPr lang="fr-FR" sz="1600" b="0" i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100" b="0" i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904867"/>
                  </a:ext>
                </a:extLst>
              </a:tr>
              <a:tr h="12118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Titre de l’us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chemeClr val="tx1"/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Supprimer un événement existant</a:t>
                      </a: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Priorité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dirty="0">
                          <a:effectLst/>
                        </a:rPr>
                        <a:t> </a:t>
                      </a:r>
                      <a:endParaRPr lang="fr-FR" sz="1050" b="0" i="1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0" i="1" dirty="0">
                          <a:solidFill>
                            <a:schemeClr val="accent4"/>
                          </a:solidFill>
                          <a:effectLst/>
                        </a:rPr>
                        <a:t> Moyenne</a:t>
                      </a:r>
                      <a:endParaRPr lang="fr-FR" sz="1050" b="1" i="1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Estimation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                3 points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</a:txBody>
                  <a:tcPr marL="52561" marR="52561" marT="0" marB="0">
                    <a:lnL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542711"/>
                  </a:ext>
                </a:extLst>
              </a:tr>
              <a:tr h="1401432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          </a:t>
                      </a: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En tant qu’, </a:t>
                      </a:r>
                      <a:r>
                        <a:rPr lang="fr-FR" sz="16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Élève ou bénévole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600" b="0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          </a:t>
                      </a: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Je souhaite, </a:t>
                      </a:r>
                      <a:r>
                        <a:rPr lang="fr-FR" sz="16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supprimer un événement existant du calendrier</a:t>
                      </a: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637312"/>
                  </a:ext>
                </a:extLst>
              </a:tr>
              <a:tr h="2216103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Critères d’acceptation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         </a:t>
                      </a: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Étant donné que, </a:t>
                      </a:r>
                      <a:r>
                        <a:rPr lang="fr-FR" sz="16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 suis sur la page de calendrier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100" b="0" i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         </a:t>
                      </a: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Lorsque, </a:t>
                      </a:r>
                      <a:r>
                        <a:rPr lang="fr-FR" sz="1600" b="0" i="1" dirty="0">
                          <a:solidFill>
                            <a:schemeClr val="tx1"/>
                          </a:solidFill>
                          <a:effectLst/>
                        </a:rPr>
                        <a:t>je clique sur l'icône de suppression à côté d'un événement existant dans la liste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b="0" i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     Et, </a:t>
                      </a:r>
                      <a:r>
                        <a:rPr lang="fr-FR" sz="1600" b="0" i="1" dirty="0">
                          <a:solidFill>
                            <a:schemeClr val="tx1"/>
                          </a:solidFill>
                          <a:effectLst/>
                        </a:rPr>
                        <a:t>que je confirme la suppression de l'événement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b="0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        </a:t>
                      </a: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Alors, </a:t>
                      </a:r>
                      <a:r>
                        <a:rPr lang="fr-FR" sz="1600" b="0" i="1" dirty="0">
                          <a:solidFill>
                            <a:schemeClr val="tx1"/>
                          </a:solidFill>
                          <a:effectLst/>
                        </a:rPr>
                        <a:t>l'événement est supprimé de la liste des événements de mon compte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    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    Et, </a:t>
                      </a:r>
                      <a:r>
                        <a:rPr lang="fr-FR" sz="1600" b="0" i="1" dirty="0">
                          <a:solidFill>
                            <a:schemeClr val="tx1"/>
                          </a:solidFill>
                          <a:effectLst/>
                        </a:rPr>
                        <a:t>l'événement n'apparaît plus sur la page de calendrier</a:t>
                      </a: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708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7027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64422BD6-8B05-7446-BA77-4991BDF549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528998"/>
              </p:ext>
            </p:extLst>
          </p:nvPr>
        </p:nvGraphicFramePr>
        <p:xfrm>
          <a:off x="115559" y="155225"/>
          <a:ext cx="11854766" cy="56381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50323">
                  <a:extLst>
                    <a:ext uri="{9D8B030D-6E8A-4147-A177-3AD203B41FA5}">
                      <a16:colId xmlns:a16="http://schemas.microsoft.com/office/drawing/2014/main" val="708255719"/>
                    </a:ext>
                  </a:extLst>
                </a:gridCol>
                <a:gridCol w="3951589">
                  <a:extLst>
                    <a:ext uri="{9D8B030D-6E8A-4147-A177-3AD203B41FA5}">
                      <a16:colId xmlns:a16="http://schemas.microsoft.com/office/drawing/2014/main" val="3663191906"/>
                    </a:ext>
                  </a:extLst>
                </a:gridCol>
                <a:gridCol w="3952854">
                  <a:extLst>
                    <a:ext uri="{9D8B030D-6E8A-4147-A177-3AD203B41FA5}">
                      <a16:colId xmlns:a16="http://schemas.microsoft.com/office/drawing/2014/main" val="3417025406"/>
                    </a:ext>
                  </a:extLst>
                </a:gridCol>
              </a:tblGrid>
              <a:tr h="626912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Référence de l’us : </a:t>
                      </a:r>
                      <a:r>
                        <a:rPr lang="fr-FR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Interface de calendrier</a:t>
                      </a:r>
                      <a:endParaRPr lang="fr-FR" sz="1600" b="0" i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100" b="0" i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904867"/>
                  </a:ext>
                </a:extLst>
              </a:tr>
              <a:tr h="12118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Titre de l’us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chemeClr val="tx1"/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Accéder aux détails d'un événement</a:t>
                      </a: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Priorité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dirty="0">
                          <a:effectLst/>
                        </a:rPr>
                        <a:t> </a:t>
                      </a:r>
                      <a:endParaRPr lang="fr-FR" sz="1050" b="0" i="1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0" i="1" dirty="0">
                          <a:solidFill>
                            <a:schemeClr val="accent4"/>
                          </a:solidFill>
                          <a:effectLst/>
                        </a:rPr>
                        <a:t> Moyenne</a:t>
                      </a:r>
                      <a:endParaRPr lang="fr-FR" sz="1050" b="1" i="1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Estimation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                3 points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</a:txBody>
                  <a:tcPr marL="52561" marR="52561" marT="0" marB="0">
                    <a:lnL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542711"/>
                  </a:ext>
                </a:extLst>
              </a:tr>
              <a:tr h="1401432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          </a:t>
                      </a: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En tant qu’, </a:t>
                      </a:r>
                      <a:r>
                        <a:rPr lang="fr-FR" sz="16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Élève ou bénévole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600" b="0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          </a:t>
                      </a: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Je souhaite, </a:t>
                      </a:r>
                      <a:r>
                        <a:rPr lang="fr-FR" sz="16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accéder aux détails d'un événement existant du calendrier</a:t>
                      </a: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637312"/>
                  </a:ext>
                </a:extLst>
              </a:tr>
              <a:tr h="2216103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Critères d’acceptation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         </a:t>
                      </a: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Étant donné que, </a:t>
                      </a:r>
                      <a:r>
                        <a:rPr lang="fr-FR" sz="16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 suis sur la page de calendrier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100" b="0" i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         </a:t>
                      </a: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Lorsque, </a:t>
                      </a:r>
                      <a:r>
                        <a:rPr lang="fr-FR" sz="1600" b="0" i="1" dirty="0">
                          <a:solidFill>
                            <a:schemeClr val="tx1"/>
                          </a:solidFill>
                          <a:effectLst/>
                        </a:rPr>
                        <a:t>je clique sur un événement existant dans la liste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b="0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        </a:t>
                      </a: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Alors, </a:t>
                      </a:r>
                      <a:r>
                        <a:rPr lang="fr-FR" sz="1600" b="0" i="1" dirty="0">
                          <a:solidFill>
                            <a:schemeClr val="tx1"/>
                          </a:solidFill>
                          <a:effectLst/>
                        </a:rPr>
                        <a:t>je suis redirigé vers la page de détails de l'événement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    Et, </a:t>
                      </a:r>
                      <a:r>
                        <a:rPr lang="fr-FR" sz="1600" b="0" i="1" dirty="0">
                          <a:solidFill>
                            <a:schemeClr val="tx1"/>
                          </a:solidFill>
                          <a:effectLst/>
                        </a:rPr>
                        <a:t>les informations détaillées de l'événement sont affichées</a:t>
                      </a: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708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69767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591</Words>
  <Application>Microsoft Macintosh PowerPoint</Application>
  <PresentationFormat>Grand écran</PresentationFormat>
  <Paragraphs>155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Century Gothic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Microsoft Office User</dc:creator>
  <cp:lastModifiedBy>Yann LECERF</cp:lastModifiedBy>
  <cp:revision>21</cp:revision>
  <dcterms:created xsi:type="dcterms:W3CDTF">2020-04-18T08:38:37Z</dcterms:created>
  <dcterms:modified xsi:type="dcterms:W3CDTF">2023-07-26T17:07:38Z</dcterms:modified>
</cp:coreProperties>
</file>