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6858000" cy="9906000" type="A4"/>
  <p:notesSz cx="6858000" cy="9144000"/>
  <p:defaultTextStyle>
    <a:defPPr>
      <a:defRPr lang="fr-FR"/>
    </a:defPPr>
    <a:lvl1pPr marL="0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9128"/>
    <a:srgbClr val="A0A0A0"/>
    <a:srgbClr val="E18D1D"/>
    <a:srgbClr val="7F7F7F"/>
    <a:srgbClr val="BC0000"/>
    <a:srgbClr val="C0C0C0"/>
    <a:srgbClr val="E3BB6B"/>
    <a:srgbClr val="16778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4" autoAdjust="0"/>
  </p:normalViewPr>
  <p:slideViewPr>
    <p:cSldViewPr snapToGrid="0" snapToObjects="1">
      <p:cViewPr>
        <p:scale>
          <a:sx n="75" d="100"/>
          <a:sy n="75" d="100"/>
        </p:scale>
        <p:origin x="1644" y="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05-10-1441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‹N°›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9014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18" Type="http://schemas.openxmlformats.org/officeDocument/2006/relationships/image" Target="../media/image9.jpg"/><Relationship Id="rId3" Type="http://schemas.openxmlformats.org/officeDocument/2006/relationships/image" Target="../media/image1.jpg"/><Relationship Id="rId21" Type="http://schemas.openxmlformats.org/officeDocument/2006/relationships/image" Target="../media/image12.jp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microsoft.com/office/2007/relationships/hdphoto" Target="../media/hdphoto7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19" Type="http://schemas.openxmlformats.org/officeDocument/2006/relationships/image" Target="../media/image10.jp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7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B91DDD-941D-4FE7-A484-0F2F6F78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4071" y="-13120"/>
            <a:ext cx="3915815" cy="5216318"/>
          </a:xfrm>
          <a:prstGeom prst="rect">
            <a:avLst/>
          </a:prstGeom>
          <a:ln w="69850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FDC6C6-FBE3-476F-8040-4D5FD1426418}"/>
              </a:ext>
            </a:extLst>
          </p:cNvPr>
          <p:cNvSpPr/>
          <p:nvPr/>
        </p:nvSpPr>
        <p:spPr>
          <a:xfrm>
            <a:off x="-4509" y="4000500"/>
            <a:ext cx="3429000" cy="5905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143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0E7FC2-BC2B-4055-B07E-A1067F9D2FF8}"/>
              </a:ext>
            </a:extLst>
          </p:cNvPr>
          <p:cNvSpPr/>
          <p:nvPr/>
        </p:nvSpPr>
        <p:spPr>
          <a:xfrm>
            <a:off x="2570" y="4016864"/>
            <a:ext cx="3460217" cy="321905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0550B-FC0B-49DB-9818-CF9607F513AB}"/>
              </a:ext>
            </a:extLst>
          </p:cNvPr>
          <p:cNvSpPr/>
          <p:nvPr/>
        </p:nvSpPr>
        <p:spPr>
          <a:xfrm>
            <a:off x="-9019" y="7761595"/>
            <a:ext cx="3460217" cy="321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0AFD0-4F1A-4A63-8655-6546EF0E1E2B}"/>
              </a:ext>
            </a:extLst>
          </p:cNvPr>
          <p:cNvSpPr/>
          <p:nvPr/>
        </p:nvSpPr>
        <p:spPr>
          <a:xfrm>
            <a:off x="3429000" y="4011437"/>
            <a:ext cx="3429000" cy="5894563"/>
          </a:xfrm>
          <a:prstGeom prst="rect">
            <a:avLst/>
          </a:prstGeom>
          <a:solidFill>
            <a:srgbClr val="F091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143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098ECD-EB7E-42F1-97DA-3C41ED4A3800}"/>
              </a:ext>
            </a:extLst>
          </p:cNvPr>
          <p:cNvSpPr/>
          <p:nvPr/>
        </p:nvSpPr>
        <p:spPr>
          <a:xfrm>
            <a:off x="3425436" y="4000500"/>
            <a:ext cx="3428999" cy="327332"/>
          </a:xfrm>
          <a:prstGeom prst="rect">
            <a:avLst/>
          </a:prstGeom>
          <a:solidFill>
            <a:srgbClr val="F091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950EA-7034-44D3-A803-3312B79DB21B}"/>
              </a:ext>
            </a:extLst>
          </p:cNvPr>
          <p:cNvSpPr/>
          <p:nvPr/>
        </p:nvSpPr>
        <p:spPr>
          <a:xfrm>
            <a:off x="3429000" y="-3695"/>
            <a:ext cx="3429000" cy="40123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143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90316F-7A8A-44E1-AB5B-F1CFCAD5F02E}"/>
              </a:ext>
            </a:extLst>
          </p:cNvPr>
          <p:cNvGrpSpPr/>
          <p:nvPr/>
        </p:nvGrpSpPr>
        <p:grpSpPr>
          <a:xfrm>
            <a:off x="4882314" y="3544323"/>
            <a:ext cx="261159" cy="261159"/>
            <a:chOff x="4033314" y="1026039"/>
            <a:chExt cx="288000" cy="28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23E777-ADB6-4184-9EA2-FD793424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314" y="1026039"/>
              <a:ext cx="288000" cy="288000"/>
            </a:xfrm>
            <a:prstGeom prst="ellipse">
              <a:avLst/>
            </a:prstGeom>
            <a:solidFill>
              <a:srgbClr val="3235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31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399229A-63E1-4994-952B-2E35F211D9E4}"/>
                </a:ext>
              </a:extLst>
            </p:cNvPr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4085495" y="1076437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0020C73-ED02-4533-9FC6-7BBD588325B1}"/>
              </a:ext>
            </a:extLst>
          </p:cNvPr>
          <p:cNvGrpSpPr/>
          <p:nvPr/>
        </p:nvGrpSpPr>
        <p:grpSpPr>
          <a:xfrm>
            <a:off x="3508838" y="3512033"/>
            <a:ext cx="261159" cy="261159"/>
            <a:chOff x="4034763" y="95167"/>
            <a:chExt cx="288000" cy="28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65E2B5-95AA-4845-B674-F05642BB5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763" y="95167"/>
              <a:ext cx="288000" cy="288000"/>
            </a:xfrm>
            <a:prstGeom prst="ellipse">
              <a:avLst/>
            </a:prstGeom>
            <a:solidFill>
              <a:srgbClr val="3235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3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D859FF-0A0D-481A-BC1C-AA2C9BE7E7F1}"/>
                </a:ext>
              </a:extLst>
            </p:cNvPr>
            <p:cNvPicPr/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4089843" y="142446"/>
              <a:ext cx="180512" cy="1805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E6497-33DD-43B6-92BD-8A02860F0FBA}"/>
              </a:ext>
            </a:extLst>
          </p:cNvPr>
          <p:cNvGrpSpPr/>
          <p:nvPr/>
        </p:nvGrpSpPr>
        <p:grpSpPr>
          <a:xfrm>
            <a:off x="4853271" y="2818771"/>
            <a:ext cx="261159" cy="261159"/>
            <a:chOff x="4033314" y="397573"/>
            <a:chExt cx="288000" cy="28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822714-3693-480E-8C97-F06095D24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314" y="397573"/>
              <a:ext cx="288000" cy="288000"/>
            </a:xfrm>
            <a:prstGeom prst="ellipse">
              <a:avLst/>
            </a:prstGeom>
            <a:solidFill>
              <a:srgbClr val="3235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3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723D52-B052-4F7F-B97A-0E71DFBA288C}"/>
                </a:ext>
              </a:extLst>
            </p:cNvPr>
            <p:cNvPicPr/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4082074" y="448843"/>
              <a:ext cx="190868" cy="1908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691C42-2CCC-4383-B352-0A0351E4D8E2}"/>
              </a:ext>
            </a:extLst>
          </p:cNvPr>
          <p:cNvGrpSpPr/>
          <p:nvPr/>
        </p:nvGrpSpPr>
        <p:grpSpPr>
          <a:xfrm>
            <a:off x="3509883" y="2821715"/>
            <a:ext cx="261159" cy="261159"/>
            <a:chOff x="4033314" y="711806"/>
            <a:chExt cx="288000" cy="28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884101-BC5A-43BB-9931-851DC569C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314" y="711806"/>
              <a:ext cx="288000" cy="288000"/>
            </a:xfrm>
            <a:prstGeom prst="ellipse">
              <a:avLst/>
            </a:prstGeom>
            <a:solidFill>
              <a:srgbClr val="3235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3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311C13A-5F98-416E-AE04-80F9DDB10487}"/>
                </a:ext>
              </a:extLst>
            </p:cNvPr>
            <p:cNvPicPr/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4085370" y="762808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69708-662F-4AD2-84D3-72ECDE03F56F}"/>
              </a:ext>
            </a:extLst>
          </p:cNvPr>
          <p:cNvSpPr/>
          <p:nvPr/>
        </p:nvSpPr>
        <p:spPr>
          <a:xfrm>
            <a:off x="5132753" y="3322021"/>
            <a:ext cx="2299407" cy="701269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725"/>
              </a:spcAft>
            </a:pPr>
            <a:r>
              <a:rPr lang="fr-FR" sz="9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Rue de Gonzague, </a:t>
            </a:r>
            <a:endParaRPr lang="fr-FR" sz="900" b="1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725"/>
              </a:spcAft>
            </a:pPr>
            <a:r>
              <a:rPr lang="fr-FR" sz="9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CITE PARC, </a:t>
            </a:r>
            <a:r>
              <a:rPr lang="fr-FR" sz="900" b="1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Batiment</a:t>
            </a:r>
            <a:r>
              <a:rPr lang="fr-FR" sz="9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C, Porte 64</a:t>
            </a:r>
          </a:p>
          <a:p>
            <a:pPr>
              <a:lnSpc>
                <a:spcPct val="107000"/>
              </a:lnSpc>
              <a:spcAft>
                <a:spcPts val="725"/>
              </a:spcAft>
            </a:pPr>
            <a:r>
              <a:rPr lang="fr-FR" sz="9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58000, NEVERS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746FB455-21BA-43AB-99BC-A767F08E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335" y="432541"/>
            <a:ext cx="3117175" cy="141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81"/>
              </a:spcBef>
              <a:spcAft>
                <a:spcPts val="181"/>
              </a:spcAft>
            </a:pPr>
            <a:r>
              <a:rPr lang="fr-FR" sz="105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Après avoir développé mes compétences en Economie et compréhension du marché, j’ai décidé d’allier mes connaissances à ma passion de l’informatique pour m’orienter vers le développement web par le biais de l’Access Code </a:t>
            </a:r>
            <a:r>
              <a:rPr lang="fr-FR" sz="1050" dirty="0" err="1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School</a:t>
            </a:r>
            <a:r>
              <a:rPr lang="fr-FR" sz="105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 qui m’offre une vision </a:t>
            </a:r>
            <a:r>
              <a:rPr lang="fr-FR" sz="1050" dirty="0" err="1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concète</a:t>
            </a:r>
            <a:r>
              <a:rPr lang="fr-FR" sz="105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 et </a:t>
            </a:r>
            <a:r>
              <a:rPr lang="fr-FR" sz="1050" dirty="0" err="1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approndie</a:t>
            </a:r>
            <a:r>
              <a:rPr lang="fr-FR" sz="105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 des réalités du métier de développeur afin d’évoluer de manière pérenne dans ce secteur</a:t>
            </a:r>
            <a:r>
              <a:rPr lang="fr-FR" sz="1000" dirty="0">
                <a:solidFill>
                  <a:srgbClr val="32352C"/>
                </a:solidFill>
                <a:latin typeface="+mj-lt"/>
                <a:ea typeface="Champagne &amp; Limousines" panose="020B0502020202020204" pitchFamily="34" charset="0"/>
                <a:cs typeface="Calibri"/>
              </a:rPr>
              <a:t>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731901-6121-4D68-A378-09F0DF4EC235}"/>
              </a:ext>
            </a:extLst>
          </p:cNvPr>
          <p:cNvSpPr/>
          <p:nvPr/>
        </p:nvSpPr>
        <p:spPr>
          <a:xfrm>
            <a:off x="3837626" y="4059973"/>
            <a:ext cx="3089203" cy="2220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EXPERIENCES PROFESSIONNELLES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F735585-3F6A-4C2C-8E83-DAB6826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41018"/>
              </p:ext>
            </p:extLst>
          </p:nvPr>
        </p:nvGraphicFramePr>
        <p:xfrm>
          <a:off x="3442012" y="4369830"/>
          <a:ext cx="3401186" cy="5638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589">
                  <a:extLst>
                    <a:ext uri="{9D8B030D-6E8A-4147-A177-3AD203B41FA5}">
                      <a16:colId xmlns:a16="http://schemas.microsoft.com/office/drawing/2014/main" val="1175269204"/>
                    </a:ext>
                  </a:extLst>
                </a:gridCol>
                <a:gridCol w="673597">
                  <a:extLst>
                    <a:ext uri="{9D8B030D-6E8A-4147-A177-3AD203B41FA5}">
                      <a16:colId xmlns:a16="http://schemas.microsoft.com/office/drawing/2014/main" val="662271502"/>
                    </a:ext>
                  </a:extLst>
                </a:gridCol>
              </a:tblGrid>
              <a:tr h="26487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Opérateur de fabrication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45321"/>
                  </a:ext>
                </a:extLst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CENTRE PHARMA | Février 2019 – Mai 2019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NEVERS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253346"/>
                  </a:ext>
                </a:extLst>
              </a:tr>
              <a:tr h="1214032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Formé à fabriquer des produits cosmétiques et procédés médicamenteux. Mission de 3 mois en recrutement Intérimaire.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Qualités acquises :   Rigueur / Discipline / Autonomie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44500" marR="0" lvl="0" indent="-88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4500" algn="l"/>
                        </a:tabLst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531171"/>
                  </a:ext>
                </a:extLst>
              </a:tr>
              <a:tr h="26487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Agent en télécommunication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196970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Teleperformance</a:t>
                      </a:r>
                      <a:endParaRPr lang="fr-FR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Domestic &amp; General | Avril 2018 – Octobre 2018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LISBONNE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2392"/>
                  </a:ext>
                </a:extLst>
              </a:tr>
              <a:tr h="1214032">
                <a:tc gridSpan="2">
                  <a:txBody>
                    <a:bodyPr/>
                    <a:lstStyle/>
                    <a:p>
                      <a:endParaRPr lang="fr-F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Travail pour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Teleperformance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sur le projet D&amp;G en vente d’assurance pour appareils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éléctroménagers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ainsi qu’en service client afin de dépêcher les réparateurs du réseau au contact du client.</a:t>
                      </a:r>
                    </a:p>
                    <a:p>
                      <a:pPr algn="ctr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Qualités acquises : Adaptabilité / Réactivité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3079" marR="73079" marT="36539" marB="365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947599"/>
                  </a:ext>
                </a:extLst>
              </a:tr>
              <a:tr h="2759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Intérimaire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3079" marR="73079" marT="36539" marB="36539"/>
                </a:tc>
                <a:extLst>
                  <a:ext uri="{0D108BD9-81ED-4DB2-BD59-A6C34878D82A}">
                    <a16:rowId xmlns:a16="http://schemas.microsoft.com/office/drawing/2014/main" val="2031912919"/>
                  </a:ext>
                </a:extLst>
              </a:tr>
              <a:tr h="4253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CRIT       | Juin 2017 –  Août 2017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Intérim’R</a:t>
                      </a: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Décembre 2018 – Septembre 2019</a:t>
                      </a:r>
                      <a:endParaRPr lang="fr-FR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BAYONNE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NEVERS</a:t>
                      </a:r>
                      <a:endParaRPr lang="fr-FR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1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47310"/>
                  </a:ext>
                </a:extLst>
              </a:tr>
              <a:tr h="1214032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Formé à fabriquer des produits cosmétiques et procédés médicamenteux. Mission de 3 mois en recrutement Intérimaire.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Qualités acquises :   Rigueur / Discipline / Autonomie</a:t>
                      </a:r>
                    </a:p>
                  </a:txBody>
                  <a:tcPr marL="66268" marR="66268" marT="33134" marB="331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44500" marR="0" lvl="0" indent="-88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4500" algn="l"/>
                        </a:tabLst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73079" marR="73079" marT="36539" marB="36539"/>
                </a:tc>
                <a:extLst>
                  <a:ext uri="{0D108BD9-81ED-4DB2-BD59-A6C34878D82A}">
                    <a16:rowId xmlns:a16="http://schemas.microsoft.com/office/drawing/2014/main" val="1653694477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669D46-9001-4C02-8561-EF42ECBC3029}"/>
              </a:ext>
            </a:extLst>
          </p:cNvPr>
          <p:cNvSpPr/>
          <p:nvPr/>
        </p:nvSpPr>
        <p:spPr>
          <a:xfrm>
            <a:off x="1051319" y="4063786"/>
            <a:ext cx="2383572" cy="2220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FORMATIONS</a:t>
            </a:r>
            <a:endParaRPr lang="fr-FR" sz="145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B7B82FA-9613-456F-BDAF-9715E4AA6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94922"/>
              </p:ext>
            </p:extLst>
          </p:nvPr>
        </p:nvGraphicFramePr>
        <p:xfrm>
          <a:off x="14802" y="4379860"/>
          <a:ext cx="3414198" cy="347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23">
                  <a:extLst>
                    <a:ext uri="{9D8B030D-6E8A-4147-A177-3AD203B41FA5}">
                      <a16:colId xmlns:a16="http://schemas.microsoft.com/office/drawing/2014/main" val="1175269204"/>
                    </a:ext>
                  </a:extLst>
                </a:gridCol>
                <a:gridCol w="2928675">
                  <a:extLst>
                    <a:ext uri="{9D8B030D-6E8A-4147-A177-3AD203B41FA5}">
                      <a16:colId xmlns:a16="http://schemas.microsoft.com/office/drawing/2014/main" val="3316831983"/>
                    </a:ext>
                  </a:extLst>
                </a:gridCol>
              </a:tblGrid>
              <a:tr h="12022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2020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En Cours</a:t>
                      </a:r>
                    </a:p>
                  </a:txBody>
                  <a:tcPr marL="66268" marR="66268" marT="33134" marB="3313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Développeur Web et Web Mobile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fr-FR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Access Code </a:t>
                      </a:r>
                      <a:r>
                        <a:rPr lang="fr-FR" sz="11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School</a:t>
                      </a:r>
                      <a:endParaRPr lang="fr-FR" sz="11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En formation chez </a:t>
                      </a:r>
                      <a:r>
                        <a:rPr lang="fr-FR" sz="11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OnlineFormaPro</a:t>
                      </a: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pour l’obtention d’un titre professionnel en développement web et web mobile</a:t>
                      </a: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531171"/>
                  </a:ext>
                </a:extLst>
              </a:tr>
              <a:tr h="12022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66268" marR="66268" marT="33134" marB="3313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Baccalauréat Economie et Social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Diplôme du BAC d’économie et sociologie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Section Européenne Mention Bien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Lycée l’Espérance, 58000 NEVERS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610312"/>
                  </a:ext>
                </a:extLst>
              </a:tr>
              <a:tr h="10598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66268" marR="66268" marT="33134" marB="3313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Certification Anglais B1+/B2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Diplôme de certification de compréhension de la langue anglaise de niveau B1+ / B2 remis par la Cambridge </a:t>
                      </a:r>
                      <a:r>
                        <a:rPr lang="fr-FR" sz="11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endParaRPr lang="fr-FR" sz="11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6268" marR="66268" marT="33134" marB="33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21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390F3059-B860-496A-BADF-014E67017E60}"/>
              </a:ext>
            </a:extLst>
          </p:cNvPr>
          <p:cNvSpPr/>
          <p:nvPr/>
        </p:nvSpPr>
        <p:spPr>
          <a:xfrm>
            <a:off x="167509" y="8416158"/>
            <a:ext cx="579690" cy="20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endParaRPr lang="fr-FR" sz="997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FD8FA5-6890-479E-93DC-E49B3298CE1E}"/>
              </a:ext>
            </a:extLst>
          </p:cNvPr>
          <p:cNvSpPr/>
          <p:nvPr/>
        </p:nvSpPr>
        <p:spPr>
          <a:xfrm>
            <a:off x="167509" y="8769654"/>
            <a:ext cx="742972" cy="20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endParaRPr lang="fr-FR" sz="997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061ECF-C9A9-4D3D-A928-024F0B7D6739}"/>
              </a:ext>
            </a:extLst>
          </p:cNvPr>
          <p:cNvSpPr/>
          <p:nvPr/>
        </p:nvSpPr>
        <p:spPr>
          <a:xfrm>
            <a:off x="167509" y="9113119"/>
            <a:ext cx="686193" cy="20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endParaRPr lang="fr-FR" sz="997" b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66640FD-4514-424C-8AA3-C0685353AC74}"/>
              </a:ext>
            </a:extLst>
          </p:cNvPr>
          <p:cNvSpPr/>
          <p:nvPr/>
        </p:nvSpPr>
        <p:spPr>
          <a:xfrm>
            <a:off x="4207024" y="1777418"/>
            <a:ext cx="2152410" cy="3339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725"/>
              </a:spcAft>
            </a:pPr>
            <a:r>
              <a:rPr lang="fr-FR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CENTRES D’INTERET</a:t>
            </a:r>
          </a:p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fr-FR" sz="997" dirty="0">
                <a:solidFill>
                  <a:srgbClr val="CB9427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44" name="Picture 43" descr="C:\Users\YOUSSEF\AppData\Local\Microsoft\Windows\INetCache\Content.Word\world-icon-png-3014.png">
            <a:extLst>
              <a:ext uri="{FF2B5EF4-FFF2-40B4-BE49-F238E27FC236}">
                <a16:creationId xmlns:a16="http://schemas.microsoft.com/office/drawing/2014/main" id="{F8D5B29B-AE78-401C-917D-A3436BA5E914}"/>
              </a:ext>
            </a:extLst>
          </p:cNvPr>
          <p:cNvPicPr/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75" y="2100005"/>
            <a:ext cx="189599" cy="189599"/>
          </a:xfrm>
          <a:prstGeom prst="ellipse">
            <a:avLst/>
          </a:prstGeom>
          <a:noFill/>
          <a:ln w="25400"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277A5A8-69EA-4F97-8752-AFED18E275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3005" t="-18692" r="-15090" b="-14558"/>
          <a:stretch/>
        </p:blipFill>
        <p:spPr bwMode="auto">
          <a:xfrm>
            <a:off x="4619211" y="2104204"/>
            <a:ext cx="202779" cy="195869"/>
          </a:xfrm>
          <a:prstGeom prst="ellipse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BB711A3-B5AB-426C-8D43-DCB9983239F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951" y="2114127"/>
            <a:ext cx="163224" cy="163224"/>
          </a:xfrm>
          <a:prstGeom prst="ellipse">
            <a:avLst/>
          </a:prstGeom>
          <a:noFill/>
          <a:ln w="25400"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29BB5C4-8431-4C6C-82A7-A4FAF62E6D4B}"/>
              </a:ext>
            </a:extLst>
          </p:cNvPr>
          <p:cNvSpPr/>
          <p:nvPr/>
        </p:nvSpPr>
        <p:spPr>
          <a:xfrm>
            <a:off x="3752828" y="2090151"/>
            <a:ext cx="607789" cy="209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fr-FR" sz="997" b="1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Internet</a:t>
            </a:r>
            <a:endParaRPr lang="fr-FR" sz="997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60694-B737-46FB-BDF3-97559678464C}"/>
              </a:ext>
            </a:extLst>
          </p:cNvPr>
          <p:cNvSpPr/>
          <p:nvPr/>
        </p:nvSpPr>
        <p:spPr>
          <a:xfrm>
            <a:off x="4891936" y="2090151"/>
            <a:ext cx="587335" cy="209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fr-FR" sz="997" b="1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Voyage</a:t>
            </a:r>
            <a:endParaRPr lang="fr-FR" sz="997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97AD83-AC01-4151-97D0-21C6A6A071C7}"/>
              </a:ext>
            </a:extLst>
          </p:cNvPr>
          <p:cNvSpPr/>
          <p:nvPr/>
        </p:nvSpPr>
        <p:spPr>
          <a:xfrm>
            <a:off x="6028547" y="2081814"/>
            <a:ext cx="587335" cy="209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725"/>
              </a:spcAft>
            </a:pPr>
            <a:r>
              <a:rPr lang="fr-FR" sz="997" b="1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Sport</a:t>
            </a:r>
            <a:endParaRPr lang="fr-FR" sz="997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725E126-75A7-45AB-8821-C81AFE6DD7B4}"/>
              </a:ext>
            </a:extLst>
          </p:cNvPr>
          <p:cNvSpPr/>
          <p:nvPr/>
        </p:nvSpPr>
        <p:spPr>
          <a:xfrm>
            <a:off x="732848" y="3123488"/>
            <a:ext cx="2216230" cy="9134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358"/>
              </a:lnSpc>
            </a:pPr>
            <a:r>
              <a:rPr lang="fr-FR" sz="3264" b="1" dirty="0">
                <a:solidFill>
                  <a:srgbClr val="F09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Warren</a:t>
            </a:r>
          </a:p>
          <a:p>
            <a:pPr>
              <a:lnSpc>
                <a:spcPts val="2358"/>
              </a:lnSpc>
            </a:pPr>
            <a:r>
              <a:rPr lang="fr-FR" sz="3264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MAUNIER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E542C89-7827-47BC-8279-D352C7C8AD21}"/>
              </a:ext>
            </a:extLst>
          </p:cNvPr>
          <p:cNvSpPr/>
          <p:nvPr/>
        </p:nvSpPr>
        <p:spPr>
          <a:xfrm>
            <a:off x="3424491" y="102440"/>
            <a:ext cx="3429000" cy="2196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7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CA5C843-3215-48F7-9D1B-6973F0D9941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8"/>
          <a:srcRect/>
          <a:stretch/>
        </p:blipFill>
        <p:spPr>
          <a:xfrm rot="20904957">
            <a:off x="818112" y="9063299"/>
            <a:ext cx="489673" cy="489600"/>
          </a:xfrm>
          <a:prstGeom prst="ellipse">
            <a:avLst/>
          </a:prstGeom>
          <a:ln>
            <a:solidFill>
              <a:srgbClr val="CB9427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E1A540C-818D-42A2-8A99-624CB1CF69A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9"/>
          <a:srcRect/>
          <a:stretch/>
        </p:blipFill>
        <p:spPr>
          <a:xfrm rot="20833473">
            <a:off x="2125304" y="9052798"/>
            <a:ext cx="489600" cy="489600"/>
          </a:xfrm>
          <a:prstGeom prst="ellipse">
            <a:avLst/>
          </a:prstGeom>
          <a:ln>
            <a:solidFill>
              <a:srgbClr val="CB9427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392056E-4F34-43C1-BDF1-9EEB4E3C0C3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0"/>
          <a:srcRect/>
          <a:stretch/>
        </p:blipFill>
        <p:spPr>
          <a:xfrm rot="20981043">
            <a:off x="223896" y="8277692"/>
            <a:ext cx="489673" cy="489673"/>
          </a:xfrm>
          <a:prstGeom prst="ellipse">
            <a:avLst/>
          </a:prstGeom>
          <a:solidFill>
            <a:schemeClr val="bg1"/>
          </a:solidFill>
          <a:ln>
            <a:solidFill>
              <a:srgbClr val="CB9427"/>
            </a:solidFill>
          </a:ln>
          <a:effectLst/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729E345-7BF9-41B4-94F6-353639FB6D7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1"/>
          <a:srcRect/>
          <a:stretch/>
        </p:blipFill>
        <p:spPr>
          <a:xfrm rot="21161511">
            <a:off x="1437199" y="8300707"/>
            <a:ext cx="489673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CB9427"/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4981CB6-248F-4326-90AB-2CBA1CF4C9E4}"/>
              </a:ext>
            </a:extLst>
          </p:cNvPr>
          <p:cNvSpPr/>
          <p:nvPr/>
        </p:nvSpPr>
        <p:spPr>
          <a:xfrm rot="20904957">
            <a:off x="713609" y="9623271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PHP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F2F36B9-92C1-4F88-A104-403B9FD4F7CC}"/>
              </a:ext>
            </a:extLst>
          </p:cNvPr>
          <p:cNvPicPr>
            <a:picLocks/>
          </p:cNvPicPr>
          <p:nvPr/>
        </p:nvPicPr>
        <p:blipFill>
          <a:blip r:embed="rId22"/>
          <a:srcRect/>
          <a:stretch/>
        </p:blipFill>
        <p:spPr>
          <a:xfrm rot="20653771">
            <a:off x="2673103" y="8303033"/>
            <a:ext cx="489600" cy="489600"/>
          </a:xfrm>
          <a:prstGeom prst="ellipse">
            <a:avLst/>
          </a:prstGeom>
          <a:solidFill>
            <a:schemeClr val="bg1"/>
          </a:solidFill>
          <a:ln>
            <a:solidFill>
              <a:srgbClr val="CB9427"/>
            </a:solidFill>
          </a:ln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3128E32-78B3-4567-9568-4AE350042033}"/>
              </a:ext>
            </a:extLst>
          </p:cNvPr>
          <p:cNvSpPr/>
          <p:nvPr/>
        </p:nvSpPr>
        <p:spPr>
          <a:xfrm>
            <a:off x="1062948" y="7764925"/>
            <a:ext cx="1942812" cy="2985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fr-FR" sz="143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COMPETENCES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5C65037-967E-4E5C-8E8A-3D798F6DFFB3}"/>
              </a:ext>
            </a:extLst>
          </p:cNvPr>
          <p:cNvSpPr/>
          <p:nvPr/>
        </p:nvSpPr>
        <p:spPr>
          <a:xfrm rot="20904957">
            <a:off x="2036570" y="9623730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FB335A7-037E-4B11-8D6B-CDFD068D3C2B}"/>
              </a:ext>
            </a:extLst>
          </p:cNvPr>
          <p:cNvSpPr/>
          <p:nvPr/>
        </p:nvSpPr>
        <p:spPr>
          <a:xfrm rot="20904957">
            <a:off x="115654" y="8862703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820769-BF8E-40FE-855C-2EEAF0839EA7}"/>
              </a:ext>
            </a:extLst>
          </p:cNvPr>
          <p:cNvSpPr/>
          <p:nvPr/>
        </p:nvSpPr>
        <p:spPr>
          <a:xfrm rot="20904957">
            <a:off x="1353274" y="8862702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29726F-ACF9-4F0A-BA7F-1C336F4966C6}"/>
              </a:ext>
            </a:extLst>
          </p:cNvPr>
          <p:cNvSpPr/>
          <p:nvPr/>
        </p:nvSpPr>
        <p:spPr>
          <a:xfrm rot="20904957">
            <a:off x="2635073" y="8850340"/>
            <a:ext cx="805458" cy="18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7" b="1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489CA01-71F4-4400-ACF6-5EF66DB337AC}"/>
              </a:ext>
            </a:extLst>
          </p:cNvPr>
          <p:cNvSpPr txBox="1"/>
          <p:nvPr/>
        </p:nvSpPr>
        <p:spPr>
          <a:xfrm>
            <a:off x="3419982" y="10892"/>
            <a:ext cx="3433509" cy="33515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 propos de moi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7E6F43-AAC4-4B4B-A1B5-732C7B42DB8A}"/>
              </a:ext>
            </a:extLst>
          </p:cNvPr>
          <p:cNvSpPr txBox="1"/>
          <p:nvPr/>
        </p:nvSpPr>
        <p:spPr>
          <a:xfrm>
            <a:off x="3722474" y="3512949"/>
            <a:ext cx="1985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06.95.58.23.30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1C76263-ED1B-4387-8D6B-AD07CBE1FB77}"/>
              </a:ext>
            </a:extLst>
          </p:cNvPr>
          <p:cNvSpPr txBox="1"/>
          <p:nvPr/>
        </p:nvSpPr>
        <p:spPr>
          <a:xfrm>
            <a:off x="3776130" y="2818771"/>
            <a:ext cx="1193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23 Ans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66E82E1-494A-4C6A-AA3C-CF6F7BF91CB2}"/>
              </a:ext>
            </a:extLst>
          </p:cNvPr>
          <p:cNvSpPr txBox="1"/>
          <p:nvPr/>
        </p:nvSpPr>
        <p:spPr>
          <a:xfrm>
            <a:off x="5109232" y="2796408"/>
            <a:ext cx="2624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w.maunier@csndnevers.net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47409E9-C524-41F1-AD87-9984F9EC7C37}"/>
              </a:ext>
            </a:extLst>
          </p:cNvPr>
          <p:cNvSpPr txBox="1"/>
          <p:nvPr/>
        </p:nvSpPr>
        <p:spPr>
          <a:xfrm>
            <a:off x="4271750" y="2409897"/>
            <a:ext cx="2087684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COORDONNÉES</a:t>
            </a:r>
          </a:p>
        </p:txBody>
      </p:sp>
    </p:spTree>
    <p:extLst>
      <p:ext uri="{BB962C8B-B14F-4D97-AF65-F5344CB8AC3E}">
        <p14:creationId xmlns:p14="http://schemas.microsoft.com/office/powerpoint/2010/main" val="2784746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312</Words>
  <Application>Microsoft Office PowerPoint</Application>
  <PresentationFormat>Format A4 (210 x 297 mm)</PresentationFormat>
  <Paragraphs>64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acs</cp:lastModifiedBy>
  <cp:revision>154</cp:revision>
  <dcterms:created xsi:type="dcterms:W3CDTF">2015-07-03T12:55:42Z</dcterms:created>
  <dcterms:modified xsi:type="dcterms:W3CDTF">2020-05-27T11:45:51Z</dcterms:modified>
</cp:coreProperties>
</file>