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98" r:id="rId5"/>
    <p:sldId id="301" r:id="rId6"/>
    <p:sldId id="302" r:id="rId7"/>
    <p:sldId id="303" r:id="rId8"/>
    <p:sldId id="304" r:id="rId9"/>
    <p:sldId id="305" r:id="rId10"/>
    <p:sldId id="307" r:id="rId11"/>
    <p:sldId id="309" r:id="rId12"/>
    <p:sldId id="308" r:id="rId13"/>
    <p:sldId id="306" r:id="rId14"/>
    <p:sldId id="310" r:id="rId15"/>
    <p:sldId id="311" r:id="rId16"/>
    <p:sldId id="312" r:id="rId17"/>
    <p:sldId id="315" r:id="rId18"/>
    <p:sldId id="313" r:id="rId19"/>
    <p:sldId id="314" r:id="rId20"/>
    <p:sldId id="316" r:id="rId21"/>
    <p:sldId id="317" r:id="rId22"/>
    <p:sldId id="318" r:id="rId23"/>
    <p:sldId id="327" r:id="rId24"/>
    <p:sldId id="319" r:id="rId25"/>
    <p:sldId id="320" r:id="rId26"/>
    <p:sldId id="321" r:id="rId27"/>
    <p:sldId id="322" r:id="rId28"/>
    <p:sldId id="323" r:id="rId29"/>
    <p:sldId id="324" r:id="rId30"/>
    <p:sldId id="325"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t Berdel KIŞ" initials="BBK" lastIdx="1" clrIdx="0">
    <p:extLst>
      <p:ext uri="{19B8F6BF-5375-455C-9EA6-DF929625EA0E}">
        <p15:presenceInfo xmlns:p15="http://schemas.microsoft.com/office/powerpoint/2012/main" userId="acdebff70573a3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1" d="100"/>
          <a:sy n="61" d="100"/>
        </p:scale>
        <p:origin x="45" y="11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0T21:25:18.58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BE14-B99E-40D2-AE7F-C3599B1CD52C}" type="datetimeFigureOut">
              <a:rPr lang="en-US" smtClean="0"/>
              <a:t>12/20/2020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8E76-6B62-419B-8339-EBEC2F70A08D}" type="slidenum">
              <a:rPr lang="en-US" smtClean="0"/>
              <a:t>‹#›</a:t>
            </a:fld>
            <a:endParaRPr lang="en-US"/>
          </a:p>
        </p:txBody>
      </p:sp>
    </p:spTree>
    <p:extLst>
      <p:ext uri="{BB962C8B-B14F-4D97-AF65-F5344CB8AC3E}">
        <p14:creationId xmlns:p14="http://schemas.microsoft.com/office/powerpoint/2010/main" val="356446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278E76-6B62-419B-8339-EBEC2F70A08D}" type="slidenum">
              <a:rPr lang="en-US" smtClean="0"/>
              <a:t>6</a:t>
            </a:fld>
            <a:endParaRPr lang="en-US"/>
          </a:p>
        </p:txBody>
      </p:sp>
    </p:spTree>
    <p:extLst>
      <p:ext uri="{BB962C8B-B14F-4D97-AF65-F5344CB8AC3E}">
        <p14:creationId xmlns:p14="http://schemas.microsoft.com/office/powerpoint/2010/main" val="128108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57038" y="1237467"/>
            <a:ext cx="3591495" cy="3270076"/>
          </a:xfrm>
        </p:spPr>
        <p:txBody>
          <a:bodyPr anchor="b">
            <a:normAutofit/>
          </a:bodyPr>
          <a:lstStyle/>
          <a:p>
            <a:r>
              <a:rPr lang="en-US" sz="3800" dirty="0">
                <a:solidFill>
                  <a:schemeClr val="tx1"/>
                </a:solidFill>
              </a:rPr>
              <a:t>Türkiye </a:t>
            </a:r>
            <a:r>
              <a:rPr lang="en-US" sz="3800" dirty="0" err="1">
                <a:solidFill>
                  <a:schemeClr val="tx1"/>
                </a:solidFill>
              </a:rPr>
              <a:t>ve</a:t>
            </a:r>
            <a:r>
              <a:rPr lang="en-US" sz="3800" dirty="0">
                <a:solidFill>
                  <a:schemeClr val="tx1"/>
                </a:solidFill>
              </a:rPr>
              <a:t> </a:t>
            </a:r>
            <a:r>
              <a:rPr lang="en-US" sz="3800" dirty="0" err="1">
                <a:solidFill>
                  <a:schemeClr val="tx1"/>
                </a:solidFill>
              </a:rPr>
              <a:t>Yurtdışı</a:t>
            </a:r>
            <a:r>
              <a:rPr lang="en-US" sz="3800" dirty="0">
                <a:solidFill>
                  <a:schemeClr val="tx1"/>
                </a:solidFill>
              </a:rPr>
              <a:t> </a:t>
            </a:r>
            <a:r>
              <a:rPr lang="en-US" sz="3800" dirty="0" err="1">
                <a:solidFill>
                  <a:schemeClr val="tx1"/>
                </a:solidFill>
              </a:rPr>
              <a:t>Karşılaştırmalı</a:t>
            </a:r>
            <a:r>
              <a:rPr lang="en-US" sz="3800" dirty="0">
                <a:solidFill>
                  <a:schemeClr val="tx1"/>
                </a:solidFill>
              </a:rPr>
              <a:t> Veri </a:t>
            </a:r>
            <a:r>
              <a:rPr lang="en-US" sz="3800" dirty="0" err="1">
                <a:solidFill>
                  <a:schemeClr val="tx1"/>
                </a:solidFill>
              </a:rPr>
              <a:t>Analizi</a:t>
            </a:r>
            <a:endParaRPr lang="en-US" sz="38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dirty="0">
                <a:solidFill>
                  <a:srgbClr val="FF0000"/>
                </a:solidFill>
              </a:rPr>
              <a:t>Bel</a:t>
            </a:r>
            <a:r>
              <a:rPr lang="tr-TR" dirty="0">
                <a:solidFill>
                  <a:srgbClr val="FF0000"/>
                </a:solidFill>
              </a:rPr>
              <a:t>it Berdel kış</a:t>
            </a:r>
            <a:endParaRPr lang="en-US" dirty="0">
              <a:solidFill>
                <a:srgbClr val="FF0000"/>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D952-2F71-4D0C-B7FD-01080C8646A8}"/>
              </a:ext>
            </a:extLst>
          </p:cNvPr>
          <p:cNvSpPr>
            <a:spLocks noGrp="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Araştırma için </a:t>
            </a:r>
            <a:r>
              <a:rPr lang="tr-TR">
                <a:latin typeface="Times New Roman" panose="02020603050405020304" pitchFamily="18" charset="0"/>
                <a:cs typeface="Times New Roman" panose="02020603050405020304" pitchFamily="18" charset="0"/>
              </a:rPr>
              <a:t>Kullanılan Teknolojiler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467BB-4CE0-4D58-9098-085D4C0E3A59}"/>
              </a:ext>
            </a:extLst>
          </p:cNvPr>
          <p:cNvSpPr>
            <a:spLocks noGrp="1"/>
          </p:cNvSpPr>
          <p:nvPr>
            <p:ph idx="1"/>
          </p:nvPr>
        </p:nvSpPr>
        <p:spPr/>
        <p:txBody>
          <a:bodyPr>
            <a:normAutofit/>
          </a:bodyPr>
          <a:lstStyle/>
          <a:p>
            <a:pPr marL="457200" marR="0" lvl="1" indent="0" algn="just">
              <a:lnSpc>
                <a:spcPct val="200000"/>
              </a:lnSpc>
              <a:spcBef>
                <a:spcPts val="1600"/>
              </a:spcBef>
              <a:spcAft>
                <a:spcPts val="600"/>
              </a:spcAft>
              <a:buNone/>
            </a:pPr>
            <a:r>
              <a:rPr lang="tr-TR" sz="3200" b="1" dirty="0">
                <a:effectLst/>
                <a:latin typeface="Times New Roman" panose="02020603050405020304" pitchFamily="18" charset="0"/>
                <a:ea typeface="Times New Roman" panose="02020603050405020304" pitchFamily="18" charset="0"/>
              </a:rPr>
              <a:t>1. Veri Analizi</a:t>
            </a:r>
            <a:endParaRPr lang="en-US" sz="3200" b="1" dirty="0">
              <a:effectLst/>
              <a:latin typeface="Times New Roman" panose="02020603050405020304" pitchFamily="18" charset="0"/>
              <a:ea typeface="Times New Roman" panose="02020603050405020304" pitchFamily="18" charset="0"/>
            </a:endParaRPr>
          </a:p>
          <a:p>
            <a:pPr marL="0" marR="0" indent="0" algn="just">
              <a:lnSpc>
                <a:spcPct val="200000"/>
              </a:lnSpc>
              <a:spcBef>
                <a:spcPts val="1600"/>
              </a:spcBef>
              <a:spcAft>
                <a:spcPts val="600"/>
              </a:spcAft>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    2. Tahmin Modeli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just">
              <a:lnSpc>
                <a:spcPct val="200000"/>
              </a:lnSpc>
              <a:spcBef>
                <a:spcPts val="0"/>
              </a:spcBef>
              <a:spcAft>
                <a:spcPts val="1000"/>
              </a:spcAft>
              <a:buNone/>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3. Görselleştirme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49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420D-2AE6-47FA-9A40-D6E810961154}"/>
              </a:ext>
            </a:extLst>
          </p:cNvPr>
          <p:cNvSpPr>
            <a:spLocks noGrp="1"/>
          </p:cNvSpPr>
          <p:nvPr>
            <p:ph type="title"/>
          </p:nvPr>
        </p:nvSpPr>
        <p:spPr/>
        <p:txBody>
          <a:bodyPr/>
          <a:lstStyle/>
          <a:p>
            <a:r>
              <a:rPr lang="tr-TR" sz="4800" b="1" dirty="0">
                <a:latin typeface="Times New Roman" panose="02020603050405020304" pitchFamily="18" charset="0"/>
                <a:ea typeface="Times New Roman" panose="02020603050405020304" pitchFamily="18" charset="0"/>
              </a:rPr>
              <a:t>Veri Analizi</a:t>
            </a:r>
            <a:br>
              <a:rPr lang="en-US" sz="44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4BBA4A-BCDF-473B-BBEB-C23ED8BD31EC}"/>
              </a:ext>
            </a:extLst>
          </p:cNvPr>
          <p:cNvSpPr>
            <a:spLocks noGrp="1"/>
          </p:cNvSpPr>
          <p:nvPr>
            <p:ph idx="1"/>
          </p:nvPr>
        </p:nvSpPr>
        <p:spPr>
          <a:xfrm>
            <a:off x="1097280" y="2108201"/>
            <a:ext cx="10058400" cy="3947366"/>
          </a:xfrm>
        </p:spPr>
        <p:txBody>
          <a:bodyPr>
            <a:normAutofit fontScale="92500" lnSpcReduction="10000"/>
          </a:bodyPr>
          <a:lstStyle/>
          <a:p>
            <a:pPr marL="0" marR="0" indent="0" algn="just">
              <a:lnSpc>
                <a:spcPct val="200000"/>
              </a:lnSpc>
              <a:spcBef>
                <a:spcPts val="1600"/>
              </a:spcBef>
              <a:spcAft>
                <a:spcPts val="600"/>
              </a:spcAft>
            </a:pPr>
            <a:r>
              <a:rPr lang="tr-TR" sz="2800" i="0" dirty="0">
                <a:effectLst/>
                <a:latin typeface="Times New Roman" panose="02020603050405020304" pitchFamily="18" charset="0"/>
                <a:ea typeface="Times New Roman" panose="02020603050405020304" pitchFamily="18" charset="0"/>
              </a:rPr>
              <a:t>Araştırma için yapılacak analizlerde veri seti üzerinde analiz ve manipülasyon yapılabilmesi için açık kaynaklı </a:t>
            </a:r>
            <a:r>
              <a:rPr lang="tr-TR" sz="2800" b="1" i="0" u="sng" dirty="0">
                <a:effectLst/>
                <a:latin typeface="Times New Roman" panose="02020603050405020304" pitchFamily="18" charset="0"/>
                <a:ea typeface="Times New Roman" panose="02020603050405020304" pitchFamily="18" charset="0"/>
              </a:rPr>
              <a:t>PANDAS kütüphanesi </a:t>
            </a:r>
            <a:r>
              <a:rPr lang="tr-TR" sz="2800" i="0" dirty="0">
                <a:effectLst/>
                <a:latin typeface="Times New Roman" panose="02020603050405020304" pitchFamily="18" charset="0"/>
                <a:ea typeface="Times New Roman" panose="02020603050405020304" pitchFamily="18" charset="0"/>
              </a:rPr>
              <a:t>kullanılmıştır. Zaman ve değer verilerinin makina öğrenmesi süreci için gereken veri formatına dönüştürülmesini sağladığı için bu projede </a:t>
            </a:r>
            <a:r>
              <a:rPr lang="tr-TR" sz="2800" b="1" i="0" u="sng" dirty="0">
                <a:effectLst/>
                <a:latin typeface="Times New Roman" panose="02020603050405020304" pitchFamily="18" charset="0"/>
                <a:ea typeface="Times New Roman" panose="02020603050405020304" pitchFamily="18" charset="0"/>
              </a:rPr>
              <a:t>PANDAS</a:t>
            </a:r>
            <a:r>
              <a:rPr lang="tr-TR" sz="2800" i="0" dirty="0">
                <a:effectLst/>
                <a:latin typeface="Times New Roman" panose="02020603050405020304" pitchFamily="18" charset="0"/>
                <a:ea typeface="Times New Roman" panose="02020603050405020304" pitchFamily="18" charset="0"/>
              </a:rPr>
              <a:t> kullanımı tercih edilmiştir</a:t>
            </a:r>
            <a:r>
              <a:rPr lang="tr-TR" sz="1000" b="1" i="0" dirty="0">
                <a:effectLst/>
                <a:latin typeface="Times New Roman" panose="02020603050405020304" pitchFamily="18" charset="0"/>
                <a:ea typeface="Times New Roman" panose="02020603050405020304" pitchFamily="18" charset="0"/>
              </a:rPr>
              <a:t>.</a:t>
            </a:r>
            <a:endParaRPr lang="en-US" sz="900" b="1" i="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0803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575-28BD-488F-8C0E-DD6116459675}"/>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Tahmin Modeli</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8A925A5-E949-4194-B1E9-30A993041C37}"/>
              </a:ext>
            </a:extLst>
          </p:cNvPr>
          <p:cNvSpPr>
            <a:spLocks noGrp="1"/>
          </p:cNvSpPr>
          <p:nvPr>
            <p:ph idx="1"/>
          </p:nvPr>
        </p:nvSpPr>
        <p:spPr>
          <a:xfrm>
            <a:off x="1097280" y="2108201"/>
            <a:ext cx="10058400" cy="4008015"/>
          </a:xfrm>
        </p:spPr>
        <p:txBody>
          <a:bodyPr>
            <a:normAutofit/>
          </a:bodyPr>
          <a:lstStyle/>
          <a:p>
            <a:pPr marL="0" marR="0" indent="0" algn="just">
              <a:lnSpc>
                <a:spcPct val="115000"/>
              </a:lnSpc>
              <a:spcBef>
                <a:spcPts val="0"/>
              </a:spcBef>
              <a:spcAft>
                <a:spcPts val="1000"/>
              </a:spcAft>
              <a:buNone/>
            </a:pPr>
            <a:r>
              <a:rPr lang="tr-TR" sz="2500" dirty="0">
                <a:effectLst/>
                <a:latin typeface="Times New Roman" panose="02020603050405020304" pitchFamily="18" charset="0"/>
                <a:ea typeface="Calibri" panose="020F0502020204030204" pitchFamily="34" charset="0"/>
              </a:rPr>
              <a:t>Projenin temel amacı olan ileri tarihli piyasa hacim tahmini için PANDAS’tan elde edilen sonuçlar üzerinden PROPHET kütüphanesi yardmıyla finansal veriler üstüne regresyon analizi yapabilme kabiliyeti ile ileri tarihli tahmin yapılabilmesini sağlamaktadır. </a:t>
            </a:r>
            <a:r>
              <a:rPr lang="tr-TR" sz="2500" b="1" dirty="0">
                <a:effectLst/>
                <a:latin typeface="Times New Roman" panose="02020603050405020304" pitchFamily="18" charset="0"/>
                <a:ea typeface="Calibri" panose="020F0502020204030204" pitchFamily="34" charset="0"/>
              </a:rPr>
              <a:t>PROPHET</a:t>
            </a:r>
            <a:r>
              <a:rPr lang="tr-TR" sz="2500" dirty="0">
                <a:effectLst/>
                <a:latin typeface="Times New Roman" panose="02020603050405020304" pitchFamily="18" charset="0"/>
                <a:ea typeface="Calibri" panose="020F0502020204030204" pitchFamily="34" charset="0"/>
              </a:rPr>
              <a:t> kütüphanesi Facebook tarafından toplamsal model ile zaman tabanlı trend takibi için geliştirilmiş tahmin modülüdür. Açık kaynaklı olarak geliştirildiğinden öğrenme kaynakları bulunmaktadır. Kullanımı için </a:t>
            </a:r>
            <a:r>
              <a:rPr lang="tr-TR" sz="2500" b="1" dirty="0">
                <a:effectLst/>
                <a:latin typeface="Times New Roman" panose="02020603050405020304" pitchFamily="18" charset="0"/>
                <a:ea typeface="Calibri" panose="020F0502020204030204" pitchFamily="34" charset="0"/>
              </a:rPr>
              <a:t>AutoTS</a:t>
            </a:r>
            <a:r>
              <a:rPr lang="tr-TR" sz="2500" dirty="0">
                <a:effectLst/>
                <a:latin typeface="Times New Roman" panose="02020603050405020304" pitchFamily="18" charset="0"/>
                <a:ea typeface="Calibri" panose="020F0502020204030204" pitchFamily="34" charset="0"/>
              </a:rPr>
              <a:t> otomatik makina öğrenmesi ve </a:t>
            </a:r>
            <a:r>
              <a:rPr lang="tr-TR" sz="2500" b="1" dirty="0">
                <a:effectLst/>
                <a:latin typeface="Times New Roman" panose="02020603050405020304" pitchFamily="18" charset="0"/>
                <a:ea typeface="Calibri" panose="020F0502020204030204" pitchFamily="34" charset="0"/>
              </a:rPr>
              <a:t>gluonts</a:t>
            </a:r>
            <a:r>
              <a:rPr lang="tr-TR" sz="2500" dirty="0">
                <a:effectLst/>
                <a:latin typeface="Times New Roman" panose="02020603050405020304" pitchFamily="18" charset="0"/>
                <a:ea typeface="Calibri" panose="020F0502020204030204" pitchFamily="34" charset="0"/>
              </a:rPr>
              <a:t> zaman serisi modelleme kütüphanelerinin sağladığı altyapı ile zaman verisi üstünde regresyon yapabilmeyi sağlar.</a:t>
            </a:r>
            <a:endParaRPr lang="en-US" sz="2500" dirty="0"/>
          </a:p>
        </p:txBody>
      </p:sp>
    </p:spTree>
    <p:extLst>
      <p:ext uri="{BB962C8B-B14F-4D97-AF65-F5344CB8AC3E}">
        <p14:creationId xmlns:p14="http://schemas.microsoft.com/office/powerpoint/2010/main" val="408488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29A1-42D4-4670-81A7-FFD3200F937C}"/>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Görselleştirme</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EA0375-4ADD-40DD-B074-F450CCD7D812}"/>
              </a:ext>
            </a:extLst>
          </p:cNvPr>
          <p:cNvSpPr>
            <a:spLocks noGrp="1"/>
          </p:cNvSpPr>
          <p:nvPr>
            <p:ph idx="1"/>
          </p:nvPr>
        </p:nvSpPr>
        <p:spPr/>
        <p:txBody>
          <a:bodyPr>
            <a:noAutofit/>
          </a:bodyPr>
          <a:lstStyle/>
          <a:p>
            <a:r>
              <a:rPr lang="tr-TR" sz="2800" dirty="0">
                <a:effectLst/>
                <a:latin typeface="Times New Roman" panose="02020603050405020304" pitchFamily="18" charset="0"/>
                <a:ea typeface="Calibri" panose="020F0502020204030204" pitchFamily="34" charset="0"/>
              </a:rPr>
              <a:t>Finansal analizin anlaşılabilir bir formatta görselleştirilmesi için </a:t>
            </a:r>
            <a:r>
              <a:rPr lang="tr-TR" sz="2800" b="1" u="sng" dirty="0">
                <a:effectLst/>
                <a:latin typeface="Times New Roman" panose="02020603050405020304" pitchFamily="18" charset="0"/>
                <a:ea typeface="Calibri" panose="020F0502020204030204" pitchFamily="34" charset="0"/>
              </a:rPr>
              <a:t>MATPLOTLIB</a:t>
            </a:r>
            <a:r>
              <a:rPr lang="tr-TR" sz="2800" dirty="0">
                <a:effectLst/>
                <a:latin typeface="Times New Roman" panose="02020603050405020304" pitchFamily="18" charset="0"/>
                <a:ea typeface="Calibri" panose="020F0502020204030204" pitchFamily="34" charset="0"/>
              </a:rPr>
              <a:t> ve </a:t>
            </a:r>
            <a:r>
              <a:rPr lang="tr-TR" sz="2800" b="1" u="sng" dirty="0">
                <a:effectLst/>
                <a:latin typeface="Times New Roman" panose="02020603050405020304" pitchFamily="18" charset="0"/>
                <a:ea typeface="Calibri" panose="020F0502020204030204" pitchFamily="34" charset="0"/>
              </a:rPr>
              <a:t>PLOTLY</a:t>
            </a:r>
            <a:r>
              <a:rPr lang="tr-TR" sz="2800" dirty="0">
                <a:effectLst/>
                <a:latin typeface="Times New Roman" panose="02020603050405020304" pitchFamily="18" charset="0"/>
                <a:ea typeface="Calibri" panose="020F0502020204030204" pitchFamily="34" charset="0"/>
              </a:rPr>
              <a:t> kullanılmıştır. MATPLOTLIB statik, dinamik ve interaktif görselleştirme kütüphanesidir. Elde edilen verilerin ve sistem çıktılarının gösterilmesi için uygun bulunmuştur.  PLOTLY bilimsel görselleştirme kabiliyeti bulunan bir platformdur. Verilerin ve tahmin modeli sonuçlarının anlamlandırılması için görselleştirme önemli bir yer tutmaktadır. Araştırmanın raporlaştırma ve anlaşılırlığını desteklemek içinse PLOTLY kullanılmıştır.</a:t>
            </a:r>
            <a:endParaRPr lang="en-US" sz="2800" dirty="0"/>
          </a:p>
          <a:p>
            <a:endParaRPr lang="en-US" sz="2800" dirty="0"/>
          </a:p>
        </p:txBody>
      </p:sp>
    </p:spTree>
    <p:extLst>
      <p:ext uri="{BB962C8B-B14F-4D97-AF65-F5344CB8AC3E}">
        <p14:creationId xmlns:p14="http://schemas.microsoft.com/office/powerpoint/2010/main" val="108609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6567-71E2-4AF8-B967-B5F1416123B6}"/>
              </a:ext>
            </a:extLst>
          </p:cNvPr>
          <p:cNvSpPr>
            <a:spLocks noGrp="1"/>
          </p:cNvSpPr>
          <p:nvPr>
            <p:ph type="title"/>
          </p:nvPr>
        </p:nvSpPr>
        <p:spPr/>
        <p:txBody>
          <a:bodyPr/>
          <a:lstStyle/>
          <a:p>
            <a:pPr algn="ctr"/>
            <a:r>
              <a:rPr lang="tr-TR" sz="4800" b="1" dirty="0">
                <a:latin typeface="Times New Roman" panose="02020603050405020304" pitchFamily="18" charset="0"/>
                <a:ea typeface="Times New Roman" panose="02020603050405020304" pitchFamily="18" charset="0"/>
              </a:rPr>
              <a:t>Araştırma Süreci</a:t>
            </a:r>
            <a:br>
              <a:rPr lang="en-US" sz="48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6D8023-FC92-42CA-ACE4-415B2D3F265F}"/>
              </a:ext>
            </a:extLst>
          </p:cNvPr>
          <p:cNvSpPr>
            <a:spLocks noGrp="1"/>
          </p:cNvSpPr>
          <p:nvPr>
            <p:ph idx="1"/>
          </p:nvPr>
        </p:nvSpPr>
        <p:spPr/>
        <p:txBody>
          <a:bodyPr>
            <a:normAutofit/>
          </a:bodyPr>
          <a:lstStyle/>
          <a:p>
            <a:pPr marL="0" marR="0" indent="0" algn="just">
              <a:spcBef>
                <a:spcPts val="1600"/>
              </a:spcBef>
              <a:spcAft>
                <a:spcPts val="600"/>
              </a:spcAft>
            </a:pPr>
            <a:r>
              <a:rPr lang="tr-TR" sz="1800" i="0" dirty="0">
                <a:effectLst/>
                <a:latin typeface="Times New Roman" panose="02020603050405020304" pitchFamily="18" charset="0"/>
                <a:ea typeface="Times New Roman" panose="02020603050405020304" pitchFamily="18" charset="0"/>
              </a:rPr>
              <a:t>Projenin amacı doğrultusunda Türkiye ve Yurtdışında bir ülkenin E-ticaret piyasaları hakkında bilgi toplanması için internet üzerinde ülkelerin resmi kaynaklardan yayınladığı veriler araştırılmıştır.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Diğer ülkelerin aynı veya daha fazla detay içeren e-ticaret veri setleri arasında A.B.D.’</a:t>
            </a:r>
            <a:r>
              <a:rPr lang="tr-TR" sz="1800" i="0" dirty="0" err="1">
                <a:effectLst/>
                <a:latin typeface="Times New Roman" panose="02020603050405020304" pitchFamily="18" charset="0"/>
                <a:ea typeface="Times New Roman" panose="02020603050405020304" pitchFamily="18" charset="0"/>
              </a:rPr>
              <a:t>nin</a:t>
            </a:r>
            <a:r>
              <a:rPr lang="tr-TR" sz="1800" i="0" dirty="0">
                <a:effectLst/>
                <a:latin typeface="Times New Roman" panose="02020603050405020304" pitchFamily="18" charset="0"/>
                <a:ea typeface="Times New Roman" panose="02020603050405020304" pitchFamily="18" charset="0"/>
              </a:rPr>
              <a:t> ve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Türkiye’de bulunan bankalar arası Kar Merkezinin </a:t>
            </a:r>
            <a:r>
              <a:rPr lang="tr-TR" sz="1800" i="0" dirty="0" err="1">
                <a:effectLst/>
                <a:latin typeface="Times New Roman" panose="02020603050405020304" pitchFamily="18" charset="0"/>
                <a:ea typeface="Times New Roman" panose="02020603050405020304" pitchFamily="18" charset="0"/>
              </a:rPr>
              <a:t>Moto</a:t>
            </a:r>
            <a:r>
              <a:rPr lang="tr-TR" sz="1800" i="0" dirty="0">
                <a:effectLst/>
                <a:latin typeface="Times New Roman" panose="02020603050405020304" pitchFamily="18" charset="0"/>
                <a:ea typeface="Times New Roman" panose="02020603050405020304" pitchFamily="18" charset="0"/>
              </a:rPr>
              <a:t> ve E-ticaret 2020’nin 3.cü çeyreğine kadar olan veri seti seçilmiştir. </a:t>
            </a:r>
          </a:p>
          <a:p>
            <a:endParaRPr lang="en-US" dirty="0"/>
          </a:p>
        </p:txBody>
      </p:sp>
    </p:spTree>
    <p:extLst>
      <p:ext uri="{BB962C8B-B14F-4D97-AF65-F5344CB8AC3E}">
        <p14:creationId xmlns:p14="http://schemas.microsoft.com/office/powerpoint/2010/main" val="236747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13D5-FBCC-400C-B10A-33E0EA2499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6827C-281B-4085-93F7-43727FFF8317}"/>
              </a:ext>
            </a:extLst>
          </p:cNvPr>
          <p:cNvSpPr>
            <a:spLocks noGrp="1"/>
          </p:cNvSpPr>
          <p:nvPr>
            <p:ph idx="1"/>
          </p:nvPr>
        </p:nvSpPr>
        <p:spPr/>
        <p:txBody>
          <a:bodyPr>
            <a:normAutofit/>
          </a:bodyPr>
          <a:lstStyle/>
          <a:p>
            <a:pPr marL="457200" indent="-457200" algn="just">
              <a:spcBef>
                <a:spcPts val="1600"/>
              </a:spcBef>
              <a:spcAft>
                <a:spcPts val="600"/>
              </a:spcAft>
              <a:buFont typeface="+mj-lt"/>
              <a:buAutoNum type="arabicPeriod"/>
            </a:pPr>
            <a:r>
              <a:rPr lang="tr-TR" sz="2000" i="0" dirty="0">
                <a:effectLst/>
                <a:latin typeface="Times New Roman" panose="02020603050405020304" pitchFamily="18" charset="0"/>
                <a:ea typeface="Times New Roman" panose="02020603050405020304" pitchFamily="18" charset="0"/>
              </a:rPr>
              <a:t>Veri setleri üzerinde işlem yapılabilmesi </a:t>
            </a:r>
            <a:r>
              <a:rPr lang="tr-TR" sz="2000" b="1" i="0" dirty="0">
                <a:effectLst/>
                <a:latin typeface="Times New Roman" panose="02020603050405020304" pitchFamily="18" charset="0"/>
                <a:ea typeface="Times New Roman" panose="02020603050405020304" pitchFamily="18" charset="0"/>
              </a:rPr>
              <a:t>PANDAS</a:t>
            </a:r>
            <a:r>
              <a:rPr lang="tr-TR" sz="2000" i="0" dirty="0">
                <a:effectLst/>
                <a:latin typeface="Times New Roman" panose="02020603050405020304" pitchFamily="18" charset="0"/>
                <a:ea typeface="Times New Roman" panose="02020603050405020304" pitchFamily="18" charset="0"/>
              </a:rPr>
              <a:t> kullanılmıştır.</a:t>
            </a:r>
          </a:p>
          <a:p>
            <a:pPr marL="457200" marR="0" indent="-457200" algn="just">
              <a:spcBef>
                <a:spcPts val="1600"/>
              </a:spcBef>
              <a:spcAft>
                <a:spcPts val="6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Sonuçların grafiksel üretimi için görselleştirme kütüphaneleri arasında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PLOTLY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seçilmiştir.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15000"/>
              </a:lnSpc>
              <a:spcBef>
                <a:spcPts val="0"/>
              </a:spcBef>
              <a:spcAft>
                <a:spcPts val="10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İleri tarihli tahmin uygulaması için SKLEARN seçilmiştir.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(PROPHET ile veri seti içinde bulunan gözlem tarihi ve sayıyla gereksinimleri karşıladığı, yapılan denemeler sonucu uygun program olduğu, belirlenmiştir.)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124183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EEF5-4CBF-4B26-B97D-C81DA572AA37}"/>
              </a:ext>
            </a:extLst>
          </p:cNvPr>
          <p:cNvSpPr>
            <a:spLocks noGrp="1"/>
          </p:cNvSpPr>
          <p:nvPr>
            <p:ph type="title"/>
          </p:nvPr>
        </p:nvSpPr>
        <p:spPr/>
        <p:txBody>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Uygulama Süreci</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85E50EA-9E12-4770-B616-0CDD7E64ED37}"/>
              </a:ext>
            </a:extLst>
          </p:cNvPr>
          <p:cNvSpPr>
            <a:spLocks noGrp="1"/>
          </p:cNvSpPr>
          <p:nvPr>
            <p:ph idx="1"/>
          </p:nvPr>
        </p:nvSpPr>
        <p:spPr/>
        <p:txBody>
          <a:bodyPr>
            <a:normAutofit/>
          </a:bodyPr>
          <a:lstStyle/>
          <a:p>
            <a:pPr marL="0" marR="0" algn="just">
              <a:lnSpc>
                <a:spcPct val="200000"/>
              </a:lnSpc>
              <a:spcBef>
                <a:spcPts val="0"/>
              </a:spcBef>
              <a:spcAft>
                <a:spcPts val="1000"/>
              </a:spcAft>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Bulunan veri setleri öncelikle projenin amacına göre zaman ve hacim olmak üzere iki sütun olacak şekilde veriler düzenlenmiştir. Düzenlenen verilerle ilk olarak zamana bağlı karşılaştırma yapılmıştır.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5225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194F1C32-68AD-4563-A0E6-974FA99C71DA}"/>
              </a:ext>
            </a:extLst>
          </p:cNvPr>
          <p:cNvSpPr>
            <a:spLocks noGrp="1"/>
          </p:cNvSpPr>
          <p:nvPr>
            <p:ph idx="1"/>
          </p:nvPr>
        </p:nvSpPr>
        <p:spPr>
          <a:xfrm>
            <a:off x="642257" y="2407436"/>
            <a:ext cx="3690257" cy="3461658"/>
          </a:xfrm>
        </p:spPr>
        <p:txBody>
          <a:bodyPr>
            <a:normAutofit/>
          </a:bodyPr>
          <a:lstStyle/>
          <a:p>
            <a:r>
              <a:rPr lang="tr-TR" b="1" u="sng" dirty="0"/>
              <a:t>Para birimleri farklı </a:t>
            </a:r>
            <a:r>
              <a:rPr lang="tr-TR" dirty="0"/>
              <a:t>olduğu için sonuçlar hatalı çıkmıştır. Hatayı düzeltmek için </a:t>
            </a:r>
            <a:r>
              <a:rPr lang="tr-TR" b="1" u="sng" dirty="0"/>
              <a:t>dolar günlük kur üzerinden TL’ye dönüştürülerek</a:t>
            </a:r>
            <a:r>
              <a:rPr lang="tr-TR" dirty="0"/>
              <a:t> yeniden veri seti olarak eklenmiştir.</a:t>
            </a:r>
            <a:endParaRPr lang="en-US" dirty="0"/>
          </a:p>
        </p:txBody>
      </p:sp>
      <p:pic>
        <p:nvPicPr>
          <p:cNvPr id="5" name="Picture 4">
            <a:extLst>
              <a:ext uri="{FF2B5EF4-FFF2-40B4-BE49-F238E27FC236}">
                <a16:creationId xmlns:a16="http://schemas.microsoft.com/office/drawing/2014/main" id="{ADC79AD6-4B38-4B0A-8551-1118676B4915}"/>
              </a:ext>
            </a:extLst>
          </p:cNvPr>
          <p:cNvPicPr>
            <a:picLocks noChangeAspect="1"/>
          </p:cNvPicPr>
          <p:nvPr/>
        </p:nvPicPr>
        <p:blipFill>
          <a:blip r:embed="rId2"/>
          <a:srcRect l="10185" r="10185"/>
          <a:stretch/>
        </p:blipFill>
        <p:spPr>
          <a:xfrm>
            <a:off x="4916315" y="179904"/>
            <a:ext cx="6909801" cy="5314406"/>
          </a:xfrm>
          <a:prstGeom prst="rect">
            <a:avLst/>
          </a:prstGeom>
        </p:spPr>
      </p:pic>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6665A832-C8AE-45D2-AE52-62826A78B219}"/>
              </a:ext>
            </a:extLst>
          </p:cNvPr>
          <p:cNvSpPr txBox="1"/>
          <p:nvPr/>
        </p:nvSpPr>
        <p:spPr>
          <a:xfrm>
            <a:off x="5322823" y="5548921"/>
            <a:ext cx="6096784"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3: Hatalı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84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782E-666B-4E48-A1BB-3E3BA8B5C5D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340A921-327D-456E-B4FE-8439C3FD7AF5}"/>
              </a:ext>
            </a:extLst>
          </p:cNvPr>
          <p:cNvPicPr>
            <a:picLocks noGrp="1" noChangeAspect="1"/>
          </p:cNvPicPr>
          <p:nvPr>
            <p:ph idx="1"/>
          </p:nvPr>
        </p:nvPicPr>
        <p:blipFill>
          <a:blip r:embed="rId2"/>
          <a:srcRect/>
          <a:stretch/>
        </p:blipFill>
        <p:spPr>
          <a:xfrm>
            <a:off x="3730142" y="2520860"/>
            <a:ext cx="4792042" cy="2935468"/>
          </a:xfrm>
          <a:prstGeom prst="rect">
            <a:avLst/>
          </a:prstGeom>
        </p:spPr>
      </p:pic>
      <p:sp>
        <p:nvSpPr>
          <p:cNvPr id="6" name="TextBox 5">
            <a:extLst>
              <a:ext uri="{FF2B5EF4-FFF2-40B4-BE49-F238E27FC236}">
                <a16:creationId xmlns:a16="http://schemas.microsoft.com/office/drawing/2014/main" id="{9A49E1B4-E940-45BA-8608-C939A286AA1D}"/>
              </a:ext>
            </a:extLst>
          </p:cNvPr>
          <p:cNvSpPr txBox="1"/>
          <p:nvPr/>
        </p:nvSpPr>
        <p:spPr>
          <a:xfrm>
            <a:off x="3187570" y="5868988"/>
            <a:ext cx="6095222"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2: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26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FDA3D-6BDC-4A3D-B565-31B14B1AF538}"/>
              </a:ext>
            </a:extLst>
          </p:cNvPr>
          <p:cNvSpPr>
            <a:spLocks noGrp="1"/>
          </p:cNvSpPr>
          <p:nvPr>
            <p:ph type="title"/>
          </p:nvPr>
        </p:nvSpPr>
        <p:spPr>
          <a:xfrm>
            <a:off x="8653546" y="673728"/>
            <a:ext cx="2926081" cy="1960234"/>
          </a:xfrm>
        </p:spPr>
        <p:txBody>
          <a:bodyPr>
            <a:normAutofit/>
          </a:bodyPr>
          <a:lstStyle/>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Şekil 4: Türkiye 2018 ve 2019 piyasa hacmi karşılaştırması</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solidFill>
                <a:srgbClr val="555571"/>
              </a:solidFill>
            </a:endParaRPr>
          </a:p>
        </p:txBody>
      </p:sp>
      <p:pic>
        <p:nvPicPr>
          <p:cNvPr id="4" name="Content Placeholder 3" descr="Chart, pie chart&#10;&#10;Description automatically generated">
            <a:extLst>
              <a:ext uri="{FF2B5EF4-FFF2-40B4-BE49-F238E27FC236}">
                <a16:creationId xmlns:a16="http://schemas.microsoft.com/office/drawing/2014/main" id="{92A6B8F4-F422-4039-985D-579FAA562627}"/>
              </a:ext>
            </a:extLst>
          </p:cNvPr>
          <p:cNvPicPr>
            <a:picLocks/>
          </p:cNvPicPr>
          <p:nvPr/>
        </p:nvPicPr>
        <p:blipFill rotWithShape="1">
          <a:blip r:embed="rId2"/>
          <a:srcRect r="17208" b="1"/>
          <a:stretch/>
        </p:blipFill>
        <p:spPr>
          <a:xfrm>
            <a:off x="-1" y="10"/>
            <a:ext cx="8111272" cy="6857990"/>
          </a:xfrm>
          <a:prstGeom prst="rect">
            <a:avLst/>
          </a:prstGeom>
        </p:spPr>
      </p:pic>
      <p:cxnSp>
        <p:nvCxnSpPr>
          <p:cNvPr id="13"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0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93D8-3F4F-41AC-BB09-48977BABAFBD}"/>
              </a:ext>
            </a:extLst>
          </p:cNvPr>
          <p:cNvSpPr>
            <a:spLocks noGrp="1"/>
          </p:cNvSpPr>
          <p:nvPr>
            <p:ph type="title"/>
          </p:nvPr>
        </p:nvSpPr>
        <p:spPr>
          <a:xfrm>
            <a:off x="1097280" y="286603"/>
            <a:ext cx="10058400" cy="1256447"/>
          </a:xfrm>
        </p:spPr>
        <p:txBody>
          <a:bodyPr>
            <a:normAutofit fontScale="90000"/>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Özet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8CC8DC-AF11-4F53-82F3-715ED6599224}"/>
              </a:ext>
            </a:extLst>
          </p:cNvPr>
          <p:cNvSpPr>
            <a:spLocks noGrp="1"/>
          </p:cNvSpPr>
          <p:nvPr>
            <p:ph idx="1"/>
          </p:nvPr>
        </p:nvSpPr>
        <p:spPr>
          <a:xfrm>
            <a:off x="496765" y="2108201"/>
            <a:ext cx="11166231" cy="3940907"/>
          </a:xfrm>
        </p:spPr>
        <p:txBody>
          <a:bodyPr/>
          <a:lstStyle/>
          <a:p>
            <a:pPr marL="0" marR="0" algn="just">
              <a:lnSpc>
                <a:spcPct val="115000"/>
              </a:lnSpc>
              <a:spcBef>
                <a:spcPts val="0"/>
              </a:spcBef>
              <a:spcAft>
                <a:spcPts val="1000"/>
              </a:spcAft>
            </a:pP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Bu doküman 21 aralık Siber Güvenlik ve Büyük Veri dersi projesi için hazırlanmış yazılı raporu içermektedir. Raporda Türkiye’nin artan E-ticaret piyasa hacmi üstüne yapılan analiz hakkında bilgilendirme yer almaktadır. Türkiye ve yurtdışında bulunan bir ülkenin E-ticaret piyasa hacmine göre karşılaştırma yapılmak istenmiştir. Bulunan veriler sonucunda Türkiye BKM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Moto</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ve E-ticaret satış bilgileri ile Amerika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Birlişik</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Devletleri E-ticaret verileri karşılaştırılmıştır. Türkiye veri setinden seçilen verileri temel alarak ileri tarihe göre E-ticaret piyasa hacmini tahmin edebilen bir model oluşturulmak istenmiştir. Araştırma sonucu olarak Türkiye’nin ticari açıdan ileri tarihlerde artacağı belirlenmiştir.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4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FF14-DA82-46A9-8C27-A0B1CD874DC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74B08E-1AB6-4144-A227-A9B4CA44A080}"/>
              </a:ext>
            </a:extLst>
          </p:cNvPr>
          <p:cNvPicPr>
            <a:picLocks noGrp="1" noChangeAspect="1"/>
          </p:cNvPicPr>
          <p:nvPr>
            <p:ph idx="1"/>
          </p:nvPr>
        </p:nvPicPr>
        <p:blipFill>
          <a:blip r:embed="rId2"/>
          <a:srcRect/>
          <a:stretch/>
        </p:blipFill>
        <p:spPr>
          <a:xfrm>
            <a:off x="1097280" y="625232"/>
            <a:ext cx="8171766" cy="5298465"/>
          </a:xfrm>
        </p:spPr>
      </p:pic>
      <p:sp>
        <p:nvSpPr>
          <p:cNvPr id="7" name="TextBox 6">
            <a:extLst>
              <a:ext uri="{FF2B5EF4-FFF2-40B4-BE49-F238E27FC236}">
                <a16:creationId xmlns:a16="http://schemas.microsoft.com/office/drawing/2014/main" id="{AD8A1A45-9D2B-45CB-B5B8-793F8F41B3FF}"/>
              </a:ext>
            </a:extLst>
          </p:cNvPr>
          <p:cNvSpPr txBox="1"/>
          <p:nvPr/>
        </p:nvSpPr>
        <p:spPr>
          <a:xfrm>
            <a:off x="9331569" y="1969477"/>
            <a:ext cx="2360246"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5: </a:t>
            </a:r>
            <a:r>
              <a:rPr lang="tr-TR" sz="1800" dirty="0">
                <a:effectLst/>
                <a:latin typeface="Times New Roman" panose="02020603050405020304" pitchFamily="18" charset="0"/>
                <a:ea typeface="Calibri" panose="020F0502020204030204" pitchFamily="34" charset="0"/>
              </a:rPr>
              <a:t>Türkiye 2019-2020 Karşılaştırma tablosu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23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024110A5-1529-4F8F-8FE8-7D0AA667315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97187" y="598022"/>
            <a:ext cx="6481963" cy="5039728"/>
          </a:xfrm>
          <a:prstGeom prst="rect">
            <a:avLst/>
          </a:prstGeom>
          <a:noFill/>
        </p:spPr>
      </p:pic>
      <p:sp>
        <p:nvSpPr>
          <p:cNvPr id="10" name="TextBox 9">
            <a:extLst>
              <a:ext uri="{FF2B5EF4-FFF2-40B4-BE49-F238E27FC236}">
                <a16:creationId xmlns:a16="http://schemas.microsoft.com/office/drawing/2014/main" id="{6948AEC5-B309-4842-8D44-75E2E5318E50}"/>
              </a:ext>
            </a:extLst>
          </p:cNvPr>
          <p:cNvSpPr txBox="1"/>
          <p:nvPr/>
        </p:nvSpPr>
        <p:spPr>
          <a:xfrm>
            <a:off x="2357928" y="5789626"/>
            <a:ext cx="6096784" cy="369332"/>
          </a:xfrm>
          <a:prstGeom prst="rect">
            <a:avLst/>
          </a:prstGeom>
          <a:noFill/>
        </p:spPr>
        <p:txBody>
          <a:bodyPr wrap="square">
            <a:spAutoFit/>
          </a:bodyPr>
          <a:lstStyle/>
          <a:p>
            <a:pPr algn="ctr"/>
            <a:r>
              <a:rPr lang="en-US" dirty="0" err="1"/>
              <a:t>Şekil</a:t>
            </a:r>
            <a:r>
              <a:rPr lang="en-US" dirty="0"/>
              <a:t> 5: Türkiye </a:t>
            </a:r>
            <a:r>
              <a:rPr lang="en-US" dirty="0" err="1"/>
              <a:t>Tahmin</a:t>
            </a:r>
            <a:r>
              <a:rPr lang="en-US" dirty="0"/>
              <a:t> </a:t>
            </a:r>
            <a:r>
              <a:rPr lang="en-US" dirty="0" err="1"/>
              <a:t>sonucunun</a:t>
            </a:r>
            <a:r>
              <a:rPr lang="en-US" dirty="0"/>
              <a:t> </a:t>
            </a:r>
            <a:r>
              <a:rPr lang="en-US" dirty="0" err="1"/>
              <a:t>görseli</a:t>
            </a:r>
            <a:endParaRPr lang="en-US" dirty="0"/>
          </a:p>
        </p:txBody>
      </p:sp>
    </p:spTree>
    <p:extLst>
      <p:ext uri="{BB962C8B-B14F-4D97-AF65-F5344CB8AC3E}">
        <p14:creationId xmlns:p14="http://schemas.microsoft.com/office/powerpoint/2010/main" val="4942920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CCB85250-5099-4772-84FA-3BB613DFF62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62290" y="645329"/>
            <a:ext cx="8764738" cy="5039728"/>
          </a:xfrm>
          <a:prstGeom prst="rect">
            <a:avLst/>
          </a:prstGeom>
          <a:noFill/>
        </p:spPr>
      </p:pic>
      <p:sp>
        <p:nvSpPr>
          <p:cNvPr id="10" name="TextBox 9">
            <a:extLst>
              <a:ext uri="{FF2B5EF4-FFF2-40B4-BE49-F238E27FC236}">
                <a16:creationId xmlns:a16="http://schemas.microsoft.com/office/drawing/2014/main" id="{5C851718-0FCB-4866-92C3-F0534B5D714D}"/>
              </a:ext>
            </a:extLst>
          </p:cNvPr>
          <p:cNvSpPr txBox="1"/>
          <p:nvPr/>
        </p:nvSpPr>
        <p:spPr>
          <a:xfrm>
            <a:off x="2936425" y="5843339"/>
            <a:ext cx="6096784" cy="369332"/>
          </a:xfrm>
          <a:prstGeom prst="rect">
            <a:avLst/>
          </a:prstGeom>
          <a:noFill/>
        </p:spPr>
        <p:txBody>
          <a:bodyPr wrap="square">
            <a:spAutoFit/>
          </a:bodyPr>
          <a:lstStyle/>
          <a:p>
            <a:pPr algn="ctr"/>
            <a:r>
              <a:rPr lang="en-US" dirty="0" err="1"/>
              <a:t>Şekil</a:t>
            </a:r>
            <a:r>
              <a:rPr lang="en-US" dirty="0"/>
              <a:t> 6: Türkiye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18520602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FCB9F80-46D2-474C-A958-24EB11C4A3E0}"/>
              </a:ext>
            </a:extLst>
          </p:cNvPr>
          <p:cNvPicPr>
            <a:picLocks noGrp="1"/>
          </p:cNvPicPr>
          <p:nvPr>
            <p:ph idx="1"/>
          </p:nvPr>
        </p:nvPicPr>
        <p:blipFill>
          <a:blip r:embed="rId2"/>
          <a:stretch>
            <a:fillRect/>
          </a:stretch>
        </p:blipFill>
        <p:spPr>
          <a:xfrm>
            <a:off x="2011442" y="627842"/>
            <a:ext cx="8031438" cy="5039728"/>
          </a:xfrm>
          <a:prstGeom prst="rect">
            <a:avLst/>
          </a:prstGeom>
        </p:spPr>
      </p:pic>
      <p:sp>
        <p:nvSpPr>
          <p:cNvPr id="10" name="TextBox 9">
            <a:extLst>
              <a:ext uri="{FF2B5EF4-FFF2-40B4-BE49-F238E27FC236}">
                <a16:creationId xmlns:a16="http://schemas.microsoft.com/office/drawing/2014/main" id="{CD03C637-59F5-4A32-9AC2-12A003860764}"/>
              </a:ext>
            </a:extLst>
          </p:cNvPr>
          <p:cNvSpPr txBox="1"/>
          <p:nvPr/>
        </p:nvSpPr>
        <p:spPr>
          <a:xfrm>
            <a:off x="4172731" y="5817515"/>
            <a:ext cx="6096784" cy="369332"/>
          </a:xfrm>
          <a:prstGeom prst="rect">
            <a:avLst/>
          </a:prstGeom>
          <a:noFill/>
        </p:spPr>
        <p:txBody>
          <a:bodyPr wrap="square">
            <a:spAutoFit/>
          </a:bodyPr>
          <a:lstStyle/>
          <a:p>
            <a:r>
              <a:rPr lang="en-US" dirty="0" err="1"/>
              <a:t>Şekil</a:t>
            </a:r>
            <a:r>
              <a:rPr lang="en-US" dirty="0"/>
              <a:t> 7: Türkiye </a:t>
            </a:r>
            <a:r>
              <a:rPr lang="en-US" dirty="0" err="1"/>
              <a:t>Modeli</a:t>
            </a:r>
            <a:r>
              <a:rPr lang="en-US" dirty="0"/>
              <a:t> </a:t>
            </a:r>
            <a:r>
              <a:rPr lang="en-US" dirty="0" err="1"/>
              <a:t>Hata</a:t>
            </a:r>
            <a:r>
              <a:rPr lang="en-US" dirty="0"/>
              <a:t> </a:t>
            </a:r>
            <a:r>
              <a:rPr lang="en-US" dirty="0" err="1"/>
              <a:t>grafiği</a:t>
            </a:r>
            <a:endParaRPr lang="en-US" dirty="0"/>
          </a:p>
        </p:txBody>
      </p:sp>
    </p:spTree>
    <p:extLst>
      <p:ext uri="{BB962C8B-B14F-4D97-AF65-F5344CB8AC3E}">
        <p14:creationId xmlns:p14="http://schemas.microsoft.com/office/powerpoint/2010/main" val="25110695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82A42F-B0F1-422D-BDCF-78917EC5C8FF}"/>
              </a:ext>
            </a:extLst>
          </p:cNvPr>
          <p:cNvPicPr>
            <a:picLocks noGrp="1" noChangeAspect="1"/>
          </p:cNvPicPr>
          <p:nvPr>
            <p:ph idx="1"/>
          </p:nvPr>
        </p:nvPicPr>
        <p:blipFill>
          <a:blip r:embed="rId2"/>
          <a:stretch>
            <a:fillRect/>
          </a:stretch>
        </p:blipFill>
        <p:spPr>
          <a:xfrm>
            <a:off x="1876463" y="680536"/>
            <a:ext cx="8439073" cy="5039728"/>
          </a:xfrm>
          <a:prstGeom prst="rect">
            <a:avLst/>
          </a:prstGeom>
        </p:spPr>
      </p:pic>
      <p:sp>
        <p:nvSpPr>
          <p:cNvPr id="10" name="TextBox 9">
            <a:extLst>
              <a:ext uri="{FF2B5EF4-FFF2-40B4-BE49-F238E27FC236}">
                <a16:creationId xmlns:a16="http://schemas.microsoft.com/office/drawing/2014/main" id="{FE57DD17-D2A7-4676-BBE5-A8265D4B04E5}"/>
              </a:ext>
            </a:extLst>
          </p:cNvPr>
          <p:cNvSpPr txBox="1"/>
          <p:nvPr/>
        </p:nvSpPr>
        <p:spPr>
          <a:xfrm>
            <a:off x="4452650" y="5814798"/>
            <a:ext cx="6096784" cy="369332"/>
          </a:xfrm>
          <a:prstGeom prst="rect">
            <a:avLst/>
          </a:prstGeom>
          <a:noFill/>
        </p:spPr>
        <p:txBody>
          <a:bodyPr wrap="square">
            <a:spAutoFit/>
          </a:bodyPr>
          <a:lstStyle/>
          <a:p>
            <a:r>
              <a:rPr lang="en-US" dirty="0" err="1"/>
              <a:t>Şekil</a:t>
            </a:r>
            <a:r>
              <a:rPr lang="en-US" dirty="0"/>
              <a:t> 8: A.B.D. </a:t>
            </a:r>
            <a:r>
              <a:rPr lang="en-US" dirty="0" err="1"/>
              <a:t>Tahmin</a:t>
            </a:r>
            <a:r>
              <a:rPr lang="en-US" dirty="0"/>
              <a:t> </a:t>
            </a:r>
            <a:r>
              <a:rPr lang="en-US" dirty="0" err="1"/>
              <a:t>sonucu</a:t>
            </a:r>
            <a:endParaRPr lang="en-US" dirty="0"/>
          </a:p>
        </p:txBody>
      </p:sp>
    </p:spTree>
    <p:extLst>
      <p:ext uri="{BB962C8B-B14F-4D97-AF65-F5344CB8AC3E}">
        <p14:creationId xmlns:p14="http://schemas.microsoft.com/office/powerpoint/2010/main" val="29635319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AA41A9-13FB-44A2-A047-E41C9A6EDCC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81063" y="610770"/>
            <a:ext cx="10337292" cy="4574251"/>
          </a:xfrm>
          <a:prstGeom prst="rect">
            <a:avLst/>
          </a:prstGeom>
          <a:noFill/>
        </p:spPr>
      </p:pic>
      <p:sp>
        <p:nvSpPr>
          <p:cNvPr id="10" name="TextBox 9">
            <a:extLst>
              <a:ext uri="{FF2B5EF4-FFF2-40B4-BE49-F238E27FC236}">
                <a16:creationId xmlns:a16="http://schemas.microsoft.com/office/drawing/2014/main" id="{C16CC763-82A6-405B-9C9D-F95DD01AF50E}"/>
              </a:ext>
            </a:extLst>
          </p:cNvPr>
          <p:cNvSpPr txBox="1"/>
          <p:nvPr/>
        </p:nvSpPr>
        <p:spPr>
          <a:xfrm>
            <a:off x="4163402" y="5521563"/>
            <a:ext cx="6096784" cy="369332"/>
          </a:xfrm>
          <a:prstGeom prst="rect">
            <a:avLst/>
          </a:prstGeom>
          <a:noFill/>
        </p:spPr>
        <p:txBody>
          <a:bodyPr wrap="square">
            <a:spAutoFit/>
          </a:bodyPr>
          <a:lstStyle/>
          <a:p>
            <a:r>
              <a:rPr lang="en-US" dirty="0" err="1"/>
              <a:t>Şekil</a:t>
            </a:r>
            <a:r>
              <a:rPr lang="en-US" dirty="0"/>
              <a:t> 9: A.B.D.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61159683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3F7A-82BE-4994-8FEF-0925FF9C7B0A}"/>
              </a:ext>
            </a:extLst>
          </p:cNvPr>
          <p:cNvSpPr>
            <a:spLocks noGrp="1"/>
          </p:cNvSpPr>
          <p:nvPr>
            <p:ph type="title"/>
          </p:nvPr>
        </p:nvSpPr>
        <p:spPr>
          <a:xfrm>
            <a:off x="1097280" y="286604"/>
            <a:ext cx="10058400" cy="1024347"/>
          </a:xfrm>
        </p:spPr>
        <p:txBody>
          <a:bodyPr>
            <a:normAutofit/>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Sonuç</a:t>
            </a:r>
            <a:endParaRPr lang="en-US" dirty="0"/>
          </a:p>
        </p:txBody>
      </p:sp>
      <p:sp>
        <p:nvSpPr>
          <p:cNvPr id="3" name="Content Placeholder 2">
            <a:extLst>
              <a:ext uri="{FF2B5EF4-FFF2-40B4-BE49-F238E27FC236}">
                <a16:creationId xmlns:a16="http://schemas.microsoft.com/office/drawing/2014/main" id="{B7A61982-5912-4F43-AA94-3BD1213C9C96}"/>
              </a:ext>
            </a:extLst>
          </p:cNvPr>
          <p:cNvSpPr>
            <a:spLocks noGrp="1"/>
          </p:cNvSpPr>
          <p:nvPr>
            <p:ph idx="1"/>
          </p:nvPr>
        </p:nvSpPr>
        <p:spPr/>
        <p:txBody>
          <a:bodyPr>
            <a:normAutofit/>
          </a:bodyPr>
          <a:lstStyle/>
          <a:p>
            <a:pPr marL="0" marR="0" algn="just">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Araştırma sonucunda:</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 E-ticaret hacminin dünya çapında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giderek artacağı </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Model içinde değişkenler arttırılarak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trendlerin belirlenebileceği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çıkarımı yapılabilir. </a:t>
            </a:r>
          </a:p>
          <a:p>
            <a:pPr marL="0" marR="0" indent="0" algn="just">
              <a:lnSpc>
                <a:spcPct val="115000"/>
              </a:lnSpc>
              <a:spcBef>
                <a:spcPts val="0"/>
              </a:spcBef>
              <a:spcAft>
                <a:spcPts val="1000"/>
              </a:spcAft>
              <a:buNone/>
            </a:pPr>
            <a:r>
              <a:rPr lang="tr-TR" sz="1800" dirty="0">
                <a:latin typeface="Times New Roman" panose="02020603050405020304" pitchFamily="18" charset="0"/>
                <a:ea typeface="Calibri" panose="020F0502020204030204" pitchFamily="34" charset="0"/>
                <a:cs typeface="Times New Roman" panose="02020603050405020304" pitchFamily="18" charset="0"/>
              </a:rPr>
              <a:t>3.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model geliştirilerek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araştırma amacına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göre uygulanabilir</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4. Gerçek zamanlı sistemler üzerinden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ileri zamanlı tahminler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yapılabilmesini sağlayabilir. </a:t>
            </a:r>
            <a:endParaRPr lang="en-US" dirty="0"/>
          </a:p>
        </p:txBody>
      </p:sp>
    </p:spTree>
    <p:extLst>
      <p:ext uri="{BB962C8B-B14F-4D97-AF65-F5344CB8AC3E}">
        <p14:creationId xmlns:p14="http://schemas.microsoft.com/office/powerpoint/2010/main" val="161305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59E2-2739-4FB1-A9A4-B92F1DBA5F7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Öneriler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885AA-FC7C-439A-A700-54D7BC57F36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Türkiye’de 2020 içinde olan öngörülmemiş olayların modelin tahmin kabiliyetinin etkilenmiş olabileceği düşünülmektedir.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Araştırma sonucu geliştirilen modelin 2020 yılı ve sonrası veriler ile tekrardan sınanması planlanmaktadır. </a:t>
            </a:r>
          </a:p>
          <a:p>
            <a:endParaRPr lang="en-US" dirty="0"/>
          </a:p>
        </p:txBody>
      </p:sp>
    </p:spTree>
    <p:extLst>
      <p:ext uri="{BB962C8B-B14F-4D97-AF65-F5344CB8AC3E}">
        <p14:creationId xmlns:p14="http://schemas.microsoft.com/office/powerpoint/2010/main" val="486434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009E-87FB-43D9-9F32-BF7AF4C24C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A71CDF-59DD-4291-9A03-32E3B56EA67C}"/>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Sonuç olarak bu çalışmada: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E-Ticaret’in ne olduğu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2020 yılına kadar olan E-ticaret piyasa analizi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Finansal analiz modeli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 uygulaması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konularından bahsedilmiştir.</a:t>
            </a:r>
          </a:p>
          <a:p>
            <a:pPr marL="0" marR="0" indent="0" algn="just">
              <a:lnSpc>
                <a:spcPct val="115000"/>
              </a:lnSpc>
              <a:spcBef>
                <a:spcPts val="0"/>
              </a:spcBef>
              <a:spcAft>
                <a:spcPts val="1000"/>
              </a:spcAft>
              <a:buNone/>
            </a:pPr>
            <a:endParaRPr lang="tr-TR"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çalışma sonucunda makine öğrenmesi yardımıyla E-ticaretin ileride gelişebileceği sonucuna varılmıştır.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0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CCF0-592C-4B63-90D6-80119E8A6027}"/>
              </a:ext>
            </a:extLst>
          </p:cNvPr>
          <p:cNvSpPr>
            <a:spLocks noGrp="1"/>
          </p:cNvSpPr>
          <p:nvPr>
            <p:ph type="title"/>
          </p:nvPr>
        </p:nvSpPr>
        <p:spPr/>
        <p:txBody>
          <a:bodyPr/>
          <a:lstStyle/>
          <a:p>
            <a:r>
              <a:rPr lang="tr-TR" dirty="0"/>
              <a:t>E-Ticaret Nedir?</a:t>
            </a:r>
            <a:endParaRPr lang="en-US" dirty="0"/>
          </a:p>
        </p:txBody>
      </p:sp>
      <p:sp>
        <p:nvSpPr>
          <p:cNvPr id="3" name="Content Placeholder 2">
            <a:extLst>
              <a:ext uri="{FF2B5EF4-FFF2-40B4-BE49-F238E27FC236}">
                <a16:creationId xmlns:a16="http://schemas.microsoft.com/office/drawing/2014/main" id="{9A671BB4-2BD9-4838-A3E8-5A4CB6E3C105}"/>
              </a:ext>
            </a:extLst>
          </p:cNvPr>
          <p:cNvSpPr>
            <a:spLocks noGrp="1"/>
          </p:cNvSpPr>
          <p:nvPr>
            <p:ph idx="1"/>
          </p:nvPr>
        </p:nvSpPr>
        <p:spPr/>
        <p:txBody>
          <a:bodyPr/>
          <a:lstStyle/>
          <a:p>
            <a:pPr>
              <a:lnSpc>
                <a:spcPct val="200000"/>
              </a:lnSpc>
            </a:pPr>
            <a:r>
              <a:rPr lang="en-US" dirty="0" err="1"/>
              <a:t>Dünya</a:t>
            </a:r>
            <a:r>
              <a:rPr lang="en-US" dirty="0"/>
              <a:t> </a:t>
            </a:r>
            <a:r>
              <a:rPr lang="en-US" dirty="0" err="1"/>
              <a:t>Ticaret</a:t>
            </a:r>
            <a:r>
              <a:rPr lang="en-US" dirty="0"/>
              <a:t> </a:t>
            </a:r>
            <a:r>
              <a:rPr lang="en-US" dirty="0" err="1"/>
              <a:t>Örgütü’ne</a:t>
            </a:r>
            <a:r>
              <a:rPr lang="en-US" dirty="0"/>
              <a:t> (WTO) </a:t>
            </a:r>
            <a:r>
              <a:rPr lang="en-US" dirty="0" err="1"/>
              <a:t>göre</a:t>
            </a:r>
            <a:r>
              <a:rPr lang="en-US" dirty="0"/>
              <a:t> e-</a:t>
            </a:r>
            <a:r>
              <a:rPr lang="en-US" dirty="0" err="1"/>
              <a:t>ticaret</a:t>
            </a:r>
            <a:r>
              <a:rPr lang="en-US" dirty="0"/>
              <a:t>: “Mal </a:t>
            </a:r>
            <a:r>
              <a:rPr lang="en-US" dirty="0" err="1"/>
              <a:t>ve</a:t>
            </a:r>
            <a:r>
              <a:rPr lang="en-US" dirty="0"/>
              <a:t> </a:t>
            </a:r>
            <a:r>
              <a:rPr lang="en-US" dirty="0" err="1"/>
              <a:t>hizmetlerin</a:t>
            </a:r>
            <a:r>
              <a:rPr lang="en-US" dirty="0"/>
              <a:t> </a:t>
            </a:r>
            <a:r>
              <a:rPr lang="en-US" dirty="0" err="1"/>
              <a:t>üretim</a:t>
            </a:r>
            <a:r>
              <a:rPr lang="en-US" dirty="0"/>
              <a:t>, </a:t>
            </a:r>
            <a:r>
              <a:rPr lang="en-US" dirty="0" err="1"/>
              <a:t>reklam</a:t>
            </a:r>
            <a:r>
              <a:rPr lang="en-US" dirty="0"/>
              <a:t>, </a:t>
            </a:r>
            <a:r>
              <a:rPr lang="en-US" dirty="0" err="1"/>
              <a:t>satış</a:t>
            </a:r>
            <a:r>
              <a:rPr lang="en-US" dirty="0"/>
              <a:t> </a:t>
            </a:r>
            <a:r>
              <a:rPr lang="en-US" dirty="0" err="1"/>
              <a:t>ve</a:t>
            </a:r>
            <a:r>
              <a:rPr lang="en-US" dirty="0"/>
              <a:t> </a:t>
            </a:r>
            <a:r>
              <a:rPr lang="en-US" dirty="0" err="1"/>
              <a:t>dağıtımının</a:t>
            </a:r>
            <a:r>
              <a:rPr lang="en-US" dirty="0"/>
              <a:t> </a:t>
            </a:r>
            <a:r>
              <a:rPr lang="en-US" dirty="0" err="1"/>
              <a:t>telekomünikasyon</a:t>
            </a:r>
            <a:r>
              <a:rPr lang="en-US" dirty="0"/>
              <a:t> </a:t>
            </a:r>
            <a:r>
              <a:rPr lang="en-US" dirty="0" err="1"/>
              <a:t>ağları</a:t>
            </a:r>
            <a:r>
              <a:rPr lang="en-US" dirty="0"/>
              <a:t> </a:t>
            </a:r>
            <a:r>
              <a:rPr lang="en-US" dirty="0" err="1"/>
              <a:t>üzerinden</a:t>
            </a:r>
            <a:r>
              <a:rPr lang="en-US" dirty="0"/>
              <a:t> </a:t>
            </a:r>
            <a:r>
              <a:rPr lang="en-US" dirty="0" err="1"/>
              <a:t>yapılması</a:t>
            </a:r>
            <a:r>
              <a:rPr lang="en-US" dirty="0"/>
              <a:t>” </a:t>
            </a:r>
            <a:r>
              <a:rPr lang="en-US" dirty="0" err="1"/>
              <a:t>şeklinde</a:t>
            </a:r>
            <a:r>
              <a:rPr lang="en-US" dirty="0"/>
              <a:t> </a:t>
            </a:r>
            <a:r>
              <a:rPr lang="en-US" dirty="0" err="1"/>
              <a:t>tanımlanır</a:t>
            </a:r>
            <a:r>
              <a:rPr lang="en-US" dirty="0"/>
              <a:t>. </a:t>
            </a:r>
            <a:endParaRPr lang="tr-TR" dirty="0"/>
          </a:p>
          <a:p>
            <a:pPr>
              <a:lnSpc>
                <a:spcPct val="200000"/>
              </a:lnSpc>
            </a:pPr>
            <a:endParaRPr lang="tr-TR" dirty="0"/>
          </a:p>
          <a:p>
            <a:pPr>
              <a:lnSpc>
                <a:spcPct val="200000"/>
              </a:lnSpc>
            </a:pPr>
            <a:r>
              <a:rPr lang="en-US" dirty="0"/>
              <a:t>Bir internet </a:t>
            </a:r>
            <a:r>
              <a:rPr lang="en-US" dirty="0" err="1"/>
              <a:t>sitesi</a:t>
            </a:r>
            <a:r>
              <a:rPr lang="en-US" dirty="0"/>
              <a:t> </a:t>
            </a:r>
            <a:r>
              <a:rPr lang="en-US" dirty="0" err="1"/>
              <a:t>üzerinden</a:t>
            </a:r>
            <a:r>
              <a:rPr lang="en-US" dirty="0"/>
              <a:t> </a:t>
            </a:r>
            <a:r>
              <a:rPr lang="en-US" dirty="0" err="1"/>
              <a:t>ürün</a:t>
            </a:r>
            <a:r>
              <a:rPr lang="en-US" dirty="0"/>
              <a:t> </a:t>
            </a:r>
            <a:r>
              <a:rPr lang="en-US" dirty="0" err="1"/>
              <a:t>ve</a:t>
            </a:r>
            <a:r>
              <a:rPr lang="en-US" dirty="0"/>
              <a:t> </a:t>
            </a:r>
            <a:r>
              <a:rPr lang="en-US" dirty="0" err="1"/>
              <a:t>hizmet</a:t>
            </a:r>
            <a:r>
              <a:rPr lang="en-US" dirty="0"/>
              <a:t> </a:t>
            </a:r>
            <a:r>
              <a:rPr lang="en-US" dirty="0" err="1"/>
              <a:t>gibi</a:t>
            </a:r>
            <a:r>
              <a:rPr lang="en-US" dirty="0"/>
              <a:t> </a:t>
            </a:r>
            <a:r>
              <a:rPr lang="en-US" dirty="0" err="1"/>
              <a:t>ticari</a:t>
            </a:r>
            <a:r>
              <a:rPr lang="en-US" dirty="0"/>
              <a:t> </a:t>
            </a:r>
            <a:r>
              <a:rPr lang="en-US" dirty="0" err="1"/>
              <a:t>varlıkların</a:t>
            </a:r>
            <a:r>
              <a:rPr lang="en-US" dirty="0"/>
              <a:t> </a:t>
            </a:r>
            <a:r>
              <a:rPr lang="en-US" dirty="0" err="1"/>
              <a:t>çeşitli</a:t>
            </a:r>
            <a:r>
              <a:rPr lang="en-US" dirty="0"/>
              <a:t> </a:t>
            </a:r>
            <a:r>
              <a:rPr lang="en-US" dirty="0" err="1"/>
              <a:t>ödeme</a:t>
            </a:r>
            <a:r>
              <a:rPr lang="en-US" dirty="0"/>
              <a:t> </a:t>
            </a:r>
            <a:r>
              <a:rPr lang="en-US" dirty="0" err="1"/>
              <a:t>sistemleri</a:t>
            </a:r>
            <a:r>
              <a:rPr lang="en-US" dirty="0"/>
              <a:t> </a:t>
            </a:r>
            <a:r>
              <a:rPr lang="en-US" dirty="0" err="1"/>
              <a:t>ile</a:t>
            </a:r>
            <a:r>
              <a:rPr lang="en-US" dirty="0"/>
              <a:t> </a:t>
            </a:r>
            <a:r>
              <a:rPr lang="en-US" dirty="0" err="1"/>
              <a:t>alış-veriş</a:t>
            </a:r>
            <a:r>
              <a:rPr lang="en-US" dirty="0"/>
              <a:t> </a:t>
            </a:r>
            <a:r>
              <a:rPr lang="en-US" dirty="0" err="1"/>
              <a:t>işleminin</a:t>
            </a:r>
            <a:r>
              <a:rPr lang="en-US" dirty="0"/>
              <a:t> </a:t>
            </a:r>
            <a:r>
              <a:rPr lang="en-US" dirty="0" err="1"/>
              <a:t>yapılabilmesini</a:t>
            </a:r>
            <a:r>
              <a:rPr lang="en-US" dirty="0"/>
              <a:t> </a:t>
            </a:r>
            <a:r>
              <a:rPr lang="en-US" dirty="0" err="1"/>
              <a:t>sağlar</a:t>
            </a:r>
            <a:r>
              <a:rPr lang="en-US" dirty="0"/>
              <a:t>.</a:t>
            </a:r>
          </a:p>
        </p:txBody>
      </p:sp>
    </p:spTree>
    <p:extLst>
      <p:ext uri="{BB962C8B-B14F-4D97-AF65-F5344CB8AC3E}">
        <p14:creationId xmlns:p14="http://schemas.microsoft.com/office/powerpoint/2010/main" val="5431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6AA-3201-47C7-98B4-EFF987DA128B}"/>
              </a:ext>
            </a:extLst>
          </p:cNvPr>
          <p:cNvSpPr>
            <a:spLocks noGrp="1"/>
          </p:cNvSpPr>
          <p:nvPr>
            <p:ph type="title"/>
          </p:nvPr>
        </p:nvSpPr>
        <p:spPr/>
        <p:txBody>
          <a:bodyPr/>
          <a:lstStyle/>
          <a:p>
            <a:r>
              <a:rPr lang="tr-TR" dirty="0"/>
              <a:t>E-Ticaret Tarihi:</a:t>
            </a:r>
            <a:endParaRPr lang="en-US" dirty="0"/>
          </a:p>
        </p:txBody>
      </p:sp>
      <p:sp>
        <p:nvSpPr>
          <p:cNvPr id="3" name="Content Placeholder 2">
            <a:extLst>
              <a:ext uri="{FF2B5EF4-FFF2-40B4-BE49-F238E27FC236}">
                <a16:creationId xmlns:a16="http://schemas.microsoft.com/office/drawing/2014/main" id="{34620C74-7AA3-4B70-A8DE-6E76D897DED4}"/>
              </a:ext>
            </a:extLst>
          </p:cNvPr>
          <p:cNvSpPr>
            <a:spLocks noGrp="1"/>
          </p:cNvSpPr>
          <p:nvPr>
            <p:ph idx="1"/>
          </p:nvPr>
        </p:nvSpPr>
        <p:spPr/>
        <p:txBody>
          <a:bodyPr>
            <a:normAutofit lnSpcReduction="10000"/>
          </a:bodyPr>
          <a:lstStyle/>
          <a:p>
            <a:pPr>
              <a:lnSpc>
                <a:spcPct val="200000"/>
              </a:lnSpc>
            </a:pPr>
            <a:r>
              <a:rPr lang="en-US" dirty="0"/>
              <a:t>E-</a:t>
            </a:r>
            <a:r>
              <a:rPr lang="en-US" dirty="0" err="1"/>
              <a:t>ticaretin</a:t>
            </a:r>
            <a:r>
              <a:rPr lang="en-US" dirty="0"/>
              <a:t> </a:t>
            </a:r>
            <a:r>
              <a:rPr lang="en-US" dirty="0" err="1"/>
              <a:t>tarihi</a:t>
            </a:r>
            <a:r>
              <a:rPr lang="en-US" dirty="0"/>
              <a:t> </a:t>
            </a:r>
            <a:r>
              <a:rPr lang="en-US" dirty="0" err="1"/>
              <a:t>ise</a:t>
            </a:r>
            <a:r>
              <a:rPr lang="en-US" dirty="0"/>
              <a:t> genel </a:t>
            </a:r>
            <a:r>
              <a:rPr lang="en-US" dirty="0" err="1"/>
              <a:t>olarak</a:t>
            </a:r>
            <a:r>
              <a:rPr lang="en-US" dirty="0"/>
              <a:t> </a:t>
            </a:r>
            <a:r>
              <a:rPr lang="en-US" dirty="0" err="1"/>
              <a:t>internetin</a:t>
            </a:r>
            <a:r>
              <a:rPr lang="en-US" dirty="0"/>
              <a:t> </a:t>
            </a:r>
            <a:r>
              <a:rPr lang="en-US" dirty="0" err="1"/>
              <a:t>henüz</a:t>
            </a:r>
            <a:r>
              <a:rPr lang="en-US" dirty="0"/>
              <a:t> </a:t>
            </a:r>
            <a:r>
              <a:rPr lang="en-US" dirty="0" err="1"/>
              <a:t>çok</a:t>
            </a:r>
            <a:r>
              <a:rPr lang="en-US" dirty="0"/>
              <a:t> </a:t>
            </a:r>
            <a:r>
              <a:rPr lang="en-US" dirty="0" err="1"/>
              <a:t>eski</a:t>
            </a:r>
            <a:r>
              <a:rPr lang="en-US" dirty="0"/>
              <a:t> </a:t>
            </a:r>
            <a:r>
              <a:rPr lang="en-US" dirty="0" err="1"/>
              <a:t>bir</a:t>
            </a:r>
            <a:r>
              <a:rPr lang="en-US" dirty="0"/>
              <a:t> </a:t>
            </a:r>
            <a:r>
              <a:rPr lang="en-US" dirty="0" err="1"/>
              <a:t>teknoloji</a:t>
            </a:r>
            <a:r>
              <a:rPr lang="en-US" dirty="0"/>
              <a:t> </a:t>
            </a:r>
            <a:r>
              <a:rPr lang="en-US" dirty="0" err="1"/>
              <a:t>olmamasından</a:t>
            </a:r>
            <a:r>
              <a:rPr lang="en-US" dirty="0"/>
              <a:t> </a:t>
            </a:r>
            <a:r>
              <a:rPr lang="en-US" dirty="0" err="1"/>
              <a:t>dolayı</a:t>
            </a:r>
            <a:r>
              <a:rPr lang="en-US" dirty="0"/>
              <a:t> </a:t>
            </a:r>
            <a:r>
              <a:rPr lang="en-US" dirty="0" err="1"/>
              <a:t>yakın</a:t>
            </a:r>
            <a:r>
              <a:rPr lang="en-US" dirty="0"/>
              <a:t> </a:t>
            </a:r>
            <a:r>
              <a:rPr lang="en-US" dirty="0" err="1"/>
              <a:t>geçmişe</a:t>
            </a:r>
            <a:r>
              <a:rPr lang="en-US" dirty="0"/>
              <a:t> </a:t>
            </a:r>
            <a:r>
              <a:rPr lang="en-US" dirty="0" err="1"/>
              <a:t>dayanmaktadır</a:t>
            </a:r>
            <a:r>
              <a:rPr lang="en-US" dirty="0"/>
              <a:t>. </a:t>
            </a:r>
            <a:endParaRPr lang="tr-TR" dirty="0"/>
          </a:p>
          <a:p>
            <a:pPr>
              <a:lnSpc>
                <a:spcPct val="200000"/>
              </a:lnSpc>
            </a:pPr>
            <a:r>
              <a:rPr lang="en-US" b="1" u="sng" dirty="0"/>
              <a:t>1970’lerde</a:t>
            </a:r>
            <a:r>
              <a:rPr lang="en-US" dirty="0"/>
              <a:t> </a:t>
            </a:r>
            <a:r>
              <a:rPr lang="en-US" dirty="0" err="1"/>
              <a:t>Stanford’lu</a:t>
            </a:r>
            <a:r>
              <a:rPr lang="en-US" dirty="0"/>
              <a:t> </a:t>
            </a:r>
            <a:r>
              <a:rPr lang="en-US" dirty="0" err="1"/>
              <a:t>öğrenciler</a:t>
            </a:r>
            <a:r>
              <a:rPr lang="en-US" dirty="0"/>
              <a:t>, Massachusetts </a:t>
            </a:r>
            <a:r>
              <a:rPr lang="en-US" dirty="0" err="1"/>
              <a:t>Teknoloji</a:t>
            </a:r>
            <a:r>
              <a:rPr lang="en-US" dirty="0"/>
              <a:t> </a:t>
            </a:r>
            <a:r>
              <a:rPr lang="en-US" dirty="0" err="1"/>
              <a:t>Enstitüsü’nde</a:t>
            </a:r>
            <a:r>
              <a:rPr lang="en-US" dirty="0"/>
              <a:t> </a:t>
            </a:r>
            <a:r>
              <a:rPr lang="en-US" dirty="0" err="1"/>
              <a:t>okuyan</a:t>
            </a:r>
            <a:r>
              <a:rPr lang="en-US" dirty="0"/>
              <a:t> </a:t>
            </a:r>
            <a:r>
              <a:rPr lang="en-US" dirty="0" err="1"/>
              <a:t>öğrencilere</a:t>
            </a:r>
            <a:r>
              <a:rPr lang="en-US" dirty="0"/>
              <a:t> </a:t>
            </a:r>
            <a:r>
              <a:rPr lang="en-US" b="1" u="sng" dirty="0"/>
              <a:t>ARPANET</a:t>
            </a:r>
            <a:r>
              <a:rPr lang="en-US" dirty="0"/>
              <a:t> </a:t>
            </a:r>
            <a:r>
              <a:rPr lang="en-US" dirty="0" err="1"/>
              <a:t>hesapları</a:t>
            </a:r>
            <a:r>
              <a:rPr lang="en-US" dirty="0"/>
              <a:t> </a:t>
            </a:r>
            <a:r>
              <a:rPr lang="en-US" dirty="0" err="1"/>
              <a:t>ile</a:t>
            </a:r>
            <a:r>
              <a:rPr lang="en-US" dirty="0"/>
              <a:t> </a:t>
            </a:r>
            <a:r>
              <a:rPr lang="en-US" dirty="0" err="1"/>
              <a:t>yapay</a:t>
            </a:r>
            <a:r>
              <a:rPr lang="en-US" dirty="0"/>
              <a:t> </a:t>
            </a:r>
            <a:r>
              <a:rPr lang="en-US" dirty="0" err="1"/>
              <a:t>zekâ</a:t>
            </a:r>
            <a:r>
              <a:rPr lang="en-US" dirty="0"/>
              <a:t> </a:t>
            </a:r>
            <a:r>
              <a:rPr lang="en-US" dirty="0" err="1"/>
              <a:t>laboratuvarını</a:t>
            </a:r>
            <a:r>
              <a:rPr lang="en-US" dirty="0"/>
              <a:t> </a:t>
            </a:r>
            <a:r>
              <a:rPr lang="en-US" dirty="0" err="1"/>
              <a:t>kullanarak</a:t>
            </a:r>
            <a:r>
              <a:rPr lang="en-US" dirty="0"/>
              <a:t> </a:t>
            </a:r>
            <a:r>
              <a:rPr lang="en-US" dirty="0" err="1"/>
              <a:t>uyuşturucu</a:t>
            </a:r>
            <a:r>
              <a:rPr lang="en-US" dirty="0"/>
              <a:t> </a:t>
            </a:r>
            <a:r>
              <a:rPr lang="en-US" dirty="0" err="1"/>
              <a:t>madde</a:t>
            </a:r>
            <a:r>
              <a:rPr lang="en-US" dirty="0"/>
              <a:t> </a:t>
            </a:r>
            <a:r>
              <a:rPr lang="en-US" dirty="0" err="1"/>
              <a:t>satmaları</a:t>
            </a:r>
            <a:r>
              <a:rPr lang="en-US" dirty="0"/>
              <a:t> </a:t>
            </a:r>
            <a:r>
              <a:rPr lang="en-US" dirty="0" err="1"/>
              <a:t>ile</a:t>
            </a:r>
            <a:r>
              <a:rPr lang="en-US" dirty="0"/>
              <a:t> </a:t>
            </a:r>
            <a:r>
              <a:rPr lang="en-US" dirty="0" err="1"/>
              <a:t>başladı</a:t>
            </a:r>
            <a:r>
              <a:rPr lang="en-US" dirty="0"/>
              <a:t>. </a:t>
            </a:r>
            <a:endParaRPr lang="tr-TR" dirty="0"/>
          </a:p>
          <a:p>
            <a:pPr>
              <a:lnSpc>
                <a:spcPct val="200000"/>
              </a:lnSpc>
            </a:pPr>
            <a:r>
              <a:rPr lang="en-US" b="1" u="sng" dirty="0"/>
              <a:t>1994 </a:t>
            </a:r>
            <a:r>
              <a:rPr lang="en-US" b="1" u="sng" dirty="0" err="1"/>
              <a:t>yılında</a:t>
            </a:r>
            <a:r>
              <a:rPr lang="en-US" b="1" u="sng" dirty="0"/>
              <a:t> Pizza Hut</a:t>
            </a:r>
            <a:r>
              <a:rPr lang="en-US" dirty="0"/>
              <a:t>, ilk e-</a:t>
            </a:r>
            <a:r>
              <a:rPr lang="en-US" dirty="0" err="1"/>
              <a:t>ticareti</a:t>
            </a:r>
            <a:r>
              <a:rPr lang="en-US" dirty="0"/>
              <a:t> </a:t>
            </a:r>
            <a:r>
              <a:rPr lang="en-US" dirty="0" err="1"/>
              <a:t>kullanan</a:t>
            </a:r>
            <a:r>
              <a:rPr lang="en-US" dirty="0"/>
              <a:t> </a:t>
            </a:r>
            <a:r>
              <a:rPr lang="en-US" dirty="0" err="1"/>
              <a:t>şirket</a:t>
            </a:r>
            <a:r>
              <a:rPr lang="en-US" dirty="0"/>
              <a:t> </a:t>
            </a:r>
            <a:r>
              <a:rPr lang="en-US" dirty="0" err="1"/>
              <a:t>oldu</a:t>
            </a:r>
            <a:r>
              <a:rPr lang="en-US" dirty="0"/>
              <a:t>.</a:t>
            </a:r>
          </a:p>
        </p:txBody>
      </p:sp>
    </p:spTree>
    <p:extLst>
      <p:ext uri="{BB962C8B-B14F-4D97-AF65-F5344CB8AC3E}">
        <p14:creationId xmlns:p14="http://schemas.microsoft.com/office/powerpoint/2010/main" val="378743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5327C-55EC-4C40-8082-9456FCF83778}"/>
              </a:ext>
            </a:extLst>
          </p:cNvPr>
          <p:cNvSpPr>
            <a:spLocks noGrp="1"/>
          </p:cNvSpPr>
          <p:nvPr>
            <p:ph type="title"/>
          </p:nvPr>
        </p:nvSpPr>
        <p:spPr>
          <a:xfrm>
            <a:off x="878911" y="216817"/>
            <a:ext cx="3177847" cy="2168161"/>
          </a:xfrm>
        </p:spPr>
        <p:txBody>
          <a:bodyPr>
            <a:normAutofit/>
          </a:bodyPr>
          <a:lstStyle/>
          <a:p>
            <a:r>
              <a:rPr lang="tr-TR" sz="4000" dirty="0"/>
              <a:t>Türkiye’nin son 2 yılda gelişimi</a:t>
            </a:r>
            <a:endParaRPr lang="en-US" sz="4000" dirty="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C5A418C-63F7-430F-AF13-F56676FEC8FC}"/>
              </a:ext>
            </a:extLst>
          </p:cNvPr>
          <p:cNvSpPr>
            <a:spLocks noGrp="1"/>
          </p:cNvSpPr>
          <p:nvPr>
            <p:ph idx="1"/>
          </p:nvPr>
        </p:nvSpPr>
        <p:spPr>
          <a:xfrm>
            <a:off x="858064" y="2639380"/>
            <a:ext cx="3205049" cy="3229714"/>
          </a:xfrm>
        </p:spPr>
        <p:txBody>
          <a:bodyPr>
            <a:normAutofit/>
          </a:bodyPr>
          <a:lstStyle/>
          <a:p>
            <a:r>
              <a:rPr lang="en-US" dirty="0"/>
              <a:t>2020’nin ilk 6 </a:t>
            </a:r>
            <a:r>
              <a:rPr lang="en-US" dirty="0" err="1"/>
              <a:t>ayı</a:t>
            </a:r>
            <a:r>
              <a:rPr lang="en-US" dirty="0"/>
              <a:t> 2019 </a:t>
            </a:r>
            <a:r>
              <a:rPr lang="en-US" dirty="0" err="1"/>
              <a:t>yılının</a:t>
            </a:r>
            <a:r>
              <a:rPr lang="en-US" dirty="0"/>
              <a:t> ilk 6 </a:t>
            </a:r>
            <a:r>
              <a:rPr lang="en-US" dirty="0" err="1"/>
              <a:t>ayına</a:t>
            </a:r>
            <a:r>
              <a:rPr lang="en-US" dirty="0"/>
              <a:t> </a:t>
            </a:r>
            <a:r>
              <a:rPr lang="en-US" dirty="0" err="1"/>
              <a:t>göre</a:t>
            </a:r>
            <a:r>
              <a:rPr lang="en-US" dirty="0"/>
              <a:t> </a:t>
            </a:r>
            <a:r>
              <a:rPr lang="en-US" b="1" u="sng" dirty="0"/>
              <a:t>%64 </a:t>
            </a:r>
            <a:r>
              <a:rPr lang="en-US" b="1" u="sng" dirty="0" err="1"/>
              <a:t>artış</a:t>
            </a:r>
            <a:r>
              <a:rPr lang="en-US" b="1" u="sng" dirty="0"/>
              <a:t> </a:t>
            </a:r>
            <a:r>
              <a:rPr lang="en-US" dirty="0" err="1"/>
              <a:t>göstermiştir</a:t>
            </a:r>
            <a:r>
              <a:rPr lang="en-US" dirty="0"/>
              <a:t>.</a:t>
            </a:r>
          </a:p>
        </p:txBody>
      </p:sp>
      <p:pic>
        <p:nvPicPr>
          <p:cNvPr id="4" name="Content Placeholder 3">
            <a:extLst>
              <a:ext uri="{FF2B5EF4-FFF2-40B4-BE49-F238E27FC236}">
                <a16:creationId xmlns:a16="http://schemas.microsoft.com/office/drawing/2014/main" id="{41D9293F-EEFC-40C5-8643-F60F1751260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653447" y="1378054"/>
            <a:ext cx="6892560" cy="3756444"/>
          </a:xfrm>
          <a:prstGeom prst="rect">
            <a:avLst/>
          </a:prstGeom>
          <a:noFill/>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9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7103-D1DF-43D0-A78A-D63D4BAD8DD0}"/>
              </a:ext>
            </a:extLst>
          </p:cNvPr>
          <p:cNvSpPr>
            <a:spLocks noGrp="1"/>
          </p:cNvSpPr>
          <p:nvPr>
            <p:ph type="title"/>
          </p:nvPr>
        </p:nvSpPr>
        <p:spPr/>
        <p:txBody>
          <a:bodyPr/>
          <a:lstStyle/>
          <a:p>
            <a:r>
              <a:rPr lang="tr-TR" dirty="0"/>
              <a:t>Neden Bu Konu Seçildi?</a:t>
            </a:r>
            <a:endParaRPr lang="en-US" dirty="0"/>
          </a:p>
        </p:txBody>
      </p:sp>
      <p:sp>
        <p:nvSpPr>
          <p:cNvPr id="3" name="Content Placeholder 2">
            <a:extLst>
              <a:ext uri="{FF2B5EF4-FFF2-40B4-BE49-F238E27FC236}">
                <a16:creationId xmlns:a16="http://schemas.microsoft.com/office/drawing/2014/main" id="{1DE671A8-2054-45BD-8031-BF6261EC44FE}"/>
              </a:ext>
            </a:extLst>
          </p:cNvPr>
          <p:cNvSpPr>
            <a:spLocks noGrp="1"/>
          </p:cNvSpPr>
          <p:nvPr>
            <p:ph idx="1"/>
          </p:nvPr>
        </p:nvSpPr>
        <p:spPr/>
        <p:txBody>
          <a:bodyPr>
            <a:normAutofit lnSpcReduction="10000"/>
          </a:bodyPr>
          <a:lstStyle/>
          <a:p>
            <a:pPr>
              <a:lnSpc>
                <a:spcPct val="200000"/>
              </a:lnSpc>
            </a:pPr>
            <a:r>
              <a:rPr lang="tr-TR" sz="3200" b="1" u="sng" dirty="0"/>
              <a:t>1. C</a:t>
            </a:r>
            <a:r>
              <a:rPr lang="en-US" sz="3200" b="1" u="sng" dirty="0"/>
              <a:t>ovid-19 </a:t>
            </a:r>
            <a:r>
              <a:rPr lang="en-US" dirty="0" err="1"/>
              <a:t>nedeniyle</a:t>
            </a:r>
            <a:r>
              <a:rPr lang="en-US" dirty="0"/>
              <a:t> </a:t>
            </a:r>
            <a:r>
              <a:rPr lang="en-US" dirty="0" err="1"/>
              <a:t>yapılan</a:t>
            </a:r>
            <a:r>
              <a:rPr lang="en-US" dirty="0"/>
              <a:t> </a:t>
            </a:r>
            <a:r>
              <a:rPr lang="en-US" dirty="0" err="1"/>
              <a:t>karantinalar</a:t>
            </a:r>
            <a:r>
              <a:rPr lang="en-US" dirty="0"/>
              <a:t> </a:t>
            </a:r>
            <a:r>
              <a:rPr lang="en-US" dirty="0" err="1"/>
              <a:t>sonucunda</a:t>
            </a:r>
            <a:r>
              <a:rPr lang="en-US" dirty="0"/>
              <a:t> </a:t>
            </a:r>
            <a:r>
              <a:rPr lang="en-US" dirty="0" err="1"/>
              <a:t>artan</a:t>
            </a:r>
            <a:r>
              <a:rPr lang="en-US" dirty="0"/>
              <a:t> e-</a:t>
            </a:r>
            <a:r>
              <a:rPr lang="en-US" dirty="0" err="1"/>
              <a:t>ticaret</a:t>
            </a:r>
            <a:r>
              <a:rPr lang="en-US" dirty="0"/>
              <a:t> </a:t>
            </a:r>
            <a:r>
              <a:rPr lang="en-US" dirty="0" err="1"/>
              <a:t>satışları</a:t>
            </a:r>
            <a:r>
              <a:rPr lang="en-US" dirty="0"/>
              <a:t> </a:t>
            </a:r>
            <a:r>
              <a:rPr lang="en-US" dirty="0" err="1"/>
              <a:t>fiziksel</a:t>
            </a:r>
            <a:r>
              <a:rPr lang="en-US" dirty="0"/>
              <a:t> </a:t>
            </a:r>
            <a:r>
              <a:rPr lang="en-US" dirty="0" err="1"/>
              <a:t>ortamda</a:t>
            </a:r>
            <a:r>
              <a:rPr lang="en-US" dirty="0"/>
              <a:t> </a:t>
            </a:r>
            <a:r>
              <a:rPr lang="en-US" dirty="0" err="1"/>
              <a:t>satış</a:t>
            </a:r>
            <a:r>
              <a:rPr lang="en-US" dirty="0"/>
              <a:t> </a:t>
            </a:r>
            <a:r>
              <a:rPr lang="en-US" dirty="0" err="1"/>
              <a:t>yapan</a:t>
            </a:r>
            <a:r>
              <a:rPr lang="en-US" dirty="0"/>
              <a:t> </a:t>
            </a:r>
            <a:r>
              <a:rPr lang="en-US" dirty="0" err="1"/>
              <a:t>kişiler</a:t>
            </a:r>
            <a:r>
              <a:rPr lang="en-US" dirty="0"/>
              <a:t> </a:t>
            </a:r>
            <a:r>
              <a:rPr lang="en-US" dirty="0" err="1"/>
              <a:t>ve</a:t>
            </a:r>
            <a:r>
              <a:rPr lang="en-US" dirty="0"/>
              <a:t> </a:t>
            </a:r>
            <a:r>
              <a:rPr lang="en-US" dirty="0" err="1"/>
              <a:t>işletmelerinde</a:t>
            </a:r>
            <a:r>
              <a:rPr lang="en-US" dirty="0"/>
              <a:t> online </a:t>
            </a:r>
            <a:r>
              <a:rPr lang="en-US" dirty="0" err="1"/>
              <a:t>sistemlere</a:t>
            </a:r>
            <a:r>
              <a:rPr lang="en-US" dirty="0"/>
              <a:t> </a:t>
            </a:r>
            <a:r>
              <a:rPr lang="en-US" dirty="0" err="1"/>
              <a:t>yönlenmesini</a:t>
            </a:r>
            <a:r>
              <a:rPr lang="en-US" dirty="0"/>
              <a:t> </a:t>
            </a:r>
            <a:r>
              <a:rPr lang="en-US" dirty="0" err="1"/>
              <a:t>sağlayarak</a:t>
            </a:r>
            <a:r>
              <a:rPr lang="en-US" dirty="0"/>
              <a:t> </a:t>
            </a:r>
            <a:r>
              <a:rPr lang="en-US" dirty="0" err="1"/>
              <a:t>piyasa</a:t>
            </a:r>
            <a:r>
              <a:rPr lang="en-US" dirty="0"/>
              <a:t> </a:t>
            </a:r>
            <a:r>
              <a:rPr lang="en-US" dirty="0" err="1"/>
              <a:t>hacmi</a:t>
            </a:r>
            <a:r>
              <a:rPr lang="en-US" dirty="0"/>
              <a:t> </a:t>
            </a:r>
            <a:r>
              <a:rPr lang="en-US" dirty="0" err="1"/>
              <a:t>büyü</a:t>
            </a:r>
            <a:r>
              <a:rPr lang="tr-TR" dirty="0"/>
              <a:t>t</a:t>
            </a:r>
            <a:r>
              <a:rPr lang="en-US" dirty="0" err="1"/>
              <a:t>müştür</a:t>
            </a:r>
            <a:r>
              <a:rPr lang="en-US" dirty="0"/>
              <a:t>. </a:t>
            </a:r>
            <a:endParaRPr lang="tr-TR" dirty="0"/>
          </a:p>
          <a:p>
            <a:pPr>
              <a:lnSpc>
                <a:spcPct val="200000"/>
              </a:lnSpc>
            </a:pPr>
            <a:r>
              <a:rPr lang="tr-TR" sz="3200" dirty="0"/>
              <a:t>2.</a:t>
            </a:r>
            <a:r>
              <a:rPr lang="tr-TR" dirty="0"/>
              <a:t> </a:t>
            </a:r>
            <a:r>
              <a:rPr lang="tr-TR" b="1" u="sng" dirty="0"/>
              <a:t>Türkiye’de verilere ulaşı</a:t>
            </a:r>
            <a:r>
              <a:rPr lang="en-US" b="1" u="sng" dirty="0"/>
              <a:t>m </a:t>
            </a:r>
            <a:r>
              <a:rPr lang="en-US" b="1" u="sng" dirty="0" err="1"/>
              <a:t>zorlu</a:t>
            </a:r>
            <a:r>
              <a:rPr lang="tr-TR" b="1" u="sng" dirty="0"/>
              <a:t>ğu olması </a:t>
            </a:r>
            <a:r>
              <a:rPr lang="tr-TR" dirty="0"/>
              <a:t>ve ileriye yönelik </a:t>
            </a:r>
            <a:r>
              <a:rPr lang="tr-TR" b="1" u="sng" dirty="0"/>
              <a:t>tahmin yapabilen bir programa rastlanmaması </a:t>
            </a:r>
            <a:r>
              <a:rPr lang="tr-TR" dirty="0"/>
              <a:t>nedeniyle bu konu seçilmiştir.</a:t>
            </a:r>
            <a:endParaRPr lang="en-US" dirty="0"/>
          </a:p>
        </p:txBody>
      </p:sp>
    </p:spTree>
    <p:extLst>
      <p:ext uri="{BB962C8B-B14F-4D97-AF65-F5344CB8AC3E}">
        <p14:creationId xmlns:p14="http://schemas.microsoft.com/office/powerpoint/2010/main" val="31383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1BD7-B411-4649-A06C-712394AD2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978D00-35D9-4F8C-86D9-76DB7DEBBA59}"/>
              </a:ext>
            </a:extLst>
          </p:cNvPr>
          <p:cNvSpPr>
            <a:spLocks noGrp="1"/>
          </p:cNvSpPr>
          <p:nvPr>
            <p:ph idx="1"/>
          </p:nvPr>
        </p:nvSpPr>
        <p:spPr/>
        <p:txBody>
          <a:bodyPr/>
          <a:lstStyle/>
          <a:p>
            <a:pPr marL="0" marR="0" indent="0" algn="just">
              <a:lnSpc>
                <a:spcPct val="200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 için veri seti içinde senelik çeyrekler halinde e-ticaret hacmi ile ilgili veriler gerekmektedir. Tarih ve hacim verisi başka verilerden türetilmediği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için set büyüklüğü kısıtlıdır.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tabLst>
                <a:tab pos="54038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Türkiye veri setinde </a:t>
            </a:r>
            <a:r>
              <a:rPr lang="tr-TR" sz="1800" dirty="0">
                <a:latin typeface="Times New Roman" panose="02020603050405020304" pitchFamily="18" charset="0"/>
                <a:ea typeface="Calibri" panose="020F0502020204030204" pitchFamily="34" charset="0"/>
                <a:cs typeface="Times New Roman" panose="02020603050405020304" pitchFamily="18" charset="0"/>
              </a:rPr>
              <a:t>63</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A.B.D’nin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veri setinde 84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 3’er aylık seriler şeklinde bir seneyi çeyreklere ayıracak şekilde düzenlenmiştir.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 setleri gözlem tarihi ve tarihe bağlı toplam e-ticaret satışlarını barındırmaktadır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991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7557-5708-4FAE-BE14-431780A4E190}"/>
              </a:ext>
            </a:extLst>
          </p:cNvPr>
          <p:cNvSpPr>
            <a:spLocks noGrp="1"/>
          </p:cNvSpPr>
          <p:nvPr>
            <p:ph type="title"/>
          </p:nvPr>
        </p:nvSpPr>
        <p:spPr/>
        <p:txBody>
          <a:bodyPr/>
          <a:lstStyle/>
          <a:p>
            <a:pPr algn="ctr"/>
            <a:r>
              <a:rPr lang="en-US" dirty="0"/>
              <a:t>Veri </a:t>
            </a:r>
            <a:r>
              <a:rPr lang="en-US" dirty="0" err="1"/>
              <a:t>Seti</a:t>
            </a:r>
            <a:r>
              <a:rPr lang="en-US" dirty="0"/>
              <a:t> </a:t>
            </a:r>
            <a:r>
              <a:rPr lang="en-US" dirty="0" err="1"/>
              <a:t>Analiz</a:t>
            </a:r>
            <a:r>
              <a:rPr lang="en-US" dirty="0"/>
              <a:t> Yöntemi</a:t>
            </a:r>
            <a:br>
              <a:rPr lang="en-US" dirty="0"/>
            </a:br>
            <a:endParaRPr lang="en-US" dirty="0"/>
          </a:p>
        </p:txBody>
      </p:sp>
      <p:sp>
        <p:nvSpPr>
          <p:cNvPr id="3" name="Content Placeholder 2">
            <a:extLst>
              <a:ext uri="{FF2B5EF4-FFF2-40B4-BE49-F238E27FC236}">
                <a16:creationId xmlns:a16="http://schemas.microsoft.com/office/drawing/2014/main" id="{47B2AF07-CA0A-4A25-A363-BE26915A446D}"/>
              </a:ext>
            </a:extLst>
          </p:cNvPr>
          <p:cNvSpPr>
            <a:spLocks noGrp="1"/>
          </p:cNvSpPr>
          <p:nvPr>
            <p:ph idx="1"/>
          </p:nvPr>
        </p:nvSpPr>
        <p:spPr/>
        <p:txBody>
          <a:bodyPr>
            <a:normAutofit fontScale="92500"/>
          </a:bodyPr>
          <a:lstStyle/>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Verilerin projenin amacına uygun analiz edilebilmesi için iki veri analiz türü kullanılmıştır. Proje amacı olarak iki varlık arasında bulunan farkların belirlenmesi için istatistiksel fark analizi yapılmıştır.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latin typeface="Times New Roman" panose="02020603050405020304" pitchFamily="18" charset="0"/>
                <a:ea typeface="Calibri" panose="020F0502020204030204" pitchFamily="34" charset="0"/>
                <a:cs typeface="Times New Roman" panose="02020603050405020304" pitchFamily="18" charset="0"/>
              </a:rPr>
              <a:t>1.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Fark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iki grup arasında varyans analizi gibi çalışmalar ile istatiksel farklılık analizi yapılmasıdır.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Tahmin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belirli değişkenler doğrultusunda ileri zamanlı tahmin yapılabilmesi için yapılan analizdir. Bir bağımlı ve bağımsız değişken arasında bulunan ilişki ile ileriye yönelik regresyon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analizi yapılır.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15221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95E8-2688-463B-B229-11356F88B9B0}"/>
              </a:ext>
            </a:extLst>
          </p:cNvPr>
          <p:cNvSpPr>
            <a:spLocks noGrp="1"/>
          </p:cNvSpPr>
          <p:nvPr>
            <p:ph type="title"/>
          </p:nvPr>
        </p:nvSpPr>
        <p:spPr/>
        <p:txBody>
          <a:bodyPr/>
          <a:lstStyle/>
          <a:p>
            <a:r>
              <a:rPr lang="tr-TR" dirty="0"/>
              <a:t>Sonuçların Açıklanması</a:t>
            </a:r>
            <a:endParaRPr lang="en-US" dirty="0"/>
          </a:p>
        </p:txBody>
      </p:sp>
      <p:sp>
        <p:nvSpPr>
          <p:cNvPr id="3" name="Content Placeholder 2">
            <a:extLst>
              <a:ext uri="{FF2B5EF4-FFF2-40B4-BE49-F238E27FC236}">
                <a16:creationId xmlns:a16="http://schemas.microsoft.com/office/drawing/2014/main" id="{718DADFF-CB0E-43C9-AE11-D82E5194E9D1}"/>
              </a:ext>
            </a:extLst>
          </p:cNvPr>
          <p:cNvSpPr>
            <a:spLocks noGrp="1"/>
          </p:cNvSpPr>
          <p:nvPr>
            <p:ph idx="1"/>
          </p:nvPr>
        </p:nvSpPr>
        <p:spPr/>
        <p:txBody>
          <a:bodyPr/>
          <a:lstStyle/>
          <a:p>
            <a:r>
              <a:rPr lang="tr-TR" dirty="0"/>
              <a:t>Elde edilen sonuçlar</a:t>
            </a:r>
          </a:p>
          <a:p>
            <a:endParaRPr lang="tr-TR" dirty="0"/>
          </a:p>
          <a:p>
            <a:r>
              <a:rPr lang="tr-TR" b="1" u="sng" dirty="0"/>
              <a:t>1. Görselleştirilmiştir</a:t>
            </a:r>
          </a:p>
          <a:p>
            <a:endParaRPr lang="tr-TR" b="1" u="sng" dirty="0"/>
          </a:p>
          <a:p>
            <a:r>
              <a:rPr lang="tr-TR" b="1" u="sng" dirty="0"/>
              <a:t>2. İleriye yönelik tahmin analizleri yapılmasını sağlamıştır</a:t>
            </a:r>
            <a:endParaRPr lang="en-US" dirty="0"/>
          </a:p>
        </p:txBody>
      </p:sp>
    </p:spTree>
    <p:extLst>
      <p:ext uri="{BB962C8B-B14F-4D97-AF65-F5344CB8AC3E}">
        <p14:creationId xmlns:p14="http://schemas.microsoft.com/office/powerpoint/2010/main" val="15864216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295</TotalTime>
  <Words>1022</Words>
  <Application>Microsoft Office PowerPoint</Application>
  <PresentationFormat>Widescreen</PresentationFormat>
  <Paragraphs>81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Bookman Old Style</vt:lpstr>
      <vt:lpstr>Calibri</vt:lpstr>
      <vt:lpstr>Franklin Gothic Book</vt:lpstr>
      <vt:lpstr>Symbol</vt:lpstr>
      <vt:lpstr>Times New Roman</vt:lpstr>
      <vt:lpstr>1_RetrospectVTI</vt:lpstr>
      <vt:lpstr>Türkiye ve Yurtdışı Karşılaştırmalı Veri Analizi</vt:lpstr>
      <vt:lpstr>Özet </vt:lpstr>
      <vt:lpstr>E-Ticaret Nedir?</vt:lpstr>
      <vt:lpstr>E-Ticaret Tarihi:</vt:lpstr>
      <vt:lpstr>Türkiye’nin son 2 yılda gelişimi</vt:lpstr>
      <vt:lpstr>Neden Bu Konu Seçildi?</vt:lpstr>
      <vt:lpstr>PowerPoint Presentation</vt:lpstr>
      <vt:lpstr>Veri Seti Analiz Yöntemi </vt:lpstr>
      <vt:lpstr>Sonuçların Açıklanması</vt:lpstr>
      <vt:lpstr>Araştırma için Kullanılan Teknolojiler</vt:lpstr>
      <vt:lpstr>Veri Analizi </vt:lpstr>
      <vt:lpstr>Tahmin Modeli </vt:lpstr>
      <vt:lpstr>Görselleştirme </vt:lpstr>
      <vt:lpstr>Araştırma Süreci </vt:lpstr>
      <vt:lpstr>PowerPoint Presentation</vt:lpstr>
      <vt:lpstr>Uygulama Süreci </vt:lpstr>
      <vt:lpstr>PowerPoint Presentation</vt:lpstr>
      <vt:lpstr>PowerPoint Presentation</vt:lpstr>
      <vt:lpstr>Şekil 4: Türkiye 2018 ve 2019 piyasa hacmi karşılaştırması </vt:lpstr>
      <vt:lpstr>PowerPoint Presentation</vt:lpstr>
      <vt:lpstr>PowerPoint Presentation</vt:lpstr>
      <vt:lpstr>PowerPoint Presentation</vt:lpstr>
      <vt:lpstr>PowerPoint Presentation</vt:lpstr>
      <vt:lpstr>PowerPoint Presentation</vt:lpstr>
      <vt:lpstr>PowerPoint Presentation</vt:lpstr>
      <vt:lpstr>Sonuç</vt:lpstr>
      <vt:lpstr>Öneriler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ve Yurtdışı Karşılaştırmalı Veri Analizi</dc:title>
  <dc:creator>arzu kış</dc:creator>
  <cp:lastModifiedBy>Belit Berdel KIŞ</cp:lastModifiedBy>
  <cp:revision>12</cp:revision>
  <dcterms:created xsi:type="dcterms:W3CDTF">2020-12-20T01:06:16Z</dcterms:created>
  <dcterms:modified xsi:type="dcterms:W3CDTF">2020-12-20T18:28:02Z</dcterms:modified>
</cp:coreProperties>
</file>