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3C5"/>
    <a:srgbClr val="E0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CCF86-83EE-47DB-B5CF-7B10A03AD1B7}" type="datetimeFigureOut">
              <a:rPr lang="nl-BE" smtClean="0"/>
              <a:pPr/>
              <a:t>25/04/2018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42DD-1ED5-42DD-8F00-3C0CE85822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ubber_duck_debugg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s://www.google.be/url?sa=i&amp;rct=j&amp;q=&amp;esrc=s&amp;source=images&amp;cd=&amp;cad=rja&amp;uact=8&amp;ved=2ahUKEwigw_fF27zaAhWEbVAKHaRXCyEQjRx6BAgAEAU&amp;url=https://www.htmlgoodies.com/beyond/article.php/11156_3681551_2/The-HTML-Hierarchy-Thinking-Inside-the-Box.htm&amp;psig=AOvVaw2Vv5WrAATus69PvRHYNi0-&amp;ust=152389662420235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4">
            <a:extLst>
              <a:ext uri="{FF2B5EF4-FFF2-40B4-BE49-F238E27FC236}">
                <a16:creationId xmlns:a16="http://schemas.microsoft.com/office/drawing/2014/main" id="{B0992639-1CDA-4FE6-BB95-E132214907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787645" y="4682362"/>
            <a:ext cx="3356355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A2AEA782-0EA4-42E9-871D-7401D6A09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56355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3F6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Afbeelding 16" descr="Afbeelding met boom, gras, teken, buiten&#10;&#10;Beschrijving is gegenereerd met zeer hoge betrouwbaarheid">
            <a:extLst>
              <a:ext uri="{FF2B5EF4-FFF2-40B4-BE49-F238E27FC236}">
                <a16:creationId xmlns:a16="http://schemas.microsoft.com/office/drawing/2014/main" id="{A82A7A6F-808F-4E30-ACB4-9266945F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7" r="3" b="27541"/>
          <a:stretch/>
        </p:blipFill>
        <p:spPr>
          <a:xfrm>
            <a:off x="2736988" y="10"/>
            <a:ext cx="6407012" cy="2130463"/>
          </a:xfrm>
          <a:custGeom>
            <a:avLst/>
            <a:gdLst>
              <a:gd name="connsiteX0" fmla="*/ 986689 w 8542682"/>
              <a:gd name="connsiteY0" fmla="*/ 0 h 2130473"/>
              <a:gd name="connsiteX1" fmla="*/ 8542682 w 8542682"/>
              <a:gd name="connsiteY1" fmla="*/ 0 h 2130473"/>
              <a:gd name="connsiteX2" fmla="*/ 8542682 w 8542682"/>
              <a:gd name="connsiteY2" fmla="*/ 2130473 h 2130473"/>
              <a:gd name="connsiteX3" fmla="*/ 0 w 8542682"/>
              <a:gd name="connsiteY3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pic>
        <p:nvPicPr>
          <p:cNvPr id="1026" name="Picture 2" descr="Image result for ucll">
            <a:extLst>
              <a:ext uri="{FF2B5EF4-FFF2-40B4-BE49-F238E27FC236}">
                <a16:creationId xmlns:a16="http://schemas.microsoft.com/office/drawing/2014/main" id="{441D7D01-FBB5-47EA-901D-F7E0C5247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6" r="-2" b="9721"/>
          <a:stretch/>
        </p:blipFill>
        <p:spPr bwMode="auto">
          <a:xfrm>
            <a:off x="20" y="4682840"/>
            <a:ext cx="6422512" cy="2175160"/>
          </a:xfrm>
          <a:custGeom>
            <a:avLst/>
            <a:gdLst>
              <a:gd name="connsiteX0" fmla="*/ 0 w 8563376"/>
              <a:gd name="connsiteY0" fmla="*/ 0 h 2175160"/>
              <a:gd name="connsiteX1" fmla="*/ 8563376 w 8563376"/>
              <a:gd name="connsiteY1" fmla="*/ 0 h 2175160"/>
              <a:gd name="connsiteX2" fmla="*/ 7555992 w 8563376"/>
              <a:gd name="connsiteY2" fmla="*/ 2175160 h 2175160"/>
              <a:gd name="connsiteX3" fmla="*/ 0 w 8563376"/>
              <a:gd name="connsiteY3" fmla="*/ 2175160 h 21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14C2AA-3DF1-47F3-9D5F-812459BA2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45810"/>
            <a:ext cx="6858000" cy="1355750"/>
          </a:xfrm>
        </p:spPr>
        <p:txBody>
          <a:bodyPr>
            <a:normAutofit fontScale="90000"/>
          </a:bodyPr>
          <a:lstStyle/>
          <a:p>
            <a:pPr algn="l"/>
            <a:r>
              <a:rPr lang="nl-BE" sz="4700" b="1" dirty="0" err="1">
                <a:solidFill>
                  <a:srgbClr val="E00049"/>
                </a:solidFill>
              </a:rPr>
              <a:t>Pba</a:t>
            </a:r>
            <a:r>
              <a:rPr lang="nl-BE" sz="4700" b="1" dirty="0">
                <a:solidFill>
                  <a:srgbClr val="E00049"/>
                </a:solidFill>
              </a:rPr>
              <a:t> Toegepaste Informatica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851735-9EC1-44EA-9A44-5AC541A7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8516"/>
            <a:ext cx="6858000" cy="911117"/>
          </a:xfrm>
        </p:spPr>
        <p:txBody>
          <a:bodyPr>
            <a:normAutofit/>
          </a:bodyPr>
          <a:lstStyle/>
          <a:p>
            <a:pPr algn="l"/>
            <a:r>
              <a:rPr lang="nl-BE" sz="2400" dirty="0"/>
              <a:t>Maria Verdonck, Kenzo </a:t>
            </a:r>
            <a:r>
              <a:rPr lang="nl-BE" sz="2400" dirty="0" err="1"/>
              <a:t>Coenaerts</a:t>
            </a:r>
            <a:r>
              <a:rPr lang="nl-BE" sz="2400" dirty="0"/>
              <a:t>, Pieter-Jan Van Der </a:t>
            </a:r>
            <a:r>
              <a:rPr lang="nl-BE" sz="2400" dirty="0" err="1"/>
              <a:t>Schueren</a:t>
            </a:r>
            <a:r>
              <a:rPr lang="nl-BE" sz="2400" dirty="0"/>
              <a:t> &amp; Rombout Boon</a:t>
            </a:r>
          </a:p>
        </p:txBody>
      </p:sp>
    </p:spTree>
    <p:extLst>
      <p:ext uri="{BB962C8B-B14F-4D97-AF65-F5344CB8AC3E}">
        <p14:creationId xmlns:p14="http://schemas.microsoft.com/office/powerpoint/2010/main" val="143825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Via selectoren, html tags, #id en .class attributen, of een combinatie</a:t>
            </a:r>
          </a:p>
          <a:p>
            <a:r>
              <a:rPr lang="nl-BE" sz="2400" dirty="0"/>
              <a:t>Selector { </a:t>
            </a:r>
          </a:p>
          <a:p>
            <a:pPr>
              <a:buNone/>
            </a:pPr>
            <a:r>
              <a:rPr lang="nl-BE" sz="2400" dirty="0"/>
              <a:t>	Property: value;</a:t>
            </a:r>
            <a:br>
              <a:rPr lang="nl-BE" sz="2400" dirty="0"/>
            </a:br>
            <a:r>
              <a:rPr lang="nl-BE" sz="2400" dirty="0"/>
              <a:t>Property2: value2;</a:t>
            </a:r>
          </a:p>
          <a:p>
            <a:pPr>
              <a:buNone/>
            </a:pPr>
            <a:r>
              <a:rPr lang="nl-BE" sz="2400" dirty="0"/>
              <a:t>	}</a:t>
            </a:r>
          </a:p>
          <a:p>
            <a:r>
              <a:rPr lang="en-US" sz="2400" dirty="0" err="1"/>
              <a:t>Voorbeeld</a:t>
            </a:r>
            <a:r>
              <a:rPr lang="en-US" sz="2400" dirty="0"/>
              <a:t>: </a:t>
            </a:r>
            <a:r>
              <a:rPr lang="en-US" sz="2400" i="1" dirty="0"/>
              <a:t>&lt;p class=“</a:t>
            </a:r>
            <a:r>
              <a:rPr lang="en-US" sz="2400" i="1" dirty="0" err="1"/>
              <a:t>redP</a:t>
            </a:r>
            <a:r>
              <a:rPr lang="en-US" sz="2400" i="1" dirty="0"/>
              <a:t>"&gt;Red Paragraph.&lt;/p&gt;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p { color: red;}</a:t>
            </a:r>
            <a:endParaRPr lang="nl-BE" sz="2000" b="1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Eigenschappen worden overgeërfd (volgens boomstructuur)</a:t>
            </a:r>
          </a:p>
          <a:p>
            <a:pPr lvl="1"/>
            <a:r>
              <a:rPr lang="nl-BE" dirty="0"/>
              <a:t>Tenzij nadien overschreven</a:t>
            </a:r>
          </a:p>
          <a:p>
            <a:r>
              <a:rPr lang="nl-BE" dirty="0"/>
              <a:t>Hiërarchie bepaalt wat prioriteit heeft</a:t>
            </a:r>
          </a:p>
          <a:p>
            <a:r>
              <a:rPr lang="nl-BE" dirty="0"/>
              <a:t>Voorbeeld:</a:t>
            </a:r>
          </a:p>
          <a:p>
            <a:pPr lvl="1"/>
            <a:r>
              <a:rPr lang="nl-BE" dirty="0"/>
              <a:t>Body {</a:t>
            </a:r>
            <a:r>
              <a:rPr lang="nl-BE" dirty="0" err="1"/>
              <a:t>color</a:t>
            </a:r>
            <a:r>
              <a:rPr lang="nl-BE" dirty="0"/>
              <a:t>: red}</a:t>
            </a:r>
            <a:br>
              <a:rPr lang="nl-BE" dirty="0"/>
            </a:br>
            <a:r>
              <a:rPr lang="nl-BE" dirty="0"/>
              <a:t>p { </a:t>
            </a:r>
            <a:r>
              <a:rPr lang="nl-BE" dirty="0" err="1"/>
              <a:t>color</a:t>
            </a:r>
            <a:r>
              <a:rPr lang="nl-BE" dirty="0"/>
              <a:t>: blue}</a:t>
            </a:r>
            <a:br>
              <a:rPr lang="nl-BE" dirty="0"/>
            </a:br>
            <a:r>
              <a:rPr lang="nl-BE" dirty="0"/>
              <a:t>…</a:t>
            </a:r>
            <a:br>
              <a:rPr lang="nl-BE" dirty="0"/>
            </a:br>
            <a:r>
              <a:rPr lang="nl-BE" dirty="0"/>
              <a:t>p { </a:t>
            </a:r>
            <a:r>
              <a:rPr lang="nl-BE" dirty="0" err="1"/>
              <a:t>color</a:t>
            </a:r>
            <a:r>
              <a:rPr lang="nl-BE" dirty="0"/>
              <a:t>: black}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>
                <a:solidFill>
                  <a:srgbClr val="6A93C5"/>
                </a:solidFill>
              </a:rPr>
              <a:t>fragment van een CSS pagina</a:t>
            </a:r>
            <a:endParaRPr lang="nl-BE" dirty="0">
              <a:solidFill>
                <a:srgbClr val="6A93C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612068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nl-BE" b="1" dirty="0"/>
              <a:t>p {</a:t>
            </a:r>
            <a:endParaRPr lang="nl-BE" dirty="0"/>
          </a:p>
          <a:p>
            <a:pPr>
              <a:buNone/>
            </a:pPr>
            <a:r>
              <a:rPr lang="nl-BE" b="1" dirty="0"/>
              <a:t>	Color: black; </a:t>
            </a:r>
            <a:r>
              <a:rPr lang="nl-BE" dirty="0"/>
              <a:t>// Een kleine selectie kleuren kan je bij naam definiëren, de rest met rgb(a), hexa #, …</a:t>
            </a:r>
          </a:p>
          <a:p>
            <a:pPr>
              <a:buNone/>
            </a:pPr>
            <a:r>
              <a:rPr lang="nl-BE" b="1" dirty="0"/>
              <a:t>	Size: 12px; </a:t>
            </a:r>
            <a:r>
              <a:rPr lang="nl-BE" dirty="0"/>
              <a:t>// Formaten van tekst kunnen in pixels, cm, percentages, …</a:t>
            </a:r>
          </a:p>
          <a:p>
            <a:pPr>
              <a:buNone/>
            </a:pPr>
            <a:r>
              <a:rPr lang="nl-BE" b="1" dirty="0"/>
              <a:t>}</a:t>
            </a:r>
            <a:endParaRPr lang="nl-BE" dirty="0"/>
          </a:p>
          <a:p>
            <a:pPr>
              <a:buNone/>
            </a:pPr>
            <a:r>
              <a:rPr lang="nl-BE" b="1" dirty="0"/>
              <a:t>/*floatingFooter*/      </a:t>
            </a:r>
            <a:r>
              <a:rPr lang="nl-BE" dirty="0"/>
              <a:t>// Commentaar in een css pagina is tussen /* Commentaar */</a:t>
            </a:r>
          </a:p>
          <a:p>
            <a:pPr>
              <a:buNone/>
            </a:pPr>
            <a:r>
              <a:rPr lang="nl-BE" b="1" dirty="0"/>
              <a:t>#floatingFooter { </a:t>
            </a:r>
            <a:r>
              <a:rPr lang="nl-BE" dirty="0"/>
              <a:t>// #ID die in html gedefinieerd werd</a:t>
            </a:r>
          </a:p>
          <a:p>
            <a:pPr>
              <a:buNone/>
            </a:pPr>
            <a:r>
              <a:rPr lang="nl-BE" b="1" dirty="0"/>
              <a:t> 	display: flex; </a:t>
            </a:r>
            <a:endParaRPr lang="nl-BE" dirty="0"/>
          </a:p>
          <a:p>
            <a:pPr>
              <a:buNone/>
            </a:pPr>
            <a:r>
              <a:rPr lang="nl-BE" b="1" dirty="0"/>
              <a:t>	justify-content: space-around;  </a:t>
            </a:r>
            <a:r>
              <a:rPr lang="nl-BE" dirty="0"/>
              <a:t>// De inhoud wordt evenredig verdeeld over de breedte van het scherm</a:t>
            </a:r>
          </a:p>
          <a:p>
            <a:pPr>
              <a:buNone/>
            </a:pPr>
            <a:r>
              <a:rPr lang="nl-BE" b="1" dirty="0"/>
              <a:t>	padding-bottom: 30px; </a:t>
            </a:r>
            <a:r>
              <a:rPr lang="nl-BE" dirty="0"/>
              <a:t>// padding is ruimte tussen de tekst en de rand van de html blok</a:t>
            </a:r>
          </a:p>
          <a:p>
            <a:pPr>
              <a:buNone/>
            </a:pPr>
            <a:r>
              <a:rPr lang="nl-BE" b="1" dirty="0"/>
              <a:t>	border: 2px dotted red; </a:t>
            </a:r>
            <a:r>
              <a:rPr lang="nl-BE" dirty="0"/>
              <a:t>// de rand van het html blok zal rood, gestippeld en rood zijn</a:t>
            </a:r>
          </a:p>
          <a:p>
            <a:pPr>
              <a:buNone/>
            </a:pPr>
            <a:r>
              <a:rPr lang="nl-BE" b="1" dirty="0"/>
              <a:t>	border-radius: 40px 40px 0 0; </a:t>
            </a:r>
            <a:r>
              <a:rPr lang="nl-BE" dirty="0"/>
              <a:t>// de rand zal een ronding in linker -en rechterbovenhoek hebben, niet onderaan</a:t>
            </a:r>
          </a:p>
          <a:p>
            <a:pPr>
              <a:buNone/>
            </a:pPr>
            <a:r>
              <a:rPr lang="nl-BE" b="1" dirty="0"/>
              <a:t>}</a:t>
            </a:r>
            <a:endParaRPr lang="nl-BE" dirty="0"/>
          </a:p>
          <a:p>
            <a:pPr>
              <a:buNone/>
            </a:pPr>
            <a:r>
              <a:rPr lang="nl-BE" b="1" dirty="0"/>
              <a:t>#floatingFooter h4 { </a:t>
            </a:r>
            <a:r>
              <a:rPr lang="nl-BE" dirty="0"/>
              <a:t>// de hoofding h4 </a:t>
            </a:r>
            <a:r>
              <a:rPr lang="nl-BE" b="1" dirty="0"/>
              <a:t>in </a:t>
            </a:r>
            <a:r>
              <a:rPr lang="nl-BE" dirty="0"/>
              <a:t>de html blok met id floatingFooter </a:t>
            </a:r>
          </a:p>
          <a:p>
            <a:pPr>
              <a:buNone/>
            </a:pPr>
            <a:r>
              <a:rPr lang="nl-BE" b="1" dirty="0"/>
              <a:t>	padding-bottom: 5px;</a:t>
            </a:r>
            <a:endParaRPr lang="nl-BE" dirty="0"/>
          </a:p>
          <a:p>
            <a:pPr>
              <a:buNone/>
            </a:pPr>
            <a:r>
              <a:rPr lang="nl-BE" b="1" dirty="0"/>
              <a:t>	text-decoration: underline; </a:t>
            </a:r>
            <a:r>
              <a:rPr lang="nl-BE" dirty="0"/>
              <a:t>// tekst wordt onderlijnd</a:t>
            </a:r>
          </a:p>
          <a:p>
            <a:pPr>
              <a:buNone/>
            </a:pPr>
            <a:r>
              <a:rPr lang="nl-BE" b="1" dirty="0"/>
              <a:t>}</a:t>
            </a:r>
            <a:endParaRPr lang="nl-BE" dirty="0"/>
          </a:p>
          <a:p>
            <a:pPr>
              <a:buNone/>
            </a:pPr>
            <a:r>
              <a:rPr lang="nl-BE" b="1" dirty="0"/>
              <a:t>#floatingFooter {</a:t>
            </a:r>
            <a:endParaRPr lang="nl-BE" dirty="0"/>
          </a:p>
          <a:p>
            <a:pPr>
              <a:buNone/>
            </a:pPr>
            <a:r>
              <a:rPr lang="nl-BE" b="1" dirty="0"/>
              <a:t>    color: rgb(37, 34, 34); </a:t>
            </a:r>
            <a:r>
              <a:rPr lang="nl-BE" dirty="0"/>
              <a:t>//red, green, blue percentages geven een kleur weer</a:t>
            </a:r>
          </a:p>
          <a:p>
            <a:pPr>
              <a:buNone/>
            </a:pPr>
            <a:r>
              <a:rPr lang="nl-BE" b="1" dirty="0"/>
              <a:t>}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E00049"/>
                </a:solidFill>
              </a:rPr>
              <a:t>Opdracht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BE" sz="2000" dirty="0"/>
              <a:t>Open: Opdracht 1 &gt; inleiding.html </a:t>
            </a:r>
          </a:p>
          <a:p>
            <a:r>
              <a:rPr lang="nl-BE" sz="2000" i="1" dirty="0"/>
              <a:t>Dit is een hoofding. =&gt; HTML Tag:</a:t>
            </a:r>
            <a:endParaRPr lang="nl-BE" sz="2000" dirty="0"/>
          </a:p>
          <a:p>
            <a:r>
              <a:rPr lang="nl-BE" sz="2000" i="1" dirty="0"/>
              <a:t>En dit is een paragraaf. =&gt; HTML Tag:</a:t>
            </a:r>
            <a:endParaRPr lang="nl-BE" sz="2000" dirty="0"/>
          </a:p>
          <a:p>
            <a:r>
              <a:rPr lang="nl-BE" sz="2000" i="1" dirty="0"/>
              <a:t>De afbeeldingen. =&gt; HTML Tag:</a:t>
            </a:r>
            <a:endParaRPr lang="nl-BE" sz="2000" dirty="0"/>
          </a:p>
          <a:p>
            <a:r>
              <a:rPr lang="nl-BE" sz="2000" i="1" dirty="0"/>
              <a:t>De links (extern of intern) . =&gt; HTML Tag:</a:t>
            </a:r>
          </a:p>
          <a:p>
            <a:r>
              <a:rPr lang="nl-BE" sz="2000" dirty="0"/>
              <a:t>Welke attribuut zou een link of afbeelding bijvoorbeeld zeker moeten hebben? </a:t>
            </a:r>
          </a:p>
          <a:p>
            <a:r>
              <a:rPr lang="nl-BE" sz="2000" dirty="0"/>
              <a:t>Wat voor attributen zijn nog nuttig voor bijvoorbeeld afbeeldingen?</a:t>
            </a:r>
          </a:p>
          <a:p>
            <a:r>
              <a:rPr lang="nl-BE" sz="2000" dirty="0"/>
              <a:t>Klik op de smiley. Welke combinatie van tags maken dit mogelijk? </a:t>
            </a:r>
          </a:p>
          <a:p>
            <a:r>
              <a:rPr lang="nl-BE" sz="2000" dirty="0"/>
              <a:t>Wat is de html tag structuur van een navigatie meestal? </a:t>
            </a:r>
          </a:p>
          <a:p>
            <a:endParaRPr lang="nl-BE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Oplossing – opdracht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sz="2900" i="1" dirty="0"/>
              <a:t>Dit is een hoofding. =&gt; HTML Tag: &lt;h1&gt;&lt;/h1&gt;</a:t>
            </a:r>
            <a:endParaRPr lang="nl-BE" sz="2900" dirty="0"/>
          </a:p>
          <a:p>
            <a:r>
              <a:rPr lang="nl-BE" sz="2900" i="1" dirty="0"/>
              <a:t>En dit is een paragraaf. =&gt; HTML Tag: &lt;p&gt;&lt;/p&gt;</a:t>
            </a:r>
            <a:endParaRPr lang="nl-BE" sz="2900" dirty="0"/>
          </a:p>
          <a:p>
            <a:r>
              <a:rPr lang="nl-BE" sz="2900" i="1" dirty="0"/>
              <a:t>De afbeeldingen. =&gt; HTML Tag: &lt;img&gt;</a:t>
            </a:r>
            <a:endParaRPr lang="nl-BE" sz="2900" dirty="0"/>
          </a:p>
          <a:p>
            <a:r>
              <a:rPr lang="nl-BE" sz="2900" i="1" dirty="0"/>
              <a:t>De links (extern of intern) . =&gt; HTML Tag: &lt;a&gt;&lt;/a&gt;</a:t>
            </a:r>
          </a:p>
          <a:p>
            <a:r>
              <a:rPr lang="nl-BE" sz="2900" dirty="0"/>
              <a:t>Welk attribuut  heeft een link of afbeelding nodig?</a:t>
            </a:r>
          </a:p>
          <a:p>
            <a:pPr>
              <a:buNone/>
            </a:pPr>
            <a:r>
              <a:rPr lang="nl-BE" sz="2900" dirty="0"/>
              <a:t>	href=“gewenste URL”</a:t>
            </a:r>
          </a:p>
          <a:p>
            <a:r>
              <a:rPr lang="nl-BE" sz="2900" dirty="0"/>
              <a:t>Andere nuttige attributen voor afbeeldingen?</a:t>
            </a:r>
          </a:p>
          <a:p>
            <a:pPr>
              <a:buNone/>
            </a:pPr>
            <a:r>
              <a:rPr lang="nl-BE" sz="2900" dirty="0"/>
              <a:t>	alt=“beschrijving” </a:t>
            </a:r>
          </a:p>
          <a:p>
            <a:r>
              <a:rPr lang="nl-BE" sz="2900" dirty="0"/>
              <a:t>Klik op de smiley. Welke combinatie van tags maken dit mogelijk? </a:t>
            </a:r>
          </a:p>
          <a:p>
            <a:pPr>
              <a:buNone/>
            </a:pPr>
            <a:r>
              <a:rPr lang="nl-BE" sz="2900" dirty="0"/>
              <a:t>	&lt;a &gt;&lt;img&gt;&lt;/a&gt;</a:t>
            </a:r>
          </a:p>
          <a:p>
            <a:r>
              <a:rPr lang="nl-BE" sz="2900" dirty="0"/>
              <a:t>Wat is de html tag structuur van een navigatie meestal? </a:t>
            </a:r>
          </a:p>
          <a:p>
            <a:pPr>
              <a:buNone/>
            </a:pPr>
            <a:r>
              <a:rPr lang="nl-BE" sz="2900" dirty="0"/>
              <a:t>	&lt;nav&gt;</a:t>
            </a:r>
          </a:p>
          <a:p>
            <a:pPr>
              <a:buNone/>
            </a:pPr>
            <a:r>
              <a:rPr lang="nl-BE" sz="2900" dirty="0"/>
              <a:t>		&lt;a&gt;&lt;/a&gt;</a:t>
            </a:r>
          </a:p>
          <a:p>
            <a:pPr>
              <a:buNone/>
            </a:pPr>
            <a:r>
              <a:rPr lang="nl-BE" sz="2900" dirty="0"/>
              <a:t>		&lt;a&gt;&lt;/a&gt;</a:t>
            </a:r>
          </a:p>
          <a:p>
            <a:pPr>
              <a:buNone/>
            </a:pPr>
            <a:r>
              <a:rPr lang="nl-BE" sz="2900" dirty="0"/>
              <a:t>	&lt;/nav&gt;</a:t>
            </a:r>
          </a:p>
          <a:p>
            <a:r>
              <a:rPr lang="nl-BE" sz="2900" dirty="0"/>
              <a:t>Na te gaan via rechterklik&gt;paginabron weergeven of ctrl+u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E00049"/>
                </a:solidFill>
              </a:rPr>
              <a:t>Opdracht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Navigeer Opdracht 2 </a:t>
            </a:r>
            <a:r>
              <a:rPr lang="nl-BE"/>
              <a:t>&gt; structuur</a:t>
            </a:r>
            <a:r>
              <a:rPr lang="nl-BE" dirty="0"/>
              <a:t>.html </a:t>
            </a:r>
          </a:p>
          <a:p>
            <a:r>
              <a:rPr lang="nl-BE" dirty="0"/>
              <a:t>Rechterklik en selecteer ‘Paginabron weergeven’. (Ctrl+U)</a:t>
            </a:r>
          </a:p>
          <a:p>
            <a:r>
              <a:rPr lang="nl-BE" dirty="0"/>
              <a:t>Rechterklik ergens in je html pagina en selecteer ‘Inspecteren’ (Ctrl+Shift+I) en ga naar de Elements tab.</a:t>
            </a:r>
          </a:p>
          <a:p>
            <a:endParaRPr lang="nl-B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E00049"/>
                </a:solidFill>
              </a:rPr>
              <a:t>Opdracht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Navigeer naar Opdracht 3 &gt; css.html </a:t>
            </a:r>
          </a:p>
          <a:p>
            <a:r>
              <a:rPr lang="nl-BE" dirty="0"/>
              <a:t>Css is van de form:</a:t>
            </a:r>
          </a:p>
          <a:p>
            <a:pPr>
              <a:buNone/>
            </a:pPr>
            <a:r>
              <a:rPr lang="nl-BE" i="1" dirty="0"/>
              <a:t>Html-tag-naam {</a:t>
            </a:r>
            <a:endParaRPr lang="nl-BE" dirty="0"/>
          </a:p>
          <a:p>
            <a:pPr>
              <a:buNone/>
            </a:pPr>
            <a:r>
              <a:rPr lang="nl-BE" i="1" dirty="0"/>
              <a:t>	Eigenschap-naam: eigenschap-waarde;</a:t>
            </a:r>
            <a:br>
              <a:rPr lang="nl-BE" i="1" dirty="0"/>
            </a:br>
            <a:r>
              <a:rPr lang="nl-BE" i="1" dirty="0"/>
              <a:t>Eigenschap-naam: eigenschap-waarde;</a:t>
            </a:r>
            <a:endParaRPr lang="nl-BE" dirty="0"/>
          </a:p>
          <a:p>
            <a:pPr>
              <a:buNone/>
            </a:pPr>
            <a:r>
              <a:rPr lang="nl-BE" i="1" dirty="0"/>
              <a:t>}</a:t>
            </a:r>
            <a:endParaRPr lang="nl-BE" dirty="0"/>
          </a:p>
          <a:p>
            <a:pPr>
              <a:buNone/>
            </a:pPr>
            <a:r>
              <a:rPr lang="nl-BE" i="1" dirty="0"/>
              <a:t>Voorbeeld:</a:t>
            </a:r>
            <a:endParaRPr lang="nl-BE" dirty="0"/>
          </a:p>
          <a:p>
            <a:pPr>
              <a:buNone/>
            </a:pPr>
            <a:r>
              <a:rPr lang="en-US" i="1" dirty="0"/>
              <a:t>h1 { </a:t>
            </a:r>
            <a:br>
              <a:rPr lang="en-US" i="1" dirty="0"/>
            </a:br>
            <a:r>
              <a:rPr lang="en-US" i="1" dirty="0"/>
              <a:t>	color: blue;</a:t>
            </a:r>
            <a:br>
              <a:rPr lang="en-US" i="1" dirty="0"/>
            </a:br>
            <a:r>
              <a:rPr lang="en-US" i="1" dirty="0"/>
              <a:t>	size: 30px;</a:t>
            </a:r>
          </a:p>
          <a:p>
            <a:pPr>
              <a:buNone/>
            </a:pPr>
            <a:r>
              <a:rPr lang="en-US" i="1" dirty="0"/>
              <a:t>}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Oefening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Verander de achtergrondkleur naar geel</a:t>
            </a:r>
          </a:p>
          <a:p>
            <a:pPr lvl="0"/>
            <a:r>
              <a:rPr lang="nl-BE" dirty="0"/>
              <a:t>Welk html tag/element is de ‘pagina’?</a:t>
            </a:r>
          </a:p>
          <a:p>
            <a:pPr lvl="0"/>
            <a:r>
              <a:rPr lang="nl-BE" dirty="0"/>
              <a:t>Welk css waarde is achtergrond kleur?</a:t>
            </a: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Oefening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Verander het font van de h1 en p elementen naar het courier font</a:t>
            </a:r>
          </a:p>
          <a:p>
            <a:r>
              <a:rPr lang="nl-BE" dirty="0"/>
              <a:t>Stel je weer dezelfde twee vragen als voordien maar nu met h1/p en font.</a:t>
            </a:r>
          </a:p>
          <a:p>
            <a:endParaRPr lang="nl-B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Oefening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Verander de kleur van alle paragrafen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tml css">
            <a:extLst>
              <a:ext uri="{FF2B5EF4-FFF2-40B4-BE49-F238E27FC236}">
                <a16:creationId xmlns:a16="http://schemas.microsoft.com/office/drawing/2014/main" id="{44F58253-8743-4006-BF07-567C9FA30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0"/>
          <a:stretch/>
        </p:blipFill>
        <p:spPr bwMode="auto">
          <a:xfrm>
            <a:off x="-2987" y="10"/>
            <a:ext cx="9143999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nl-BE" sz="7200" b="1" dirty="0">
                <a:solidFill>
                  <a:srgbClr val="E00049"/>
                </a:solidFill>
              </a:rPr>
              <a:t>HTML en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nl-BE" sz="2400" dirty="0">
                <a:solidFill>
                  <a:srgbClr val="6A93C5"/>
                </a:solidFill>
              </a:rPr>
              <a:t>Een kleine intro</a:t>
            </a:r>
            <a:br>
              <a:rPr lang="nl-BE" sz="2400" dirty="0">
                <a:solidFill>
                  <a:srgbClr val="6A93C5"/>
                </a:solidFill>
              </a:rPr>
            </a:br>
            <a:r>
              <a:rPr lang="nl-BE" sz="2400" dirty="0">
                <a:solidFill>
                  <a:srgbClr val="6A93C5"/>
                </a:solidFill>
              </a:rPr>
              <a:t>Al van gehoord?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Oefening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Geef een rood kader aan alle paragrafen</a:t>
            </a:r>
          </a:p>
          <a:p>
            <a:r>
              <a:rPr lang="nl-BE" dirty="0"/>
              <a:t>Doe dit met de border eigenschap</a:t>
            </a:r>
          </a:p>
          <a:p>
            <a:r>
              <a:rPr lang="nl-BE" dirty="0"/>
              <a:t>Deze bestaat uit 3 sub-eigenschappen:</a:t>
            </a:r>
          </a:p>
          <a:p>
            <a:pPr>
              <a:buNone/>
            </a:pPr>
            <a:r>
              <a:rPr lang="nl-BE" dirty="0"/>
              <a:t>	dikte, vorm en kleur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Oefening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Id is uniek in een HTML pagina</a:t>
            </a:r>
          </a:p>
          <a:p>
            <a:r>
              <a:rPr lang="nl-BE" dirty="0"/>
              <a:t>Aan te spreken met #id-waarde</a:t>
            </a:r>
          </a:p>
          <a:p>
            <a:r>
              <a:rPr lang="nl-BE" dirty="0"/>
              <a:t>Geef de laatste paragraaf een id met de waarde “special”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Oefening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Id is uniek in een pagina</a:t>
            </a:r>
          </a:p>
          <a:p>
            <a:r>
              <a:rPr lang="nl-BE" dirty="0"/>
              <a:t>Voor CSS te hergebruiken: Class tag</a:t>
            </a:r>
          </a:p>
          <a:p>
            <a:r>
              <a:rPr lang="nl-BE" dirty="0"/>
              <a:t>Aan te spreken met .class-waarde</a:t>
            </a:r>
          </a:p>
          <a:p>
            <a:r>
              <a:rPr lang="nl-BE" dirty="0"/>
              <a:t>Geef alle p elementen class met de waarde “intro”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Tijdelijke aanduiding voor inhoud 3">
            <a:extLst>
              <a:ext uri="{FF2B5EF4-FFF2-40B4-BE49-F238E27FC236}">
                <a16:creationId xmlns:a16="http://schemas.microsoft.com/office/drawing/2014/main" id="{6169254E-00FC-4A8C-814D-436F1CB65C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99" y="1396588"/>
            <a:ext cx="8187049" cy="546141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de echte wereld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solidFill>
                  <a:srgbClr val="E00049"/>
                </a:solidFill>
              </a:rPr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nl-BE" sz="2100" dirty="0"/>
              <a:t>Bouwsteen van elke webpagina</a:t>
            </a:r>
          </a:p>
          <a:p>
            <a:r>
              <a:rPr lang="nl-BE" sz="2100" dirty="0"/>
              <a:t>HTML tags tussen </a:t>
            </a:r>
            <a:r>
              <a:rPr lang="nl-BE" sz="2100" b="1" dirty="0"/>
              <a:t>&lt;</a:t>
            </a:r>
            <a:r>
              <a:rPr lang="nl-BE" sz="2100" b="1" dirty="0" err="1"/>
              <a:t>tagnaam</a:t>
            </a:r>
            <a:r>
              <a:rPr lang="nl-BE" sz="2100" b="1" dirty="0"/>
              <a:t>&gt; </a:t>
            </a:r>
            <a:r>
              <a:rPr lang="nl-BE" sz="2100" b="1" i="1" dirty="0" err="1"/>
              <a:t>text</a:t>
            </a:r>
            <a:r>
              <a:rPr lang="nl-BE" sz="2100" b="1" dirty="0"/>
              <a:t> &lt;/&gt;</a:t>
            </a:r>
          </a:p>
          <a:p>
            <a:r>
              <a:rPr lang="nl-BE" sz="2100" dirty="0"/>
              <a:t>Zichtbaar te maken in een site met </a:t>
            </a:r>
            <a:r>
              <a:rPr lang="nl-BE" sz="2100" dirty="0" err="1"/>
              <a:t>ctrl+u</a:t>
            </a:r>
            <a:r>
              <a:rPr lang="nl-BE" sz="2100" dirty="0"/>
              <a:t> of rechterklik &gt; paginabron weergeven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t="13855" r="35185" b="21486"/>
          <a:stretch/>
        </p:blipFill>
        <p:spPr bwMode="auto">
          <a:xfrm>
            <a:off x="827584" y="0"/>
            <a:ext cx="7488831" cy="494116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Voorbeeld</a:t>
            </a:r>
            <a: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HTML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521" y="5815698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u="sng" kern="1200" dirty="0">
                <a:solidFill>
                  <a:srgbClr val="FF491C"/>
                </a:solidFill>
                <a:latin typeface="+mn-lt"/>
                <a:ea typeface="+mn-ea"/>
                <a:cs typeface="+mn-cs"/>
                <a:hlinkClick r:id="rId3"/>
              </a:rPr>
              <a:t>https://en.wikipedia.org/wiki/Rubber_duck_debugging</a:t>
            </a:r>
            <a:endParaRPr lang="en-US" sz="1700" kern="1200" dirty="0">
              <a:solidFill>
                <a:srgbClr val="FF491C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solidFill>
                  <a:srgbClr val="E00049"/>
                </a:solidFill>
              </a:rPr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nl-BE" sz="2100" dirty="0"/>
              <a:t>= WAT een bepaald deel van een site is (paragraaf, link, …), niet echt opmaal</a:t>
            </a:r>
          </a:p>
          <a:p>
            <a:r>
              <a:rPr lang="nl-BE" sz="2100" dirty="0"/>
              <a:t>HTML tags/secties wel een browser gedefinieerde standaard opmaak</a:t>
            </a:r>
          </a:p>
          <a:p>
            <a:r>
              <a:rPr lang="nl-BE" sz="2100" dirty="0"/>
              <a:t>Gewenste opmaak veranderbaar via CSS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2">
            <a:extLst>
              <a:ext uri="{FF2B5EF4-FFF2-40B4-BE49-F238E27FC236}">
                <a16:creationId xmlns:a16="http://schemas.microsoft.com/office/drawing/2014/main" id="{CC317D6F-DBA9-4D07-936D-72EC0E191DD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0" b="5900"/>
          <a:stretch/>
        </p:blipFill>
        <p:spPr bwMode="auto">
          <a:xfrm>
            <a:off x="482600" y="1484784"/>
            <a:ext cx="8553896" cy="520076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Pagina zonder CSS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HTML tags met attributen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HTML definieert ook grotere bouwstenen (</a:t>
            </a:r>
            <a:r>
              <a:rPr lang="nl-BE" dirty="0" err="1"/>
              <a:t>main</a:t>
            </a:r>
            <a:r>
              <a:rPr lang="nl-BE" dirty="0"/>
              <a:t>, </a:t>
            </a:r>
            <a:r>
              <a:rPr lang="nl-BE" dirty="0" err="1"/>
              <a:t>footer</a:t>
            </a:r>
            <a:r>
              <a:rPr lang="nl-BE" dirty="0"/>
              <a:t>, …)</a:t>
            </a:r>
          </a:p>
          <a:p>
            <a:r>
              <a:rPr lang="nl-BE" dirty="0"/>
              <a:t>HTML tags kunnen attributen bevatten</a:t>
            </a:r>
          </a:p>
          <a:p>
            <a:pPr lvl="1"/>
            <a:r>
              <a:rPr lang="nl-BE" dirty="0"/>
              <a:t>Geven meer info over de tags (meta-info)</a:t>
            </a:r>
          </a:p>
          <a:p>
            <a:pPr lvl="1"/>
            <a:r>
              <a:rPr lang="nl-BE" dirty="0"/>
              <a:t>Soms verplicht: referentie voor foto’s/links</a:t>
            </a:r>
          </a:p>
          <a:p>
            <a:pPr lvl="1"/>
            <a:r>
              <a:rPr lang="nl-BE" dirty="0"/>
              <a:t>Gebruikt om blokken te onderscheiden voor CSS</a:t>
            </a:r>
          </a:p>
          <a:p>
            <a:r>
              <a:rPr lang="nl-BE" dirty="0"/>
              <a:t>#ID </a:t>
            </a:r>
            <a:r>
              <a:rPr lang="nl-BE" dirty="0" err="1"/>
              <a:t>vs</a:t>
            </a:r>
            <a:r>
              <a:rPr lang="nl-BE" dirty="0"/>
              <a:t> .class attribuut</a:t>
            </a:r>
          </a:p>
          <a:p>
            <a:pPr lvl="1"/>
            <a:r>
              <a:rPr lang="nl-BE" sz="2400" dirty="0"/>
              <a:t>&lt;p </a:t>
            </a:r>
            <a:r>
              <a:rPr lang="nl-BE" sz="2400" dirty="0" err="1"/>
              <a:t>id</a:t>
            </a:r>
            <a:r>
              <a:rPr lang="nl-BE" sz="2400" dirty="0"/>
              <a:t>=“</a:t>
            </a:r>
            <a:r>
              <a:rPr lang="nl-BE" sz="2400" dirty="0" err="1"/>
              <a:t>firstParagraph</a:t>
            </a:r>
            <a:r>
              <a:rPr lang="nl-BE" sz="2400" dirty="0"/>
              <a:t>” class=“</a:t>
            </a:r>
            <a:r>
              <a:rPr lang="nl-BE" sz="2400" dirty="0" err="1"/>
              <a:t>evenParagraph</a:t>
            </a:r>
            <a:r>
              <a:rPr lang="nl-BE" sz="2400" dirty="0"/>
              <a:t>”&gt;&lt;/p&gt; </a:t>
            </a:r>
          </a:p>
          <a:p>
            <a:endParaRPr lang="nl-B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6A93C5"/>
                </a:solidFill>
              </a:rPr>
              <a:t>HTML Boomstructuur</a:t>
            </a:r>
          </a:p>
        </p:txBody>
      </p:sp>
      <p:pic>
        <p:nvPicPr>
          <p:cNvPr id="6" name="Afbeelding 3" descr="Image result for hierarchy html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6"/>
            <a:ext cx="3571875" cy="461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css">
            <a:extLst>
              <a:ext uri="{FF2B5EF4-FFF2-40B4-BE49-F238E27FC236}">
                <a16:creationId xmlns:a16="http://schemas.microsoft.com/office/drawing/2014/main" id="{8E59804E-C0BD-4212-B4E2-F59A872A4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02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5862"/>
            <a:ext cx="2484873" cy="4726276"/>
          </a:xfrm>
        </p:spPr>
        <p:txBody>
          <a:bodyPr>
            <a:normAutofit/>
          </a:bodyPr>
          <a:lstStyle/>
          <a:p>
            <a:pPr algn="r"/>
            <a:r>
              <a:rPr lang="nl-BE" sz="96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534" y="1065862"/>
            <a:ext cx="4308514" cy="4726276"/>
          </a:xfrm>
        </p:spPr>
        <p:txBody>
          <a:bodyPr anchor="ctr">
            <a:normAutofit/>
          </a:bodyPr>
          <a:lstStyle/>
          <a:p>
            <a:r>
              <a:rPr lang="nl-BE" dirty="0" err="1">
                <a:solidFill>
                  <a:srgbClr val="FFFFFF"/>
                </a:solidFill>
              </a:rPr>
              <a:t>Cascading</a:t>
            </a:r>
            <a:r>
              <a:rPr lang="nl-BE" dirty="0">
                <a:solidFill>
                  <a:srgbClr val="FFFFFF"/>
                </a:solidFill>
              </a:rPr>
              <a:t> Style Sheet</a:t>
            </a:r>
          </a:p>
          <a:p>
            <a:r>
              <a:rPr lang="nl-BE" dirty="0">
                <a:solidFill>
                  <a:srgbClr val="FFFFFF"/>
                </a:solidFill>
              </a:rPr>
              <a:t>Definieert opmaak</a:t>
            </a:r>
          </a:p>
          <a:p>
            <a:r>
              <a:rPr lang="nl-BE" dirty="0">
                <a:solidFill>
                  <a:srgbClr val="FFFFFF"/>
                </a:solidFill>
              </a:rPr>
              <a:t>Normaal in apart bestand, maar kan ook rechtstreeks in HTML tags</a:t>
            </a:r>
          </a:p>
          <a:p>
            <a:endParaRPr lang="nl-BE" sz="1700" dirty="0">
              <a:solidFill>
                <a:srgbClr val="FFFFFF"/>
              </a:solidFill>
            </a:endParaRPr>
          </a:p>
          <a:p>
            <a:endParaRPr lang="nl-BE" sz="1700" dirty="0">
              <a:solidFill>
                <a:srgbClr val="FFFFFF"/>
              </a:solidFill>
            </a:endParaRPr>
          </a:p>
          <a:p>
            <a:endParaRPr lang="nl-BE" sz="17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804</TotalTime>
  <Words>612</Words>
  <Application>Microsoft Office PowerPoint</Application>
  <PresentationFormat>Diavoorstelling (4:3)</PresentationFormat>
  <Paragraphs>126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Pba Toegepaste Informatica</vt:lpstr>
      <vt:lpstr>HTML en CSS</vt:lpstr>
      <vt:lpstr>HTML</vt:lpstr>
      <vt:lpstr>Voorbeeld HTML segment</vt:lpstr>
      <vt:lpstr>HTML</vt:lpstr>
      <vt:lpstr>Pagina zonder CSS</vt:lpstr>
      <vt:lpstr>HTML tags met attributen</vt:lpstr>
      <vt:lpstr>HTML Boomstructuur</vt:lpstr>
      <vt:lpstr>CSS</vt:lpstr>
      <vt:lpstr>CSS</vt:lpstr>
      <vt:lpstr>CSS</vt:lpstr>
      <vt:lpstr>fragment van een CSS pagina</vt:lpstr>
      <vt:lpstr>Opdracht 1</vt:lpstr>
      <vt:lpstr>Oplossing – opdracht 1</vt:lpstr>
      <vt:lpstr>Opdracht 2</vt:lpstr>
      <vt:lpstr>Opdracht 3</vt:lpstr>
      <vt:lpstr>Oefening 1</vt:lpstr>
      <vt:lpstr>Oefening 2</vt:lpstr>
      <vt:lpstr>Oefening 3</vt:lpstr>
      <vt:lpstr>Oefening 4</vt:lpstr>
      <vt:lpstr>Oefening 5</vt:lpstr>
      <vt:lpstr>Oefening 6</vt:lpstr>
      <vt:lpstr>In de echte wereld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HTML en CSS</dc:title>
  <dc:creator>ROMBOUT BOON</dc:creator>
  <cp:lastModifiedBy>Maria Verdonck</cp:lastModifiedBy>
  <cp:revision>9</cp:revision>
  <dcterms:created xsi:type="dcterms:W3CDTF">2018-04-21T13:04:29Z</dcterms:created>
  <dcterms:modified xsi:type="dcterms:W3CDTF">2018-04-25T19:34:38Z</dcterms:modified>
</cp:coreProperties>
</file>