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9"/>
  </p:notesMasterIdLst>
  <p:handoutMasterIdLst>
    <p:handoutMasterId r:id="rId40"/>
  </p:handoutMasterIdLst>
  <p:sldIdLst>
    <p:sldId id="256" r:id="rId3"/>
    <p:sldId id="257" r:id="rId4"/>
    <p:sldId id="260" r:id="rId5"/>
    <p:sldId id="258" r:id="rId6"/>
    <p:sldId id="261" r:id="rId7"/>
    <p:sldId id="262" r:id="rId8"/>
    <p:sldId id="264" r:id="rId9"/>
    <p:sldId id="265" r:id="rId10"/>
    <p:sldId id="273" r:id="rId11"/>
    <p:sldId id="308" r:id="rId12"/>
    <p:sldId id="268" r:id="rId13"/>
    <p:sldId id="313" r:id="rId14"/>
    <p:sldId id="279" r:id="rId15"/>
    <p:sldId id="282" r:id="rId16"/>
    <p:sldId id="284" r:id="rId17"/>
    <p:sldId id="287" r:id="rId18"/>
    <p:sldId id="286" r:id="rId19"/>
    <p:sldId id="288" r:id="rId20"/>
    <p:sldId id="289" r:id="rId21"/>
    <p:sldId id="290" r:id="rId22"/>
    <p:sldId id="291" r:id="rId23"/>
    <p:sldId id="309" r:id="rId24"/>
    <p:sldId id="293" r:id="rId25"/>
    <p:sldId id="295" r:id="rId26"/>
    <p:sldId id="294" r:id="rId27"/>
    <p:sldId id="301" r:id="rId28"/>
    <p:sldId id="302" r:id="rId29"/>
    <p:sldId id="304" r:id="rId30"/>
    <p:sldId id="312" r:id="rId31"/>
    <p:sldId id="267" r:id="rId32"/>
    <p:sldId id="276" r:id="rId33"/>
    <p:sldId id="314" r:id="rId34"/>
    <p:sldId id="271" r:id="rId35"/>
    <p:sldId id="315" r:id="rId36"/>
    <p:sldId id="316" r:id="rId37"/>
    <p:sldId id="317"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p:cViewPr varScale="1">
        <p:scale>
          <a:sx n="75" d="100"/>
          <a:sy n="75" d="100"/>
        </p:scale>
        <p:origin x="-141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982F237-FC55-473C-A8A9-E619F2762525}"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FEB009-6242-4558-BB5E-1837F0A32110}"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D46C20C-FC03-4C12-9C26-6A9DFB41346B}" type="slidenum">
              <a:rPr lang="fr-FR" smtClean="0"/>
              <a:pPr/>
              <a:t>29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3" descr="bandeau_titre"/>
          <p:cNvPicPr>
            <a:picLocks noChangeAspect="1" noChangeArrowheads="1"/>
          </p:cNvPicPr>
          <p:nvPr/>
        </p:nvPicPr>
        <p:blipFill>
          <a:blip r:embed="rId2" cstate="print"/>
          <a:srcRect/>
          <a:stretch>
            <a:fillRect/>
          </a:stretch>
        </p:blipFill>
        <p:spPr bwMode="auto">
          <a:xfrm>
            <a:off x="215900" y="215900"/>
            <a:ext cx="8709025" cy="6424613"/>
          </a:xfrm>
          <a:prstGeom prst="rect">
            <a:avLst/>
          </a:prstGeom>
          <a:noFill/>
          <a:ln w="9525">
            <a:noFill/>
            <a:miter lim="800000"/>
            <a:headEnd/>
            <a:tailEnd/>
          </a:ln>
        </p:spPr>
      </p:pic>
      <p:grpSp>
        <p:nvGrpSpPr>
          <p:cNvPr id="5" name="Group 18"/>
          <p:cNvGrpSpPr>
            <a:grpSpLocks/>
          </p:cNvGrpSpPr>
          <p:nvPr/>
        </p:nvGrpSpPr>
        <p:grpSpPr bwMode="auto">
          <a:xfrm>
            <a:off x="0" y="0"/>
            <a:ext cx="9144000" cy="6858000"/>
            <a:chOff x="0" y="0"/>
            <a:chExt cx="5760" cy="4320"/>
          </a:xfrm>
        </p:grpSpPr>
        <p:sp>
          <p:nvSpPr>
            <p:cNvPr id="6" name="Rectangle 19"/>
            <p:cNvSpPr>
              <a:spLocks noChangeArrowheads="1"/>
            </p:cNvSpPr>
            <p:nvPr/>
          </p:nvSpPr>
          <p:spPr bwMode="gray">
            <a:xfrm>
              <a:off x="0"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7" name="Rectangle 20"/>
            <p:cNvSpPr>
              <a:spLocks noChangeArrowheads="1"/>
            </p:cNvSpPr>
            <p:nvPr/>
          </p:nvSpPr>
          <p:spPr bwMode="gray">
            <a:xfrm>
              <a:off x="5624"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8" name="Rectangle 21"/>
            <p:cNvSpPr>
              <a:spLocks noChangeArrowheads="1"/>
            </p:cNvSpPr>
            <p:nvPr/>
          </p:nvSpPr>
          <p:spPr bwMode="gray">
            <a:xfrm>
              <a:off x="0" y="0"/>
              <a:ext cx="5758" cy="136"/>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9" name="Rectangle 22"/>
            <p:cNvSpPr>
              <a:spLocks noChangeArrowheads="1"/>
            </p:cNvSpPr>
            <p:nvPr/>
          </p:nvSpPr>
          <p:spPr bwMode="gray">
            <a:xfrm>
              <a:off x="2" y="4184"/>
              <a:ext cx="5758" cy="136"/>
            </a:xfrm>
            <a:prstGeom prst="rect">
              <a:avLst/>
            </a:prstGeom>
            <a:solidFill>
              <a:schemeClr val="bg1"/>
            </a:solidFill>
            <a:ln w="9525">
              <a:noFill/>
              <a:miter lim="800000"/>
              <a:headEnd/>
              <a:tailEnd/>
            </a:ln>
            <a:effectLst/>
          </p:spPr>
          <p:txBody>
            <a:bodyPr wrap="none" anchor="ctr"/>
            <a:lstStyle/>
            <a:p>
              <a:pPr>
                <a:defRPr/>
              </a:pPr>
              <a:endParaRPr lang="fr-FR"/>
            </a:p>
          </p:txBody>
        </p:sp>
      </p:grpSp>
      <p:pic>
        <p:nvPicPr>
          <p:cNvPr id="10" name="Image 19" descr="GDF-SUEZ_IT_logoQT.png"/>
          <p:cNvPicPr>
            <a:picLocks noChangeAspect="1"/>
          </p:cNvPicPr>
          <p:nvPr/>
        </p:nvPicPr>
        <p:blipFill>
          <a:blip r:embed="rId3" cstate="print"/>
          <a:srcRect/>
          <a:stretch>
            <a:fillRect/>
          </a:stretch>
        </p:blipFill>
        <p:spPr bwMode="auto">
          <a:xfrm>
            <a:off x="6376988" y="5475288"/>
            <a:ext cx="2168525" cy="808037"/>
          </a:xfrm>
          <a:prstGeom prst="rect">
            <a:avLst/>
          </a:prstGeom>
          <a:noFill/>
          <a:ln w="9525">
            <a:noFill/>
            <a:miter lim="800000"/>
            <a:headEnd/>
            <a:tailEnd/>
          </a:ln>
        </p:spPr>
      </p:pic>
      <p:sp>
        <p:nvSpPr>
          <p:cNvPr id="3074" name="Rectangle 2"/>
          <p:cNvSpPr>
            <a:spLocks noGrp="1" noChangeArrowheads="1"/>
          </p:cNvSpPr>
          <p:nvPr>
            <p:ph type="ctrTitle"/>
          </p:nvPr>
        </p:nvSpPr>
        <p:spPr>
          <a:xfrm>
            <a:off x="863600" y="404813"/>
            <a:ext cx="7772400" cy="3652837"/>
          </a:xfrm>
        </p:spPr>
        <p:txBody>
          <a:bodyPr anchor="b"/>
          <a:lstStyle>
            <a:lvl1pPr>
              <a:defRPr sz="2600">
                <a:solidFill>
                  <a:schemeClr val="bg1"/>
                </a:solidFill>
              </a:defRPr>
            </a:lvl1pPr>
          </a:lstStyle>
          <a:p>
            <a:r>
              <a:rPr lang="fr-FR" smtClean="0"/>
              <a:t>Cliquez pour modifier le style du titre</a:t>
            </a:r>
            <a:endParaRPr lang="fr-FR"/>
          </a:p>
        </p:txBody>
      </p:sp>
      <p:sp>
        <p:nvSpPr>
          <p:cNvPr id="3075" name="Rectangle 3"/>
          <p:cNvSpPr>
            <a:spLocks noGrp="1" noChangeArrowheads="1"/>
          </p:cNvSpPr>
          <p:nvPr>
            <p:ph type="subTitle" idx="1"/>
          </p:nvPr>
        </p:nvSpPr>
        <p:spPr>
          <a:xfrm>
            <a:off x="863600" y="4421188"/>
            <a:ext cx="4429125" cy="727075"/>
          </a:xfrm>
        </p:spPr>
        <p:txBody>
          <a:bodyPr anchor="ctr"/>
          <a:lstStyle>
            <a:lvl1pPr marL="0" indent="0">
              <a:buFont typeface="Arial" charset="0"/>
              <a:buNone/>
              <a:defRPr sz="1500" b="1">
                <a:solidFill>
                  <a:schemeClr val="accent2"/>
                </a:solidFill>
              </a:defRPr>
            </a:lvl1pPr>
          </a:lstStyle>
          <a:p>
            <a:r>
              <a:rPr lang="fr-FR" smtClean="0"/>
              <a:t>Cliquez pour modifier le style des sous-titres du masque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sldNum" sz="quarter" idx="10"/>
          </p:nvPr>
        </p:nvSpPr>
        <p:spPr>
          <a:ln/>
        </p:spPr>
        <p:txBody>
          <a:bodyPr/>
          <a:lstStyle>
            <a:lvl1pPr>
              <a:defRPr/>
            </a:lvl1pPr>
          </a:lstStyle>
          <a:p>
            <a:pPr>
              <a:defRPr/>
            </a:pPr>
            <a:fld id="{432B5FE2-D049-4D74-8676-D17F7AF82A53}" type="slidenum">
              <a:rPr lang="fr-FR"/>
              <a:pPr>
                <a:defRPr/>
              </a:pPr>
              <a:t>‹N°›</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fld id="{7A96908F-2162-4E7A-8B1C-20D61A273145}" type="datetime1">
              <a:rPr lang="fr-FR"/>
              <a:pPr>
                <a:defRPr/>
              </a:pPr>
              <a:t>04/03/2014</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86575" y="692150"/>
            <a:ext cx="2006600" cy="5257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863600" y="692150"/>
            <a:ext cx="5870575" cy="5257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sldNum" sz="quarter" idx="10"/>
          </p:nvPr>
        </p:nvSpPr>
        <p:spPr>
          <a:ln/>
        </p:spPr>
        <p:txBody>
          <a:bodyPr/>
          <a:lstStyle>
            <a:lvl1pPr>
              <a:defRPr/>
            </a:lvl1pPr>
          </a:lstStyle>
          <a:p>
            <a:pPr>
              <a:defRPr/>
            </a:pPr>
            <a:fld id="{E2DBC07A-6A3E-40CB-BAD4-5BC6FC63546B}" type="slidenum">
              <a:rPr lang="fr-FR"/>
              <a:pPr>
                <a:defRPr/>
              </a:pPr>
              <a:t>‹N°›</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fld id="{844E5FDD-ECFC-4AD4-BB12-BD4EE31772E8}" type="datetime1">
              <a:rPr lang="fr-FR"/>
              <a:pPr>
                <a:defRPr/>
              </a:pPr>
              <a:t>04/03/2014</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mparaison">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rcRect t="15833" b="80463"/>
          <a:stretch>
            <a:fillRect/>
          </a:stretch>
        </p:blipFill>
        <p:spPr bwMode="auto">
          <a:xfrm>
            <a:off x="0" y="623888"/>
            <a:ext cx="9144000" cy="254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pic>
      <p:sp>
        <p:nvSpPr>
          <p:cNvPr id="2" name="Titre 1"/>
          <p:cNvSpPr>
            <a:spLocks noGrp="1"/>
          </p:cNvSpPr>
          <p:nvPr>
            <p:ph type="title"/>
          </p:nvPr>
        </p:nvSpPr>
        <p:spPr>
          <a:xfrm>
            <a:off x="571500" y="244094"/>
            <a:ext cx="8229600" cy="515938"/>
          </a:xfrm>
          <a:prstGeom prst="rect">
            <a:avLst/>
          </a:prstGeom>
        </p:spPr>
        <p:txBody>
          <a:bodyPr anchor="b"/>
          <a:lstStyle>
            <a:lvl1pPr algn="l">
              <a:lnSpc>
                <a:spcPct val="90000"/>
              </a:lnSpc>
              <a:defRPr sz="1500" b="1" cap="all" baseline="0">
                <a:solidFill>
                  <a:srgbClr val="9A258F"/>
                </a:solidFill>
                <a:latin typeface="Arial" pitchFamily="34" charset="0"/>
                <a:cs typeface="Arial" pitchFamily="34" charset="0"/>
              </a:defRPr>
            </a:lvl1pPr>
          </a:lstStyle>
          <a:p>
            <a:r>
              <a:rPr lang="fr-FR" dirty="0" smtClean="0"/>
              <a:t>Modifiez le style du titre</a:t>
            </a:r>
            <a:endParaRPr lang="fr-FR" dirty="0"/>
          </a:p>
        </p:txBody>
      </p:sp>
      <p:sp>
        <p:nvSpPr>
          <p:cNvPr id="10" name="Espace réservé du texte 9"/>
          <p:cNvSpPr>
            <a:spLocks noGrp="1"/>
          </p:cNvSpPr>
          <p:nvPr>
            <p:ph type="body" sz="quarter" idx="17" hasCustomPrompt="1"/>
          </p:nvPr>
        </p:nvSpPr>
        <p:spPr>
          <a:xfrm>
            <a:off x="579438" y="1131888"/>
            <a:ext cx="8148637" cy="4794350"/>
          </a:xfrm>
          <a:prstGeom prst="rect">
            <a:avLst/>
          </a:prstGeom>
        </p:spPr>
        <p:txBody>
          <a:bodyPr/>
          <a:lstStyle>
            <a:lvl1pPr marL="0" indent="0">
              <a:lnSpc>
                <a:spcPct val="90000"/>
              </a:lnSpc>
              <a:buNone/>
              <a:defRPr lang="fr-FR" sz="1300" b="1" kern="1200" dirty="0" smtClean="0">
                <a:solidFill>
                  <a:srgbClr val="58595B"/>
                </a:solidFill>
                <a:latin typeface="Arial" pitchFamily="34" charset="0"/>
                <a:ea typeface="+mn-ea"/>
                <a:cs typeface="Arial" pitchFamily="34" charset="0"/>
              </a:defRPr>
            </a:lvl1pPr>
            <a:lvl2pPr marL="182563" indent="0">
              <a:lnSpc>
                <a:spcPct val="90000"/>
              </a:lnSpc>
              <a:buNone/>
              <a:defRPr lang="fr-FR" sz="1200" kern="1200" dirty="0" smtClean="0">
                <a:solidFill>
                  <a:srgbClr val="58595B"/>
                </a:solidFill>
                <a:latin typeface="Arial" pitchFamily="34" charset="0"/>
                <a:ea typeface="+mn-ea"/>
                <a:cs typeface="+mn-cs"/>
              </a:defRPr>
            </a:lvl2pPr>
            <a:lvl3pPr marL="539750" indent="-92075">
              <a:lnSpc>
                <a:spcPct val="90000"/>
              </a:lnSpc>
              <a:buFontTx/>
              <a:buBlip>
                <a:blip r:embed="rId3"/>
              </a:buBlip>
              <a:defRPr lang="fr-FR" sz="1100" kern="1200" dirty="0" smtClean="0">
                <a:solidFill>
                  <a:srgbClr val="58595B"/>
                </a:solidFill>
                <a:latin typeface="Arial" pitchFamily="34" charset="0"/>
                <a:ea typeface="+mn-ea"/>
                <a:cs typeface="Arial" pitchFamily="34" charset="0"/>
              </a:defRPr>
            </a:lvl3pPr>
            <a:lvl4pPr marL="712788" indent="-82550">
              <a:lnSpc>
                <a:spcPct val="90000"/>
              </a:lnSpc>
              <a:buFontTx/>
              <a:buBlip>
                <a:blip r:embed="rId4"/>
              </a:buBlip>
              <a:tabLst/>
              <a:defRPr lang="fr-FR" sz="1000" kern="1200" baseline="0" dirty="0" smtClean="0">
                <a:solidFill>
                  <a:srgbClr val="9A258F"/>
                </a:solidFill>
                <a:latin typeface="Arial" pitchFamily="34" charset="0"/>
                <a:ea typeface="+mn-ea"/>
                <a:cs typeface="Arial" pitchFamily="34" charset="0"/>
              </a:defRPr>
            </a:lvl4pPr>
            <a:lvl5pPr marL="1080000">
              <a:buFontTx/>
              <a:buBlip>
                <a:blip r:embed="rId5"/>
              </a:buBlip>
              <a:defRPr sz="900">
                <a:solidFill>
                  <a:srgbClr val="9A258F"/>
                </a:solidFill>
                <a:latin typeface="Arial" pitchFamily="34" charset="0"/>
                <a:cs typeface="Arial" pitchFamily="34" charset="0"/>
              </a:defRPr>
            </a:lvl5pPr>
          </a:lstStyle>
          <a:p>
            <a:pPr lvl="0"/>
            <a:r>
              <a:rPr lang="fr-FR" dirty="0" smtClean="0"/>
              <a:t>Niveau 1 : Sous-titre Arial Bold </a:t>
            </a:r>
            <a:r>
              <a:rPr lang="fr-FR" dirty="0" err="1" smtClean="0"/>
              <a:t>lorem</a:t>
            </a:r>
            <a:r>
              <a:rPr lang="fr-FR" dirty="0" smtClean="0"/>
              <a:t> </a:t>
            </a:r>
            <a:r>
              <a:rPr lang="fr-FR" dirty="0" err="1" smtClean="0"/>
              <a:t>ipsum</a:t>
            </a:r>
            <a:r>
              <a:rPr lang="fr-FR" dirty="0" smtClean="0"/>
              <a:t> </a:t>
            </a:r>
            <a:r>
              <a:rPr lang="fr-FR" dirty="0" err="1" smtClean="0"/>
              <a:t>dolorem</a:t>
            </a:r>
            <a:r>
              <a:rPr lang="fr-FR" dirty="0" smtClean="0"/>
              <a:t> </a:t>
            </a:r>
            <a:r>
              <a:rPr lang="fr-FR" dirty="0" err="1" smtClean="0"/>
              <a:t>frates</a:t>
            </a:r>
            <a:r>
              <a:rPr lang="fr-FR" dirty="0" smtClean="0"/>
              <a:t> 13pt</a:t>
            </a:r>
          </a:p>
          <a:p>
            <a:pPr lvl="1"/>
            <a:r>
              <a:rPr lang="fr-FR" dirty="0" smtClean="0"/>
              <a:t>Niveau 2 : Arial </a:t>
            </a:r>
            <a:r>
              <a:rPr lang="fr-FR" dirty="0" err="1" smtClean="0"/>
              <a:t>regular</a:t>
            </a:r>
            <a:r>
              <a:rPr lang="fr-FR" dirty="0" smtClean="0"/>
              <a:t> 12 pt </a:t>
            </a:r>
            <a:r>
              <a:rPr lang="fr-FR" dirty="0" err="1" smtClean="0"/>
              <a:t>lorem</a:t>
            </a:r>
            <a:r>
              <a:rPr lang="fr-FR" dirty="0" smtClean="0"/>
              <a:t> </a:t>
            </a:r>
            <a:r>
              <a:rPr lang="fr-FR" dirty="0" err="1" smtClean="0"/>
              <a:t>ipsum</a:t>
            </a:r>
            <a:r>
              <a:rPr lang="fr-FR" dirty="0" smtClean="0"/>
              <a:t> </a:t>
            </a:r>
            <a:r>
              <a:rPr lang="fr-FR" dirty="0" err="1" smtClean="0"/>
              <a:t>dolorem</a:t>
            </a:r>
            <a:r>
              <a:rPr lang="fr-FR" dirty="0" smtClean="0"/>
              <a:t> </a:t>
            </a:r>
            <a:r>
              <a:rPr lang="fr-FR" dirty="0" err="1" smtClean="0"/>
              <a:t>frates</a:t>
            </a:r>
            <a:endParaRPr lang="fr-FR" dirty="0" smtClean="0"/>
          </a:p>
          <a:p>
            <a:pPr lvl="2"/>
            <a:r>
              <a:rPr lang="fr-FR" dirty="0" smtClean="0"/>
              <a:t>Niveau 3 : Arial </a:t>
            </a:r>
            <a:r>
              <a:rPr lang="fr-FR" dirty="0" err="1" smtClean="0"/>
              <a:t>regular</a:t>
            </a:r>
            <a:r>
              <a:rPr lang="fr-FR" dirty="0" smtClean="0"/>
              <a:t> 11pt</a:t>
            </a:r>
          </a:p>
          <a:p>
            <a:pPr lvl="3"/>
            <a:r>
              <a:rPr lang="fr-FR" dirty="0" smtClean="0"/>
              <a:t>Niveau 4 : Arial </a:t>
            </a:r>
            <a:r>
              <a:rPr lang="fr-FR" dirty="0" err="1" smtClean="0"/>
              <a:t>regular</a:t>
            </a:r>
            <a:r>
              <a:rPr lang="fr-FR" dirty="0" smtClean="0"/>
              <a:t> 10pt</a:t>
            </a:r>
          </a:p>
          <a:p>
            <a:pPr lvl="4"/>
            <a:r>
              <a:rPr lang="fr-FR" dirty="0" smtClean="0"/>
              <a:t>Niveau 5 : Arial </a:t>
            </a:r>
            <a:r>
              <a:rPr lang="fr-FR" dirty="0" err="1" smtClean="0"/>
              <a:t>regular</a:t>
            </a:r>
            <a:endParaRPr lang="fr-FR" dirty="0" smtClean="0"/>
          </a:p>
          <a:p>
            <a:pPr lvl="4"/>
            <a:endParaRPr lang="fr-FR" dirty="0" smtClean="0"/>
          </a:p>
          <a:p>
            <a:pPr lvl="3"/>
            <a:endParaRPr lang="fr-FR" dirty="0" smtClean="0"/>
          </a:p>
          <a:p>
            <a:pPr lvl="4"/>
            <a:endParaRPr lang="fr-FR" dirty="0" smtClean="0"/>
          </a:p>
          <a:p>
            <a:pPr lvl="4"/>
            <a:endParaRPr lang="fr-FR" dirty="0"/>
          </a:p>
        </p:txBody>
      </p:sp>
      <p:sp>
        <p:nvSpPr>
          <p:cNvPr id="7" name="Espace réservé de la date 2"/>
          <p:cNvSpPr>
            <a:spLocks noGrp="1"/>
          </p:cNvSpPr>
          <p:nvPr>
            <p:ph type="dt" sz="half" idx="18"/>
          </p:nvPr>
        </p:nvSpPr>
        <p:spPr>
          <a:xfrm>
            <a:off x="6544389" y="6305398"/>
            <a:ext cx="936625" cy="365125"/>
          </a:xfrm>
        </p:spPr>
        <p:txBody>
          <a:bodyPr/>
          <a:lstStyle>
            <a:lvl1pPr marL="90488" indent="-90488" algn="l" rtl="0" fontAlgn="base">
              <a:spcBef>
                <a:spcPct val="0"/>
              </a:spcBef>
              <a:spcAft>
                <a:spcPct val="0"/>
              </a:spcAft>
              <a:buSzPct val="300000"/>
              <a:buFontTx/>
              <a:buBlip>
                <a:blip r:embed="rId6"/>
              </a:buBlip>
              <a:defRPr lang="fr-FR" sz="900" b="1" kern="1200" cap="small" baseline="0">
                <a:solidFill>
                  <a:srgbClr val="9A258F"/>
                </a:solidFill>
                <a:latin typeface="Arial" pitchFamily="34" charset="0"/>
                <a:ea typeface="+mn-ea"/>
                <a:cs typeface="Arial" pitchFamily="34" charset="0"/>
              </a:defRPr>
            </a:lvl1pPr>
          </a:lstStyle>
          <a:p>
            <a:pPr>
              <a:defRPr/>
            </a:pPr>
            <a:fld id="{FF1F5D99-627B-42C6-8181-84857213D129}" type="datetime1">
              <a:rPr lang="fr-FR" smtClean="0"/>
              <a:pPr>
                <a:defRPr/>
              </a:pPr>
              <a:t>04/03/2014</a:t>
            </a:fld>
            <a:endParaRPr dirty="0"/>
          </a:p>
        </p:txBody>
      </p:sp>
      <p:sp>
        <p:nvSpPr>
          <p:cNvPr id="9" name="Espace réservé du numéro de diapositive 10"/>
          <p:cNvSpPr>
            <a:spLocks noGrp="1"/>
          </p:cNvSpPr>
          <p:nvPr>
            <p:ph type="sldNum" sz="quarter" idx="20"/>
          </p:nvPr>
        </p:nvSpPr>
        <p:spPr>
          <a:xfrm>
            <a:off x="498475" y="6305398"/>
            <a:ext cx="522288" cy="365125"/>
          </a:xfrm>
        </p:spPr>
        <p:txBody>
          <a:bodyPr/>
          <a:lstStyle>
            <a:lvl1pPr algn="ctr">
              <a:defRPr lang="fr-FR" sz="1200" b="1" kern="1200" cap="small" baseline="0">
                <a:solidFill>
                  <a:srgbClr val="9A258F"/>
                </a:solidFill>
                <a:latin typeface="Arial" pitchFamily="34" charset="0"/>
                <a:ea typeface="+mn-ea"/>
                <a:cs typeface="Arial" pitchFamily="34" charset="0"/>
              </a:defRPr>
            </a:lvl1pPr>
          </a:lstStyle>
          <a:p>
            <a:pPr>
              <a:defRPr/>
            </a:pPr>
            <a:fld id="{9D6B926D-9139-4B30-AD93-1FAAC53A4679}" type="slidenum">
              <a:rPr/>
              <a:pPr>
                <a:defRPr/>
              </a:pPr>
              <a:t>‹N°›</a:t>
            </a:fld>
            <a:endParaRPr dirty="0"/>
          </a:p>
        </p:txBody>
      </p:sp>
      <p:pic>
        <p:nvPicPr>
          <p:cNvPr id="11" name="Image 5"/>
          <p:cNvPicPr>
            <a:picLocks noChangeAspect="1"/>
          </p:cNvPicPr>
          <p:nvPr userDrawn="1"/>
        </p:nvPicPr>
        <p:blipFill>
          <a:blip r:embed="rId7" cstate="print">
            <a:extLst>
              <a:ext uri="{28A0092B-C50C-407E-A947-70E740481C1C}">
                <a14:useLocalDpi xmlns:mc="http://schemas.openxmlformats.org/markup-compatibility/2006" xmlns:mv="urn:schemas-microsoft-com:mac:vml" xmlns:a14="http://schemas.microsoft.com/office/drawing/2010/main" xmlns="" val="0"/>
              </a:ext>
            </a:extLst>
          </a:blip>
          <a:srcRect l="78416" t="83432" r="4549" b="2576"/>
          <a:stretch>
            <a:fillRect/>
          </a:stretch>
        </p:blipFill>
        <p:spPr bwMode="auto">
          <a:xfrm>
            <a:off x="7641615" y="6163491"/>
            <a:ext cx="1013510" cy="62504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pic>
    </p:spTree>
    <p:extLst>
      <p:ext uri="{BB962C8B-B14F-4D97-AF65-F5344CB8AC3E}">
        <p14:creationId xmlns:mc="http://schemas.openxmlformats.org/markup-compatibility/2006" xmlns:mv="urn:schemas-microsoft-com:mac:vml" xmlns:p14="http://schemas.microsoft.com/office/powerpoint/2010/main" xmlns="" val="935045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863600" y="3495675"/>
            <a:ext cx="2030413" cy="310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046413" y="3495675"/>
            <a:ext cx="2030412" cy="310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lvl1pPr>
              <a:defRPr>
                <a:solidFill>
                  <a:srgbClr val="333333"/>
                </a:solidFill>
              </a:defRPr>
            </a:lvl1pPr>
            <a:lvl2pPr>
              <a:defRPr>
                <a:solidFill>
                  <a:srgbClr val="333333"/>
                </a:solidFill>
              </a:defRPr>
            </a:lvl2pPr>
            <a:lvl3pPr>
              <a:buClr>
                <a:srgbClr val="333333"/>
              </a:buClr>
              <a:buFont typeface="Arial" pitchFamily="34" charset="0"/>
              <a:buChar char="–"/>
              <a:defRPr>
                <a:solidFill>
                  <a:srgbClr val="333333"/>
                </a:solidFill>
              </a:defRPr>
            </a:lvl3pPr>
            <a:lvl4pPr>
              <a:defRPr>
                <a:solidFill>
                  <a:srgbClr val="333333"/>
                </a:solidFill>
              </a:defRPr>
            </a:lvl4pPr>
            <a:lvl5pPr>
              <a:defRPr>
                <a:solidFill>
                  <a:srgbClr val="333333"/>
                </a:solidFill>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Rectangle 6"/>
          <p:cNvSpPr>
            <a:spLocks noGrp="1" noChangeArrowheads="1"/>
          </p:cNvSpPr>
          <p:nvPr>
            <p:ph type="sldNum" sz="quarter" idx="10"/>
          </p:nvPr>
        </p:nvSpPr>
        <p:spPr>
          <a:ln/>
        </p:spPr>
        <p:txBody>
          <a:bodyPr/>
          <a:lstStyle>
            <a:lvl1pPr>
              <a:defRPr/>
            </a:lvl1pPr>
          </a:lstStyle>
          <a:p>
            <a:pPr>
              <a:defRPr/>
            </a:pPr>
            <a:fld id="{119BE1CA-3C33-4974-B2EA-755B891E1914}" type="slidenum">
              <a:rPr lang="fr-FR"/>
              <a:pPr>
                <a:defRPr/>
              </a:pPr>
              <a:t>‹N°›</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fld id="{379D084A-8940-41B9-B3C5-9799451A58FB}" type="datetime1">
              <a:rPr lang="fr-FR"/>
              <a:pPr>
                <a:defRPr/>
              </a:pPr>
              <a:t>04/03/2014</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024313" y="2708275"/>
            <a:ext cx="1052512" cy="38893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863600" y="2708275"/>
            <a:ext cx="3008313" cy="38893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6"/>
          <p:cNvSpPr>
            <a:spLocks noGrp="1" noChangeArrowheads="1"/>
          </p:cNvSpPr>
          <p:nvPr>
            <p:ph type="sldNum" sz="quarter" idx="10"/>
          </p:nvPr>
        </p:nvSpPr>
        <p:spPr>
          <a:ln/>
        </p:spPr>
        <p:txBody>
          <a:bodyPr/>
          <a:lstStyle>
            <a:lvl1pPr>
              <a:defRPr/>
            </a:lvl1pPr>
          </a:lstStyle>
          <a:p>
            <a:pPr>
              <a:defRPr/>
            </a:pPr>
            <a:fld id="{B354186E-ACB7-4A1C-99A1-81508A7E0EE6}" type="slidenum">
              <a:rPr lang="fr-FR"/>
              <a:pPr>
                <a:defRPr/>
              </a:pPr>
              <a:t>‹N°›</a:t>
            </a:fld>
            <a:endParaRPr lang="fr-FR"/>
          </a:p>
        </p:txBody>
      </p:sp>
      <p:sp>
        <p:nvSpPr>
          <p:cNvPr id="5" name="Rectangle 4"/>
          <p:cNvSpPr>
            <a:spLocks noGrp="1" noChangeArrowheads="1"/>
          </p:cNvSpPr>
          <p:nvPr>
            <p:ph type="dt" sz="half" idx="11"/>
          </p:nvPr>
        </p:nvSpPr>
        <p:spPr>
          <a:ln/>
        </p:spPr>
        <p:txBody>
          <a:bodyPr/>
          <a:lstStyle>
            <a:lvl1pPr>
              <a:defRPr/>
            </a:lvl1pPr>
          </a:lstStyle>
          <a:p>
            <a:pPr>
              <a:defRPr/>
            </a:pPr>
            <a:fld id="{652E1C8E-C266-4058-B8D8-DFAB0585F535}" type="datetime1">
              <a:rPr lang="fr-FR"/>
              <a:pPr>
                <a:defRPr/>
              </a:pPr>
              <a:t>04/03/2014</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863600" y="1749425"/>
            <a:ext cx="3938588" cy="420052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contenu 3"/>
          <p:cNvSpPr>
            <a:spLocks noGrp="1"/>
          </p:cNvSpPr>
          <p:nvPr>
            <p:ph sz="half" idx="2"/>
          </p:nvPr>
        </p:nvSpPr>
        <p:spPr>
          <a:xfrm>
            <a:off x="4954588" y="1749425"/>
            <a:ext cx="3938587" cy="420052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Rectangle 6"/>
          <p:cNvSpPr>
            <a:spLocks noGrp="1" noChangeArrowheads="1"/>
          </p:cNvSpPr>
          <p:nvPr>
            <p:ph type="sldNum" sz="quarter" idx="10"/>
          </p:nvPr>
        </p:nvSpPr>
        <p:spPr>
          <a:ln/>
        </p:spPr>
        <p:txBody>
          <a:bodyPr/>
          <a:lstStyle>
            <a:lvl1pPr>
              <a:defRPr/>
            </a:lvl1pPr>
          </a:lstStyle>
          <a:p>
            <a:pPr>
              <a:defRPr/>
            </a:pPr>
            <a:fld id="{02118BC6-2BDF-4918-871C-050B69E0308A}" type="slidenum">
              <a:rPr lang="fr-FR"/>
              <a:pPr>
                <a:defRPr/>
              </a:pPr>
              <a:t>‹N°›</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fld id="{6A64857D-5881-452C-8238-184C0668FCF9}" type="datetime1">
              <a:rPr lang="fr-FR"/>
              <a:pPr>
                <a:defRPr/>
              </a:pPr>
              <a:t>04/03/2014</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89248" y="620688"/>
            <a:ext cx="7859216" cy="724942"/>
          </a:xfrm>
        </p:spPr>
        <p:txBody>
          <a:bodyPr/>
          <a:lstStyle>
            <a:lvl1pPr>
              <a:defRPr/>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400"/>
            </a:lvl3pPr>
            <a:lvl4pPr>
              <a:defRPr sz="1200"/>
            </a:lvl4pPr>
            <a:lvl5pPr>
              <a:defRPr sz="12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Rectangle 6"/>
          <p:cNvSpPr>
            <a:spLocks noGrp="1" noChangeArrowheads="1"/>
          </p:cNvSpPr>
          <p:nvPr>
            <p:ph type="sldNum" sz="quarter" idx="10"/>
          </p:nvPr>
        </p:nvSpPr>
        <p:spPr>
          <a:ln/>
        </p:spPr>
        <p:txBody>
          <a:bodyPr/>
          <a:lstStyle>
            <a:lvl1pPr>
              <a:defRPr/>
            </a:lvl1pPr>
          </a:lstStyle>
          <a:p>
            <a:pPr>
              <a:defRPr/>
            </a:pPr>
            <a:fld id="{9A54E54E-217C-49FA-A8D4-ABB856F7A636}" type="slidenum">
              <a:rPr lang="fr-FR"/>
              <a:pPr>
                <a:defRPr/>
              </a:pPr>
              <a:t>‹N°›</a:t>
            </a:fld>
            <a:endParaRPr lang="fr-FR"/>
          </a:p>
        </p:txBody>
      </p:sp>
      <p:sp>
        <p:nvSpPr>
          <p:cNvPr id="8" name="Rectangle 4"/>
          <p:cNvSpPr>
            <a:spLocks noGrp="1" noChangeArrowheads="1"/>
          </p:cNvSpPr>
          <p:nvPr>
            <p:ph type="dt" sz="half" idx="11"/>
          </p:nvPr>
        </p:nvSpPr>
        <p:spPr>
          <a:ln/>
        </p:spPr>
        <p:txBody>
          <a:bodyPr/>
          <a:lstStyle>
            <a:lvl1pPr>
              <a:defRPr/>
            </a:lvl1pPr>
          </a:lstStyle>
          <a:p>
            <a:pPr>
              <a:defRPr/>
            </a:pPr>
            <a:fld id="{B681B2D5-0A6C-4344-996D-AB89D7A48968}" type="datetime1">
              <a:rPr lang="fr-FR"/>
              <a:pPr>
                <a:defRPr/>
              </a:pPr>
              <a:t>04/03/2014</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6"/>
          <p:cNvSpPr>
            <a:spLocks noGrp="1" noChangeArrowheads="1"/>
          </p:cNvSpPr>
          <p:nvPr>
            <p:ph type="sldNum" sz="quarter" idx="10"/>
          </p:nvPr>
        </p:nvSpPr>
        <p:spPr>
          <a:ln/>
        </p:spPr>
        <p:txBody>
          <a:bodyPr/>
          <a:lstStyle>
            <a:lvl1pPr>
              <a:defRPr/>
            </a:lvl1pPr>
          </a:lstStyle>
          <a:p>
            <a:pPr>
              <a:defRPr/>
            </a:pPr>
            <a:fld id="{F47AFD64-2D50-4D06-8AFD-E33A83EE4F66}" type="slidenum">
              <a:rPr lang="fr-FR"/>
              <a:pPr>
                <a:defRPr/>
              </a:pPr>
              <a:t>‹N°›</a:t>
            </a:fld>
            <a:endParaRPr lang="fr-FR"/>
          </a:p>
        </p:txBody>
      </p:sp>
      <p:sp>
        <p:nvSpPr>
          <p:cNvPr id="4" name="Rectangle 4"/>
          <p:cNvSpPr>
            <a:spLocks noGrp="1" noChangeArrowheads="1"/>
          </p:cNvSpPr>
          <p:nvPr>
            <p:ph type="dt" sz="half" idx="11"/>
          </p:nvPr>
        </p:nvSpPr>
        <p:spPr>
          <a:ln/>
        </p:spPr>
        <p:txBody>
          <a:bodyPr/>
          <a:lstStyle>
            <a:lvl1pPr>
              <a:defRPr/>
            </a:lvl1pPr>
          </a:lstStyle>
          <a:p>
            <a:pPr>
              <a:defRPr/>
            </a:pPr>
            <a:fld id="{6435D30A-50ED-46AA-B2FE-DF531DB980BD}" type="datetime1">
              <a:rPr lang="fr-FR"/>
              <a:pPr>
                <a:defRPr/>
              </a:pPr>
              <a:t>04/03/2014</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1ACDFE0-8FA2-42C8-BFD6-C50FFB0FCC2A}" type="slidenum">
              <a:rPr lang="fr-FR"/>
              <a:pPr>
                <a:defRPr/>
              </a:pPr>
              <a:t>‹N°›</a:t>
            </a:fld>
            <a:endParaRPr lang="fr-FR"/>
          </a:p>
        </p:txBody>
      </p:sp>
      <p:sp>
        <p:nvSpPr>
          <p:cNvPr id="3" name="Rectangle 4"/>
          <p:cNvSpPr>
            <a:spLocks noGrp="1" noChangeArrowheads="1"/>
          </p:cNvSpPr>
          <p:nvPr>
            <p:ph type="dt" sz="half" idx="11"/>
          </p:nvPr>
        </p:nvSpPr>
        <p:spPr>
          <a:ln/>
        </p:spPr>
        <p:txBody>
          <a:bodyPr/>
          <a:lstStyle>
            <a:lvl1pPr>
              <a:defRPr/>
            </a:lvl1pPr>
          </a:lstStyle>
          <a:p>
            <a:pPr>
              <a:defRPr/>
            </a:pPr>
            <a:fld id="{DB6D964E-F3B8-4961-8CE8-D1C6B361BFF5}" type="datetime1">
              <a:rPr lang="fr-FR"/>
              <a:pPr>
                <a:defRPr/>
              </a:pPr>
              <a:t>04/03/2014</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sldNum" sz="quarter" idx="10"/>
          </p:nvPr>
        </p:nvSpPr>
        <p:spPr>
          <a:ln/>
        </p:spPr>
        <p:txBody>
          <a:bodyPr/>
          <a:lstStyle>
            <a:lvl1pPr>
              <a:defRPr/>
            </a:lvl1pPr>
          </a:lstStyle>
          <a:p>
            <a:pPr>
              <a:defRPr/>
            </a:pPr>
            <a:fld id="{659807E0-BF56-489E-850F-62DA4EE6424E}" type="slidenum">
              <a:rPr lang="fr-FR"/>
              <a:pPr>
                <a:defRPr/>
              </a:pPr>
              <a:t>‹N°›</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fld id="{23ACF46B-6D5B-4060-8F7F-4E6A2E1AABEA}" type="datetime1">
              <a:rPr lang="fr-FR"/>
              <a:pPr>
                <a:defRPr/>
              </a:pPr>
              <a:t>04/03/2014</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sldNum" sz="quarter" idx="10"/>
          </p:nvPr>
        </p:nvSpPr>
        <p:spPr>
          <a:ln/>
        </p:spPr>
        <p:txBody>
          <a:bodyPr/>
          <a:lstStyle>
            <a:lvl1pPr>
              <a:defRPr/>
            </a:lvl1pPr>
          </a:lstStyle>
          <a:p>
            <a:pPr>
              <a:defRPr/>
            </a:pPr>
            <a:fld id="{D874C953-D9D7-4C2B-8399-5E785348101A}" type="slidenum">
              <a:rPr lang="fr-FR"/>
              <a:pPr>
                <a:defRPr/>
              </a:pPr>
              <a:t>‹N°›</a:t>
            </a:fld>
            <a:endParaRPr lang="fr-FR"/>
          </a:p>
        </p:txBody>
      </p:sp>
      <p:sp>
        <p:nvSpPr>
          <p:cNvPr id="6" name="Rectangle 4"/>
          <p:cNvSpPr>
            <a:spLocks noGrp="1" noChangeArrowheads="1"/>
          </p:cNvSpPr>
          <p:nvPr>
            <p:ph type="dt" sz="half" idx="11"/>
          </p:nvPr>
        </p:nvSpPr>
        <p:spPr>
          <a:ln/>
        </p:spPr>
        <p:txBody>
          <a:bodyPr/>
          <a:lstStyle>
            <a:lvl1pPr>
              <a:defRPr/>
            </a:lvl1pPr>
          </a:lstStyle>
          <a:p>
            <a:pPr>
              <a:defRPr/>
            </a:pPr>
            <a:fld id="{45F45186-E9A0-4BA2-9B41-9B5DD05E0886}" type="datetime1">
              <a:rPr lang="fr-FR"/>
              <a:pPr>
                <a:defRPr/>
              </a:pPr>
              <a:t>04/03/2014</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Image 12" descr="GDF-SUEZ_IT_logoQT.png"/>
          <p:cNvPicPr>
            <a:picLocks noChangeAspect="1"/>
          </p:cNvPicPr>
          <p:nvPr/>
        </p:nvPicPr>
        <p:blipFill>
          <a:blip r:embed="rId14" cstate="print"/>
          <a:srcRect/>
          <a:stretch>
            <a:fillRect/>
          </a:stretch>
        </p:blipFill>
        <p:spPr bwMode="auto">
          <a:xfrm>
            <a:off x="7764463" y="6162675"/>
            <a:ext cx="1087437" cy="404813"/>
          </a:xfrm>
          <a:prstGeom prst="rect">
            <a:avLst/>
          </a:prstGeom>
          <a:noFill/>
          <a:ln w="9525">
            <a:noFill/>
            <a:miter lim="800000"/>
            <a:headEnd/>
            <a:tailEnd/>
          </a:ln>
        </p:spPr>
      </p:pic>
      <p:pic>
        <p:nvPicPr>
          <p:cNvPr id="2051" name="Picture 9" descr="bandeau_texte"/>
          <p:cNvPicPr>
            <a:picLocks noChangeAspect="1" noChangeArrowheads="1"/>
          </p:cNvPicPr>
          <p:nvPr/>
        </p:nvPicPr>
        <p:blipFill>
          <a:blip r:embed="rId15" cstate="print"/>
          <a:srcRect/>
          <a:stretch>
            <a:fillRect/>
          </a:stretch>
        </p:blipFill>
        <p:spPr bwMode="auto">
          <a:xfrm>
            <a:off x="215900" y="215900"/>
            <a:ext cx="8709025" cy="1133475"/>
          </a:xfrm>
          <a:prstGeom prst="rect">
            <a:avLst/>
          </a:prstGeom>
          <a:noFill/>
          <a:ln w="9525">
            <a:noFill/>
            <a:miter lim="800000"/>
            <a:headEnd/>
            <a:tailEnd/>
          </a:ln>
        </p:spPr>
      </p:pic>
      <p:grpSp>
        <p:nvGrpSpPr>
          <p:cNvPr id="2052" name="Group 15"/>
          <p:cNvGrpSpPr>
            <a:grpSpLocks/>
          </p:cNvGrpSpPr>
          <p:nvPr/>
        </p:nvGrpSpPr>
        <p:grpSpPr bwMode="auto">
          <a:xfrm>
            <a:off x="0" y="0"/>
            <a:ext cx="9144000" cy="6858000"/>
            <a:chOff x="0" y="0"/>
            <a:chExt cx="5760" cy="4320"/>
          </a:xfrm>
        </p:grpSpPr>
        <p:sp>
          <p:nvSpPr>
            <p:cNvPr id="1035" name="Rectangle 11"/>
            <p:cNvSpPr>
              <a:spLocks noChangeArrowheads="1"/>
            </p:cNvSpPr>
            <p:nvPr/>
          </p:nvSpPr>
          <p:spPr bwMode="gray">
            <a:xfrm>
              <a:off x="0"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1036" name="Rectangle 12"/>
            <p:cNvSpPr>
              <a:spLocks noChangeArrowheads="1"/>
            </p:cNvSpPr>
            <p:nvPr/>
          </p:nvSpPr>
          <p:spPr bwMode="gray">
            <a:xfrm>
              <a:off x="5624"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1037" name="Rectangle 13"/>
            <p:cNvSpPr>
              <a:spLocks noChangeArrowheads="1"/>
            </p:cNvSpPr>
            <p:nvPr/>
          </p:nvSpPr>
          <p:spPr bwMode="gray">
            <a:xfrm>
              <a:off x="0" y="0"/>
              <a:ext cx="5758" cy="136"/>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1038" name="Rectangle 14"/>
            <p:cNvSpPr>
              <a:spLocks noChangeArrowheads="1"/>
            </p:cNvSpPr>
            <p:nvPr/>
          </p:nvSpPr>
          <p:spPr bwMode="gray">
            <a:xfrm>
              <a:off x="2" y="4184"/>
              <a:ext cx="5758" cy="136"/>
            </a:xfrm>
            <a:prstGeom prst="rect">
              <a:avLst/>
            </a:prstGeom>
            <a:solidFill>
              <a:schemeClr val="bg1"/>
            </a:solidFill>
            <a:ln w="9525">
              <a:noFill/>
              <a:miter lim="800000"/>
              <a:headEnd/>
              <a:tailEnd/>
            </a:ln>
            <a:effectLst/>
          </p:spPr>
          <p:txBody>
            <a:bodyPr wrap="none" anchor="ctr"/>
            <a:lstStyle/>
            <a:p>
              <a:pPr>
                <a:defRPr/>
              </a:pPr>
              <a:endParaRPr lang="fr-FR"/>
            </a:p>
          </p:txBody>
        </p:sp>
      </p:grpSp>
      <p:sp>
        <p:nvSpPr>
          <p:cNvPr id="2053" name="Rectangle 2"/>
          <p:cNvSpPr>
            <a:spLocks noGrp="1" noChangeArrowheads="1"/>
          </p:cNvSpPr>
          <p:nvPr>
            <p:ph type="title"/>
          </p:nvPr>
        </p:nvSpPr>
        <p:spPr bwMode="gray">
          <a:xfrm>
            <a:off x="863600" y="620713"/>
            <a:ext cx="6877050" cy="649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 style du titre</a:t>
            </a:r>
          </a:p>
        </p:txBody>
      </p:sp>
      <p:sp>
        <p:nvSpPr>
          <p:cNvPr id="2054" name="Rectangle 3"/>
          <p:cNvSpPr>
            <a:spLocks noGrp="1" noChangeArrowheads="1"/>
          </p:cNvSpPr>
          <p:nvPr>
            <p:ph type="body" idx="1"/>
          </p:nvPr>
        </p:nvSpPr>
        <p:spPr bwMode="gray">
          <a:xfrm>
            <a:off x="863600" y="1749425"/>
            <a:ext cx="8029575" cy="4200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0" name="Rectangle 6"/>
          <p:cNvSpPr>
            <a:spLocks noGrp="1" noChangeArrowheads="1"/>
          </p:cNvSpPr>
          <p:nvPr>
            <p:ph type="sldNum" sz="quarter" idx="4"/>
          </p:nvPr>
        </p:nvSpPr>
        <p:spPr bwMode="gray">
          <a:xfrm>
            <a:off x="7956550" y="692150"/>
            <a:ext cx="950913" cy="4762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b="1">
                <a:solidFill>
                  <a:schemeClr val="tx2"/>
                </a:solidFill>
              </a:defRPr>
            </a:lvl1pPr>
          </a:lstStyle>
          <a:p>
            <a:pPr>
              <a:defRPr/>
            </a:pPr>
            <a:fld id="{E02A4341-9D0A-43F3-853C-AA9075CC56DA}" type="slidenum">
              <a:rPr lang="fr-FR"/>
              <a:pPr>
                <a:defRPr/>
              </a:pPr>
              <a:t>‹N°›</a:t>
            </a:fld>
            <a:endParaRPr lang="fr-FR"/>
          </a:p>
        </p:txBody>
      </p:sp>
      <p:sp>
        <p:nvSpPr>
          <p:cNvPr id="1028" name="Rectangle 4"/>
          <p:cNvSpPr>
            <a:spLocks noGrp="1" noChangeArrowheads="1"/>
          </p:cNvSpPr>
          <p:nvPr>
            <p:ph type="dt" sz="half" idx="2"/>
          </p:nvPr>
        </p:nvSpPr>
        <p:spPr bwMode="gray">
          <a:xfrm>
            <a:off x="863600" y="6245225"/>
            <a:ext cx="3959225" cy="4762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100">
                <a:solidFill>
                  <a:schemeClr val="tx2"/>
                </a:solidFill>
              </a:defRPr>
            </a:lvl1pPr>
          </a:lstStyle>
          <a:p>
            <a:pPr>
              <a:defRPr/>
            </a:pPr>
            <a:fld id="{0693726E-F153-4A2D-A6E0-9A4EAC3157C9}" type="datetime1">
              <a:rPr lang="fr-FR"/>
              <a:pPr>
                <a:defRPr/>
              </a:pPr>
              <a:t>04/03/2014</a:t>
            </a:fld>
            <a:endParaRPr lang="fr-FR"/>
          </a:p>
        </p:txBody>
      </p:sp>
    </p:spTree>
  </p:cSld>
  <p:clrMap bg1="lt1" tx1="dk1" bg2="lt2" tx2="dk2" accent1="accent1" accent2="accent2" accent3="accent3" accent4="accent4" accent5="accent5" accent6="accent6" hlink="hlink" folHlink="folHlink"/>
  <p:sldLayoutIdLst>
    <p:sldLayoutId id="2147483763"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65" r:id="rId12"/>
  </p:sldLayoutIdLst>
  <p:hf hdr="0" ftr="0"/>
  <p:txStyles>
    <p:titleStyle>
      <a:lvl1pPr algn="l" rtl="0" eaLnBrk="1" fontAlgn="base" hangingPunct="1">
        <a:spcBef>
          <a:spcPct val="0"/>
        </a:spcBef>
        <a:spcAft>
          <a:spcPct val="0"/>
        </a:spcAft>
        <a:defRPr sz="2400" b="1" i="1">
          <a:solidFill>
            <a:schemeClr val="tx2"/>
          </a:solidFill>
          <a:latin typeface="+mj-lt"/>
          <a:ea typeface="+mj-ea"/>
          <a:cs typeface="+mj-cs"/>
        </a:defRPr>
      </a:lvl1pPr>
      <a:lvl2pPr algn="l" rtl="0" eaLnBrk="1" fontAlgn="base" hangingPunct="1">
        <a:spcBef>
          <a:spcPct val="0"/>
        </a:spcBef>
        <a:spcAft>
          <a:spcPct val="0"/>
        </a:spcAft>
        <a:defRPr sz="2400" b="1" i="1">
          <a:solidFill>
            <a:schemeClr val="tx2"/>
          </a:solidFill>
          <a:latin typeface="Arial" charset="0"/>
          <a:cs typeface="Arial" charset="0"/>
        </a:defRPr>
      </a:lvl2pPr>
      <a:lvl3pPr algn="l" rtl="0" eaLnBrk="1" fontAlgn="base" hangingPunct="1">
        <a:spcBef>
          <a:spcPct val="0"/>
        </a:spcBef>
        <a:spcAft>
          <a:spcPct val="0"/>
        </a:spcAft>
        <a:defRPr sz="2400" b="1" i="1">
          <a:solidFill>
            <a:schemeClr val="tx2"/>
          </a:solidFill>
          <a:latin typeface="Arial" charset="0"/>
          <a:cs typeface="Arial" charset="0"/>
        </a:defRPr>
      </a:lvl3pPr>
      <a:lvl4pPr algn="l" rtl="0" eaLnBrk="1" fontAlgn="base" hangingPunct="1">
        <a:spcBef>
          <a:spcPct val="0"/>
        </a:spcBef>
        <a:spcAft>
          <a:spcPct val="0"/>
        </a:spcAft>
        <a:defRPr sz="2400" b="1" i="1">
          <a:solidFill>
            <a:schemeClr val="tx2"/>
          </a:solidFill>
          <a:latin typeface="Arial" charset="0"/>
          <a:cs typeface="Arial" charset="0"/>
        </a:defRPr>
      </a:lvl4pPr>
      <a:lvl5pPr algn="l" rtl="0" eaLnBrk="1" fontAlgn="base" hangingPunct="1">
        <a:spcBef>
          <a:spcPct val="0"/>
        </a:spcBef>
        <a:spcAft>
          <a:spcPct val="0"/>
        </a:spcAft>
        <a:defRPr sz="2400" b="1" i="1">
          <a:solidFill>
            <a:schemeClr val="tx2"/>
          </a:solidFill>
          <a:latin typeface="Arial" charset="0"/>
          <a:cs typeface="Arial" charset="0"/>
        </a:defRPr>
      </a:lvl5pPr>
      <a:lvl6pPr marL="457200" algn="l" rtl="0" eaLnBrk="1" fontAlgn="base" hangingPunct="1">
        <a:spcBef>
          <a:spcPct val="0"/>
        </a:spcBef>
        <a:spcAft>
          <a:spcPct val="0"/>
        </a:spcAft>
        <a:defRPr sz="2000" b="1" i="1">
          <a:solidFill>
            <a:schemeClr val="tx2"/>
          </a:solidFill>
          <a:latin typeface="Arial" charset="0"/>
          <a:cs typeface="Arial" charset="0"/>
        </a:defRPr>
      </a:lvl6pPr>
      <a:lvl7pPr marL="914400" algn="l" rtl="0" eaLnBrk="1" fontAlgn="base" hangingPunct="1">
        <a:spcBef>
          <a:spcPct val="0"/>
        </a:spcBef>
        <a:spcAft>
          <a:spcPct val="0"/>
        </a:spcAft>
        <a:defRPr sz="2000" b="1" i="1">
          <a:solidFill>
            <a:schemeClr val="tx2"/>
          </a:solidFill>
          <a:latin typeface="Arial" charset="0"/>
          <a:cs typeface="Arial" charset="0"/>
        </a:defRPr>
      </a:lvl7pPr>
      <a:lvl8pPr marL="1371600" algn="l" rtl="0" eaLnBrk="1" fontAlgn="base" hangingPunct="1">
        <a:spcBef>
          <a:spcPct val="0"/>
        </a:spcBef>
        <a:spcAft>
          <a:spcPct val="0"/>
        </a:spcAft>
        <a:defRPr sz="2000" b="1" i="1">
          <a:solidFill>
            <a:schemeClr val="tx2"/>
          </a:solidFill>
          <a:latin typeface="Arial" charset="0"/>
          <a:cs typeface="Arial" charset="0"/>
        </a:defRPr>
      </a:lvl8pPr>
      <a:lvl9pPr marL="1828800" algn="l" rtl="0" eaLnBrk="1" fontAlgn="base" hangingPunct="1">
        <a:spcBef>
          <a:spcPct val="0"/>
        </a:spcBef>
        <a:spcAft>
          <a:spcPct val="0"/>
        </a:spcAft>
        <a:defRPr sz="2000" b="1" i="1">
          <a:solidFill>
            <a:schemeClr val="tx2"/>
          </a:solidFill>
          <a:latin typeface="Arial" charset="0"/>
          <a:cs typeface="Arial" charset="0"/>
        </a:defRPr>
      </a:lvl9pPr>
    </p:titleStyle>
    <p:bodyStyle>
      <a:lvl1pPr marL="174625" indent="-174625" algn="l" rtl="0" eaLnBrk="1" fontAlgn="base" hangingPunct="1">
        <a:spcBef>
          <a:spcPct val="0"/>
        </a:spcBef>
        <a:spcAft>
          <a:spcPts val="600"/>
        </a:spcAft>
        <a:buClr>
          <a:schemeClr val="accent2"/>
        </a:buClr>
        <a:buFont typeface="Arial" charset="0"/>
        <a:buChar char="&gt;"/>
        <a:defRPr>
          <a:solidFill>
            <a:schemeClr val="tx1"/>
          </a:solidFill>
          <a:latin typeface="+mn-lt"/>
          <a:ea typeface="+mn-ea"/>
          <a:cs typeface="+mn-cs"/>
        </a:defRPr>
      </a:lvl1pPr>
      <a:lvl2pPr marL="354013" indent="-177800" algn="l" rtl="0" eaLnBrk="1" fontAlgn="base" hangingPunct="1">
        <a:spcBef>
          <a:spcPct val="0"/>
        </a:spcBef>
        <a:spcAft>
          <a:spcPts val="600"/>
        </a:spcAft>
        <a:buClr>
          <a:schemeClr val="accent2"/>
        </a:buClr>
        <a:buFont typeface="Arial" charset="0"/>
        <a:buChar char="■"/>
        <a:defRPr sz="1600">
          <a:solidFill>
            <a:schemeClr val="tx1"/>
          </a:solidFill>
          <a:latin typeface="+mn-lt"/>
          <a:cs typeface="+mn-cs"/>
        </a:defRPr>
      </a:lvl2pPr>
      <a:lvl3pPr marL="625475" indent="-269875" algn="l" rtl="0" eaLnBrk="1" fontAlgn="base" hangingPunct="1">
        <a:spcBef>
          <a:spcPct val="0"/>
        </a:spcBef>
        <a:spcAft>
          <a:spcPts val="600"/>
        </a:spcAft>
        <a:buClr>
          <a:schemeClr val="tx1"/>
        </a:buClr>
        <a:buFont typeface="Arial" charset="0"/>
        <a:buChar char="—"/>
        <a:defRPr sz="1400">
          <a:solidFill>
            <a:schemeClr val="tx1"/>
          </a:solidFill>
          <a:latin typeface="+mn-lt"/>
          <a:cs typeface="+mn-cs"/>
        </a:defRPr>
      </a:lvl3pPr>
      <a:lvl4pPr marL="806450" indent="-177800" algn="l" rtl="0" eaLnBrk="1" fontAlgn="base" hangingPunct="1">
        <a:spcBef>
          <a:spcPct val="0"/>
        </a:spcBef>
        <a:spcAft>
          <a:spcPts val="600"/>
        </a:spcAft>
        <a:buFont typeface="Arial" charset="0"/>
        <a:buChar char="–"/>
        <a:defRPr sz="1200">
          <a:solidFill>
            <a:schemeClr val="tx1"/>
          </a:solidFill>
          <a:latin typeface="+mn-lt"/>
          <a:cs typeface="+mn-cs"/>
        </a:defRPr>
      </a:lvl4pPr>
      <a:lvl5pPr marL="806450" indent="-177800" algn="l" rtl="0" eaLnBrk="1" fontAlgn="base" hangingPunct="1">
        <a:spcBef>
          <a:spcPct val="0"/>
        </a:spcBef>
        <a:spcAft>
          <a:spcPts val="600"/>
        </a:spcAft>
        <a:buFont typeface="Arial" charset="0"/>
        <a:buChar char="–"/>
        <a:defRPr sz="1200">
          <a:solidFill>
            <a:schemeClr val="tx1"/>
          </a:solidFill>
          <a:latin typeface="+mn-lt"/>
          <a:cs typeface="+mn-cs"/>
        </a:defRPr>
      </a:lvl5pPr>
      <a:lvl6pPr marL="1085850" algn="l" rtl="0" eaLnBrk="1" fontAlgn="base" hangingPunct="1">
        <a:spcBef>
          <a:spcPct val="0"/>
        </a:spcBef>
        <a:spcAft>
          <a:spcPct val="0"/>
        </a:spcAft>
        <a:buClr>
          <a:schemeClr val="accent1"/>
        </a:buClr>
        <a:buFont typeface="Arial" charset="0"/>
        <a:defRPr sz="1000">
          <a:solidFill>
            <a:schemeClr val="tx1"/>
          </a:solidFill>
          <a:latin typeface="+mn-lt"/>
          <a:cs typeface="+mn-cs"/>
        </a:defRPr>
      </a:lvl6pPr>
      <a:lvl7pPr marL="1543050" algn="l" rtl="0" eaLnBrk="1" fontAlgn="base" hangingPunct="1">
        <a:spcBef>
          <a:spcPct val="0"/>
        </a:spcBef>
        <a:spcAft>
          <a:spcPct val="0"/>
        </a:spcAft>
        <a:buClr>
          <a:schemeClr val="accent1"/>
        </a:buClr>
        <a:buFont typeface="Arial" charset="0"/>
        <a:defRPr sz="1000">
          <a:solidFill>
            <a:schemeClr val="tx1"/>
          </a:solidFill>
          <a:latin typeface="+mn-lt"/>
          <a:cs typeface="+mn-cs"/>
        </a:defRPr>
      </a:lvl7pPr>
      <a:lvl8pPr marL="2000250" algn="l" rtl="0" eaLnBrk="1" fontAlgn="base" hangingPunct="1">
        <a:spcBef>
          <a:spcPct val="0"/>
        </a:spcBef>
        <a:spcAft>
          <a:spcPct val="0"/>
        </a:spcAft>
        <a:buClr>
          <a:schemeClr val="accent1"/>
        </a:buClr>
        <a:buFont typeface="Arial" charset="0"/>
        <a:defRPr sz="1000">
          <a:solidFill>
            <a:schemeClr val="tx1"/>
          </a:solidFill>
          <a:latin typeface="+mn-lt"/>
          <a:cs typeface="+mn-cs"/>
        </a:defRPr>
      </a:lvl8pPr>
      <a:lvl9pPr marL="2457450" algn="l" rtl="0" eaLnBrk="1" fontAlgn="base" hangingPunct="1">
        <a:spcBef>
          <a:spcPct val="0"/>
        </a:spcBef>
        <a:spcAft>
          <a:spcPct val="0"/>
        </a:spcAft>
        <a:buClr>
          <a:schemeClr val="accent1"/>
        </a:buClr>
        <a:buFont typeface="Arial" charset="0"/>
        <a:defRPr sz="1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1" descr="bandeau_chapitre"/>
          <p:cNvPicPr>
            <a:picLocks noChangeAspect="1" noChangeArrowheads="1"/>
          </p:cNvPicPr>
          <p:nvPr/>
        </p:nvPicPr>
        <p:blipFill>
          <a:blip r:embed="rId13" cstate="print"/>
          <a:srcRect/>
          <a:stretch>
            <a:fillRect/>
          </a:stretch>
        </p:blipFill>
        <p:spPr bwMode="auto">
          <a:xfrm>
            <a:off x="215900" y="215900"/>
            <a:ext cx="8709025" cy="3957638"/>
          </a:xfrm>
          <a:prstGeom prst="rect">
            <a:avLst/>
          </a:prstGeom>
          <a:noFill/>
          <a:ln w="9525">
            <a:noFill/>
            <a:miter lim="800000"/>
            <a:headEnd/>
            <a:tailEnd/>
          </a:ln>
        </p:spPr>
      </p:pic>
      <p:sp>
        <p:nvSpPr>
          <p:cNvPr id="3075" name="Rectangle 2"/>
          <p:cNvSpPr>
            <a:spLocks noGrp="1" noChangeArrowheads="1"/>
          </p:cNvSpPr>
          <p:nvPr>
            <p:ph type="title"/>
          </p:nvPr>
        </p:nvSpPr>
        <p:spPr bwMode="gray">
          <a:xfrm>
            <a:off x="863600" y="2708275"/>
            <a:ext cx="4213225" cy="7921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fr-FR" smtClean="0"/>
              <a:t>Cliquez pour modifier le style du titre</a:t>
            </a:r>
          </a:p>
        </p:txBody>
      </p:sp>
      <p:sp>
        <p:nvSpPr>
          <p:cNvPr id="3076" name="Rectangle 3"/>
          <p:cNvSpPr>
            <a:spLocks noGrp="1" noChangeArrowheads="1"/>
          </p:cNvSpPr>
          <p:nvPr>
            <p:ph type="body" idx="1"/>
          </p:nvPr>
        </p:nvSpPr>
        <p:spPr bwMode="gray">
          <a:xfrm>
            <a:off x="863600" y="3495675"/>
            <a:ext cx="4213225" cy="3101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grpSp>
        <p:nvGrpSpPr>
          <p:cNvPr id="3077" name="Group 10"/>
          <p:cNvGrpSpPr>
            <a:grpSpLocks/>
          </p:cNvGrpSpPr>
          <p:nvPr/>
        </p:nvGrpSpPr>
        <p:grpSpPr bwMode="auto">
          <a:xfrm>
            <a:off x="0" y="0"/>
            <a:ext cx="9144000" cy="6858000"/>
            <a:chOff x="0" y="0"/>
            <a:chExt cx="5760" cy="4320"/>
          </a:xfrm>
        </p:grpSpPr>
        <p:sp>
          <p:nvSpPr>
            <p:cNvPr id="5131" name="Rectangle 11"/>
            <p:cNvSpPr>
              <a:spLocks noChangeArrowheads="1"/>
            </p:cNvSpPr>
            <p:nvPr/>
          </p:nvSpPr>
          <p:spPr bwMode="gray">
            <a:xfrm>
              <a:off x="0"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5132" name="Rectangle 12"/>
            <p:cNvSpPr>
              <a:spLocks noChangeArrowheads="1"/>
            </p:cNvSpPr>
            <p:nvPr/>
          </p:nvSpPr>
          <p:spPr bwMode="gray">
            <a:xfrm>
              <a:off x="5624" y="0"/>
              <a:ext cx="136" cy="432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5133" name="Rectangle 13"/>
            <p:cNvSpPr>
              <a:spLocks noChangeArrowheads="1"/>
            </p:cNvSpPr>
            <p:nvPr/>
          </p:nvSpPr>
          <p:spPr bwMode="gray">
            <a:xfrm>
              <a:off x="0" y="0"/>
              <a:ext cx="5758" cy="136"/>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5134" name="Rectangle 14"/>
            <p:cNvSpPr>
              <a:spLocks noChangeArrowheads="1"/>
            </p:cNvSpPr>
            <p:nvPr/>
          </p:nvSpPr>
          <p:spPr bwMode="gray">
            <a:xfrm>
              <a:off x="2" y="4184"/>
              <a:ext cx="5758" cy="136"/>
            </a:xfrm>
            <a:prstGeom prst="rect">
              <a:avLst/>
            </a:prstGeom>
            <a:solidFill>
              <a:schemeClr val="bg1"/>
            </a:solidFill>
            <a:ln w="9525">
              <a:noFill/>
              <a:miter lim="800000"/>
              <a:headEnd/>
              <a:tailEnd/>
            </a:ln>
            <a:effectLst/>
          </p:spPr>
          <p:txBody>
            <a:bodyPr wrap="none" anchor="ctr"/>
            <a:lstStyle/>
            <a:p>
              <a:pPr>
                <a:defRPr/>
              </a:pPr>
              <a:endParaRPr lang="fr-FR"/>
            </a:p>
          </p:txBody>
        </p:sp>
      </p:grpSp>
      <p:pic>
        <p:nvPicPr>
          <p:cNvPr id="3078" name="Picture 22" descr="logo_titre"/>
          <p:cNvPicPr>
            <a:picLocks noChangeAspect="1" noChangeArrowheads="1"/>
          </p:cNvPicPr>
          <p:nvPr/>
        </p:nvPicPr>
        <p:blipFill>
          <a:blip r:embed="rId14" cstate="print"/>
          <a:srcRect/>
          <a:stretch>
            <a:fillRect/>
          </a:stretch>
        </p:blipFill>
        <p:spPr bwMode="auto">
          <a:xfrm>
            <a:off x="6081713" y="5235575"/>
            <a:ext cx="3059112" cy="16176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rtl="0" eaLnBrk="0" fontAlgn="base" hangingPunct="0">
        <a:spcBef>
          <a:spcPct val="0"/>
        </a:spcBef>
        <a:spcAft>
          <a:spcPct val="0"/>
        </a:spcAft>
        <a:defRPr sz="2600" b="1" i="1">
          <a:solidFill>
            <a:schemeClr val="tx2"/>
          </a:solidFill>
          <a:latin typeface="+mj-lt"/>
          <a:ea typeface="+mj-ea"/>
          <a:cs typeface="+mj-cs"/>
        </a:defRPr>
      </a:lvl1pPr>
      <a:lvl2pPr algn="l" rtl="0" eaLnBrk="0" fontAlgn="base" hangingPunct="0">
        <a:spcBef>
          <a:spcPct val="0"/>
        </a:spcBef>
        <a:spcAft>
          <a:spcPct val="0"/>
        </a:spcAft>
        <a:defRPr sz="2600" b="1" i="1">
          <a:solidFill>
            <a:schemeClr val="tx2"/>
          </a:solidFill>
          <a:latin typeface="Arial" charset="0"/>
          <a:cs typeface="Arial" charset="0"/>
        </a:defRPr>
      </a:lvl2pPr>
      <a:lvl3pPr algn="l" rtl="0" eaLnBrk="0" fontAlgn="base" hangingPunct="0">
        <a:spcBef>
          <a:spcPct val="0"/>
        </a:spcBef>
        <a:spcAft>
          <a:spcPct val="0"/>
        </a:spcAft>
        <a:defRPr sz="2600" b="1" i="1">
          <a:solidFill>
            <a:schemeClr val="tx2"/>
          </a:solidFill>
          <a:latin typeface="Arial" charset="0"/>
          <a:cs typeface="Arial" charset="0"/>
        </a:defRPr>
      </a:lvl3pPr>
      <a:lvl4pPr algn="l" rtl="0" eaLnBrk="0" fontAlgn="base" hangingPunct="0">
        <a:spcBef>
          <a:spcPct val="0"/>
        </a:spcBef>
        <a:spcAft>
          <a:spcPct val="0"/>
        </a:spcAft>
        <a:defRPr sz="2600" b="1" i="1">
          <a:solidFill>
            <a:schemeClr val="tx2"/>
          </a:solidFill>
          <a:latin typeface="Arial" charset="0"/>
          <a:cs typeface="Arial" charset="0"/>
        </a:defRPr>
      </a:lvl4pPr>
      <a:lvl5pPr algn="l" rtl="0" eaLnBrk="0" fontAlgn="base" hangingPunct="0">
        <a:spcBef>
          <a:spcPct val="0"/>
        </a:spcBef>
        <a:spcAft>
          <a:spcPct val="0"/>
        </a:spcAft>
        <a:defRPr sz="2600" b="1" i="1">
          <a:solidFill>
            <a:schemeClr val="tx2"/>
          </a:solidFill>
          <a:latin typeface="Arial" charset="0"/>
          <a:cs typeface="Arial" charset="0"/>
        </a:defRPr>
      </a:lvl5pPr>
      <a:lvl6pPr marL="457200" algn="l" rtl="0" fontAlgn="base">
        <a:spcBef>
          <a:spcPct val="0"/>
        </a:spcBef>
        <a:spcAft>
          <a:spcPct val="0"/>
        </a:spcAft>
        <a:defRPr sz="2600" b="1" i="1">
          <a:solidFill>
            <a:schemeClr val="tx2"/>
          </a:solidFill>
          <a:latin typeface="Arial" charset="0"/>
          <a:cs typeface="Arial" charset="0"/>
        </a:defRPr>
      </a:lvl6pPr>
      <a:lvl7pPr marL="914400" algn="l" rtl="0" fontAlgn="base">
        <a:spcBef>
          <a:spcPct val="0"/>
        </a:spcBef>
        <a:spcAft>
          <a:spcPct val="0"/>
        </a:spcAft>
        <a:defRPr sz="2600" b="1" i="1">
          <a:solidFill>
            <a:schemeClr val="tx2"/>
          </a:solidFill>
          <a:latin typeface="Arial" charset="0"/>
          <a:cs typeface="Arial" charset="0"/>
        </a:defRPr>
      </a:lvl7pPr>
      <a:lvl8pPr marL="1371600" algn="l" rtl="0" fontAlgn="base">
        <a:spcBef>
          <a:spcPct val="0"/>
        </a:spcBef>
        <a:spcAft>
          <a:spcPct val="0"/>
        </a:spcAft>
        <a:defRPr sz="2600" b="1" i="1">
          <a:solidFill>
            <a:schemeClr val="tx2"/>
          </a:solidFill>
          <a:latin typeface="Arial" charset="0"/>
          <a:cs typeface="Arial" charset="0"/>
        </a:defRPr>
      </a:lvl8pPr>
      <a:lvl9pPr marL="1828800" algn="l" rtl="0" fontAlgn="base">
        <a:spcBef>
          <a:spcPct val="0"/>
        </a:spcBef>
        <a:spcAft>
          <a:spcPct val="0"/>
        </a:spcAft>
        <a:defRPr sz="2600" b="1" i="1">
          <a:solidFill>
            <a:schemeClr val="tx2"/>
          </a:solidFill>
          <a:latin typeface="Arial" charset="0"/>
          <a:cs typeface="Arial" charset="0"/>
        </a:defRPr>
      </a:lvl9pPr>
    </p:titleStyle>
    <p:bodyStyle>
      <a:lvl1pPr algn="l" rtl="0" eaLnBrk="0" fontAlgn="base" hangingPunct="0">
        <a:spcBef>
          <a:spcPct val="0"/>
        </a:spcBef>
        <a:spcAft>
          <a:spcPct val="0"/>
        </a:spcAft>
        <a:buFont typeface="Arial" charset="0"/>
        <a:defRPr sz="2600" i="1">
          <a:solidFill>
            <a:schemeClr val="tx2"/>
          </a:solidFill>
          <a:latin typeface="+mn-lt"/>
          <a:ea typeface="+mn-ea"/>
          <a:cs typeface="+mn-cs"/>
        </a:defRPr>
      </a:lvl1pPr>
      <a:lvl2pPr marL="1588" algn="l" rtl="0" eaLnBrk="0" fontAlgn="base" hangingPunct="0">
        <a:spcBef>
          <a:spcPct val="0"/>
        </a:spcBef>
        <a:spcAft>
          <a:spcPct val="0"/>
        </a:spcAft>
        <a:defRPr sz="2000" i="1">
          <a:solidFill>
            <a:schemeClr val="tx2"/>
          </a:solidFill>
          <a:latin typeface="+mn-lt"/>
          <a:cs typeface="+mn-cs"/>
        </a:defRPr>
      </a:lvl2pPr>
      <a:lvl3pPr marL="3175" algn="l" rtl="0" eaLnBrk="0" fontAlgn="base" hangingPunct="0">
        <a:spcBef>
          <a:spcPct val="0"/>
        </a:spcBef>
        <a:spcAft>
          <a:spcPct val="0"/>
        </a:spcAft>
        <a:defRPr i="1">
          <a:solidFill>
            <a:schemeClr val="tx2"/>
          </a:solidFill>
          <a:latin typeface="+mn-lt"/>
          <a:cs typeface="+mn-cs"/>
        </a:defRPr>
      </a:lvl3pPr>
      <a:lvl4pPr marL="4763" algn="l" rtl="0" eaLnBrk="0" fontAlgn="base" hangingPunct="0">
        <a:spcBef>
          <a:spcPct val="0"/>
        </a:spcBef>
        <a:spcAft>
          <a:spcPct val="0"/>
        </a:spcAft>
        <a:defRPr sz="1500" i="1">
          <a:solidFill>
            <a:schemeClr val="tx2"/>
          </a:solidFill>
          <a:latin typeface="+mn-lt"/>
          <a:cs typeface="+mn-cs"/>
        </a:defRPr>
      </a:lvl4pPr>
      <a:lvl5pPr marL="6350" algn="l" rtl="0" eaLnBrk="0" fontAlgn="base" hangingPunct="0">
        <a:spcBef>
          <a:spcPct val="0"/>
        </a:spcBef>
        <a:spcAft>
          <a:spcPct val="0"/>
        </a:spcAft>
        <a:defRPr sz="1300" i="1">
          <a:solidFill>
            <a:schemeClr val="tx2"/>
          </a:solidFill>
          <a:latin typeface="+mn-lt"/>
          <a:cs typeface="+mn-cs"/>
        </a:defRPr>
      </a:lvl5pPr>
      <a:lvl6pPr marL="463550" algn="l" rtl="0" fontAlgn="base">
        <a:spcBef>
          <a:spcPct val="0"/>
        </a:spcBef>
        <a:spcAft>
          <a:spcPct val="0"/>
        </a:spcAft>
        <a:defRPr sz="1300" i="1">
          <a:solidFill>
            <a:schemeClr val="tx2"/>
          </a:solidFill>
          <a:latin typeface="+mn-lt"/>
          <a:cs typeface="+mn-cs"/>
        </a:defRPr>
      </a:lvl6pPr>
      <a:lvl7pPr marL="920750" algn="l" rtl="0" fontAlgn="base">
        <a:spcBef>
          <a:spcPct val="0"/>
        </a:spcBef>
        <a:spcAft>
          <a:spcPct val="0"/>
        </a:spcAft>
        <a:defRPr sz="1300" i="1">
          <a:solidFill>
            <a:schemeClr val="tx2"/>
          </a:solidFill>
          <a:latin typeface="+mn-lt"/>
          <a:cs typeface="+mn-cs"/>
        </a:defRPr>
      </a:lvl7pPr>
      <a:lvl8pPr marL="1377950" algn="l" rtl="0" fontAlgn="base">
        <a:spcBef>
          <a:spcPct val="0"/>
        </a:spcBef>
        <a:spcAft>
          <a:spcPct val="0"/>
        </a:spcAft>
        <a:defRPr sz="1300" i="1">
          <a:solidFill>
            <a:schemeClr val="tx2"/>
          </a:solidFill>
          <a:latin typeface="+mn-lt"/>
          <a:cs typeface="+mn-cs"/>
        </a:defRPr>
      </a:lvl8pPr>
      <a:lvl9pPr marL="1835150" algn="l" rtl="0" fontAlgn="base">
        <a:spcBef>
          <a:spcPct val="0"/>
        </a:spcBef>
        <a:spcAft>
          <a:spcPct val="0"/>
        </a:spcAft>
        <a:defRPr sz="1300" i="1">
          <a:solidFill>
            <a:schemeClr val="tx2"/>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fr-FR" dirty="0" smtClean="0"/>
              <a:t>Dossier d’instruction Octopus</a:t>
            </a:r>
            <a:br>
              <a:rPr lang="fr-FR" dirty="0" smtClean="0"/>
            </a:br>
            <a:r>
              <a:rPr lang="fr-FR" b="0" dirty="0" smtClean="0"/>
              <a:t>Flux RCS</a:t>
            </a:r>
            <a:endParaRPr lang="en-US" b="0" dirty="0" smtClean="0"/>
          </a:p>
        </p:txBody>
      </p:sp>
      <p:sp>
        <p:nvSpPr>
          <p:cNvPr id="5123" name="Rectangle 3"/>
          <p:cNvSpPr>
            <a:spLocks noGrp="1" noChangeArrowheads="1"/>
          </p:cNvSpPr>
          <p:nvPr>
            <p:ph type="subTitle" idx="1"/>
          </p:nvPr>
        </p:nvSpPr>
        <p:spPr/>
        <p:txBody>
          <a:bodyPr/>
          <a:lstStyle/>
          <a:p>
            <a:pPr eaLnBrk="1" hangingPunct="1"/>
            <a:r>
              <a:rPr lang="fr-FR" dirty="0" smtClean="0"/>
              <a:t>19 02 2014</a:t>
            </a:r>
            <a:endParaRPr lang="en-US" dirty="0" smtClean="0"/>
          </a:p>
        </p:txBody>
      </p:sp>
      <p:sp>
        <p:nvSpPr>
          <p:cNvPr id="5125" name="Freeform 14"/>
          <p:cNvSpPr>
            <a:spLocks/>
          </p:cNvSpPr>
          <p:nvPr/>
        </p:nvSpPr>
        <p:spPr bwMode="auto">
          <a:xfrm>
            <a:off x="558800" y="4427538"/>
            <a:ext cx="180975" cy="727075"/>
          </a:xfrm>
          <a:custGeom>
            <a:avLst/>
            <a:gdLst>
              <a:gd name="T0" fmla="*/ 2147483647 w 114"/>
              <a:gd name="T1" fmla="*/ 0 h 458"/>
              <a:gd name="T2" fmla="*/ 0 w 114"/>
              <a:gd name="T3" fmla="*/ 0 h 458"/>
              <a:gd name="T4" fmla="*/ 2147483647 w 114"/>
              <a:gd name="T5" fmla="*/ 2147483647 h 458"/>
              <a:gd name="T6" fmla="*/ 0 w 114"/>
              <a:gd name="T7" fmla="*/ 2147483647 h 458"/>
              <a:gd name="T8" fmla="*/ 2147483647 w 114"/>
              <a:gd name="T9" fmla="*/ 2147483647 h 458"/>
              <a:gd name="T10" fmla="*/ 2147483647 w 114"/>
              <a:gd name="T11" fmla="*/ 2147483647 h 458"/>
              <a:gd name="T12" fmla="*/ 2147483647 w 114"/>
              <a:gd name="T13" fmla="*/ 0 h 458"/>
              <a:gd name="T14" fmla="*/ 0 60000 65536"/>
              <a:gd name="T15" fmla="*/ 0 60000 65536"/>
              <a:gd name="T16" fmla="*/ 0 60000 65536"/>
              <a:gd name="T17" fmla="*/ 0 60000 65536"/>
              <a:gd name="T18" fmla="*/ 0 60000 65536"/>
              <a:gd name="T19" fmla="*/ 0 60000 65536"/>
              <a:gd name="T20" fmla="*/ 0 60000 65536"/>
              <a:gd name="T21" fmla="*/ 0 w 114"/>
              <a:gd name="T22" fmla="*/ 0 h 458"/>
              <a:gd name="T23" fmla="*/ 114 w 114"/>
              <a:gd name="T24" fmla="*/ 458 h 4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458">
                <a:moveTo>
                  <a:pt x="42" y="0"/>
                </a:moveTo>
                <a:lnTo>
                  <a:pt x="0" y="0"/>
                </a:lnTo>
                <a:lnTo>
                  <a:pt x="70" y="230"/>
                </a:lnTo>
                <a:lnTo>
                  <a:pt x="0" y="458"/>
                </a:lnTo>
                <a:lnTo>
                  <a:pt x="42" y="458"/>
                </a:lnTo>
                <a:lnTo>
                  <a:pt x="114" y="230"/>
                </a:lnTo>
                <a:lnTo>
                  <a:pt x="42" y="0"/>
                </a:lnTo>
                <a:close/>
              </a:path>
            </a:pathLst>
          </a:custGeom>
          <a:solidFill>
            <a:schemeClr val="accent2"/>
          </a:solidFill>
          <a:ln w="3175">
            <a:noFill/>
            <a:prstDash val="solid"/>
            <a:round/>
            <a:headEnd/>
            <a:tailEnd/>
          </a:ln>
        </p:spPr>
        <p:txBody>
          <a:bodyPr/>
          <a:lstStyle/>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 d’architecture Octopus</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10</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6" name="Tableau 5"/>
          <p:cNvGraphicFramePr>
            <a:graphicFrameLocks noGrp="1"/>
          </p:cNvGraphicFramePr>
          <p:nvPr/>
        </p:nvGraphicFramePr>
        <p:xfrm>
          <a:off x="395536" y="1124744"/>
          <a:ext cx="8280920" cy="5166739"/>
        </p:xfrm>
        <a:graphic>
          <a:graphicData uri="http://schemas.openxmlformats.org/drawingml/2006/table">
            <a:tbl>
              <a:tblPr firstRow="1" bandRow="1">
                <a:tableStyleId>{5C22544A-7EE6-4342-B048-85BDC9FD1C3A}</a:tableStyleId>
              </a:tblPr>
              <a:tblGrid>
                <a:gridCol w="2070230"/>
                <a:gridCol w="2070230"/>
                <a:gridCol w="2070230"/>
                <a:gridCol w="2070230"/>
              </a:tblGrid>
              <a:tr h="351171">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Protocoles</a:t>
                      </a:r>
                      <a:endParaRPr lang="fr-FR" sz="1400" dirty="0"/>
                    </a:p>
                  </a:txBody>
                  <a:tcPr/>
                </a:tc>
                <a:tc>
                  <a:txBody>
                    <a:bodyPr/>
                    <a:lstStyle/>
                    <a:p>
                      <a:r>
                        <a:rPr lang="fr-FR" sz="1400" dirty="0" smtClean="0"/>
                        <a:t>Etats des flux</a:t>
                      </a:r>
                      <a:endParaRPr lang="fr-FR" sz="1400" dirty="0"/>
                    </a:p>
                  </a:txBody>
                  <a:tcPr/>
                </a:tc>
              </a:tr>
              <a:tr h="351171">
                <a:tc>
                  <a:txBody>
                    <a:bodyPr/>
                    <a:lstStyle/>
                    <a:p>
                      <a:r>
                        <a:rPr lang="fr-FR" sz="1200" dirty="0" err="1" smtClean="0"/>
                        <a:t>Octopus</a:t>
                      </a:r>
                      <a:endParaRPr lang="fr-FR" sz="1200" dirty="0"/>
                    </a:p>
                  </a:txBody>
                  <a:tcPr/>
                </a:tc>
                <a:tc>
                  <a:txBody>
                    <a:bodyPr/>
                    <a:lstStyle/>
                    <a:p>
                      <a:r>
                        <a:rPr lang="fr-FR" sz="1200" dirty="0" err="1" smtClean="0"/>
                        <a:t>StreamServe</a:t>
                      </a:r>
                      <a:endParaRPr lang="fr-FR" sz="1200" dirty="0"/>
                    </a:p>
                  </a:txBody>
                  <a:tcPr/>
                </a:tc>
                <a:tc>
                  <a:txBody>
                    <a:bodyPr/>
                    <a:lstStyle/>
                    <a:p>
                      <a:r>
                        <a:rPr lang="fr-FR" sz="1200" kern="1200" dirty="0" smtClean="0">
                          <a:solidFill>
                            <a:schemeClr val="dk1"/>
                          </a:solidFill>
                          <a:latin typeface="+mn-lt"/>
                          <a:ea typeface="+mn-ea"/>
                          <a:cs typeface="+mn-cs"/>
                        </a:rPr>
                        <a:t>HTTPS</a:t>
                      </a:r>
                      <a:endParaRPr lang="fr-FR" sz="1200" dirty="0"/>
                    </a:p>
                  </a:txBody>
                  <a:tcPr/>
                </a:tc>
                <a:tc rowSpan="2">
                  <a:txBody>
                    <a:bodyPr/>
                    <a:lstStyle/>
                    <a:p>
                      <a:r>
                        <a:rPr lang="fr-FR" sz="1200" dirty="0" smtClean="0"/>
                        <a:t>Ouverts</a:t>
                      </a:r>
                      <a:endParaRPr lang="fr-FR" sz="1200" dirty="0"/>
                    </a:p>
                  </a:txBody>
                  <a:tcPr/>
                </a:tc>
              </a:tr>
              <a:tr h="432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StreamServe</a:t>
                      </a:r>
                      <a:endParaRPr lang="fr-FR"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Octopus</a:t>
                      </a:r>
                      <a:endParaRPr lang="fr-FR" sz="1200" dirty="0" smtClean="0"/>
                    </a:p>
                    <a:p>
                      <a:endParaRPr lang="fr-FR" sz="1200" dirty="0"/>
                    </a:p>
                  </a:txBody>
                  <a:tcPr/>
                </a:tc>
                <a:tc>
                  <a:txBody>
                    <a:bodyPr/>
                    <a:lstStyle/>
                    <a:p>
                      <a:r>
                        <a:rPr lang="fr-FR" sz="1200" dirty="0" smtClean="0"/>
                        <a:t>FTPS</a:t>
                      </a:r>
                      <a:endParaRPr lang="fr-FR" sz="1200" dirty="0"/>
                    </a:p>
                  </a:txBody>
                  <a:tcPr/>
                </a:tc>
                <a:tc vMerge="1">
                  <a:txBody>
                    <a:bodyPr/>
                    <a:lstStyle/>
                    <a:p>
                      <a:endParaRPr lang="fr-FR" sz="1200" dirty="0"/>
                    </a:p>
                  </a:txBody>
                  <a:tcPr/>
                </a:tc>
              </a:tr>
              <a:tr h="351171">
                <a:tc>
                  <a:txBody>
                    <a:bodyPr/>
                    <a:lstStyle/>
                    <a:p>
                      <a:r>
                        <a:rPr lang="fr-FR" sz="1200" dirty="0" smtClean="0"/>
                        <a:t>Amadeus</a:t>
                      </a:r>
                      <a:endParaRPr lang="fr-FR" sz="1200" dirty="0"/>
                    </a:p>
                  </a:txBody>
                  <a:tcPr/>
                </a:tc>
                <a:tc>
                  <a:txBody>
                    <a:bodyPr/>
                    <a:lstStyle/>
                    <a:p>
                      <a:r>
                        <a:rPr lang="fr-FR" sz="1200" dirty="0" err="1" smtClean="0"/>
                        <a:t>Octopus</a:t>
                      </a:r>
                      <a:endParaRPr lang="fr-FR" sz="1200" dirty="0"/>
                    </a:p>
                  </a:txBody>
                  <a:tcPr/>
                </a:tc>
                <a:tc>
                  <a:txBody>
                    <a:bodyPr/>
                    <a:lstStyle/>
                    <a:p>
                      <a:r>
                        <a:rPr lang="fr-FR" sz="1200" dirty="0" smtClean="0"/>
                        <a:t>FTP</a:t>
                      </a:r>
                      <a:endParaRPr lang="fr-FR" sz="1200" dirty="0"/>
                    </a:p>
                  </a:txBody>
                  <a:tcPr/>
                </a:tc>
                <a:tc>
                  <a:txBody>
                    <a:bodyPr/>
                    <a:lstStyle/>
                    <a:p>
                      <a:r>
                        <a:rPr lang="fr-FR" sz="1200" dirty="0" smtClean="0"/>
                        <a:t>Ouvert</a:t>
                      </a:r>
                      <a:endParaRPr lang="fr-FR" sz="1200" dirty="0"/>
                    </a:p>
                  </a:txBody>
                  <a:tcPr/>
                </a:tc>
              </a:tr>
              <a:tr h="351171">
                <a:tc>
                  <a:txBody>
                    <a:bodyPr/>
                    <a:lstStyle/>
                    <a:p>
                      <a:r>
                        <a:rPr lang="fr-FR" sz="1200" dirty="0" err="1" smtClean="0"/>
                        <a:t>Octopus</a:t>
                      </a:r>
                      <a:endParaRPr lang="fr-FR" sz="1200" dirty="0"/>
                    </a:p>
                  </a:txBody>
                  <a:tcPr/>
                </a:tc>
                <a:tc>
                  <a:txBody>
                    <a:bodyPr/>
                    <a:lstStyle/>
                    <a:p>
                      <a:r>
                        <a:rPr lang="fr-FR" sz="1200" dirty="0" smtClean="0"/>
                        <a:t>Symphonie</a:t>
                      </a:r>
                      <a:endParaRPr lang="fr-FR" sz="1200" dirty="0"/>
                    </a:p>
                  </a:txBody>
                  <a:tcPr/>
                </a:tc>
                <a:tc>
                  <a:txBody>
                    <a:bodyPr/>
                    <a:lstStyle/>
                    <a:p>
                      <a:r>
                        <a:rPr lang="fr-FR" sz="1200" dirty="0" smtClean="0"/>
                        <a:t>CFT &amp; RTC</a:t>
                      </a:r>
                      <a:endParaRPr lang="fr-FR" sz="1200" dirty="0"/>
                    </a:p>
                  </a:txBody>
                  <a:tcPr/>
                </a:tc>
                <a:tc rowSpan="2">
                  <a:txBody>
                    <a:bodyPr/>
                    <a:lstStyle/>
                    <a:p>
                      <a:r>
                        <a:rPr lang="fr-FR" sz="1200" dirty="0" smtClean="0"/>
                        <a:t>Ouverts</a:t>
                      </a:r>
                      <a:endParaRPr lang="fr-FR" sz="1200" dirty="0"/>
                    </a:p>
                  </a:txBody>
                  <a:tcPr/>
                </a:tc>
              </a:tr>
              <a:tr h="351171">
                <a:tc>
                  <a:txBody>
                    <a:bodyPr/>
                    <a:lstStyle/>
                    <a:p>
                      <a:r>
                        <a:rPr lang="fr-FR" sz="1200" dirty="0" smtClean="0"/>
                        <a:t>Symphonie</a:t>
                      </a:r>
                      <a:endParaRPr lang="fr-FR" sz="1200" dirty="0"/>
                    </a:p>
                  </a:txBody>
                  <a:tcPr/>
                </a:tc>
                <a:tc>
                  <a:txBody>
                    <a:bodyPr/>
                    <a:lstStyle/>
                    <a:p>
                      <a:r>
                        <a:rPr lang="fr-FR" sz="1200" dirty="0" err="1" smtClean="0"/>
                        <a:t>Octopus</a:t>
                      </a:r>
                      <a:endParaRPr lang="fr-FR" sz="1200" dirty="0"/>
                    </a:p>
                  </a:txBody>
                  <a:tcPr/>
                </a:tc>
                <a:tc>
                  <a:txBody>
                    <a:bodyPr/>
                    <a:lstStyle/>
                    <a:p>
                      <a:r>
                        <a:rPr lang="fr-FR" sz="1200" dirty="0" smtClean="0"/>
                        <a:t>WS</a:t>
                      </a:r>
                      <a:endParaRPr lang="fr-FR" sz="1200" dirty="0"/>
                    </a:p>
                  </a:txBody>
                  <a:tcPr/>
                </a:tc>
                <a:tc vMerge="1">
                  <a:txBody>
                    <a:bodyPr/>
                    <a:lstStyle/>
                    <a:p>
                      <a:endParaRPr lang="fr-FR" sz="1200" dirty="0"/>
                    </a:p>
                  </a:txBody>
                  <a:tcPr/>
                </a:tc>
              </a:tr>
              <a:tr h="1125671">
                <a:tc>
                  <a:txBody>
                    <a:bodyPr/>
                    <a:lstStyle/>
                    <a:p>
                      <a:r>
                        <a:rPr lang="fr-FR" sz="1200" dirty="0" err="1" smtClean="0"/>
                        <a:t>Octopus</a:t>
                      </a:r>
                      <a:endParaRPr lang="fr-FR" sz="1200" dirty="0"/>
                    </a:p>
                  </a:txBody>
                  <a:tcPr/>
                </a:tc>
                <a:tc>
                  <a:txBody>
                    <a:bodyPr/>
                    <a:lstStyle/>
                    <a:p>
                      <a:r>
                        <a:rPr lang="fr-FR" sz="1200" dirty="0" smtClean="0"/>
                        <a:t>Prestataires externes (Cabestan) </a:t>
                      </a:r>
                      <a:endParaRPr lang="fr-FR" sz="1200" dirty="0"/>
                    </a:p>
                  </a:txBody>
                  <a:tcPr/>
                </a:tc>
                <a:tc>
                  <a:txBody>
                    <a:bodyPr/>
                    <a:lstStyle/>
                    <a:p>
                      <a:r>
                        <a:rPr lang="fr-FR" sz="1200" b="1" dirty="0" smtClean="0">
                          <a:solidFill>
                            <a:srgbClr val="FF0000"/>
                          </a:solidFill>
                        </a:rPr>
                        <a:t>FTP, FTPS, HTTPS ?</a:t>
                      </a:r>
                    </a:p>
                    <a:p>
                      <a:endParaRPr lang="fr-FR" sz="1200" dirty="0" smtClean="0">
                        <a:solidFill>
                          <a:srgbClr val="FF0000"/>
                        </a:solidFill>
                      </a:endParaRPr>
                    </a:p>
                    <a:p>
                      <a:r>
                        <a:rPr lang="fr-FR" sz="1200" dirty="0" smtClean="0">
                          <a:solidFill>
                            <a:srgbClr val="FF0000"/>
                          </a:solidFill>
                        </a:rPr>
                        <a:t>A prendre en compte dans le</a:t>
                      </a:r>
                      <a:r>
                        <a:rPr lang="fr-FR" sz="1200" baseline="0" dirty="0" smtClean="0">
                          <a:solidFill>
                            <a:srgbClr val="FF0000"/>
                          </a:solidFill>
                        </a:rPr>
                        <a:t> chiffrage des flux</a:t>
                      </a:r>
                      <a:endParaRPr lang="fr-FR" sz="1200" dirty="0">
                        <a:solidFill>
                          <a:srgbClr val="FF0000"/>
                        </a:solidFill>
                      </a:endParaRPr>
                    </a:p>
                  </a:txBody>
                  <a:tcPr/>
                </a:tc>
                <a:tc>
                  <a:txBody>
                    <a:bodyPr/>
                    <a:lstStyle/>
                    <a:p>
                      <a:r>
                        <a:rPr lang="fr-FR" sz="1200" b="1" dirty="0" smtClean="0">
                          <a:solidFill>
                            <a:srgbClr val="FF0000"/>
                          </a:solidFill>
                        </a:rPr>
                        <a:t>A ouvrir et compte à créer</a:t>
                      </a:r>
                      <a:r>
                        <a:rPr lang="fr-FR" sz="1200" dirty="0" smtClean="0">
                          <a:solidFill>
                            <a:srgbClr val="FF0000"/>
                          </a:solidFill>
                        </a:rPr>
                        <a:t>.</a:t>
                      </a:r>
                    </a:p>
                  </a:txBody>
                  <a:tcPr/>
                </a:tc>
              </a:tr>
              <a:tr h="351171">
                <a:tc>
                  <a:txBody>
                    <a:bodyPr/>
                    <a:lstStyle/>
                    <a:p>
                      <a:r>
                        <a:rPr lang="fr-FR" sz="1200" dirty="0" err="1" smtClean="0"/>
                        <a:t>Octopus</a:t>
                      </a:r>
                      <a:endParaRPr lang="fr-FR" sz="1200" dirty="0"/>
                    </a:p>
                  </a:txBody>
                  <a:tcPr/>
                </a:tc>
                <a:tc>
                  <a:txBody>
                    <a:bodyPr/>
                    <a:lstStyle/>
                    <a:p>
                      <a:r>
                        <a:rPr lang="fr-FR" sz="1200" dirty="0" smtClean="0"/>
                        <a:t>RCS</a:t>
                      </a:r>
                      <a:endParaRPr lang="fr-FR" sz="1200" dirty="0"/>
                    </a:p>
                  </a:txBody>
                  <a:tcPr/>
                </a:tc>
                <a:tc rowSpan="2">
                  <a:txBody>
                    <a:bodyPr/>
                    <a:lstStyle/>
                    <a:p>
                      <a:r>
                        <a:rPr lang="fr-FR" sz="1200" b="1" dirty="0" smtClean="0">
                          <a:solidFill>
                            <a:srgbClr val="FF0000"/>
                          </a:solidFill>
                        </a:rPr>
                        <a:t>FTPS + HTTPS</a:t>
                      </a:r>
                    </a:p>
                    <a:p>
                      <a:endParaRPr lang="fr-FR"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FF0000"/>
                          </a:solidFill>
                        </a:rPr>
                        <a:t>A prendre en compte dans le</a:t>
                      </a:r>
                      <a:r>
                        <a:rPr lang="fr-FR" sz="1200" baseline="0" dirty="0" smtClean="0">
                          <a:solidFill>
                            <a:srgbClr val="FF0000"/>
                          </a:solidFill>
                        </a:rPr>
                        <a:t> chiffrage des flux</a:t>
                      </a:r>
                      <a:endParaRPr lang="fr-FR" sz="1200" dirty="0" smtClean="0">
                        <a:solidFill>
                          <a:srgbClr val="FF0000"/>
                        </a:solidFill>
                      </a:endParaRPr>
                    </a:p>
                  </a:txBody>
                  <a:tcPr/>
                </a:tc>
                <a:tc rowSpan="2">
                  <a:txBody>
                    <a:bodyPr/>
                    <a:lstStyle/>
                    <a:p>
                      <a:r>
                        <a:rPr lang="fr-FR" sz="1200" b="1" dirty="0" smtClean="0">
                          <a:solidFill>
                            <a:srgbClr val="FF0000"/>
                          </a:solidFill>
                        </a:rPr>
                        <a:t>A ouvrir et compte à créer</a:t>
                      </a:r>
                      <a:r>
                        <a:rPr lang="fr-FR" sz="1200" dirty="0" smtClean="0">
                          <a:solidFill>
                            <a:srgbClr val="FF0000"/>
                          </a:solidFill>
                        </a:rPr>
                        <a:t>.</a:t>
                      </a:r>
                    </a:p>
                  </a:txBody>
                  <a:tcPr/>
                </a:tc>
              </a:tr>
              <a:tr h="774500">
                <a:tc>
                  <a:txBody>
                    <a:bodyPr/>
                    <a:lstStyle/>
                    <a:p>
                      <a:r>
                        <a:rPr lang="fr-FR" sz="1200" dirty="0" smtClean="0"/>
                        <a:t>RCS</a:t>
                      </a:r>
                      <a:endParaRPr lang="fr-FR" sz="1200" dirty="0"/>
                    </a:p>
                  </a:txBody>
                  <a:tcPr/>
                </a:tc>
                <a:tc>
                  <a:txBody>
                    <a:bodyPr/>
                    <a:lstStyle/>
                    <a:p>
                      <a:r>
                        <a:rPr lang="fr-FR" sz="1200" dirty="0" err="1" smtClean="0"/>
                        <a:t>Octopus</a:t>
                      </a:r>
                      <a:endParaRPr lang="fr-FR" sz="1200" dirty="0"/>
                    </a:p>
                  </a:txBody>
                  <a:tcPr/>
                </a:tc>
                <a:tc vMerge="1">
                  <a:txBody>
                    <a:bodyPr/>
                    <a:lstStyle/>
                    <a:p>
                      <a:endParaRPr lang="fr-FR" sz="1200" dirty="0"/>
                    </a:p>
                  </a:txBody>
                  <a:tcPr/>
                </a:tc>
                <a:tc vMerge="1">
                  <a:txBody>
                    <a:bodyPr/>
                    <a:lstStyle/>
                    <a:p>
                      <a:endParaRPr lang="fr-FR" sz="1200" dirty="0"/>
                    </a:p>
                  </a:txBody>
                  <a:tcPr/>
                </a:tc>
              </a:tr>
              <a:tr h="351171">
                <a:tc>
                  <a:txBody>
                    <a:bodyPr/>
                    <a:lstStyle/>
                    <a:p>
                      <a:r>
                        <a:rPr lang="fr-FR" sz="1200" dirty="0" err="1" smtClean="0"/>
                        <a:t>Octopus</a:t>
                      </a:r>
                      <a:endParaRPr lang="fr-FR" sz="1200" dirty="0"/>
                    </a:p>
                  </a:txBody>
                  <a:tcPr/>
                </a:tc>
                <a:tc>
                  <a:txBody>
                    <a:bodyPr/>
                    <a:lstStyle/>
                    <a:p>
                      <a:r>
                        <a:rPr lang="fr-FR" sz="1200" dirty="0" smtClean="0"/>
                        <a:t>Arche</a:t>
                      </a:r>
                      <a:endParaRPr lang="fr-FR" sz="1200" dirty="0"/>
                    </a:p>
                  </a:txBody>
                  <a:tcPr/>
                </a:tc>
                <a:tc rowSpan="2">
                  <a:txBody>
                    <a:bodyPr/>
                    <a:lstStyle/>
                    <a:p>
                      <a:r>
                        <a:rPr lang="fr-FR" sz="1200" dirty="0" smtClean="0"/>
                        <a:t>HTTPS</a:t>
                      </a:r>
                      <a:endParaRPr lang="fr-FR" sz="1200" dirty="0"/>
                    </a:p>
                  </a:txBody>
                  <a:tcPr/>
                </a:tc>
                <a:tc rowSpan="2">
                  <a:txBody>
                    <a:bodyPr/>
                    <a:lstStyle/>
                    <a:p>
                      <a:r>
                        <a:rPr lang="fr-FR" sz="1200" dirty="0" smtClean="0"/>
                        <a:t>Ouverts</a:t>
                      </a:r>
                      <a:endParaRPr lang="fr-FR" sz="1200" dirty="0"/>
                    </a:p>
                  </a:txBody>
                  <a:tcPr/>
                </a:tc>
              </a:tr>
              <a:tr h="351171">
                <a:tc>
                  <a:txBody>
                    <a:bodyPr/>
                    <a:lstStyle/>
                    <a:p>
                      <a:r>
                        <a:rPr lang="fr-FR" sz="1200" dirty="0" smtClean="0"/>
                        <a:t>Arche</a:t>
                      </a:r>
                      <a:endParaRPr lang="fr-FR" sz="1200" dirty="0"/>
                    </a:p>
                  </a:txBody>
                  <a:tcPr/>
                </a:tc>
                <a:tc>
                  <a:txBody>
                    <a:bodyPr/>
                    <a:lstStyle/>
                    <a:p>
                      <a:r>
                        <a:rPr lang="fr-FR" sz="1200" dirty="0" err="1" smtClean="0"/>
                        <a:t>Octopus</a:t>
                      </a:r>
                      <a:endParaRPr lang="fr-FR" sz="1200" dirty="0"/>
                    </a:p>
                  </a:txBody>
                  <a:tcPr/>
                </a:tc>
                <a:tc vMerge="1">
                  <a:txBody>
                    <a:bodyPr/>
                    <a:lstStyle/>
                    <a:p>
                      <a:endParaRPr lang="fr-FR" sz="1200" dirty="0"/>
                    </a:p>
                  </a:txBody>
                  <a:tcPr/>
                </a:tc>
                <a:tc vMerge="1">
                  <a:txBody>
                    <a:bodyPr/>
                    <a:lstStyle/>
                    <a:p>
                      <a:endParaRPr lang="fr-FR" sz="12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Périmètre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Flux Amadeus – RCS: Cinématique d’appel</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12</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pic>
        <p:nvPicPr>
          <p:cNvPr id="3" name="Objet 2"/>
          <p:cNvPicPr>
            <a:picLocks noChangeArrowheads="1"/>
          </p:cNvPicPr>
          <p:nvPr/>
        </p:nvPicPr>
        <p:blipFill>
          <a:blip r:embed="rId2" cstate="print"/>
          <a:srcRect l="-1041" t="-1974" r="-909" b="-1370"/>
          <a:stretch>
            <a:fillRect/>
          </a:stretch>
        </p:blipFill>
        <p:spPr bwMode="auto">
          <a:xfrm>
            <a:off x="1763688" y="2708920"/>
            <a:ext cx="5112568" cy="3440063"/>
          </a:xfrm>
          <a:prstGeom prst="rect">
            <a:avLst/>
          </a:prstGeom>
          <a:noFill/>
          <a:ln w="9525">
            <a:noFill/>
            <a:miter lim="800000"/>
            <a:headEnd/>
            <a:tailEnd/>
          </a:ln>
        </p:spPr>
      </p:pic>
      <p:sp>
        <p:nvSpPr>
          <p:cNvPr id="8" name="Espace réservé du contenu 2"/>
          <p:cNvSpPr>
            <a:spLocks noGrp="1"/>
          </p:cNvSpPr>
          <p:nvPr>
            <p:ph idx="1"/>
          </p:nvPr>
        </p:nvSpPr>
        <p:spPr>
          <a:xfrm>
            <a:off x="467544" y="1532731"/>
            <a:ext cx="8029575" cy="4200525"/>
          </a:xfrm>
        </p:spPr>
        <p:txBody>
          <a:bodyPr/>
          <a:lstStyle/>
          <a:p>
            <a:r>
              <a:rPr lang="fr-FR" b="1" dirty="0" smtClean="0"/>
              <a:t>« Flux de données Amadeus» pour les flux AMADEUS</a:t>
            </a:r>
            <a:endParaRPr lang="fr-F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defRPr/>
            </a:pPr>
            <a:r>
              <a:rPr lang="fr-FR" sz="2000" dirty="0" smtClean="0"/>
              <a:t>Flux Amadeus : Alimentation dossiers de recouvrement</a:t>
            </a:r>
            <a:endParaRPr lang="fr-FR" sz="2000" dirty="0"/>
          </a:p>
        </p:txBody>
      </p:sp>
      <p:graphicFrame>
        <p:nvGraphicFramePr>
          <p:cNvPr id="6" name="Espace réservé du contenu 5"/>
          <p:cNvGraphicFramePr>
            <a:graphicFrameLocks noGrp="1"/>
          </p:cNvGraphicFramePr>
          <p:nvPr>
            <p:ph idx="1"/>
          </p:nvPr>
        </p:nvGraphicFramePr>
        <p:xfrm>
          <a:off x="611560" y="1451727"/>
          <a:ext cx="8029575" cy="98044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Amadeus</a:t>
                      </a:r>
                      <a:endParaRPr lang="fr-FR" sz="1200" dirty="0"/>
                    </a:p>
                  </a:txBody>
                  <a:tcPr/>
                </a:tc>
                <a:tc>
                  <a:txBody>
                    <a:bodyPr/>
                    <a:lstStyle/>
                    <a:p>
                      <a:r>
                        <a:rPr lang="fr-FR" sz="1200" dirty="0" smtClean="0"/>
                        <a:t>RCS</a:t>
                      </a:r>
                      <a:endParaRPr lang="fr-FR" sz="1200" dirty="0"/>
                    </a:p>
                  </a:txBody>
                  <a:tcPr/>
                </a:tc>
                <a:tc>
                  <a:txBody>
                    <a:bodyPr/>
                    <a:lstStyle/>
                    <a:p>
                      <a:pPr lvl="0"/>
                      <a:r>
                        <a:rPr lang="fr-FR" sz="1200" kern="1200" dirty="0" smtClean="0">
                          <a:solidFill>
                            <a:schemeClr val="dk1"/>
                          </a:solidFill>
                          <a:latin typeface="+mn-lt"/>
                          <a:ea typeface="+mn-ea"/>
                          <a:cs typeface="+mn-cs"/>
                        </a:rPr>
                        <a:t>Soldes</a:t>
                      </a:r>
                    </a:p>
                    <a:p>
                      <a:r>
                        <a:rPr lang="fr-FR" sz="1200" kern="1200" dirty="0" smtClean="0">
                          <a:solidFill>
                            <a:schemeClr val="dk1"/>
                          </a:solidFill>
                          <a:latin typeface="+mn-lt"/>
                          <a:ea typeface="+mn-ea"/>
                          <a:cs typeface="+mn-cs"/>
                        </a:rPr>
                        <a:t>Blocage à la relance</a:t>
                      </a:r>
                      <a:endParaRPr lang="fr-FR" sz="1200" dirty="0"/>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p>
                      <a:r>
                        <a:rPr lang="fr-FR" sz="1100" b="0" dirty="0" smtClean="0">
                          <a:solidFill>
                            <a:schemeClr val="tx1"/>
                          </a:solidFill>
                        </a:rPr>
                        <a:t>Envoi avant</a:t>
                      </a:r>
                      <a:r>
                        <a:rPr lang="fr-FR" sz="1100" b="0" baseline="0" dirty="0" smtClean="0">
                          <a:solidFill>
                            <a:schemeClr val="tx1"/>
                          </a:solidFill>
                        </a:rPr>
                        <a:t> </a:t>
                      </a:r>
                      <a:r>
                        <a:rPr lang="fr-FR" sz="1100" b="0" dirty="0" smtClean="0">
                          <a:solidFill>
                            <a:schemeClr val="tx1"/>
                          </a:solidFill>
                        </a:rPr>
                        <a:t> 8h du matin</a:t>
                      </a:r>
                      <a:endParaRPr lang="fr-FR" sz="1100" b="0" dirty="0">
                        <a:solidFill>
                          <a:schemeClr val="tx1"/>
                        </a:solidFill>
                      </a:endParaRP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13</a:t>
            </a:fld>
            <a:endParaRPr lang="fr-FR"/>
          </a:p>
        </p:txBody>
      </p:sp>
      <p:sp>
        <p:nvSpPr>
          <p:cNvPr id="5" name="Espace réservé de la date 4"/>
          <p:cNvSpPr>
            <a:spLocks noGrp="1"/>
          </p:cNvSpPr>
          <p:nvPr>
            <p:ph type="dt" sz="half" idx="11"/>
          </p:nvPr>
        </p:nvSpPr>
        <p:spPr>
          <a:xfrm>
            <a:off x="863600" y="6409134"/>
            <a:ext cx="3959225" cy="476250"/>
          </a:xfrm>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3" y="1068173"/>
          <a:ext cx="4140460" cy="365760"/>
        </p:xfrm>
        <a:graphic>
          <a:graphicData uri="http://schemas.openxmlformats.org/drawingml/2006/table">
            <a:tbl>
              <a:tblPr firstRow="1" bandRow="1">
                <a:tableStyleId>{5C22544A-7EE6-4342-B048-85BDC9FD1C3A}</a:tableStyleId>
              </a:tblPr>
              <a:tblGrid>
                <a:gridCol w="4140460"/>
              </a:tblGrid>
              <a:tr h="253766">
                <a:tc>
                  <a:txBody>
                    <a:bodyPr/>
                    <a:lstStyle/>
                    <a:p>
                      <a:r>
                        <a:rPr lang="fr-FR" sz="1800" b="1" kern="1200" dirty="0" smtClean="0">
                          <a:solidFill>
                            <a:schemeClr val="lt1"/>
                          </a:solidFill>
                          <a:latin typeface="+mn-lt"/>
                          <a:ea typeface="+mn-ea"/>
                          <a:cs typeface="+mn-cs"/>
                        </a:rPr>
                        <a:t>Flux I1 avec contraintes temporelles</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684016"/>
          <a:ext cx="8029575" cy="74168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r>
                        <a:rPr lang="fr-FR" sz="1400" dirty="0" smtClean="0"/>
                        <a:t>&lt;70 000 </a:t>
                      </a:r>
                      <a:endParaRPr lang="fr-FR" sz="1400" dirty="0"/>
                    </a:p>
                  </a:txBody>
                  <a:tcPr/>
                </a:tc>
                <a:tc>
                  <a:txBody>
                    <a:bodyPr/>
                    <a:lstStyle/>
                    <a:p>
                      <a:r>
                        <a:rPr lang="fr-FR" sz="1400" dirty="0" smtClean="0"/>
                        <a:t>Amadeus</a:t>
                      </a:r>
                      <a:endParaRPr lang="fr-FR" sz="1400" dirty="0"/>
                    </a:p>
                  </a:txBody>
                  <a:tcPr/>
                </a:tc>
                <a:tc>
                  <a:txBody>
                    <a:bodyPr/>
                    <a:lstStyle/>
                    <a:p>
                      <a:pPr lvl="0"/>
                      <a:r>
                        <a:rPr lang="fr-FR" sz="1400" dirty="0" smtClean="0"/>
                        <a:t>.csv (.</a:t>
                      </a:r>
                      <a:r>
                        <a:rPr lang="fr-FR" sz="1400" dirty="0" err="1" smtClean="0"/>
                        <a:t>gz</a:t>
                      </a:r>
                      <a:r>
                        <a:rPr lang="fr-FR" sz="1400" dirty="0" smtClean="0"/>
                        <a:t>)</a:t>
                      </a:r>
                      <a:endParaRPr lang="fr-FR" sz="1400" dirty="0"/>
                    </a:p>
                  </a:txBody>
                  <a:tcPr/>
                </a:tc>
                <a:tc>
                  <a:txBody>
                    <a:bodyPr/>
                    <a:lstStyle/>
                    <a:p>
                      <a:r>
                        <a:rPr lang="fr-FR" sz="1400" dirty="0" smtClean="0"/>
                        <a:t>N/A</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153924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200" b="0" dirty="0" smtClean="0">
                          <a:solidFill>
                            <a:schemeClr val="tx1"/>
                          </a:solidFill>
                        </a:rPr>
                        <a:t>Nom du fichier</a:t>
                      </a:r>
                      <a:r>
                        <a:rPr lang="fr-FR" sz="1200" b="0" baseline="0" dirty="0" smtClean="0">
                          <a:solidFill>
                            <a:schemeClr val="tx1"/>
                          </a:solidFill>
                        </a:rPr>
                        <a:t> et taille </a:t>
                      </a:r>
                      <a:endParaRPr lang="fr-FR" sz="1200" b="0" dirty="0">
                        <a:solidFill>
                          <a:schemeClr val="tx1"/>
                        </a:solidFill>
                      </a:endParaRPr>
                    </a:p>
                  </a:txBody>
                  <a:tcPr/>
                </a:tc>
                <a:tc>
                  <a:txBody>
                    <a:bodyPr/>
                    <a:lstStyle/>
                    <a:p>
                      <a:r>
                        <a:rPr lang="fr-FR" sz="1100" b="0" dirty="0" smtClean="0">
                          <a:solidFill>
                            <a:schemeClr val="tx1"/>
                          </a:solidFill>
                        </a:rPr>
                        <a:t>Format de fichier (.</a:t>
                      </a:r>
                      <a:r>
                        <a:rPr lang="fr-FR" sz="1100" b="0" dirty="0" err="1" smtClean="0">
                          <a:solidFill>
                            <a:schemeClr val="tx1"/>
                          </a:solidFill>
                        </a:rPr>
                        <a:t>gz</a:t>
                      </a:r>
                      <a:r>
                        <a:rPr lang="fr-FR" sz="1100" b="0" dirty="0" smtClean="0">
                          <a:solidFill>
                            <a:schemeClr val="tx1"/>
                          </a:solidFill>
                        </a:rPr>
                        <a:t>)</a:t>
                      </a:r>
                    </a:p>
                    <a:p>
                      <a:r>
                        <a:rPr lang="fr-FR" sz="1100" b="0" dirty="0" smtClean="0">
                          <a:solidFill>
                            <a:schemeClr val="tx1"/>
                          </a:solidFill>
                        </a:rPr>
                        <a:t>Flux d’acquittement OK/KO</a:t>
                      </a:r>
                      <a:endParaRPr lang="fr-FR" sz="1100" b="0" dirty="0">
                        <a:solidFill>
                          <a:schemeClr val="tx1"/>
                        </a:solidFill>
                      </a:endParaRPr>
                    </a:p>
                  </a:txBody>
                  <a:tcPr/>
                </a:tc>
                <a:tc>
                  <a:txBody>
                    <a:bodyPr/>
                    <a:lstStyle/>
                    <a:p>
                      <a:pPr lvl="0"/>
                      <a:r>
                        <a:rPr lang="fr-FR" sz="1400" dirty="0" smtClean="0"/>
                        <a:t>Non</a:t>
                      </a:r>
                      <a:endParaRPr lang="fr-FR" sz="1400" dirty="0"/>
                    </a:p>
                  </a:txBody>
                  <a:tcPr/>
                </a:tc>
                <a:tc>
                  <a:txBody>
                    <a:bodyPr/>
                    <a:lstStyle/>
                    <a:p>
                      <a:endParaRPr lang="fr-FR" sz="1400" dirty="0"/>
                    </a:p>
                  </a:txBody>
                  <a:tcPr/>
                </a:tc>
                <a:tc>
                  <a:txBody>
                    <a:bodyPr/>
                    <a:lstStyle/>
                    <a:p>
                      <a:r>
                        <a:rPr lang="fr-FR" sz="1400" b="1" dirty="0" err="1" smtClean="0">
                          <a:solidFill>
                            <a:srgbClr val="FF0000"/>
                          </a:solidFill>
                        </a:rPr>
                        <a:t>Ack</a:t>
                      </a:r>
                      <a:r>
                        <a:rPr lang="fr-FR" sz="1400" b="1" dirty="0" smtClean="0">
                          <a:solidFill>
                            <a:srgbClr val="FF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smtClean="0">
                          <a:solidFill>
                            <a:srgbClr val="FF0000"/>
                          </a:solidFill>
                        </a:rPr>
                        <a:t>A prendre en compte dans le</a:t>
                      </a:r>
                      <a:r>
                        <a:rPr lang="fr-FR" sz="1100" baseline="0" dirty="0" smtClean="0">
                          <a:solidFill>
                            <a:srgbClr val="FF0000"/>
                          </a:solidFill>
                        </a:rPr>
                        <a:t> chiffrage des flux</a:t>
                      </a:r>
                      <a:endParaRPr lang="fr-FR" sz="1100" dirty="0" smtClean="0">
                        <a:solidFill>
                          <a:srgbClr val="FF0000"/>
                        </a:solidFill>
                      </a:endParaRPr>
                    </a:p>
                    <a:p>
                      <a:endParaRPr lang="fr-FR" sz="1400" b="1" dirty="0">
                        <a:solidFill>
                          <a:srgbClr val="FF0000"/>
                        </a:solidFill>
                      </a:endParaRPr>
                    </a:p>
                  </a:txBody>
                  <a:tcPr/>
                </a:tc>
              </a:tr>
            </a:tbl>
          </a:graphicData>
        </a:graphic>
      </p:graphicFrame>
      <p:graphicFrame>
        <p:nvGraphicFramePr>
          <p:cNvPr id="11" name="Espace réservé du contenu 5"/>
          <p:cNvGraphicFramePr>
            <a:graphicFrameLocks/>
          </p:cNvGraphicFramePr>
          <p:nvPr/>
        </p:nvGraphicFramePr>
        <p:xfrm>
          <a:off x="611560" y="4844256"/>
          <a:ext cx="8029575" cy="10363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endParaRPr lang="fr-FR" sz="1400" dirty="0"/>
                    </a:p>
                  </a:txBody>
                  <a:tcPr/>
                </a:tc>
                <a:tc>
                  <a:txBody>
                    <a:bodyPr/>
                    <a:lstStyle/>
                    <a:p>
                      <a:endParaRPr lang="fr-FR" sz="1400" dirty="0"/>
                    </a:p>
                  </a:txBody>
                  <a:tcPr/>
                </a:tc>
                <a:tc>
                  <a:txBody>
                    <a:bodyPr/>
                    <a:lstStyle/>
                    <a:p>
                      <a:pPr lvl="0"/>
                      <a:r>
                        <a:rPr lang="fr-FR" sz="1400" dirty="0" smtClean="0"/>
                        <a:t>Alerte en</a:t>
                      </a:r>
                      <a:r>
                        <a:rPr lang="fr-FR" sz="1400" baseline="0" dirty="0" smtClean="0"/>
                        <a:t> cas de non présence</a:t>
                      </a:r>
                      <a:endParaRPr lang="fr-FR" sz="1400" dirty="0"/>
                    </a:p>
                  </a:txBody>
                  <a:tcPr/>
                </a:tc>
                <a:tc>
                  <a:txBody>
                    <a:bodyPr/>
                    <a:lstStyle/>
                    <a:p>
                      <a:r>
                        <a:rPr lang="fr-FR" sz="1400" dirty="0" smtClean="0"/>
                        <a:t>Aucun</a:t>
                      </a:r>
                      <a:endParaRPr lang="fr-FR" sz="1400" dirty="0"/>
                    </a:p>
                  </a:txBody>
                  <a:tcPr/>
                </a:tc>
                <a:tc>
                  <a:txBody>
                    <a:bodyPr/>
                    <a:lstStyle/>
                    <a:p>
                      <a:r>
                        <a:rPr lang="fr-FR" sz="1200" dirty="0" smtClean="0"/>
                        <a:t>FTPS </a:t>
                      </a:r>
                      <a:r>
                        <a:rPr lang="fr-FR" sz="1100" dirty="0" smtClean="0"/>
                        <a:t>+ </a:t>
                      </a:r>
                      <a:r>
                        <a:rPr lang="fr-FR" sz="1200" dirty="0" smtClean="0"/>
                        <a:t>B2B</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825157"/>
          <a:ext cx="8056470" cy="74168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r>
                        <a:rPr lang="fr-FR" sz="1400" dirty="0" smtClean="0"/>
                        <a:t>Au plus tard à</a:t>
                      </a:r>
                      <a:r>
                        <a:rPr lang="fr-FR" sz="1400" baseline="0" dirty="0" smtClean="0"/>
                        <a:t> 8h</a:t>
                      </a:r>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sp>
        <p:nvSpPr>
          <p:cNvPr id="13" name="Titre 1"/>
          <p:cNvSpPr txBox="1">
            <a:spLocks/>
          </p:cNvSpPr>
          <p:nvPr/>
        </p:nvSpPr>
        <p:spPr bwMode="gray">
          <a:xfrm>
            <a:off x="1016000" y="773113"/>
            <a:ext cx="6877050" cy="649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2000" b="1" i="1"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Amadeus : Alimentation dossiers de recouvrement</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193800"/>
        </p:xfrm>
        <a:graphic>
          <a:graphicData uri="http://schemas.openxmlformats.org/drawingml/2006/table">
            <a:tbl>
              <a:tblPr firstRow="1" bandRow="1">
                <a:tableStyleId>{5C22544A-7EE6-4342-B048-85BDC9FD1C3A}</a:tableStyleId>
              </a:tblPr>
              <a:tblGrid>
                <a:gridCol w="864096"/>
                <a:gridCol w="864096"/>
                <a:gridCol w="1296144"/>
                <a:gridCol w="1180393"/>
                <a:gridCol w="1267879"/>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gridSpan="3">
                  <a:txBody>
                    <a:bodyPr/>
                    <a:lstStyle/>
                    <a:p>
                      <a:r>
                        <a:rPr lang="fr-FR" sz="1400" dirty="0" smtClean="0"/>
                        <a:t>Données (un fichier par objet)</a:t>
                      </a:r>
                      <a:endParaRPr lang="fr-FR" sz="1400" dirty="0"/>
                    </a:p>
                  </a:txBody>
                  <a:tcPr/>
                </a:tc>
                <a:tc hMerge="1">
                  <a:txBody>
                    <a:bodyPr/>
                    <a:lstStyle/>
                    <a:p>
                      <a:endParaRPr lang="fr-FR" sz="1400" dirty="0"/>
                    </a:p>
                  </a:txBody>
                  <a:tcPr/>
                </a:tc>
                <a:tc hMerge="1">
                  <a:txBody>
                    <a:bodyPr/>
                    <a:lstStyle/>
                    <a:p>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Amadeus</a:t>
                      </a:r>
                      <a:endParaRPr lang="fr-FR" sz="1200" dirty="0"/>
                    </a:p>
                  </a:txBody>
                  <a:tcPr/>
                </a:tc>
                <a:tc>
                  <a:txBody>
                    <a:bodyPr/>
                    <a:lstStyle/>
                    <a:p>
                      <a:r>
                        <a:rPr lang="fr-FR" sz="1200" dirty="0" smtClean="0"/>
                        <a:t>RCS</a:t>
                      </a:r>
                      <a:endParaRPr lang="fr-FR" sz="1200" dirty="0"/>
                    </a:p>
                  </a:txBody>
                  <a:tcPr/>
                </a:tc>
                <a:tc>
                  <a:txBody>
                    <a:bodyPr/>
                    <a:lstStyle/>
                    <a:p>
                      <a:pPr lvl="0"/>
                      <a:r>
                        <a:rPr lang="fr-FR" sz="800" kern="1200" dirty="0" smtClean="0">
                          <a:solidFill>
                            <a:schemeClr val="dk1"/>
                          </a:solidFill>
                          <a:latin typeface="+mn-lt"/>
                          <a:ea typeface="+mn-ea"/>
                          <a:cs typeface="+mn-cs"/>
                        </a:rPr>
                        <a:t>Compte client</a:t>
                      </a:r>
                    </a:p>
                    <a:p>
                      <a:pPr lvl="0"/>
                      <a:r>
                        <a:rPr lang="fr-FR" sz="800" kern="1200" dirty="0" smtClean="0">
                          <a:solidFill>
                            <a:schemeClr val="dk1"/>
                          </a:solidFill>
                          <a:latin typeface="+mn-lt"/>
                          <a:ea typeface="+mn-ea"/>
                          <a:cs typeface="+mn-cs"/>
                        </a:rPr>
                        <a:t>Contrat</a:t>
                      </a:r>
                    </a:p>
                    <a:p>
                      <a:pPr lvl="0"/>
                      <a:r>
                        <a:rPr lang="fr-FR" sz="800" kern="1200" dirty="0" smtClean="0">
                          <a:solidFill>
                            <a:schemeClr val="dk1"/>
                          </a:solidFill>
                          <a:latin typeface="+mn-lt"/>
                          <a:ea typeface="+mn-ea"/>
                          <a:cs typeface="+mn-cs"/>
                        </a:rPr>
                        <a:t>Coordonnées bancaires</a:t>
                      </a:r>
                    </a:p>
                    <a:p>
                      <a:pPr lvl="0"/>
                      <a:r>
                        <a:rPr lang="fr-FR" sz="800" kern="1200" dirty="0" smtClean="0">
                          <a:solidFill>
                            <a:schemeClr val="dk1"/>
                          </a:solidFill>
                          <a:latin typeface="+mn-lt"/>
                          <a:ea typeface="+mn-ea"/>
                          <a:cs typeface="+mn-cs"/>
                        </a:rPr>
                        <a:t>Facture</a:t>
                      </a:r>
                    </a:p>
                    <a:p>
                      <a:pPr lvl="0"/>
                      <a:r>
                        <a:rPr lang="fr-FR" sz="800" kern="1200" dirty="0" smtClean="0">
                          <a:solidFill>
                            <a:schemeClr val="dk1"/>
                          </a:solidFill>
                          <a:latin typeface="+mn-lt"/>
                          <a:ea typeface="+mn-ea"/>
                          <a:cs typeface="+mn-cs"/>
                        </a:rPr>
                        <a:t>Local</a:t>
                      </a:r>
                    </a:p>
                    <a:p>
                      <a:pPr lvl="0"/>
                      <a:r>
                        <a:rPr lang="fr-FR" sz="800" kern="1200" dirty="0" smtClean="0">
                          <a:solidFill>
                            <a:schemeClr val="dk1"/>
                          </a:solidFill>
                          <a:latin typeface="+mn-lt"/>
                          <a:ea typeface="+mn-ea"/>
                          <a:cs typeface="+mn-cs"/>
                        </a:rPr>
                        <a:t>Paiement</a:t>
                      </a:r>
                      <a:endParaRPr lang="fr-FR" sz="500" dirty="0"/>
                    </a:p>
                  </a:txBody>
                  <a:tcPr/>
                </a:tc>
                <a:tc>
                  <a:txBody>
                    <a:bodyPr/>
                    <a:lstStyle/>
                    <a:p>
                      <a:pPr lvl="0"/>
                      <a:r>
                        <a:rPr lang="fr-FR" sz="800" kern="1200" dirty="0" smtClean="0">
                          <a:solidFill>
                            <a:schemeClr val="dk1"/>
                          </a:solidFill>
                          <a:latin typeface="+mn-lt"/>
                          <a:ea typeface="+mn-ea"/>
                          <a:cs typeface="+mn-cs"/>
                        </a:rPr>
                        <a:t>PDL</a:t>
                      </a:r>
                    </a:p>
                    <a:p>
                      <a:pPr lvl="0"/>
                      <a:r>
                        <a:rPr lang="fr-FR" sz="800" kern="1200" dirty="0" smtClean="0">
                          <a:solidFill>
                            <a:schemeClr val="dk1"/>
                          </a:solidFill>
                          <a:latin typeface="+mn-lt"/>
                          <a:ea typeface="+mn-ea"/>
                          <a:cs typeface="+mn-cs"/>
                        </a:rPr>
                        <a:t>Personne</a:t>
                      </a:r>
                    </a:p>
                    <a:p>
                      <a:pPr lvl="0"/>
                      <a:r>
                        <a:rPr lang="fr-FR" sz="800" kern="1200" dirty="0" smtClean="0">
                          <a:solidFill>
                            <a:schemeClr val="dk1"/>
                          </a:solidFill>
                          <a:latin typeface="+mn-lt"/>
                          <a:ea typeface="+mn-ea"/>
                          <a:cs typeface="+mn-cs"/>
                        </a:rPr>
                        <a:t>Plan d’apurement</a:t>
                      </a:r>
                    </a:p>
                    <a:p>
                      <a:pPr lvl="0"/>
                      <a:r>
                        <a:rPr lang="fr-FR" sz="800" kern="1200" dirty="0" smtClean="0">
                          <a:solidFill>
                            <a:schemeClr val="dk1"/>
                          </a:solidFill>
                          <a:latin typeface="+mn-lt"/>
                          <a:ea typeface="+mn-ea"/>
                          <a:cs typeface="+mn-cs"/>
                        </a:rPr>
                        <a:t>Mandat</a:t>
                      </a:r>
                    </a:p>
                    <a:p>
                      <a:pPr lvl="0"/>
                      <a:r>
                        <a:rPr lang="fr-FR" sz="800" kern="1200" dirty="0" smtClean="0">
                          <a:solidFill>
                            <a:schemeClr val="dk1"/>
                          </a:solidFill>
                          <a:latin typeface="+mn-lt"/>
                          <a:ea typeface="+mn-ea"/>
                          <a:cs typeface="+mn-cs"/>
                        </a:rPr>
                        <a:t>Paiement</a:t>
                      </a:r>
                    </a:p>
                    <a:p>
                      <a:pPr lvl="0"/>
                      <a:r>
                        <a:rPr lang="fr-FR" sz="800" kern="1200" dirty="0" smtClean="0">
                          <a:solidFill>
                            <a:schemeClr val="dk1"/>
                          </a:solidFill>
                          <a:latin typeface="+mn-lt"/>
                          <a:ea typeface="+mn-ea"/>
                          <a:cs typeface="+mn-cs"/>
                        </a:rPr>
                        <a:t>PDL</a:t>
                      </a:r>
                      <a:endParaRPr lang="fr-FR" sz="800" dirty="0"/>
                    </a:p>
                  </a:txBody>
                  <a:tcPr/>
                </a:tc>
                <a:tc>
                  <a:txBody>
                    <a:bodyPr/>
                    <a:lstStyle/>
                    <a:p>
                      <a:pPr lvl="0"/>
                      <a:r>
                        <a:rPr lang="fr-FR" sz="800" kern="1200" dirty="0" smtClean="0">
                          <a:solidFill>
                            <a:schemeClr val="dk1"/>
                          </a:solidFill>
                          <a:latin typeface="+mn-lt"/>
                          <a:ea typeface="+mn-ea"/>
                          <a:cs typeface="+mn-cs"/>
                        </a:rPr>
                        <a:t>Dossiers coupure</a:t>
                      </a:r>
                    </a:p>
                    <a:p>
                      <a:pPr lvl="0"/>
                      <a:r>
                        <a:rPr lang="fr-FR" sz="800" kern="1200" dirty="0" smtClean="0">
                          <a:solidFill>
                            <a:schemeClr val="dk1"/>
                          </a:solidFill>
                          <a:latin typeface="+mn-lt"/>
                          <a:ea typeface="+mn-ea"/>
                          <a:cs typeface="+mn-cs"/>
                        </a:rPr>
                        <a:t>Mail Service Sociaux</a:t>
                      </a:r>
                    </a:p>
                    <a:p>
                      <a:r>
                        <a:rPr lang="fr-FR" sz="800" kern="1200" dirty="0" smtClean="0">
                          <a:solidFill>
                            <a:schemeClr val="dk1"/>
                          </a:solidFill>
                          <a:latin typeface="+mn-lt"/>
                          <a:ea typeface="+mn-ea"/>
                          <a:cs typeface="+mn-cs"/>
                        </a:rPr>
                        <a:t>Annulation facture</a:t>
                      </a:r>
                      <a:endParaRPr lang="fr-FR" sz="800" dirty="0" smtClean="0"/>
                    </a:p>
                    <a:p>
                      <a:endParaRPr lang="fr-FR" sz="800" dirty="0" smtClean="0"/>
                    </a:p>
                    <a:p>
                      <a:endParaRPr lang="fr-FR" sz="800" dirty="0"/>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p>
                      <a:r>
                        <a:rPr lang="fr-FR" sz="1100" b="1" dirty="0" smtClean="0">
                          <a:solidFill>
                            <a:srgbClr val="FF0000"/>
                          </a:solidFill>
                        </a:rPr>
                        <a:t>Envoi à 1h du mat?</a:t>
                      </a:r>
                      <a:endParaRPr lang="fr-FR" sz="1100" b="1" dirty="0">
                        <a:solidFill>
                          <a:srgbClr val="FF0000"/>
                        </a:solidFill>
                      </a:endParaRP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14</a:t>
            </a:fld>
            <a:endParaRPr lang="fr-FR" dirty="0"/>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dirty="0"/>
          </a:p>
        </p:txBody>
      </p:sp>
      <p:graphicFrame>
        <p:nvGraphicFramePr>
          <p:cNvPr id="8" name="Espace réservé du contenu 5"/>
          <p:cNvGraphicFramePr>
            <a:graphicFrameLocks/>
          </p:cNvGraphicFramePr>
          <p:nvPr/>
        </p:nvGraphicFramePr>
        <p:xfrm>
          <a:off x="607223" y="1068173"/>
          <a:ext cx="4140460" cy="365760"/>
        </p:xfrm>
        <a:graphic>
          <a:graphicData uri="http://schemas.openxmlformats.org/drawingml/2006/table">
            <a:tbl>
              <a:tblPr firstRow="1" bandRow="1">
                <a:tableStyleId>{5C22544A-7EE6-4342-B048-85BDC9FD1C3A}</a:tableStyleId>
              </a:tblPr>
              <a:tblGrid>
                <a:gridCol w="4140460"/>
              </a:tblGrid>
              <a:tr h="253766">
                <a:tc>
                  <a:txBody>
                    <a:bodyPr/>
                    <a:lstStyle/>
                    <a:p>
                      <a:r>
                        <a:rPr lang="fr-FR" sz="1800" b="1" kern="1200" dirty="0" smtClean="0">
                          <a:solidFill>
                            <a:schemeClr val="lt1"/>
                          </a:solidFill>
                          <a:latin typeface="+mn-lt"/>
                          <a:ea typeface="+mn-ea"/>
                          <a:cs typeface="+mn-cs"/>
                        </a:rPr>
                        <a:t>Flux I1 sans contraintes temporelles</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684016"/>
          <a:ext cx="8029575" cy="74168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r>
                        <a:rPr lang="fr-FR" sz="1400" b="1" dirty="0" smtClean="0">
                          <a:solidFill>
                            <a:srgbClr val="FF0000"/>
                          </a:solidFill>
                        </a:rPr>
                        <a:t>En attente</a:t>
                      </a:r>
                      <a:endParaRPr lang="fr-FR" sz="1400" b="1" dirty="0">
                        <a:solidFill>
                          <a:srgbClr val="FF0000"/>
                        </a:solidFill>
                      </a:endParaRPr>
                    </a:p>
                  </a:txBody>
                  <a:tcPr/>
                </a:tc>
                <a:tc>
                  <a:txBody>
                    <a:bodyPr/>
                    <a:lstStyle/>
                    <a:p>
                      <a:r>
                        <a:rPr lang="fr-FR" sz="1400" dirty="0" smtClean="0"/>
                        <a:t>Amadeus</a:t>
                      </a:r>
                      <a:endParaRPr lang="fr-FR" sz="1400" dirty="0"/>
                    </a:p>
                  </a:txBody>
                  <a:tcPr/>
                </a:tc>
                <a:tc>
                  <a:txBody>
                    <a:bodyPr/>
                    <a:lstStyle/>
                    <a:p>
                      <a:pPr lvl="0"/>
                      <a:r>
                        <a:rPr lang="fr-FR" sz="1400" dirty="0" smtClean="0"/>
                        <a:t>.csv (.</a:t>
                      </a:r>
                      <a:r>
                        <a:rPr lang="fr-FR" sz="1400" dirty="0" err="1" smtClean="0"/>
                        <a:t>gz</a:t>
                      </a:r>
                      <a:r>
                        <a:rPr lang="fr-FR" sz="1400" dirty="0" smtClean="0"/>
                        <a:t>)</a:t>
                      </a:r>
                      <a:endParaRPr lang="fr-FR" sz="1400" dirty="0"/>
                    </a:p>
                  </a:txBody>
                  <a:tcPr/>
                </a:tc>
                <a:tc>
                  <a:txBody>
                    <a:bodyPr/>
                    <a:lstStyle/>
                    <a:p>
                      <a:r>
                        <a:rPr lang="fr-FR" sz="1400" dirty="0" smtClean="0"/>
                        <a:t>N/A</a:t>
                      </a:r>
                      <a:endParaRPr lang="fr-FR" sz="1400" dirty="0"/>
                    </a:p>
                  </a:txBody>
                  <a:tcPr/>
                </a:tc>
                <a:tc>
                  <a:txBody>
                    <a:bodyPr/>
                    <a:lstStyle/>
                    <a:p>
                      <a:r>
                        <a:rPr lang="fr-FR" sz="1400" dirty="0" smtClean="0"/>
                        <a:t>Aucun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94488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100" dirty="0" smtClean="0"/>
                        <a:t>Flux</a:t>
                      </a:r>
                      <a:r>
                        <a:rPr lang="fr-FR" sz="1100" baseline="0" dirty="0" smtClean="0"/>
                        <a:t> d’acquittement par fichier </a:t>
                      </a:r>
                      <a:endParaRPr lang="fr-FR" sz="1400" dirty="0"/>
                    </a:p>
                  </a:txBody>
                  <a:tcPr/>
                </a:tc>
                <a:tc>
                  <a:txBody>
                    <a:bodyPr/>
                    <a:lstStyle/>
                    <a:p>
                      <a:pPr lvl="0"/>
                      <a:r>
                        <a:rPr lang="fr-FR" sz="1200" dirty="0" smtClean="0"/>
                        <a:t>Non</a:t>
                      </a:r>
                      <a:endParaRPr lang="fr-FR" sz="1400" dirty="0"/>
                    </a:p>
                  </a:txBody>
                  <a:tcPr/>
                </a:tc>
                <a:tc>
                  <a:txBody>
                    <a:bodyPr/>
                    <a:lstStyle/>
                    <a:p>
                      <a:r>
                        <a:rPr lang="fr-FR" sz="1400" dirty="0" smtClean="0"/>
                        <a:t>Aucun</a:t>
                      </a:r>
                      <a:endParaRPr lang="fr-FR" sz="1400" dirty="0"/>
                    </a:p>
                  </a:txBody>
                  <a:tcPr/>
                </a:tc>
                <a:tc>
                  <a:txBody>
                    <a:bodyPr/>
                    <a:lstStyle/>
                    <a:p>
                      <a:r>
                        <a:rPr lang="fr-FR" sz="1400" dirty="0" smtClean="0"/>
                        <a:t>Aucun</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FTPS + B2B</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8900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r>
                        <a:rPr lang="fr-FR" sz="1400" dirty="0" smtClean="0"/>
                        <a:t>Non</a:t>
                      </a:r>
                    </a:p>
                    <a:p>
                      <a:endParaRPr lang="fr-FR" sz="1400" dirty="0"/>
                    </a:p>
                  </a:txBody>
                  <a:tcPr/>
                </a:tc>
                <a:tc>
                  <a:txBody>
                    <a:bodyPr/>
                    <a:lstStyle/>
                    <a:p>
                      <a:r>
                        <a:rPr lang="fr-FR" sz="1400" dirty="0" smtClean="0"/>
                        <a:t>Trêve</a:t>
                      </a:r>
                      <a:r>
                        <a:rPr lang="fr-FR" sz="1400" baseline="0" dirty="0" smtClean="0"/>
                        <a:t> hivernale (dossier coupure)</a:t>
                      </a:r>
                      <a:endParaRPr lang="fr-FR" sz="1400" dirty="0"/>
                    </a:p>
                  </a:txBody>
                  <a:tcPr/>
                </a:tc>
                <a:tc>
                  <a:txBody>
                    <a:bodyPr/>
                    <a:lstStyle/>
                    <a:p>
                      <a:r>
                        <a:rPr lang="fr-FR" sz="1400" dirty="0" smtClean="0"/>
                        <a:t>Non</a:t>
                      </a:r>
                      <a:endParaRPr lang="fr-FR" sz="1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defRPr/>
            </a:pPr>
            <a:r>
              <a:rPr lang="fr-FR" sz="2000" dirty="0" smtClean="0"/>
              <a:t>Flux Amadeus : Alimentation dossiers de recouvrement</a:t>
            </a:r>
            <a:endParaRPr lang="fr-FR" sz="2000" dirty="0"/>
          </a:p>
        </p:txBody>
      </p:sp>
      <p:graphicFrame>
        <p:nvGraphicFramePr>
          <p:cNvPr id="6" name="Espace réservé du contenu 5"/>
          <p:cNvGraphicFramePr>
            <a:graphicFrameLocks noGrp="1"/>
          </p:cNvGraphicFramePr>
          <p:nvPr>
            <p:ph idx="1"/>
          </p:nvPr>
        </p:nvGraphicFramePr>
        <p:xfrm>
          <a:off x="611560" y="1451727"/>
          <a:ext cx="8029575" cy="82804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Symphonie</a:t>
                      </a:r>
                      <a:endParaRPr lang="fr-FR" sz="1200" dirty="0"/>
                    </a:p>
                  </a:txBody>
                  <a:tcPr/>
                </a:tc>
                <a:tc>
                  <a:txBody>
                    <a:bodyPr/>
                    <a:lstStyle/>
                    <a:p>
                      <a:r>
                        <a:rPr lang="fr-FR" sz="1200" dirty="0" smtClean="0"/>
                        <a:t>Amadeus</a:t>
                      </a:r>
                      <a:endParaRPr lang="fr-FR" sz="1200" dirty="0"/>
                    </a:p>
                  </a:txBody>
                  <a:tcPr/>
                </a:tc>
                <a:tc>
                  <a:txBody>
                    <a:bodyPr/>
                    <a:lstStyle/>
                    <a:p>
                      <a:pPr lvl="0"/>
                      <a:r>
                        <a:rPr lang="fr-FR" sz="1200" kern="1200" dirty="0" smtClean="0">
                          <a:solidFill>
                            <a:srgbClr val="FF0000"/>
                          </a:solidFill>
                          <a:latin typeface="+mn-lt"/>
                          <a:ea typeface="+mn-ea"/>
                          <a:cs typeface="+mn-cs"/>
                        </a:rPr>
                        <a:t>Ajouts</a:t>
                      </a:r>
                      <a:r>
                        <a:rPr lang="fr-FR" sz="1200" kern="1200" baseline="0" dirty="0" smtClean="0">
                          <a:solidFill>
                            <a:srgbClr val="FF0000"/>
                          </a:solidFill>
                          <a:latin typeface="+mn-lt"/>
                          <a:ea typeface="+mn-ea"/>
                          <a:cs typeface="+mn-cs"/>
                        </a:rPr>
                        <a:t> de 4 champs et du Mandat</a:t>
                      </a:r>
                    </a:p>
                  </a:txBody>
                  <a:tcPr/>
                </a:tc>
                <a:tc>
                  <a:txBody>
                    <a:bodyPr/>
                    <a:lstStyle/>
                    <a:p>
                      <a:r>
                        <a:rPr lang="fr-FR" sz="1200" dirty="0" smtClean="0"/>
                        <a:t>Fichier</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15</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3" y="1068173"/>
          <a:ext cx="4140460" cy="365760"/>
        </p:xfrm>
        <a:graphic>
          <a:graphicData uri="http://schemas.openxmlformats.org/drawingml/2006/table">
            <a:tbl>
              <a:tblPr firstRow="1" bandRow="1">
                <a:tableStyleId>{5C22544A-7EE6-4342-B048-85BDC9FD1C3A}</a:tableStyleId>
              </a:tblPr>
              <a:tblGrid>
                <a:gridCol w="4140460"/>
              </a:tblGrid>
              <a:tr h="253766">
                <a:tc>
                  <a:txBody>
                    <a:bodyPr/>
                    <a:lstStyle/>
                    <a:p>
                      <a:r>
                        <a:rPr lang="fr-FR" sz="1800" b="1" kern="1200" dirty="0" smtClean="0">
                          <a:solidFill>
                            <a:schemeClr val="lt1"/>
                          </a:solidFill>
                          <a:latin typeface="+mn-lt"/>
                          <a:ea typeface="+mn-ea"/>
                          <a:cs typeface="+mn-cs"/>
                        </a:rPr>
                        <a:t>Flux Diapason Aller</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684016"/>
          <a:ext cx="8029575" cy="74168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endParaRPr lang="fr-FR" sz="1400" dirty="0"/>
                    </a:p>
                  </a:txBody>
                  <a:tcPr/>
                </a:tc>
                <a:tc>
                  <a:txBody>
                    <a:bodyPr/>
                    <a:lstStyle/>
                    <a:p>
                      <a:endParaRPr lang="fr-FR" sz="1400" dirty="0"/>
                    </a:p>
                  </a:txBody>
                  <a:tcPr/>
                </a:tc>
                <a:tc>
                  <a:txBody>
                    <a:bodyPr/>
                    <a:lstStyle/>
                    <a:p>
                      <a:pPr lvl="0"/>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endParaRPr lang="fr-FR" sz="1200" b="1" dirty="0">
                        <a:solidFill>
                          <a:srgbClr val="FF0000"/>
                        </a:solidFill>
                      </a:endParaRPr>
                    </a:p>
                  </a:txBody>
                  <a:tcPr/>
                </a:tc>
                <a:tc>
                  <a:txBody>
                    <a:bodyPr/>
                    <a:lstStyle/>
                    <a:p>
                      <a:endParaRPr lang="fr-FR" sz="1200" b="1" dirty="0">
                        <a:solidFill>
                          <a:srgbClr val="FF0000"/>
                        </a:solidFill>
                      </a:endParaRPr>
                    </a:p>
                  </a:txBody>
                  <a:tcPr/>
                </a:tc>
                <a:tc>
                  <a:txBody>
                    <a:bodyPr/>
                    <a:lstStyle/>
                    <a:p>
                      <a:pPr lvl="0"/>
                      <a:endParaRPr lang="fr-FR" sz="1400" dirty="0"/>
                    </a:p>
                  </a:txBody>
                  <a:tcPr/>
                </a:tc>
                <a:tc>
                  <a:txBody>
                    <a:bodyPr/>
                    <a:lstStyle/>
                    <a:p>
                      <a:endParaRPr lang="fr-FR" sz="1400" dirty="0"/>
                    </a:p>
                  </a:txBody>
                  <a:tcPr/>
                </a:tc>
                <a:tc>
                  <a:txBody>
                    <a:bodyPr/>
                    <a:lstStyle/>
                    <a:p>
                      <a:r>
                        <a:rPr lang="fr-FR" sz="1400" dirty="0" err="1" smtClean="0"/>
                        <a:t>Ack</a:t>
                      </a:r>
                      <a:r>
                        <a:rPr lang="fr-FR" sz="1400" dirty="0" smtClean="0"/>
                        <a:t>?</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endParaRPr lang="fr-FR" sz="1400" dirty="0"/>
                    </a:p>
                  </a:txBody>
                  <a:tcPr/>
                </a:tc>
                <a:tc>
                  <a:txBody>
                    <a:bodyPr/>
                    <a:lstStyle/>
                    <a:p>
                      <a:endParaRPr lang="fr-FR" sz="1400" dirty="0"/>
                    </a:p>
                  </a:txBody>
                  <a:tcPr/>
                </a:tc>
                <a:tc>
                  <a:txBody>
                    <a:bodyPr/>
                    <a:lstStyle/>
                    <a:p>
                      <a:pPr lvl="0"/>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74168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endParaRPr lang="fr-FR" sz="1400" dirty="0"/>
                    </a:p>
                  </a:txBody>
                  <a:tcPr/>
                </a:tc>
                <a:tc>
                  <a:txBody>
                    <a:bodyPr/>
                    <a:lstStyle/>
                    <a:p>
                      <a:endParaRPr lang="fr-FR" sz="1400" dirty="0"/>
                    </a:p>
                  </a:txBody>
                  <a:tcPr/>
                </a:tc>
                <a:tc>
                  <a:txBody>
                    <a:bodyPr/>
                    <a:lstStyle/>
                    <a:p>
                      <a:r>
                        <a:rPr lang="fr-FR" sz="1400" dirty="0" smtClean="0">
                          <a:solidFill>
                            <a:srgbClr val="FF0000"/>
                          </a:solidFill>
                        </a:rPr>
                        <a:t>Complétude des données?</a:t>
                      </a:r>
                      <a:endParaRPr lang="fr-FR" sz="1400" dirty="0">
                        <a:solidFill>
                          <a:srgbClr val="FF0000"/>
                        </a:solidFill>
                      </a:endParaRPr>
                    </a:p>
                  </a:txBody>
                  <a:tcPr/>
                </a:tc>
              </a:tr>
            </a:tbl>
          </a:graphicData>
        </a:graphic>
      </p:graphicFrame>
      <p:sp>
        <p:nvSpPr>
          <p:cNvPr id="13" name="Titre 1"/>
          <p:cNvSpPr txBox="1">
            <a:spLocks/>
          </p:cNvSpPr>
          <p:nvPr/>
        </p:nvSpPr>
        <p:spPr bwMode="gray">
          <a:xfrm>
            <a:off x="1016000" y="773113"/>
            <a:ext cx="6877050" cy="649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2000" b="1" i="1" u="none" strike="noStrike" kern="0" cap="none" spc="0" normalizeH="0" baseline="0" noProof="0" dirty="0">
              <a:ln>
                <a:noFill/>
              </a:ln>
              <a:solidFill>
                <a:schemeClr val="tx2"/>
              </a:solidFill>
              <a:effectLst/>
              <a:uLnTx/>
              <a:uFillTx/>
              <a:latin typeface="+mj-lt"/>
              <a:ea typeface="+mj-ea"/>
              <a:cs typeface="+mj-cs"/>
            </a:endParaRPr>
          </a:p>
        </p:txBody>
      </p:sp>
      <p:sp>
        <p:nvSpPr>
          <p:cNvPr id="14" name="ZoneTexte 13"/>
          <p:cNvSpPr txBox="1"/>
          <p:nvPr/>
        </p:nvSpPr>
        <p:spPr>
          <a:xfrm>
            <a:off x="323528" y="3068960"/>
            <a:ext cx="8424936"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fr-FR" sz="2800" dirty="0" smtClean="0">
                <a:solidFill>
                  <a:schemeClr val="bg1"/>
                </a:solidFill>
              </a:rPr>
              <a:t>Reprise des informations de Diapason aller</a:t>
            </a:r>
            <a:endParaRPr lang="fr-FR" sz="28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Flux RCS – Prestataires: Cinématique d’appel</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16</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pic>
        <p:nvPicPr>
          <p:cNvPr id="2050" name="Objet 4"/>
          <p:cNvPicPr>
            <a:picLocks noChangeArrowheads="1"/>
          </p:cNvPicPr>
          <p:nvPr/>
        </p:nvPicPr>
        <p:blipFill>
          <a:blip r:embed="rId2" cstate="print"/>
          <a:srcRect l="-1033" t="4224" r="-183" b="-1295"/>
          <a:stretch>
            <a:fillRect/>
          </a:stretch>
        </p:blipFill>
        <p:spPr bwMode="auto">
          <a:xfrm>
            <a:off x="1763688" y="2575505"/>
            <a:ext cx="5184576" cy="3661807"/>
          </a:xfrm>
          <a:prstGeom prst="rect">
            <a:avLst/>
          </a:prstGeom>
          <a:noFill/>
          <a:ln w="9525">
            <a:noFill/>
            <a:miter lim="800000"/>
            <a:headEnd/>
            <a:tailEnd/>
          </a:ln>
        </p:spPr>
      </p:pic>
      <p:sp>
        <p:nvSpPr>
          <p:cNvPr id="9" name="Espace réservé du contenu 2"/>
          <p:cNvSpPr>
            <a:spLocks noGrp="1"/>
          </p:cNvSpPr>
          <p:nvPr>
            <p:ph idx="1"/>
          </p:nvPr>
        </p:nvSpPr>
        <p:spPr>
          <a:xfrm>
            <a:off x="467544" y="1532731"/>
            <a:ext cx="8029575" cy="4200525"/>
          </a:xfrm>
        </p:spPr>
        <p:txBody>
          <a:bodyPr/>
          <a:lstStyle/>
          <a:p>
            <a:r>
              <a:rPr lang="fr-FR" b="1" dirty="0" smtClean="0"/>
              <a:t>« Flux de données d’alimentation de Symphonie et des Prestataires de recouvrement » pour les flux de données entre RCS et les prestataires de recouvrement, et les flux résultant des décisions prises dans RCS</a:t>
            </a:r>
            <a:endParaRPr lang="fr-F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defRPr/>
            </a:pPr>
            <a:r>
              <a:rPr lang="fr-FR" sz="2000" dirty="0" smtClean="0"/>
              <a:t>Flux RCS: Envoi de push vocal</a:t>
            </a:r>
            <a:endParaRPr lang="fr-FR" sz="2000" dirty="0"/>
          </a:p>
        </p:txBody>
      </p:sp>
      <p:graphicFrame>
        <p:nvGraphicFramePr>
          <p:cNvPr id="6" name="Espace réservé du contenu 5"/>
          <p:cNvGraphicFramePr>
            <a:graphicFrameLocks noGrp="1"/>
          </p:cNvGraphicFramePr>
          <p:nvPr>
            <p:ph idx="1"/>
          </p:nvPr>
        </p:nvGraphicFramePr>
        <p:xfrm>
          <a:off x="611560" y="1451727"/>
          <a:ext cx="8029575" cy="74168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endParaRPr lang="fr-FR" sz="1200" dirty="0"/>
                    </a:p>
                  </a:txBody>
                  <a:tcPr/>
                </a:tc>
                <a:tc>
                  <a:txBody>
                    <a:bodyPr/>
                    <a:lstStyle/>
                    <a:p>
                      <a:r>
                        <a:rPr lang="fr-FR" sz="1200" dirty="0" smtClean="0"/>
                        <a:t>1 Prestataire</a:t>
                      </a:r>
                      <a:r>
                        <a:rPr lang="fr-FR" sz="1200" baseline="0" dirty="0" smtClean="0"/>
                        <a:t> Rec.</a:t>
                      </a:r>
                      <a:endParaRPr lang="fr-FR" sz="1200" dirty="0"/>
                    </a:p>
                  </a:txBody>
                  <a:tcPr/>
                </a:tc>
                <a:tc>
                  <a:txBody>
                    <a:bodyPr/>
                    <a:lstStyle/>
                    <a:p>
                      <a:pPr lvl="0"/>
                      <a:r>
                        <a:rPr lang="fr-FR" sz="1000" dirty="0" smtClean="0">
                          <a:solidFill>
                            <a:schemeClr val="tx1"/>
                          </a:solidFill>
                        </a:rPr>
                        <a:t>Client,</a:t>
                      </a:r>
                      <a:r>
                        <a:rPr lang="fr-FR" sz="1000" baseline="0" dirty="0" smtClean="0">
                          <a:solidFill>
                            <a:schemeClr val="tx1"/>
                          </a:solidFill>
                        </a:rPr>
                        <a:t> </a:t>
                      </a:r>
                      <a:r>
                        <a:rPr lang="fr-FR" sz="1000" dirty="0" smtClean="0">
                          <a:solidFill>
                            <a:schemeClr val="tx1"/>
                          </a:solidFill>
                        </a:rPr>
                        <a:t>Relance</a:t>
                      </a:r>
                      <a:endParaRPr lang="fr-FR" sz="1000" dirty="0">
                        <a:solidFill>
                          <a:schemeClr val="tx1"/>
                        </a:solidFill>
                      </a:endParaRPr>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17</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3" y="1068173"/>
          <a:ext cx="4140460" cy="365760"/>
        </p:xfrm>
        <a:graphic>
          <a:graphicData uri="http://schemas.openxmlformats.org/drawingml/2006/table">
            <a:tbl>
              <a:tblPr firstRow="1" bandRow="1">
                <a:tableStyleId>{5C22544A-7EE6-4342-B048-85BDC9FD1C3A}</a:tableStyleId>
              </a:tblPr>
              <a:tblGrid>
                <a:gridCol w="4140460"/>
              </a:tblGrid>
              <a:tr h="253766">
                <a:tc>
                  <a:txBody>
                    <a:bodyPr/>
                    <a:lstStyle/>
                    <a:p>
                      <a:r>
                        <a:rPr lang="fr-FR" sz="1800" b="1" kern="1200" dirty="0" smtClean="0">
                          <a:solidFill>
                            <a:schemeClr val="lt1"/>
                          </a:solidFill>
                          <a:latin typeface="+mn-lt"/>
                          <a:ea typeface="+mn-ea"/>
                          <a:cs typeface="+mn-cs"/>
                        </a:rPr>
                        <a:t>Flux I13</a:t>
                      </a:r>
                      <a:r>
                        <a:rPr lang="fr-FR" sz="1800" b="1" kern="1200" baseline="0" dirty="0" smtClean="0">
                          <a:solidFill>
                            <a:schemeClr val="lt1"/>
                          </a:solidFill>
                          <a:latin typeface="+mn-lt"/>
                          <a:ea typeface="+mn-ea"/>
                          <a:cs typeface="+mn-cs"/>
                        </a:rPr>
                        <a:t> </a:t>
                      </a:r>
                      <a:r>
                        <a:rPr lang="fr-FR" sz="1800" b="1" kern="1200" dirty="0" smtClean="0">
                          <a:solidFill>
                            <a:schemeClr val="lt1"/>
                          </a:solidFill>
                          <a:latin typeface="+mn-lt"/>
                          <a:ea typeface="+mn-ea"/>
                          <a:cs typeface="+mn-cs"/>
                        </a:rPr>
                        <a:t>Automate</a:t>
                      </a:r>
                      <a:r>
                        <a:rPr lang="fr-FR" sz="1800" b="1" kern="1200" baseline="0" dirty="0" smtClean="0">
                          <a:solidFill>
                            <a:schemeClr val="lt1"/>
                          </a:solidFill>
                          <a:latin typeface="+mn-lt"/>
                          <a:ea typeface="+mn-ea"/>
                          <a:cs typeface="+mn-cs"/>
                        </a:rPr>
                        <a:t> Appel</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684016"/>
          <a:ext cx="8029575" cy="82804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r>
                        <a:rPr lang="fr-FR" sz="1100" kern="1200" dirty="0" smtClean="0">
                          <a:solidFill>
                            <a:schemeClr val="dk1"/>
                          </a:solidFill>
                          <a:latin typeface="+mn-lt"/>
                          <a:ea typeface="+mn-ea"/>
                          <a:cs typeface="+mn-cs"/>
                        </a:rPr>
                        <a:t>1fichier/j </a:t>
                      </a:r>
                      <a:r>
                        <a:rPr lang="fr-FR" sz="1100" b="1" kern="1200" dirty="0" smtClean="0">
                          <a:solidFill>
                            <a:srgbClr val="FF0000"/>
                          </a:solidFill>
                          <a:latin typeface="+mn-lt"/>
                          <a:ea typeface="+mn-ea"/>
                          <a:cs typeface="+mn-cs"/>
                        </a:rPr>
                        <a:t>(</a:t>
                      </a:r>
                      <a:r>
                        <a:rPr lang="fr-FR" sz="1100" b="1" kern="1200" dirty="0" err="1" smtClean="0">
                          <a:solidFill>
                            <a:srgbClr val="FF0000"/>
                          </a:solidFill>
                          <a:latin typeface="+mn-lt"/>
                          <a:ea typeface="+mn-ea"/>
                          <a:cs typeface="+mn-cs"/>
                        </a:rPr>
                        <a:t>Volumetrie</a:t>
                      </a:r>
                      <a:r>
                        <a:rPr lang="fr-FR" sz="1100" b="1" kern="1200" dirty="0" smtClean="0">
                          <a:solidFill>
                            <a:srgbClr val="FF0000"/>
                          </a:solidFill>
                          <a:latin typeface="+mn-lt"/>
                          <a:ea typeface="+mn-ea"/>
                          <a:cs typeface="+mn-cs"/>
                        </a:rPr>
                        <a:t> en attente)</a:t>
                      </a:r>
                      <a:endParaRPr lang="fr-FR" sz="1000" b="1" dirty="0">
                        <a:solidFill>
                          <a:srgbClr val="FF0000"/>
                        </a:solidFill>
                      </a:endParaRPr>
                    </a:p>
                  </a:txBody>
                  <a:tcPr/>
                </a:tc>
                <a:tc>
                  <a:txBody>
                    <a:bodyPr/>
                    <a:lstStyle/>
                    <a:p>
                      <a:r>
                        <a:rPr lang="fr-FR" sz="1200" dirty="0" smtClean="0"/>
                        <a:t>Récupération par polling sur un PATH</a:t>
                      </a:r>
                      <a:endParaRPr lang="fr-FR" sz="1400" dirty="0"/>
                    </a:p>
                  </a:txBody>
                  <a:tcPr/>
                </a:tc>
                <a:tc>
                  <a:txBody>
                    <a:bodyPr/>
                    <a:lstStyle/>
                    <a:p>
                      <a:pPr lvl="0"/>
                      <a:r>
                        <a:rPr lang="fr-FR" sz="1400" dirty="0" smtClean="0"/>
                        <a:t>.</a:t>
                      </a:r>
                      <a:r>
                        <a:rPr lang="fr-FR" sz="1400" dirty="0" err="1" smtClean="0"/>
                        <a:t>gz</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b="0" dirty="0" smtClean="0">
                          <a:solidFill>
                            <a:schemeClr val="tx1"/>
                          </a:solidFill>
                        </a:rPr>
                        <a:t>Non</a:t>
                      </a:r>
                      <a:endParaRPr lang="fr-FR" sz="1200" b="0" dirty="0">
                        <a:solidFill>
                          <a:schemeClr val="tx1"/>
                        </a:solidFill>
                      </a:endParaRPr>
                    </a:p>
                  </a:txBody>
                  <a:tcPr/>
                </a:tc>
                <a:tc>
                  <a:txBody>
                    <a:bodyPr/>
                    <a:lstStyle/>
                    <a:p>
                      <a:r>
                        <a:rPr lang="fr-FR" sz="1200" b="0" dirty="0" smtClean="0">
                          <a:solidFill>
                            <a:schemeClr val="tx1"/>
                          </a:solidFill>
                        </a:rPr>
                        <a:t>Non</a:t>
                      </a:r>
                      <a:endParaRPr lang="fr-FR" sz="1200" b="0" dirty="0">
                        <a:solidFill>
                          <a:schemeClr val="tx1"/>
                        </a:solidFill>
                      </a:endParaRPr>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b="1" dirty="0" smtClean="0">
                          <a:solidFill>
                            <a:srgbClr val="FF0000"/>
                          </a:solidFill>
                        </a:rPr>
                        <a:t>.</a:t>
                      </a:r>
                      <a:r>
                        <a:rPr lang="fr-FR" sz="1400" b="1" dirty="0" err="1" smtClean="0">
                          <a:solidFill>
                            <a:srgbClr val="FF0000"/>
                          </a:solidFill>
                        </a:rPr>
                        <a:t>ack</a:t>
                      </a:r>
                      <a:r>
                        <a:rPr lang="fr-FR" sz="1400" b="1" dirty="0" smtClean="0">
                          <a:solidFill>
                            <a:srgbClr val="FF0000"/>
                          </a:solidFill>
                        </a:rPr>
                        <a:t> ?</a:t>
                      </a:r>
                      <a:endParaRPr lang="fr-FR" sz="1400" b="1" dirty="0">
                        <a:solidFill>
                          <a:srgbClr val="FF0000"/>
                        </a:solidFill>
                      </a:endParaRPr>
                    </a:p>
                  </a:txBody>
                  <a:tcPr/>
                </a:tc>
              </a:tr>
            </a:tbl>
          </a:graphicData>
        </a:graphic>
      </p:graphicFrame>
      <p:graphicFrame>
        <p:nvGraphicFramePr>
          <p:cNvPr id="11" name="Espace réservé du contenu 5"/>
          <p:cNvGraphicFramePr>
            <a:graphicFrameLocks/>
          </p:cNvGraphicFramePr>
          <p:nvPr/>
        </p:nvGraphicFramePr>
        <p:xfrm>
          <a:off x="611560" y="4437112"/>
          <a:ext cx="8029575" cy="10363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Voir avec </a:t>
                      </a:r>
                      <a:r>
                        <a:rPr lang="fr-FR" sz="1400" dirty="0" err="1" smtClean="0"/>
                        <a:t>PrestaRec</a:t>
                      </a:r>
                      <a:endParaRPr lang="fr-FR" sz="1400" dirty="0"/>
                    </a:p>
                  </a:txBody>
                  <a:tcPr/>
                </a:tc>
                <a:tc>
                  <a:txBody>
                    <a:bodyPr/>
                    <a:lstStyle/>
                    <a:p>
                      <a:r>
                        <a:rPr lang="fr-FR" sz="1400" b="0" smtClean="0">
                          <a:solidFill>
                            <a:schemeClr val="tx1"/>
                          </a:solidFill>
                        </a:rPr>
                        <a:t>Non</a:t>
                      </a:r>
                      <a:endParaRPr lang="fr-FR" sz="1400" dirty="0"/>
                    </a:p>
                  </a:txBody>
                  <a:tcPr/>
                </a:tc>
                <a:tc>
                  <a:txBody>
                    <a:bodyPr/>
                    <a:lstStyle/>
                    <a:p>
                      <a:pPr lvl="0"/>
                      <a:r>
                        <a:rPr lang="fr-FR" sz="1400" b="0" smtClean="0">
                          <a:solidFill>
                            <a:schemeClr val="tx1"/>
                          </a:solidFill>
                        </a:rPr>
                        <a:t>Non</a:t>
                      </a:r>
                      <a:endParaRPr lang="fr-FR" sz="1400" dirty="0"/>
                    </a:p>
                  </a:txBody>
                  <a:tcPr/>
                </a:tc>
                <a:tc>
                  <a:txBody>
                    <a:bodyPr/>
                    <a:lstStyle/>
                    <a:p>
                      <a:r>
                        <a:rPr lang="fr-FR" sz="1400" b="0" smtClean="0">
                          <a:solidFill>
                            <a:schemeClr val="tx1"/>
                          </a:solidFill>
                        </a:rPr>
                        <a:t>Non</a:t>
                      </a:r>
                      <a:endParaRPr lang="fr-FR" sz="1400" dirty="0"/>
                    </a:p>
                  </a:txBody>
                  <a:tcPr/>
                </a:tc>
                <a:tc>
                  <a:txBody>
                    <a:bodyPr/>
                    <a:lstStyle/>
                    <a:p>
                      <a:r>
                        <a:rPr lang="fr-FR" sz="1400" b="0" dirty="0" smtClean="0">
                          <a:solidFill>
                            <a:schemeClr val="tx1"/>
                          </a:solidFill>
                        </a:rPr>
                        <a:t>.</a:t>
                      </a:r>
                      <a:r>
                        <a:rPr lang="fr-FR" sz="1400" b="0" dirty="0" err="1" smtClean="0">
                          <a:solidFill>
                            <a:schemeClr val="tx1"/>
                          </a:solidFill>
                        </a:rPr>
                        <a:t>gz</a:t>
                      </a:r>
                      <a:r>
                        <a:rPr lang="fr-FR" sz="1400" b="0" baseline="0" dirty="0" smtClean="0">
                          <a:solidFill>
                            <a:schemeClr val="tx1"/>
                          </a:solidFill>
                        </a:rPr>
                        <a:t> FTPS</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2804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r>
                        <a:rPr lang="fr-FR" sz="1400" b="0" dirty="0" smtClean="0">
                          <a:solidFill>
                            <a:schemeClr val="tx1"/>
                          </a:solidFill>
                        </a:rPr>
                        <a:t>Non</a:t>
                      </a:r>
                      <a:endParaRPr lang="fr-FR" sz="1400" dirty="0"/>
                    </a:p>
                  </a:txBody>
                  <a:tcPr/>
                </a:tc>
                <a:tc>
                  <a:txBody>
                    <a:bodyPr/>
                    <a:lstStyle/>
                    <a:p>
                      <a:r>
                        <a:rPr lang="fr-FR" sz="1200" kern="1200" dirty="0" smtClean="0">
                          <a:solidFill>
                            <a:schemeClr val="dk1"/>
                          </a:solidFill>
                          <a:latin typeface="+mn-lt"/>
                          <a:ea typeface="+mn-ea"/>
                          <a:cs typeface="+mn-cs"/>
                        </a:rPr>
                        <a:t>jusqu’à 2,5 fois la moyenne journalière</a:t>
                      </a:r>
                      <a:endParaRPr lang="fr-FR" sz="1050" dirty="0"/>
                    </a:p>
                  </a:txBody>
                  <a:tcPr/>
                </a:tc>
                <a:tc>
                  <a:txBody>
                    <a:bodyPr/>
                    <a:lstStyle/>
                    <a:p>
                      <a:r>
                        <a:rPr lang="fr-FR" sz="1400" b="0" dirty="0" smtClean="0">
                          <a:solidFill>
                            <a:schemeClr val="tx1"/>
                          </a:solidFill>
                        </a:rPr>
                        <a:t>Non</a:t>
                      </a:r>
                      <a:endParaRPr lang="fr-FR" sz="1400" dirty="0" smtClean="0">
                        <a:solidFill>
                          <a:srgbClr val="FF0000"/>
                        </a:solidFill>
                      </a:endParaRPr>
                    </a:p>
                  </a:txBody>
                  <a:tcPr/>
                </a:tc>
              </a:tr>
            </a:tbl>
          </a:graphicData>
        </a:graphic>
      </p:graphicFrame>
      <p:sp>
        <p:nvSpPr>
          <p:cNvPr id="13" name="Titre 1"/>
          <p:cNvSpPr txBox="1">
            <a:spLocks/>
          </p:cNvSpPr>
          <p:nvPr/>
        </p:nvSpPr>
        <p:spPr bwMode="gray">
          <a:xfrm>
            <a:off x="1016000" y="773113"/>
            <a:ext cx="6877050" cy="649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2000" b="1" i="1"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Créances à recouvrer</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193800"/>
        </p:xfrm>
        <a:graphic>
          <a:graphicData uri="http://schemas.openxmlformats.org/drawingml/2006/table">
            <a:tbl>
              <a:tblPr firstRow="1" bandRow="1">
                <a:tableStyleId>{5C22544A-7EE6-4342-B048-85BDC9FD1C3A}</a:tableStyleId>
              </a:tblPr>
              <a:tblGrid>
                <a:gridCol w="864096"/>
                <a:gridCol w="864096"/>
                <a:gridCol w="1944216"/>
                <a:gridCol w="1800200"/>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gridSpan="2">
                  <a:txBody>
                    <a:bodyPr/>
                    <a:lstStyle/>
                    <a:p>
                      <a:r>
                        <a:rPr lang="fr-FR" sz="1400" dirty="0" smtClean="0"/>
                        <a:t>Données</a:t>
                      </a:r>
                      <a:endParaRPr lang="fr-FR" sz="1400" dirty="0"/>
                    </a:p>
                  </a:txBody>
                  <a:tcPr/>
                </a:tc>
                <a:tc hMerge="1">
                  <a:txBody>
                    <a:bodyPr/>
                    <a:lstStyle/>
                    <a:p>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endParaRPr lang="fr-FR" sz="1200" dirty="0"/>
                    </a:p>
                  </a:txBody>
                  <a:tcPr/>
                </a:tc>
                <a:tc>
                  <a:txBody>
                    <a:bodyPr/>
                    <a:lstStyle/>
                    <a:p>
                      <a:r>
                        <a:rPr lang="fr-FR" sz="1200" dirty="0" smtClean="0"/>
                        <a:t>2</a:t>
                      </a:r>
                      <a:r>
                        <a:rPr lang="fr-FR" sz="1200" baseline="0" dirty="0" smtClean="0"/>
                        <a:t> </a:t>
                      </a:r>
                      <a:r>
                        <a:rPr lang="fr-FR" sz="1200" dirty="0" err="1" smtClean="0"/>
                        <a:t>Prests</a:t>
                      </a:r>
                      <a:r>
                        <a:rPr lang="fr-FR" sz="1200" dirty="0" smtClean="0"/>
                        <a:t>.</a:t>
                      </a:r>
                    </a:p>
                    <a:p>
                      <a:r>
                        <a:rPr lang="fr-FR" sz="1200" dirty="0" err="1" smtClean="0"/>
                        <a:t>Recous</a:t>
                      </a:r>
                      <a:r>
                        <a:rPr lang="fr-FR" sz="1200" dirty="0" smtClean="0"/>
                        <a:t>.</a:t>
                      </a:r>
                      <a:endParaRPr lang="fr-FR" sz="1200" dirty="0"/>
                    </a:p>
                  </a:txBody>
                  <a:tcPr/>
                </a:tc>
                <a:tc>
                  <a:txBody>
                    <a:bodyPr/>
                    <a:lstStyle/>
                    <a:p>
                      <a:pPr lvl="0"/>
                      <a:r>
                        <a:rPr lang="fr-FR" sz="800" kern="1200" dirty="0" smtClean="0">
                          <a:solidFill>
                            <a:schemeClr val="dk1"/>
                          </a:solidFill>
                          <a:latin typeface="+mn-lt"/>
                          <a:ea typeface="+mn-ea"/>
                          <a:cs typeface="+mn-cs"/>
                        </a:rPr>
                        <a:t>Client actif : Fichier des créances à céder et Fichier informatif des modifications intervenues sur les créances cédées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kern="1200" dirty="0" smtClean="0">
                          <a:solidFill>
                            <a:schemeClr val="dk1"/>
                          </a:solidFill>
                          <a:latin typeface="+mn-lt"/>
                          <a:ea typeface="+mn-ea"/>
                          <a:cs typeface="+mn-cs"/>
                        </a:rPr>
                        <a:t>Client résilié : Fichier regroupé des « créances à céder » et « modifications intervenues sur les créances cédées »</a:t>
                      </a:r>
                    </a:p>
                    <a:p>
                      <a:endParaRPr lang="fr-FR" sz="800" dirty="0" smtClean="0"/>
                    </a:p>
                    <a:p>
                      <a:endParaRPr lang="fr-FR" sz="800" dirty="0"/>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18</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3" y="1068173"/>
          <a:ext cx="4140460" cy="365760"/>
        </p:xfrm>
        <a:graphic>
          <a:graphicData uri="http://schemas.openxmlformats.org/drawingml/2006/table">
            <a:tbl>
              <a:tblPr firstRow="1" bandRow="1">
                <a:tableStyleId>{5C22544A-7EE6-4342-B048-85BDC9FD1C3A}</a:tableStyleId>
              </a:tblPr>
              <a:tblGrid>
                <a:gridCol w="4140460"/>
              </a:tblGrid>
              <a:tr h="253766">
                <a:tc>
                  <a:txBody>
                    <a:bodyPr/>
                    <a:lstStyle/>
                    <a:p>
                      <a:r>
                        <a:rPr lang="fr-FR" sz="1800" b="1" kern="1200" dirty="0" smtClean="0">
                          <a:solidFill>
                            <a:schemeClr val="lt1"/>
                          </a:solidFill>
                          <a:latin typeface="+mn-lt"/>
                          <a:ea typeface="+mn-ea"/>
                          <a:cs typeface="+mn-cs"/>
                        </a:rPr>
                        <a:t>Flux I8B Envoi créances </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104140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smtClean="0"/>
                        <a:t>1 fichier/j (~)</a:t>
                      </a:r>
                      <a:r>
                        <a:rPr lang="fr-FR" sz="1100" b="1" kern="1200" dirty="0" smtClean="0">
                          <a:solidFill>
                            <a:srgbClr val="FF0000"/>
                          </a:solidFill>
                          <a:latin typeface="+mn-lt"/>
                          <a:ea typeface="+mn-ea"/>
                          <a:cs typeface="+mn-cs"/>
                        </a:rPr>
                        <a:t> (</a:t>
                      </a:r>
                      <a:r>
                        <a:rPr lang="fr-FR" sz="1100" b="1" kern="1200" dirty="0" err="1" smtClean="0">
                          <a:solidFill>
                            <a:srgbClr val="FF0000"/>
                          </a:solidFill>
                          <a:latin typeface="+mn-lt"/>
                          <a:ea typeface="+mn-ea"/>
                          <a:cs typeface="+mn-cs"/>
                        </a:rPr>
                        <a:t>Volumetrie</a:t>
                      </a:r>
                      <a:r>
                        <a:rPr lang="fr-FR" sz="1100" b="1" kern="1200" dirty="0" smtClean="0">
                          <a:solidFill>
                            <a:srgbClr val="FF0000"/>
                          </a:solidFill>
                          <a:latin typeface="+mn-lt"/>
                          <a:ea typeface="+mn-ea"/>
                          <a:cs typeface="+mn-cs"/>
                        </a:rPr>
                        <a:t> en attente)</a:t>
                      </a:r>
                      <a:endParaRPr lang="fr-FR" sz="1100" dirty="0"/>
                    </a:p>
                  </a:txBody>
                  <a:tcPr/>
                </a:tc>
                <a:tc>
                  <a:txBody>
                    <a:bodyPr/>
                    <a:lstStyle/>
                    <a:p>
                      <a:r>
                        <a:rPr lang="fr-FR" sz="1200" dirty="0" smtClean="0"/>
                        <a:t>Récupération par polling sur un PATH</a:t>
                      </a:r>
                      <a:endParaRPr lang="fr-FR" sz="1200" dirty="0"/>
                    </a:p>
                  </a:txBody>
                  <a:tcPr/>
                </a:tc>
                <a:tc>
                  <a:txBody>
                    <a:bodyPr/>
                    <a:lstStyle/>
                    <a:p>
                      <a:pPr lvl="0"/>
                      <a:r>
                        <a:rPr lang="fr-FR" sz="1400" dirty="0" smtClean="0"/>
                        <a:t>CSV, par client</a:t>
                      </a:r>
                      <a:endParaRPr lang="fr-FR" sz="1400" dirty="0"/>
                    </a:p>
                  </a:txBody>
                  <a:tcPr/>
                </a:tc>
                <a:tc>
                  <a:txBody>
                    <a:bodyPr/>
                    <a:lstStyle/>
                    <a:p>
                      <a:r>
                        <a:rPr lang="fr-FR" sz="900" kern="1200" dirty="0" smtClean="0">
                          <a:solidFill>
                            <a:schemeClr val="dk1"/>
                          </a:solidFill>
                          <a:latin typeface="+mn-lt"/>
                          <a:ea typeface="+mn-ea"/>
                          <a:cs typeface="+mn-cs"/>
                        </a:rPr>
                        <a:t>Flux en « Y ». Evolution des fichiers à faire valider par les prestataires de recouvrement + </a:t>
                      </a:r>
                      <a:r>
                        <a:rPr lang="fr-FR" sz="900" b="1" kern="1200" dirty="0" smtClean="0">
                          <a:solidFill>
                            <a:srgbClr val="FF0000"/>
                          </a:solidFill>
                          <a:latin typeface="+mn-lt"/>
                          <a:ea typeface="+mn-ea"/>
                          <a:cs typeface="+mn-cs"/>
                        </a:rPr>
                        <a:t>RG Routage à</a:t>
                      </a:r>
                      <a:r>
                        <a:rPr lang="fr-FR" sz="900" b="1" kern="1200" baseline="0" dirty="0" smtClean="0">
                          <a:solidFill>
                            <a:srgbClr val="FF0000"/>
                          </a:solidFill>
                          <a:latin typeface="+mn-lt"/>
                          <a:ea typeface="+mn-ea"/>
                          <a:cs typeface="+mn-cs"/>
                        </a:rPr>
                        <a:t> </a:t>
                      </a:r>
                      <a:r>
                        <a:rPr lang="fr-FR" sz="900" b="1" kern="1200" dirty="0" smtClean="0">
                          <a:solidFill>
                            <a:srgbClr val="FF0000"/>
                          </a:solidFill>
                          <a:latin typeface="+mn-lt"/>
                          <a:ea typeface="+mn-ea"/>
                          <a:cs typeface="+mn-cs"/>
                        </a:rPr>
                        <a:t>valider</a:t>
                      </a:r>
                      <a:endParaRPr lang="fr-FR" sz="900" b="1" dirty="0">
                        <a:solidFill>
                          <a:srgbClr val="FF0000"/>
                        </a:solidFill>
                      </a:endParaRPr>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10363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smtClean="0"/>
                        <a:t>Non</a:t>
                      </a:r>
                      <a:endParaRPr lang="fr-FR" sz="1400" dirty="0"/>
                    </a:p>
                  </a:txBody>
                  <a:tcPr/>
                </a:tc>
                <a:tc>
                  <a:txBody>
                    <a:bodyPr/>
                    <a:lstStyle/>
                    <a:p>
                      <a:r>
                        <a:rPr lang="fr-FR" sz="1400" smtClean="0"/>
                        <a:t>Non</a:t>
                      </a:r>
                      <a:endParaRPr lang="fr-FR" sz="1400" dirty="0"/>
                    </a:p>
                  </a:txBody>
                  <a:tcPr/>
                </a:tc>
                <a:tc>
                  <a:txBody>
                    <a:bodyPr/>
                    <a:lstStyle/>
                    <a:p>
                      <a:r>
                        <a:rPr lang="fr-FR" sz="1400" dirty="0" smtClean="0"/>
                        <a:t>Non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Non</a:t>
                      </a:r>
                    </a:p>
                    <a:p>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10363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smtClean="0"/>
                        <a:t>Sécurité (données,</a:t>
                      </a:r>
                      <a:r>
                        <a:rPr lang="fr-FR" sz="1400" baseline="0" smtClean="0"/>
                        <a:t> canal)</a:t>
                      </a:r>
                      <a:endParaRPr lang="fr-FR" sz="1400" dirty="0"/>
                    </a:p>
                  </a:txBody>
                  <a:tcPr/>
                </a:tc>
              </a:tr>
              <a:tr h="370840">
                <a:tc>
                  <a:txBody>
                    <a:bodyPr/>
                    <a:lstStyle/>
                    <a:p>
                      <a:r>
                        <a:rPr lang="fr-FR" sz="1800" kern="1200" dirty="0" smtClean="0">
                          <a:solidFill>
                            <a:schemeClr val="dk1"/>
                          </a:solidFill>
                          <a:latin typeface="+mn-lt"/>
                          <a:ea typeface="+mn-ea"/>
                          <a:cs typeface="+mn-cs"/>
                        </a:rPr>
                        <a:t>flux I8A</a:t>
                      </a:r>
                      <a:endParaRPr lang="fr-FR" sz="1400" dirty="0"/>
                    </a:p>
                  </a:txBody>
                  <a:tcPr/>
                </a:tc>
                <a:tc>
                  <a:txBody>
                    <a:bodyPr/>
                    <a:lstStyle/>
                    <a:p>
                      <a:r>
                        <a:rPr lang="fr-FR" sz="1400" smtClean="0"/>
                        <a:t>Non</a:t>
                      </a:r>
                      <a:endParaRPr lang="fr-FR" sz="1400" dirty="0"/>
                    </a:p>
                  </a:txBody>
                  <a:tcPr/>
                </a:tc>
                <a:tc>
                  <a:txBody>
                    <a:bodyPr/>
                    <a:lstStyle/>
                    <a:p>
                      <a:r>
                        <a:rPr lang="fr-FR" sz="140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FTPS/.</a:t>
                      </a:r>
                      <a:r>
                        <a:rPr lang="fr-FR" sz="1400" dirty="0" err="1" smtClean="0"/>
                        <a:t>gz</a:t>
                      </a:r>
                      <a:endParaRPr lang="fr-FR" sz="1400" dirty="0" smtClean="0"/>
                    </a:p>
                    <a:p>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74168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Créances à recouvrer</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010920"/>
        </p:xfrm>
        <a:graphic>
          <a:graphicData uri="http://schemas.openxmlformats.org/drawingml/2006/table">
            <a:tbl>
              <a:tblPr firstRow="1" bandRow="1">
                <a:tableStyleId>{5C22544A-7EE6-4342-B048-85BDC9FD1C3A}</a:tableStyleId>
              </a:tblPr>
              <a:tblGrid>
                <a:gridCol w="864096"/>
                <a:gridCol w="864096"/>
                <a:gridCol w="1944216"/>
                <a:gridCol w="1800200"/>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gridSpan="2">
                  <a:txBody>
                    <a:bodyPr/>
                    <a:lstStyle/>
                    <a:p>
                      <a:r>
                        <a:rPr lang="fr-FR" sz="1400" dirty="0" smtClean="0"/>
                        <a:t>Données</a:t>
                      </a:r>
                      <a:endParaRPr lang="fr-FR" sz="1400" dirty="0"/>
                    </a:p>
                  </a:txBody>
                  <a:tcPr/>
                </a:tc>
                <a:tc hMerge="1">
                  <a:txBody>
                    <a:bodyPr/>
                    <a:lstStyle/>
                    <a:p>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2 </a:t>
                      </a:r>
                      <a:r>
                        <a:rPr lang="fr-FR" sz="1200" dirty="0" err="1" smtClean="0"/>
                        <a:t>Prests</a:t>
                      </a:r>
                      <a:r>
                        <a:rPr lang="fr-FR" sz="1200" dirty="0" smtClean="0"/>
                        <a:t>.</a:t>
                      </a:r>
                    </a:p>
                    <a:p>
                      <a:r>
                        <a:rPr lang="fr-FR" sz="1200" dirty="0" err="1" smtClean="0"/>
                        <a:t>Recous</a:t>
                      </a:r>
                      <a:r>
                        <a:rPr lang="fr-FR" sz="1200" dirty="0" smtClean="0"/>
                        <a:t>.</a:t>
                      </a:r>
                    </a:p>
                    <a:p>
                      <a:endParaRPr lang="fr-FR" sz="1200" dirty="0"/>
                    </a:p>
                  </a:txBody>
                  <a:tcPr/>
                </a:tc>
                <a:tc>
                  <a:txBody>
                    <a:bodyPr/>
                    <a:lstStyle/>
                    <a:p>
                      <a:r>
                        <a:rPr lang="fr-FR" sz="1200" dirty="0" smtClean="0"/>
                        <a:t>RCS</a:t>
                      </a:r>
                      <a:endParaRPr lang="fr-FR" sz="1200" dirty="0"/>
                    </a:p>
                  </a:txBody>
                  <a:tcPr/>
                </a:tc>
                <a:tc>
                  <a:txBody>
                    <a:bodyPr/>
                    <a:lstStyle/>
                    <a:p>
                      <a:pPr lvl="0"/>
                      <a:r>
                        <a:rPr lang="fr-FR" sz="1200" kern="1200" dirty="0" smtClean="0">
                          <a:solidFill>
                            <a:schemeClr val="dk1"/>
                          </a:solidFill>
                          <a:latin typeface="+mn-lt"/>
                          <a:ea typeface="+mn-ea"/>
                          <a:cs typeface="+mn-cs"/>
                        </a:rPr>
                        <a:t>Acquittement</a:t>
                      </a:r>
                    </a:p>
                  </a:txBody>
                  <a:tcPr/>
                </a:tc>
                <a:tc>
                  <a:txBody>
                    <a:bodyPr/>
                    <a:lstStyle/>
                    <a:p>
                      <a:endParaRPr lang="fr-FR" sz="800" dirty="0" smtClean="0"/>
                    </a:p>
                    <a:p>
                      <a:endParaRPr lang="fr-FR" sz="800" dirty="0"/>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19</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6701082" cy="365760"/>
        </p:xfrm>
        <a:graphic>
          <a:graphicData uri="http://schemas.openxmlformats.org/drawingml/2006/table">
            <a:tbl>
              <a:tblPr firstRow="1" bandRow="1">
                <a:tableStyleId>{5C22544A-7EE6-4342-B048-85BDC9FD1C3A}</a:tableStyleId>
              </a:tblPr>
              <a:tblGrid>
                <a:gridCol w="6701082"/>
              </a:tblGrid>
              <a:tr h="253766">
                <a:tc>
                  <a:txBody>
                    <a:bodyPr/>
                    <a:lstStyle/>
                    <a:p>
                      <a:r>
                        <a:rPr lang="fr-FR" sz="1800" b="1" kern="1200" dirty="0" smtClean="0">
                          <a:solidFill>
                            <a:schemeClr val="lt1"/>
                          </a:solidFill>
                          <a:latin typeface="+mn-lt"/>
                          <a:ea typeface="+mn-ea"/>
                          <a:cs typeface="+mn-cs"/>
                        </a:rPr>
                        <a:t>Flux I8A accusé de réception des créances recouvrées</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91948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2 600 000 dossiers transférés</a:t>
                      </a:r>
                      <a:r>
                        <a:rPr lang="fr-FR" sz="1000" baseline="0" dirty="0" smtClean="0"/>
                        <a:t> par ans </a:t>
                      </a:r>
                      <a:r>
                        <a:rPr lang="fr-FR" sz="1000" b="1" kern="1200" dirty="0" smtClean="0">
                          <a:solidFill>
                            <a:srgbClr val="FF0000"/>
                          </a:solidFill>
                          <a:latin typeface="+mn-lt"/>
                          <a:ea typeface="+mn-ea"/>
                          <a:cs typeface="+mn-cs"/>
                        </a:rPr>
                        <a:t>(</a:t>
                      </a:r>
                      <a:r>
                        <a:rPr lang="fr-FR" sz="1000" b="1" kern="1200" dirty="0" err="1" smtClean="0">
                          <a:solidFill>
                            <a:srgbClr val="FF0000"/>
                          </a:solidFill>
                          <a:latin typeface="+mn-lt"/>
                          <a:ea typeface="+mn-ea"/>
                          <a:cs typeface="+mn-cs"/>
                        </a:rPr>
                        <a:t>Volumetrie</a:t>
                      </a:r>
                      <a:r>
                        <a:rPr lang="fr-FR" sz="1000" b="1" kern="1200" dirty="0" smtClean="0">
                          <a:solidFill>
                            <a:srgbClr val="FF0000"/>
                          </a:solidFill>
                          <a:latin typeface="+mn-lt"/>
                          <a:ea typeface="+mn-ea"/>
                          <a:cs typeface="+mn-cs"/>
                        </a:rPr>
                        <a:t> en attente)</a:t>
                      </a:r>
                      <a:endParaRPr lang="fr-FR" sz="1000" dirty="0"/>
                    </a:p>
                  </a:txBody>
                  <a:tcPr/>
                </a:tc>
                <a:tc>
                  <a:txBody>
                    <a:bodyPr/>
                    <a:lstStyle/>
                    <a:p>
                      <a:endParaRPr lang="fr-FR" sz="1400" dirty="0"/>
                    </a:p>
                  </a:txBody>
                  <a:tcPr/>
                </a:tc>
                <a:tc>
                  <a:txBody>
                    <a:bodyPr/>
                    <a:lstStyle/>
                    <a:p>
                      <a:pPr lvl="0"/>
                      <a:r>
                        <a:rPr lang="fr-FR" sz="1400" dirty="0" smtClean="0"/>
                        <a:t>CSV</a:t>
                      </a:r>
                      <a:endParaRPr lang="fr-FR" sz="1400" dirty="0"/>
                    </a:p>
                  </a:txBody>
                  <a:tcPr/>
                </a:tc>
                <a:tc>
                  <a:txBody>
                    <a:bodyPr/>
                    <a:lstStyle/>
                    <a:p>
                      <a:r>
                        <a:rPr lang="fr-FR" sz="1400" kern="1200" dirty="0" smtClean="0">
                          <a:solidFill>
                            <a:schemeClr val="dk1"/>
                          </a:solidFill>
                          <a:latin typeface="+mn-lt"/>
                          <a:ea typeface="+mn-ea"/>
                          <a:cs typeface="+mn-cs"/>
                        </a:rPr>
                        <a:t>Deux</a:t>
                      </a:r>
                      <a:r>
                        <a:rPr lang="fr-FR" sz="1400" kern="1200" baseline="0" dirty="0" smtClean="0">
                          <a:solidFill>
                            <a:schemeClr val="dk1"/>
                          </a:solidFill>
                          <a:latin typeface="+mn-lt"/>
                          <a:ea typeface="+mn-ea"/>
                          <a:cs typeface="+mn-cs"/>
                        </a:rPr>
                        <a:t> demi-flux entrant</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97536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200" dirty="0" smtClean="0"/>
                        <a:t>B2B</a:t>
                      </a:r>
                      <a:r>
                        <a:rPr lang="fr-FR" sz="1200" baseline="0" dirty="0" smtClean="0"/>
                        <a:t> a faire valider par les prestataires</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8900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endParaRPr lang="fr-FR" sz="1400" dirty="0"/>
                    </a:p>
                  </a:txBody>
                  <a:tcPr/>
                </a:tc>
                <a:tc>
                  <a:txBody>
                    <a:bodyPr/>
                    <a:lstStyle/>
                    <a:p>
                      <a:endParaRPr lang="fr-FR" sz="1400" dirty="0"/>
                    </a:p>
                  </a:txBody>
                  <a:tcPr/>
                </a:tc>
                <a:tc>
                  <a:txBody>
                    <a:bodyPr/>
                    <a:lstStyle/>
                    <a:p>
                      <a:r>
                        <a:rPr lang="fr-FR" sz="1400" kern="1200" dirty="0" smtClean="0">
                          <a:solidFill>
                            <a:schemeClr val="dk1"/>
                          </a:solidFill>
                          <a:latin typeface="+mn-lt"/>
                          <a:ea typeface="+mn-ea"/>
                          <a:cs typeface="+mn-cs"/>
                        </a:rPr>
                        <a:t>Evolution des fichiers à faire valider par les prestataires de recouvrement</a:t>
                      </a:r>
                      <a:endParaRPr lang="fr-FR" sz="1400" dirty="0"/>
                    </a:p>
                  </a:txBody>
                  <a:tcPr/>
                </a:tc>
              </a:tr>
            </a:tbl>
          </a:graphicData>
        </a:graphic>
      </p:graphicFrame>
      <p:sp>
        <p:nvSpPr>
          <p:cNvPr id="13" name="Rectangle à coins arrondis 12"/>
          <p:cNvSpPr/>
          <p:nvPr/>
        </p:nvSpPr>
        <p:spPr>
          <a:xfrm>
            <a:off x="2339752" y="2636912"/>
            <a:ext cx="410445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Hors Scope V1 de ce DI</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2</a:t>
            </a:fld>
            <a:endParaRPr lang="fr-FR" dirty="0"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dirty="0" smtClean="0"/>
          </a:p>
        </p:txBody>
      </p:sp>
      <p:sp>
        <p:nvSpPr>
          <p:cNvPr id="1031" name="Rectangle 2"/>
          <p:cNvSpPr>
            <a:spLocks noGrp="1" noChangeArrowheads="1"/>
          </p:cNvSpPr>
          <p:nvPr>
            <p:ph type="title"/>
          </p:nvPr>
        </p:nvSpPr>
        <p:spPr/>
        <p:txBody>
          <a:bodyPr/>
          <a:lstStyle/>
          <a:p>
            <a:pPr eaLnBrk="1" hangingPunct="1"/>
            <a:r>
              <a:rPr lang="fr-FR" dirty="0" smtClean="0"/>
              <a:t>Interlocuteurs</a:t>
            </a:r>
            <a:endParaRPr lang="en-US" dirty="0" smtClean="0"/>
          </a:p>
        </p:txBody>
      </p:sp>
      <p:graphicFrame>
        <p:nvGraphicFramePr>
          <p:cNvPr id="13" name="Tableau 12"/>
          <p:cNvGraphicFramePr>
            <a:graphicFrameLocks noGrp="1"/>
          </p:cNvGraphicFramePr>
          <p:nvPr/>
        </p:nvGraphicFramePr>
        <p:xfrm>
          <a:off x="539552" y="1988840"/>
          <a:ext cx="8098100" cy="901005"/>
        </p:xfrm>
        <a:graphic>
          <a:graphicData uri="http://schemas.openxmlformats.org/drawingml/2006/table">
            <a:tbl>
              <a:tblPr firstRow="1" bandRow="1">
                <a:tableStyleId>{21E4AEA4-8DFA-4A89-87EB-49C32662AFE0}</a:tableStyleId>
              </a:tblPr>
              <a:tblGrid>
                <a:gridCol w="3205358"/>
                <a:gridCol w="4892742"/>
              </a:tblGrid>
              <a:tr h="352365">
                <a:tc>
                  <a:txBody>
                    <a:bodyPr/>
                    <a:lstStyle/>
                    <a:p>
                      <a:pPr algn="ctr"/>
                      <a:r>
                        <a:rPr lang="fr-FR" sz="1600" dirty="0" smtClean="0"/>
                        <a:t>Entité</a:t>
                      </a:r>
                      <a:endParaRPr lang="fr-FR" sz="1600" dirty="0"/>
                    </a:p>
                  </a:txBody>
                  <a:tcPr anchor="ctr"/>
                </a:tc>
                <a:tc>
                  <a:txBody>
                    <a:bodyPr/>
                    <a:lstStyle/>
                    <a:p>
                      <a:pPr algn="ctr"/>
                      <a:r>
                        <a:rPr lang="fr-FR" sz="1600" dirty="0" smtClean="0"/>
                        <a:t>Qui</a:t>
                      </a:r>
                      <a:endParaRPr lang="fr-FR" sz="1600" dirty="0"/>
                    </a:p>
                  </a:txBody>
                  <a:tcPr anchor="ctr"/>
                </a:tc>
              </a:tr>
              <a:tr h="2220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CHP</a:t>
                      </a:r>
                      <a:endParaRPr lang="fr-FR" sz="1200" dirty="0"/>
                    </a:p>
                  </a:txBody>
                  <a:tcPr anchor="ctr"/>
                </a:tc>
                <a:tc>
                  <a:txBody>
                    <a:bodyPr/>
                    <a:lstStyle/>
                    <a:p>
                      <a:pPr algn="ctr"/>
                      <a:r>
                        <a:rPr lang="fr-FR" sz="1200" dirty="0" smtClean="0"/>
                        <a:t>JC</a:t>
                      </a:r>
                      <a:r>
                        <a:rPr lang="fr-FR" sz="1200" baseline="0" dirty="0" smtClean="0"/>
                        <a:t> Montigny, T. Jardinet</a:t>
                      </a:r>
                      <a:endParaRPr lang="fr-FR" sz="1200" dirty="0"/>
                    </a:p>
                  </a:txBody>
                  <a:tcPr anchor="ctr"/>
                </a:tc>
              </a:tr>
              <a:tr h="2220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GSIT</a:t>
                      </a:r>
                    </a:p>
                  </a:txBody>
                  <a:tcPr anchor="ctr"/>
                </a:tc>
                <a:tc>
                  <a:txBody>
                    <a:bodyPr/>
                    <a:lstStyle/>
                    <a:p>
                      <a:pPr algn="ctr"/>
                      <a:r>
                        <a:rPr lang="fr-FR" sz="1200" dirty="0" err="1" smtClean="0"/>
                        <a:t>Y.Stitou</a:t>
                      </a:r>
                      <a:r>
                        <a:rPr lang="fr-FR" sz="1200" dirty="0" smtClean="0"/>
                        <a:t>, </a:t>
                      </a:r>
                      <a:r>
                        <a:rPr lang="fr-FR" sz="1200" dirty="0" err="1" smtClean="0"/>
                        <a:t>M.Mtougui</a:t>
                      </a:r>
                      <a:r>
                        <a:rPr lang="fr-FR" sz="1200" dirty="0" smtClean="0"/>
                        <a:t>,</a:t>
                      </a:r>
                      <a:r>
                        <a:rPr lang="fr-FR" sz="1200" baseline="0" dirty="0" smtClean="0"/>
                        <a:t> </a:t>
                      </a:r>
                      <a:r>
                        <a:rPr lang="fr-FR" sz="1200" baseline="0" dirty="0" err="1" smtClean="0"/>
                        <a:t>L.Formé-Bècherat</a:t>
                      </a:r>
                      <a:r>
                        <a:rPr lang="fr-FR" sz="1200" baseline="0" dirty="0" smtClean="0"/>
                        <a:t>, C-E Drexler</a:t>
                      </a:r>
                      <a:endParaRPr lang="fr-FR" sz="1200" dirty="0" smtClean="0"/>
                    </a:p>
                  </a:txBody>
                  <a:tcPr anchor="ctr"/>
                </a:tc>
              </a:tr>
            </a:tbl>
          </a:graphicData>
        </a:graphic>
      </p:graphicFrame>
      <p:graphicFrame>
        <p:nvGraphicFramePr>
          <p:cNvPr id="6" name="Tableau 5"/>
          <p:cNvGraphicFramePr>
            <a:graphicFrameLocks noGrp="1"/>
          </p:cNvGraphicFramePr>
          <p:nvPr/>
        </p:nvGraphicFramePr>
        <p:xfrm>
          <a:off x="539552" y="3717032"/>
          <a:ext cx="8098100" cy="901005"/>
        </p:xfrm>
        <a:graphic>
          <a:graphicData uri="http://schemas.openxmlformats.org/drawingml/2006/table">
            <a:tbl>
              <a:tblPr firstRow="1" bandRow="1">
                <a:tableStyleId>{21E4AEA4-8DFA-4A89-87EB-49C32662AFE0}</a:tableStyleId>
              </a:tblPr>
              <a:tblGrid>
                <a:gridCol w="5544616"/>
                <a:gridCol w="2553484"/>
              </a:tblGrid>
              <a:tr h="352365">
                <a:tc>
                  <a:txBody>
                    <a:bodyPr/>
                    <a:lstStyle/>
                    <a:p>
                      <a:pPr algn="ctr"/>
                      <a:r>
                        <a:rPr lang="fr-FR" sz="1600" dirty="0" smtClean="0"/>
                        <a:t>Document de référence</a:t>
                      </a:r>
                      <a:endParaRPr lang="fr-FR" sz="1600" dirty="0"/>
                    </a:p>
                  </a:txBody>
                  <a:tcPr anchor="ctr"/>
                </a:tc>
                <a:tc>
                  <a:txBody>
                    <a:bodyPr/>
                    <a:lstStyle/>
                    <a:p>
                      <a:pPr algn="ctr"/>
                      <a:r>
                        <a:rPr lang="fr-FR" sz="1600" dirty="0" smtClean="0"/>
                        <a:t>Version</a:t>
                      </a:r>
                      <a:endParaRPr lang="fr-FR" sz="1600" dirty="0"/>
                    </a:p>
                  </a:txBody>
                  <a:tcPr anchor="ctr"/>
                </a:tc>
              </a:tr>
              <a:tr h="2220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Application Solution Design CHP-V1 RCS.doc</a:t>
                      </a:r>
                      <a:endParaRPr lang="fr-FR" sz="1200" dirty="0"/>
                    </a:p>
                  </a:txBody>
                  <a:tcPr anchor="ctr"/>
                </a:tc>
                <a:tc>
                  <a:txBody>
                    <a:bodyPr/>
                    <a:lstStyle/>
                    <a:p>
                      <a:pPr algn="ctr"/>
                      <a:r>
                        <a:rPr lang="fr-FR" sz="1200" dirty="0" smtClean="0"/>
                        <a:t>V1_DRAFT</a:t>
                      </a:r>
                      <a:endParaRPr lang="fr-FR" sz="1200" dirty="0"/>
                    </a:p>
                  </a:txBody>
                  <a:tcPr anchor="ctr"/>
                </a:tc>
              </a:tr>
              <a:tr h="2220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dirty="0" smtClean="0"/>
                    </a:p>
                  </a:txBody>
                  <a:tcPr anchor="ctr"/>
                </a:tc>
                <a:tc>
                  <a:txBody>
                    <a:bodyPr/>
                    <a:lstStyle/>
                    <a:p>
                      <a:pPr algn="ctr"/>
                      <a:endParaRPr lang="fr-FR" sz="1200" dirty="0" smtClean="0"/>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Créances recouvrées</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010920"/>
        </p:xfrm>
        <a:graphic>
          <a:graphicData uri="http://schemas.openxmlformats.org/drawingml/2006/table">
            <a:tbl>
              <a:tblPr firstRow="1" bandRow="1">
                <a:tableStyleId>{5C22544A-7EE6-4342-B048-85BDC9FD1C3A}</a:tableStyleId>
              </a:tblPr>
              <a:tblGrid>
                <a:gridCol w="864096"/>
                <a:gridCol w="864096"/>
                <a:gridCol w="3744416"/>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2 </a:t>
                      </a:r>
                      <a:r>
                        <a:rPr lang="fr-FR" sz="1200" dirty="0" err="1" smtClean="0"/>
                        <a:t>Prest</a:t>
                      </a:r>
                      <a:r>
                        <a:rPr lang="fr-FR" sz="1200" dirty="0" smtClean="0"/>
                        <a:t>.</a:t>
                      </a:r>
                    </a:p>
                    <a:p>
                      <a:r>
                        <a:rPr lang="fr-FR" sz="1200" dirty="0" err="1" smtClean="0"/>
                        <a:t>Recou</a:t>
                      </a:r>
                      <a:r>
                        <a:rPr lang="fr-FR" sz="1200" dirty="0" smtClean="0"/>
                        <a:t>.</a:t>
                      </a:r>
                    </a:p>
                    <a:p>
                      <a:endParaRPr lang="fr-FR" sz="1200" dirty="0"/>
                    </a:p>
                  </a:txBody>
                  <a:tcPr/>
                </a:tc>
                <a:tc>
                  <a:txBody>
                    <a:bodyPr/>
                    <a:lstStyle/>
                    <a:p>
                      <a:r>
                        <a:rPr lang="fr-FR" sz="1200" dirty="0" smtClean="0"/>
                        <a:t>RCS</a:t>
                      </a:r>
                      <a:endParaRPr lang="fr-FR" sz="1200" dirty="0"/>
                    </a:p>
                  </a:txBody>
                  <a:tcPr/>
                </a:tc>
                <a:tc>
                  <a:txBody>
                    <a:bodyPr/>
                    <a:lstStyle/>
                    <a:p>
                      <a:pPr lvl="0"/>
                      <a:r>
                        <a:rPr lang="fr-FR" sz="1200" kern="1200" dirty="0" smtClean="0">
                          <a:solidFill>
                            <a:schemeClr val="dk1"/>
                          </a:solidFill>
                          <a:latin typeface="+mn-lt"/>
                          <a:ea typeface="+mn-ea"/>
                          <a:cs typeface="+mn-cs"/>
                        </a:rPr>
                        <a:t>Dossier</a:t>
                      </a:r>
                      <a:r>
                        <a:rPr lang="fr-FR" sz="1200" kern="1200" baseline="0" dirty="0" smtClean="0">
                          <a:solidFill>
                            <a:schemeClr val="dk1"/>
                          </a:solidFill>
                          <a:latin typeface="+mn-lt"/>
                          <a:ea typeface="+mn-ea"/>
                          <a:cs typeface="+mn-cs"/>
                        </a:rPr>
                        <a:t> de recouvrement</a:t>
                      </a:r>
                      <a:endParaRPr lang="fr-FR" sz="1200" kern="1200" dirty="0" smtClean="0">
                        <a:solidFill>
                          <a:schemeClr val="dk1"/>
                        </a:solidFill>
                        <a:latin typeface="+mn-lt"/>
                        <a:ea typeface="+mn-ea"/>
                        <a:cs typeface="+mn-cs"/>
                      </a:endParaRPr>
                    </a:p>
                    <a:p>
                      <a:endParaRPr lang="fr-FR" sz="800" dirty="0" smtClean="0"/>
                    </a:p>
                    <a:p>
                      <a:endParaRPr lang="fr-FR" sz="800" dirty="0"/>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20</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3892770" cy="365760"/>
        </p:xfrm>
        <a:graphic>
          <a:graphicData uri="http://schemas.openxmlformats.org/drawingml/2006/table">
            <a:tbl>
              <a:tblPr firstRow="1" bandRow="1">
                <a:tableStyleId>{5C22544A-7EE6-4342-B048-85BDC9FD1C3A}</a:tableStyleId>
              </a:tblPr>
              <a:tblGrid>
                <a:gridCol w="3892770"/>
              </a:tblGrid>
              <a:tr h="253766">
                <a:tc>
                  <a:txBody>
                    <a:bodyPr/>
                    <a:lstStyle/>
                    <a:p>
                      <a:r>
                        <a:rPr lang="fr-FR" sz="1800" b="1" kern="1200" dirty="0" smtClean="0">
                          <a:solidFill>
                            <a:schemeClr val="lt1"/>
                          </a:solidFill>
                          <a:latin typeface="+mn-lt"/>
                          <a:ea typeface="+mn-ea"/>
                          <a:cs typeface="+mn-cs"/>
                        </a:rPr>
                        <a:t>Flux I9 créances recouvrées </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104140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smtClean="0"/>
                        <a:t>2 600 000 dossiers transférés </a:t>
                      </a:r>
                      <a:endParaRPr lang="fr-FR"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smtClean="0">
                          <a:ln>
                            <a:noFill/>
                          </a:ln>
                          <a:solidFill>
                            <a:srgbClr val="333333"/>
                          </a:solidFill>
                          <a:effectLst/>
                          <a:uLnTx/>
                          <a:uFillTx/>
                          <a:latin typeface="+mn-lt"/>
                          <a:ea typeface="+mn-ea"/>
                          <a:cs typeface="+mn-cs"/>
                        </a:rPr>
                        <a:t>Récupération par polling sur un PATH</a:t>
                      </a:r>
                    </a:p>
                    <a:p>
                      <a:endParaRPr lang="fr-FR" sz="1400" dirty="0"/>
                    </a:p>
                  </a:txBody>
                  <a:tcPr/>
                </a:tc>
                <a:tc>
                  <a:txBody>
                    <a:bodyPr/>
                    <a:lstStyle/>
                    <a:p>
                      <a:pPr lvl="0"/>
                      <a:r>
                        <a:rPr lang="fr-FR" sz="1400" dirty="0" smtClean="0"/>
                        <a:t>CSV</a:t>
                      </a:r>
                      <a:endParaRPr lang="fr-FR" sz="1400" dirty="0"/>
                    </a:p>
                  </a:txBody>
                  <a:tcPr/>
                </a:tc>
                <a:tc>
                  <a:txBody>
                    <a:bodyPr/>
                    <a:lstStyle/>
                    <a:p>
                      <a:r>
                        <a:rPr lang="fr-FR" sz="900" kern="1200" dirty="0" smtClean="0">
                          <a:solidFill>
                            <a:schemeClr val="dk1"/>
                          </a:solidFill>
                          <a:latin typeface="+mn-lt"/>
                          <a:ea typeface="+mn-ea"/>
                          <a:cs typeface="+mn-cs"/>
                        </a:rPr>
                        <a:t>Flux en Y. Evolution des fichiers à faire valider par les prestataires de recouvrement + </a:t>
                      </a:r>
                      <a:r>
                        <a:rPr lang="fr-FR" sz="900" b="1" kern="1200" dirty="0" smtClean="0">
                          <a:solidFill>
                            <a:srgbClr val="FF0000"/>
                          </a:solidFill>
                          <a:latin typeface="+mn-lt"/>
                          <a:ea typeface="+mn-ea"/>
                          <a:cs typeface="+mn-cs"/>
                        </a:rPr>
                        <a:t>RG Routage à</a:t>
                      </a:r>
                      <a:r>
                        <a:rPr lang="fr-FR" sz="900" b="1" kern="1200" baseline="0" dirty="0" smtClean="0">
                          <a:solidFill>
                            <a:srgbClr val="FF0000"/>
                          </a:solidFill>
                          <a:latin typeface="+mn-lt"/>
                          <a:ea typeface="+mn-ea"/>
                          <a:cs typeface="+mn-cs"/>
                        </a:rPr>
                        <a:t> </a:t>
                      </a:r>
                      <a:r>
                        <a:rPr lang="fr-FR" sz="900" b="1" kern="1200" dirty="0" smtClean="0">
                          <a:solidFill>
                            <a:srgbClr val="FF0000"/>
                          </a:solidFill>
                          <a:latin typeface="+mn-lt"/>
                          <a:ea typeface="+mn-ea"/>
                          <a:cs typeface="+mn-cs"/>
                        </a:rPr>
                        <a:t>valider</a:t>
                      </a:r>
                      <a:endParaRPr lang="fr-FR" sz="900" dirty="0"/>
                    </a:p>
                  </a:txBody>
                  <a:tcPr/>
                </a:tc>
                <a:tc>
                  <a:txBody>
                    <a:bodyPr/>
                    <a:lstStyle/>
                    <a:p>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smtClean="0"/>
                        <a:t>Non</a:t>
                      </a:r>
                      <a:endParaRPr lang="fr-FR" sz="1400" dirty="0"/>
                    </a:p>
                  </a:txBody>
                  <a:tcPr/>
                </a:tc>
                <a:tc>
                  <a:txBody>
                    <a:bodyPr/>
                    <a:lstStyle/>
                    <a:p>
                      <a:r>
                        <a:rPr lang="fr-FR" sz="1400" smtClean="0"/>
                        <a:t>Non</a:t>
                      </a:r>
                      <a:endParaRPr lang="fr-FR" sz="1400" dirty="0"/>
                    </a:p>
                  </a:txBody>
                  <a:tcPr/>
                </a:tc>
                <a:tc>
                  <a:txBody>
                    <a:bodyPr/>
                    <a:lstStyle/>
                    <a:p>
                      <a:pPr lvl="0"/>
                      <a:r>
                        <a:rPr lang="fr-FR" sz="1400" smtClean="0"/>
                        <a:t>Non</a:t>
                      </a:r>
                      <a:endParaRPr lang="fr-FR" sz="1400" dirty="0"/>
                    </a:p>
                  </a:txBody>
                  <a:tcPr/>
                </a:tc>
                <a:tc>
                  <a:txBody>
                    <a:bodyPr/>
                    <a:lstStyle/>
                    <a:p>
                      <a:r>
                        <a:rPr lang="fr-FR" sz="1400" smtClean="0"/>
                        <a:t>Non</a:t>
                      </a:r>
                      <a:endParaRPr lang="fr-FR" sz="1400" dirty="0"/>
                    </a:p>
                  </a:txBody>
                  <a:tcPr/>
                </a:tc>
                <a:tc>
                  <a:txBody>
                    <a:bodyPr/>
                    <a:lstStyle/>
                    <a:p>
                      <a:r>
                        <a:rPr lang="fr-FR" sz="1400" dirty="0" smtClean="0"/>
                        <a:t>FTPS / .</a:t>
                      </a:r>
                      <a:r>
                        <a:rPr lang="fr-FR" sz="1400" dirty="0" err="1" smtClean="0"/>
                        <a:t>gz</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74168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r>
                        <a:rPr lang="fr-FR" sz="1400" b="1" kern="1200" baseline="0" dirty="0" smtClean="0">
                          <a:solidFill>
                            <a:schemeClr val="lt1"/>
                          </a:solidFill>
                          <a:latin typeface="+mn-lt"/>
                          <a:ea typeface="+mn-ea"/>
                          <a:cs typeface="+mn-cs"/>
                        </a:rPr>
                        <a:t> Fonctionnelles</a:t>
                      </a:r>
                      <a:endParaRPr lang="fr-FR" sz="1400" b="1" kern="1200" dirty="0" smtClean="0">
                        <a:solidFill>
                          <a:schemeClr val="lt1"/>
                        </a:solidFill>
                        <a:latin typeface="+mn-lt"/>
                        <a:ea typeface="+mn-ea"/>
                        <a:cs typeface="+mn-cs"/>
                      </a:endParaRPr>
                    </a:p>
                  </a:txBody>
                  <a:tcPr/>
                </a:tc>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Créances recouvrées</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828040"/>
        </p:xfrm>
        <a:graphic>
          <a:graphicData uri="http://schemas.openxmlformats.org/drawingml/2006/table">
            <a:tbl>
              <a:tblPr firstRow="1" bandRow="1">
                <a:tableStyleId>{5C22544A-7EE6-4342-B048-85BDC9FD1C3A}</a:tableStyleId>
              </a:tblPr>
              <a:tblGrid>
                <a:gridCol w="864096"/>
                <a:gridCol w="864096"/>
                <a:gridCol w="1296144"/>
                <a:gridCol w="864096"/>
                <a:gridCol w="1584176"/>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gridSpan="3">
                  <a:txBody>
                    <a:bodyPr/>
                    <a:lstStyle/>
                    <a:p>
                      <a:r>
                        <a:rPr lang="fr-FR" sz="1400" dirty="0" smtClean="0"/>
                        <a:t>Données</a:t>
                      </a:r>
                      <a:endParaRPr lang="fr-FR" sz="1400" dirty="0"/>
                    </a:p>
                  </a:txBody>
                  <a:tcPr/>
                </a:tc>
                <a:tc hMerge="1">
                  <a:txBody>
                    <a:bodyPr/>
                    <a:lstStyle/>
                    <a:p>
                      <a:endParaRPr lang="fr-FR" sz="1400" dirty="0"/>
                    </a:p>
                  </a:txBody>
                  <a:tcPr/>
                </a:tc>
                <a:tc hMerge="1">
                  <a:txBody>
                    <a:bodyPr/>
                    <a:lstStyle/>
                    <a:p>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p>
                    <a:p>
                      <a:endParaRPr lang="fr-FR" sz="1200" dirty="0"/>
                    </a:p>
                  </a:txBody>
                  <a:tcPr/>
                </a:tc>
                <a:tc>
                  <a:txBody>
                    <a:bodyPr/>
                    <a:lstStyle/>
                    <a:p>
                      <a:r>
                        <a:rPr lang="fr-FR" sz="1200" dirty="0" err="1" smtClean="0"/>
                        <a:t>Symph</a:t>
                      </a:r>
                      <a:r>
                        <a:rPr lang="fr-FR" sz="1200" dirty="0" smtClean="0"/>
                        <a:t>.</a:t>
                      </a:r>
                      <a:endParaRPr lang="fr-FR" sz="1200" dirty="0"/>
                    </a:p>
                  </a:txBody>
                  <a:tcPr/>
                </a:tc>
                <a:tc>
                  <a:txBody>
                    <a:bodyPr/>
                    <a:lstStyle/>
                    <a:p>
                      <a:pPr lvl="0"/>
                      <a:r>
                        <a:rPr lang="fr-FR" sz="1200" kern="1200" baseline="0" dirty="0" smtClean="0">
                          <a:solidFill>
                            <a:schemeClr val="dk1"/>
                          </a:solidFill>
                          <a:latin typeface="+mn-lt"/>
                          <a:ea typeface="+mn-ea"/>
                          <a:cs typeface="+mn-cs"/>
                        </a:rPr>
                        <a:t>pour les résiliés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dk1"/>
                          </a:solidFill>
                          <a:latin typeface="+mn-lt"/>
                          <a:ea typeface="+mn-ea"/>
                          <a:cs typeface="+mn-cs"/>
                        </a:rPr>
                        <a:t>pour les actifs</a:t>
                      </a:r>
                    </a:p>
                  </a:txBody>
                  <a:tcPr/>
                </a:tc>
                <a:tc>
                  <a:txBody>
                    <a:bodyPr/>
                    <a:lstStyle/>
                    <a:p>
                      <a:r>
                        <a:rPr lang="fr-FR" sz="1200" kern="1200" baseline="0" dirty="0" smtClean="0">
                          <a:solidFill>
                            <a:schemeClr val="dk1"/>
                          </a:solidFill>
                          <a:latin typeface="+mn-lt"/>
                          <a:ea typeface="+mn-ea"/>
                          <a:cs typeface="+mn-cs"/>
                        </a:rPr>
                        <a:t>pour les irrécouvrables</a:t>
                      </a:r>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Quotidienne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21</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3892770" cy="365760"/>
        </p:xfrm>
        <a:graphic>
          <a:graphicData uri="http://schemas.openxmlformats.org/drawingml/2006/table">
            <a:tbl>
              <a:tblPr firstRow="1" bandRow="1">
                <a:tableStyleId>{5C22544A-7EE6-4342-B048-85BDC9FD1C3A}</a:tableStyleId>
              </a:tblPr>
              <a:tblGrid>
                <a:gridCol w="3892770"/>
              </a:tblGrid>
              <a:tr h="253766">
                <a:tc>
                  <a:txBody>
                    <a:bodyPr/>
                    <a:lstStyle/>
                    <a:p>
                      <a:r>
                        <a:rPr lang="fr-FR" sz="1800" b="1" kern="1200" dirty="0" smtClean="0">
                          <a:solidFill>
                            <a:schemeClr val="lt1"/>
                          </a:solidFill>
                          <a:latin typeface="+mn-lt"/>
                          <a:ea typeface="+mn-ea"/>
                          <a:cs typeface="+mn-cs"/>
                        </a:rPr>
                        <a:t>Flux I9.1 créances recouvrées </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104140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3fi</a:t>
                      </a:r>
                      <a:r>
                        <a:rPr lang="fr-FR" sz="1200" baseline="0" dirty="0" smtClean="0"/>
                        <a:t>chiers/j </a:t>
                      </a:r>
                      <a:r>
                        <a:rPr lang="fr-FR" sz="1200" b="1" kern="1200" dirty="0" smtClean="0">
                          <a:solidFill>
                            <a:srgbClr val="FF0000"/>
                          </a:solidFill>
                          <a:latin typeface="+mn-lt"/>
                          <a:ea typeface="+mn-ea"/>
                          <a:cs typeface="+mn-cs"/>
                        </a:rPr>
                        <a:t>(Volumétrie en attente)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smtClean="0">
                          <a:ln>
                            <a:noFill/>
                          </a:ln>
                          <a:solidFill>
                            <a:srgbClr val="333333"/>
                          </a:solidFill>
                          <a:effectLst/>
                          <a:uLnTx/>
                          <a:uFillTx/>
                          <a:latin typeface="+mn-lt"/>
                          <a:ea typeface="+mn-ea"/>
                          <a:cs typeface="+mn-cs"/>
                        </a:rPr>
                        <a:t>Récupération par polling sur un PATH</a:t>
                      </a:r>
                    </a:p>
                    <a:p>
                      <a:endParaRPr lang="fr-FR" sz="1400" dirty="0"/>
                    </a:p>
                  </a:txBody>
                  <a:tcPr/>
                </a:tc>
                <a:tc>
                  <a:txBody>
                    <a:bodyPr/>
                    <a:lstStyle/>
                    <a:p>
                      <a:pPr lvl="0"/>
                      <a:r>
                        <a:rPr lang="fr-FR" sz="1400" dirty="0" smtClean="0"/>
                        <a:t>3 types</a:t>
                      </a:r>
                      <a:r>
                        <a:rPr lang="fr-FR" sz="1400" baseline="0" dirty="0" smtClean="0"/>
                        <a:t> </a:t>
                      </a:r>
                      <a:r>
                        <a:rPr lang="fr-FR" sz="1400" dirty="0" smtClean="0"/>
                        <a:t>CSV / .</a:t>
                      </a:r>
                      <a:r>
                        <a:rPr lang="fr-FR" sz="1400" dirty="0" err="1" smtClean="0"/>
                        <a:t>gz</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FTPS</a:t>
                      </a:r>
                      <a:r>
                        <a:rPr lang="fr-FR" sz="1400" baseline="0" dirty="0" smtClean="0"/>
                        <a:t> / .</a:t>
                      </a:r>
                      <a:r>
                        <a:rPr lang="fr-FR" sz="1400" baseline="0" dirty="0" err="1" smtClean="0"/>
                        <a:t>gz</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2804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p>
                  </a:txBody>
                  <a:tcPr/>
                </a:tc>
              </a:tr>
              <a:tr h="370840">
                <a:tc>
                  <a:txBody>
                    <a:bodyPr/>
                    <a:lstStyle/>
                    <a:p>
                      <a:endParaRPr lang="fr-FR" sz="1400" dirty="0"/>
                    </a:p>
                  </a:txBody>
                  <a:tcPr/>
                </a:tc>
                <a:tc>
                  <a:txBody>
                    <a:bodyPr/>
                    <a:lstStyle/>
                    <a:p>
                      <a:endParaRPr lang="fr-FR" sz="1400" dirty="0"/>
                    </a:p>
                  </a:txBody>
                  <a:tcPr/>
                </a:tc>
                <a:tc>
                  <a:txBody>
                    <a:bodyPr/>
                    <a:lstStyle/>
                    <a:p>
                      <a:r>
                        <a:rPr lang="fr-FR" sz="1200" i="1" kern="1200" dirty="0" smtClean="0">
                          <a:solidFill>
                            <a:schemeClr val="dk1"/>
                          </a:solidFill>
                          <a:latin typeface="+mn-lt"/>
                          <a:ea typeface="+mn-ea"/>
                          <a:cs typeface="+mn-cs"/>
                        </a:rPr>
                        <a:t>« Comme il y'a deux C24, il faudra avoir trois arborescences différentes »</a:t>
                      </a:r>
                      <a:endParaRPr lang="fr-FR" sz="1050" i="1"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Proposition de coupure</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041400"/>
        </p:xfrm>
        <a:graphic>
          <a:graphicData uri="http://schemas.openxmlformats.org/drawingml/2006/table">
            <a:tbl>
              <a:tblPr firstRow="1" bandRow="1">
                <a:tableStyleId>{5C22544A-7EE6-4342-B048-85BDC9FD1C3A}</a:tableStyleId>
              </a:tblPr>
              <a:tblGrid>
                <a:gridCol w="864096"/>
                <a:gridCol w="864096"/>
                <a:gridCol w="3744416"/>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p>
                    <a:p>
                      <a:endParaRPr lang="fr-FR" sz="1200" dirty="0"/>
                    </a:p>
                  </a:txBody>
                  <a:tcPr/>
                </a:tc>
                <a:tc>
                  <a:txBody>
                    <a:bodyPr/>
                    <a:lstStyle/>
                    <a:p>
                      <a:r>
                        <a:rPr lang="fr-FR" sz="1200" dirty="0" err="1" smtClean="0"/>
                        <a:t>Symph</a:t>
                      </a:r>
                      <a:r>
                        <a:rPr lang="fr-FR" sz="1200" dirty="0" smtClean="0"/>
                        <a:t>.</a:t>
                      </a:r>
                      <a:endParaRPr lang="fr-FR" sz="1200" dirty="0"/>
                    </a:p>
                  </a:txBody>
                  <a:tcPr/>
                </a:tc>
                <a:tc>
                  <a:txBody>
                    <a:bodyPr/>
                    <a:lstStyle/>
                    <a:p>
                      <a:pPr lvl="0"/>
                      <a:r>
                        <a:rPr lang="fr-FR" sz="1400" b="1" kern="1200" baseline="0" dirty="0" smtClean="0">
                          <a:solidFill>
                            <a:srgbClr val="FF0000"/>
                          </a:solidFill>
                          <a:latin typeface="+mn-lt"/>
                          <a:ea typeface="+mn-ea"/>
                          <a:cs typeface="+mn-cs"/>
                        </a:rPr>
                        <a:t>~~12 champs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dk1"/>
                        </a:solidFill>
                        <a:latin typeface="+mn-lt"/>
                        <a:ea typeface="+mn-ea"/>
                        <a:cs typeface="+mn-cs"/>
                      </a:endParaRPr>
                    </a:p>
                  </a:txBody>
                  <a:tcPr/>
                </a:tc>
                <a:tc>
                  <a:txBody>
                    <a:bodyPr/>
                    <a:lstStyle/>
                    <a:p>
                      <a:r>
                        <a:rPr lang="fr-FR" sz="1200" dirty="0" smtClean="0"/>
                        <a:t>Fichier</a:t>
                      </a:r>
                      <a:endParaRPr lang="fr-FR" sz="1200" dirty="0"/>
                    </a:p>
                  </a:txBody>
                  <a:tcPr/>
                </a:tc>
                <a:tc>
                  <a:txBody>
                    <a:bodyPr/>
                    <a:lstStyle/>
                    <a:p>
                      <a:r>
                        <a:rPr lang="fr-FR" sz="1200" dirty="0" smtClean="0"/>
                        <a:t>1 fois par jour après nuit applicative</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22</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3892770" cy="365760"/>
        </p:xfrm>
        <a:graphic>
          <a:graphicData uri="http://schemas.openxmlformats.org/drawingml/2006/table">
            <a:tbl>
              <a:tblPr firstRow="1" bandRow="1">
                <a:tableStyleId>{5C22544A-7EE6-4342-B048-85BDC9FD1C3A}</a:tableStyleId>
              </a:tblPr>
              <a:tblGrid>
                <a:gridCol w="3892770"/>
              </a:tblGrid>
              <a:tr h="253766">
                <a:tc>
                  <a:txBody>
                    <a:bodyPr/>
                    <a:lstStyle/>
                    <a:p>
                      <a:r>
                        <a:rPr lang="fr-FR" sz="1800" b="1" kern="1200" dirty="0" smtClean="0">
                          <a:solidFill>
                            <a:schemeClr val="lt1"/>
                          </a:solidFill>
                          <a:latin typeface="+mn-lt"/>
                          <a:ea typeface="+mn-ea"/>
                          <a:cs typeface="+mn-cs"/>
                        </a:rPr>
                        <a:t>Flux I6 Proposition de</a:t>
                      </a:r>
                      <a:r>
                        <a:rPr lang="fr-FR" sz="1800" b="1" kern="1200" baseline="0" dirty="0" smtClean="0">
                          <a:solidFill>
                            <a:schemeClr val="lt1"/>
                          </a:solidFill>
                          <a:latin typeface="+mn-lt"/>
                          <a:ea typeface="+mn-ea"/>
                          <a:cs typeface="+mn-cs"/>
                        </a:rPr>
                        <a:t> coupure</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131572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smtClean="0"/>
                        <a:t>1fichier/j </a:t>
                      </a:r>
                      <a:r>
                        <a:rPr lang="fr-FR" sz="1100" b="1" kern="1200" dirty="0" smtClean="0">
                          <a:solidFill>
                            <a:srgbClr val="FF0000"/>
                          </a:solidFill>
                          <a:latin typeface="+mn-lt"/>
                          <a:ea typeface="+mn-ea"/>
                          <a:cs typeface="+mn-cs"/>
                        </a:rPr>
                        <a:t>(</a:t>
                      </a:r>
                      <a:r>
                        <a:rPr lang="fr-FR" sz="1100" b="1" kern="1200" dirty="0" err="1" smtClean="0">
                          <a:solidFill>
                            <a:srgbClr val="FF0000"/>
                          </a:solidFill>
                          <a:latin typeface="+mn-lt"/>
                          <a:ea typeface="+mn-ea"/>
                          <a:cs typeface="+mn-cs"/>
                        </a:rPr>
                        <a:t>Volumetrie</a:t>
                      </a:r>
                      <a:r>
                        <a:rPr lang="fr-FR" sz="1100" b="1" kern="1200" dirty="0" smtClean="0">
                          <a:solidFill>
                            <a:srgbClr val="FF0000"/>
                          </a:solidFill>
                          <a:latin typeface="+mn-lt"/>
                          <a:ea typeface="+mn-ea"/>
                          <a:cs typeface="+mn-cs"/>
                        </a:rPr>
                        <a:t> en attente)</a:t>
                      </a:r>
                      <a:endParaRPr lang="fr-FR"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333333"/>
                          </a:solidFill>
                          <a:effectLst/>
                          <a:uLnTx/>
                          <a:uFillTx/>
                          <a:latin typeface="+mn-lt"/>
                          <a:ea typeface="+mn-ea"/>
                          <a:cs typeface="+mn-cs"/>
                        </a:rPr>
                        <a:t>Récupération par polling sur un PATH</a:t>
                      </a:r>
                    </a:p>
                    <a:p>
                      <a:endParaRPr lang="fr-FR" sz="1400" dirty="0"/>
                    </a:p>
                  </a:txBody>
                  <a:tcPr/>
                </a:tc>
                <a:tc>
                  <a:txBody>
                    <a:bodyPr/>
                    <a:lstStyle/>
                    <a:p>
                      <a:pPr lvl="0"/>
                      <a:r>
                        <a:rPr lang="fr-FR" sz="1400" dirty="0" smtClean="0"/>
                        <a:t>CSV</a:t>
                      </a:r>
                      <a:endParaRPr lang="fr-FR" sz="1400" dirty="0"/>
                    </a:p>
                  </a:txBody>
                  <a:tcPr/>
                </a:tc>
                <a:tc>
                  <a:txBody>
                    <a:bodyPr/>
                    <a:lstStyle/>
                    <a:p>
                      <a:r>
                        <a:rPr lang="fr-FR" sz="1400" dirty="0" smtClean="0"/>
                        <a:t>Non</a:t>
                      </a:r>
                      <a:endParaRPr lang="fr-FR" sz="10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b="1" dirty="0" smtClean="0">
                          <a:solidFill>
                            <a:srgbClr val="FF0000"/>
                          </a:solidFill>
                        </a:rPr>
                        <a:t>Non ?</a:t>
                      </a:r>
                      <a:endParaRPr lang="fr-FR" sz="1400" b="1" dirty="0">
                        <a:solidFill>
                          <a:srgbClr val="FF0000"/>
                        </a:solidFill>
                      </a:endParaRPr>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FTPS / .</a:t>
                      </a:r>
                      <a:r>
                        <a:rPr lang="fr-FR" sz="1400" dirty="0" err="1" smtClean="0"/>
                        <a:t>gz</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110236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p>
                  </a:txBody>
                  <a:tcPr/>
                </a:tc>
              </a:tr>
              <a:tr h="370840">
                <a:tc>
                  <a:txBody>
                    <a:bodyPr/>
                    <a:lstStyle/>
                    <a:p>
                      <a:endParaRPr lang="fr-FR" sz="1400" dirty="0"/>
                    </a:p>
                  </a:txBody>
                  <a:tcPr/>
                </a:tc>
                <a:tc>
                  <a:txBody>
                    <a:bodyPr/>
                    <a:lstStyle/>
                    <a:p>
                      <a:r>
                        <a:rPr lang="fr-FR" sz="1400" dirty="0" smtClean="0"/>
                        <a:t>Fin de trêve hivernale (estimation)</a:t>
                      </a:r>
                      <a:endParaRPr lang="fr-FR" sz="1400" dirty="0"/>
                    </a:p>
                  </a:txBody>
                  <a:tcPr/>
                </a:tc>
                <a:tc>
                  <a:txBody>
                    <a:bodyPr/>
                    <a:lstStyle/>
                    <a:p>
                      <a:endParaRPr lang="fr-FR" sz="1050" i="1"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Flux RCS – Editique: Cinématique d’appel</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23</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pic>
        <p:nvPicPr>
          <p:cNvPr id="2050" name="Objet 6"/>
          <p:cNvPicPr>
            <a:picLocks noChangeArrowheads="1"/>
          </p:cNvPicPr>
          <p:nvPr/>
        </p:nvPicPr>
        <p:blipFill>
          <a:blip r:embed="rId2" cstate="print"/>
          <a:srcRect l="-105" t="-1997" b="-1295"/>
          <a:stretch>
            <a:fillRect/>
          </a:stretch>
        </p:blipFill>
        <p:spPr bwMode="auto">
          <a:xfrm>
            <a:off x="1907704" y="2348880"/>
            <a:ext cx="5256584" cy="3600400"/>
          </a:xfrm>
          <a:prstGeom prst="rect">
            <a:avLst/>
          </a:prstGeom>
          <a:noFill/>
          <a:ln w="9525">
            <a:noFill/>
            <a:miter lim="800000"/>
            <a:headEnd/>
            <a:tailEnd/>
          </a:ln>
        </p:spPr>
      </p:pic>
      <p:sp>
        <p:nvSpPr>
          <p:cNvPr id="6" name="Espace réservé du contenu 2"/>
          <p:cNvSpPr>
            <a:spLocks noGrp="1"/>
          </p:cNvSpPr>
          <p:nvPr>
            <p:ph idx="1"/>
          </p:nvPr>
        </p:nvSpPr>
        <p:spPr>
          <a:xfrm>
            <a:off x="467544" y="1532731"/>
            <a:ext cx="8029575" cy="4200525"/>
          </a:xfrm>
        </p:spPr>
        <p:txBody>
          <a:bodyPr/>
          <a:lstStyle/>
          <a:p>
            <a:r>
              <a:rPr lang="fr-FR" b="1" dirty="0" smtClean="0"/>
              <a:t>« Flux de données RCS-Editique » pour les flux concernant l’envoi de courriers par les façonniers</a:t>
            </a:r>
            <a:endParaRPr lang="fr-F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Editique</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010920"/>
        </p:xfrm>
        <a:graphic>
          <a:graphicData uri="http://schemas.openxmlformats.org/drawingml/2006/table">
            <a:tbl>
              <a:tblPr firstRow="1" bandRow="1">
                <a:tableStyleId>{5C22544A-7EE6-4342-B048-85BDC9FD1C3A}</a:tableStyleId>
              </a:tblPr>
              <a:tblGrid>
                <a:gridCol w="864096"/>
                <a:gridCol w="864096"/>
                <a:gridCol w="3744416"/>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p>
                    <a:p>
                      <a:endParaRPr lang="fr-FR" sz="1200" dirty="0"/>
                    </a:p>
                  </a:txBody>
                  <a:tcPr/>
                </a:tc>
                <a:tc>
                  <a:txBody>
                    <a:bodyPr/>
                    <a:lstStyle/>
                    <a:p>
                      <a:r>
                        <a:rPr lang="fr-FR" sz="1200" b="0" dirty="0" err="1" smtClean="0">
                          <a:solidFill>
                            <a:schemeClr val="tx1"/>
                          </a:solidFill>
                        </a:rPr>
                        <a:t>Streamserve</a:t>
                      </a:r>
                      <a:r>
                        <a:rPr lang="fr-FR" sz="1200" b="0" dirty="0" smtClean="0">
                          <a:solidFill>
                            <a:schemeClr val="tx1"/>
                          </a:solidFill>
                        </a:rPr>
                        <a:t>.</a:t>
                      </a:r>
                      <a:endParaRPr lang="fr-FR" sz="12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dk1"/>
                          </a:solidFill>
                          <a:latin typeface="+mn-lt"/>
                          <a:ea typeface="+mn-ea"/>
                          <a:cs typeface="+mn-cs"/>
                        </a:rPr>
                        <a:t>Données constituantes des courriers</a:t>
                      </a:r>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1 fois /j</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au plus tard à 08h du matin</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24</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3892770" cy="365760"/>
        </p:xfrm>
        <a:graphic>
          <a:graphicData uri="http://schemas.openxmlformats.org/drawingml/2006/table">
            <a:tbl>
              <a:tblPr firstRow="1" bandRow="1">
                <a:tableStyleId>{5C22544A-7EE6-4342-B048-85BDC9FD1C3A}</a:tableStyleId>
              </a:tblPr>
              <a:tblGrid>
                <a:gridCol w="3892770"/>
              </a:tblGrid>
              <a:tr h="253766">
                <a:tc>
                  <a:txBody>
                    <a:bodyPr/>
                    <a:lstStyle/>
                    <a:p>
                      <a:r>
                        <a:rPr lang="fr-FR" sz="1800" b="1" kern="1200" dirty="0" smtClean="0">
                          <a:solidFill>
                            <a:schemeClr val="lt1"/>
                          </a:solidFill>
                          <a:latin typeface="+mn-lt"/>
                          <a:ea typeface="+mn-ea"/>
                          <a:cs typeface="+mn-cs"/>
                        </a:rPr>
                        <a:t>Flux I3 Demande composition </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101092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&gt;140fichiers/j</a:t>
                      </a:r>
                      <a:r>
                        <a:rPr lang="fr-FR" sz="1200" baseline="0" dirty="0" smtClean="0"/>
                        <a:t> </a:t>
                      </a:r>
                      <a:r>
                        <a:rPr lang="fr-FR" sz="1200" b="1" kern="1200" dirty="0" smtClean="0">
                          <a:solidFill>
                            <a:srgbClr val="FF0000"/>
                          </a:solidFill>
                          <a:latin typeface="+mn-lt"/>
                          <a:ea typeface="+mn-ea"/>
                          <a:cs typeface="+mn-cs"/>
                        </a:rPr>
                        <a:t>(</a:t>
                      </a:r>
                      <a:r>
                        <a:rPr lang="fr-FR" sz="1200" b="1" kern="1200" dirty="0" err="1" smtClean="0">
                          <a:solidFill>
                            <a:srgbClr val="FF0000"/>
                          </a:solidFill>
                          <a:latin typeface="+mn-lt"/>
                          <a:ea typeface="+mn-ea"/>
                          <a:cs typeface="+mn-cs"/>
                        </a:rPr>
                        <a:t>Volumetrie</a:t>
                      </a:r>
                      <a:r>
                        <a:rPr lang="fr-FR" sz="1200" b="1" kern="1200" dirty="0" smtClean="0">
                          <a:solidFill>
                            <a:srgbClr val="FF0000"/>
                          </a:solidFill>
                          <a:latin typeface="+mn-lt"/>
                          <a:ea typeface="+mn-ea"/>
                          <a:cs typeface="+mn-cs"/>
                        </a:rPr>
                        <a:t> en attente)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smtClean="0">
                          <a:ln>
                            <a:noFill/>
                          </a:ln>
                          <a:solidFill>
                            <a:srgbClr val="333333"/>
                          </a:solidFill>
                          <a:effectLst/>
                          <a:uLnTx/>
                          <a:uFillTx/>
                          <a:latin typeface="+mn-lt"/>
                          <a:ea typeface="+mn-ea"/>
                          <a:cs typeface="+mn-cs"/>
                        </a:rPr>
                        <a:t>Récupération par polling sur un PATH</a:t>
                      </a:r>
                    </a:p>
                    <a:p>
                      <a:endParaRPr lang="fr-FR" sz="800" dirty="0"/>
                    </a:p>
                  </a:txBody>
                  <a:tcPr/>
                </a:tc>
                <a:tc>
                  <a:txBody>
                    <a:bodyPr/>
                    <a:lstStyle/>
                    <a:p>
                      <a:r>
                        <a:rPr lang="fr-FR" sz="1400" b="1" dirty="0" smtClean="0">
                          <a:solidFill>
                            <a:srgbClr val="FF0000"/>
                          </a:solidFill>
                        </a:rPr>
                        <a:t>CSV?</a:t>
                      </a:r>
                      <a:endParaRPr lang="fr-FR" sz="1400" b="1" dirty="0">
                        <a:solidFill>
                          <a:srgbClr val="FF0000"/>
                        </a:solidFill>
                      </a:endParaRPr>
                    </a:p>
                  </a:txBody>
                  <a:tcPr/>
                </a:tc>
                <a:tc>
                  <a:txBody>
                    <a:bodyPr/>
                    <a:lstStyle/>
                    <a:p>
                      <a:r>
                        <a:rPr lang="fr-FR" sz="1400" dirty="0" smtClean="0"/>
                        <a:t>Non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Non</a:t>
                      </a:r>
                    </a:p>
                    <a:p>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356992"/>
          <a:ext cx="8029575" cy="10363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333333"/>
                          </a:solidFill>
                          <a:effectLst/>
                          <a:uLnTx/>
                          <a:uFillTx/>
                          <a:latin typeface="+mn-lt"/>
                          <a:ea typeface="+mn-ea"/>
                          <a:cs typeface="+mn-cs"/>
                        </a:rPr>
                        <a:t>Non</a:t>
                      </a:r>
                    </a:p>
                    <a:p>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Non</a:t>
                      </a:r>
                    </a:p>
                    <a:p>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Flux</a:t>
                      </a:r>
                      <a:r>
                        <a:rPr lang="fr-FR" sz="1400" baseline="0" dirty="0" smtClean="0"/>
                        <a:t> I4 (E06)</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r>
                        <a:rPr lang="fr-FR" sz="1400" dirty="0" smtClean="0"/>
                        <a:t>FTPS / CFT</a:t>
                      </a:r>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8900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p>
                  </a:txBody>
                  <a:tcPr/>
                </a:tc>
              </a:tr>
              <a:tr h="370840">
                <a:tc>
                  <a:txBody>
                    <a:bodyPr/>
                    <a:lstStyle/>
                    <a:p>
                      <a:endParaRPr lang="fr-FR" sz="1400" dirty="0"/>
                    </a:p>
                  </a:txBody>
                  <a:tcPr/>
                </a:tc>
                <a:tc>
                  <a:txBody>
                    <a:bodyPr/>
                    <a:lstStyle/>
                    <a:p>
                      <a:r>
                        <a:rPr lang="fr-FR" sz="1400" dirty="0" smtClean="0"/>
                        <a:t>Fin</a:t>
                      </a:r>
                      <a:r>
                        <a:rPr lang="fr-FR" sz="1400" baseline="0" dirty="0" smtClean="0"/>
                        <a:t> de la </a:t>
                      </a:r>
                      <a:r>
                        <a:rPr lang="fr-FR" sz="1400" dirty="0" smtClean="0"/>
                        <a:t>Trêve</a:t>
                      </a:r>
                      <a:r>
                        <a:rPr lang="fr-FR" sz="1400" baseline="0" dirty="0" smtClean="0"/>
                        <a:t> hivernale</a:t>
                      </a:r>
                      <a:endParaRPr lang="fr-FR" sz="1400" dirty="0"/>
                    </a:p>
                  </a:txBody>
                  <a:tcPr/>
                </a:tc>
                <a:tc>
                  <a:txBody>
                    <a:bodyPr/>
                    <a:lstStyle/>
                    <a:p>
                      <a:endParaRPr lang="fr-FR" sz="1050" i="1"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Editique</a:t>
            </a:r>
            <a:endParaRPr lang="fr-FR" sz="2000" dirty="0"/>
          </a:p>
        </p:txBody>
      </p:sp>
      <p:graphicFrame>
        <p:nvGraphicFramePr>
          <p:cNvPr id="6" name="Espace réservé du contenu 5"/>
          <p:cNvGraphicFramePr>
            <a:graphicFrameLocks noGrp="1"/>
          </p:cNvGraphicFramePr>
          <p:nvPr>
            <p:ph idx="1"/>
          </p:nvPr>
        </p:nvGraphicFramePr>
        <p:xfrm>
          <a:off x="611560" y="1451727"/>
          <a:ext cx="8029574" cy="1010920"/>
        </p:xfrm>
        <a:graphic>
          <a:graphicData uri="http://schemas.openxmlformats.org/drawingml/2006/table">
            <a:tbl>
              <a:tblPr firstRow="1" bandRow="1">
                <a:tableStyleId>{5C22544A-7EE6-4342-B048-85BDC9FD1C3A}</a:tableStyleId>
              </a:tblPr>
              <a:tblGrid>
                <a:gridCol w="864096"/>
                <a:gridCol w="864096"/>
                <a:gridCol w="3744416"/>
                <a:gridCol w="1224136"/>
                <a:gridCol w="1332830"/>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err="1" smtClean="0"/>
                        <a:t>Streamserve</a:t>
                      </a:r>
                      <a:endParaRPr lang="fr-FR" sz="1200" dirty="0" smtClean="0"/>
                    </a:p>
                    <a:p>
                      <a:endParaRPr lang="fr-FR" sz="1200" dirty="0"/>
                    </a:p>
                  </a:txBody>
                  <a:tcPr/>
                </a:tc>
                <a:tc>
                  <a:txBody>
                    <a:bodyPr/>
                    <a:lstStyle/>
                    <a:p>
                      <a:r>
                        <a:rPr lang="fr-FR" sz="1200" kern="1200" dirty="0" smtClean="0">
                          <a:solidFill>
                            <a:schemeClr val="dk1"/>
                          </a:solidFill>
                          <a:latin typeface="+mn-lt"/>
                          <a:ea typeface="+mn-ea"/>
                          <a:cs typeface="+mn-cs"/>
                        </a:rPr>
                        <a:t>RCS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dk1"/>
                          </a:solidFill>
                          <a:latin typeface="+mn-lt"/>
                          <a:ea typeface="+mn-ea"/>
                          <a:cs typeface="+mn-cs"/>
                        </a:rPr>
                        <a:t>Flux E06</a:t>
                      </a:r>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Une notification par lot</a:t>
                      </a:r>
                    </a:p>
                    <a:p>
                      <a:endParaRPr lang="fr-FR" sz="1200" dirty="0" smtClean="0"/>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25</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3892770" cy="365760"/>
        </p:xfrm>
        <a:graphic>
          <a:graphicData uri="http://schemas.openxmlformats.org/drawingml/2006/table">
            <a:tbl>
              <a:tblPr firstRow="1" bandRow="1">
                <a:tableStyleId>{5C22544A-7EE6-4342-B048-85BDC9FD1C3A}</a:tableStyleId>
              </a:tblPr>
              <a:tblGrid>
                <a:gridCol w="3892770"/>
              </a:tblGrid>
              <a:tr h="253766">
                <a:tc>
                  <a:txBody>
                    <a:bodyPr/>
                    <a:lstStyle/>
                    <a:p>
                      <a:r>
                        <a:rPr lang="fr-FR" sz="1800" b="1" kern="1200" dirty="0" smtClean="0">
                          <a:solidFill>
                            <a:schemeClr val="lt1"/>
                          </a:solidFill>
                          <a:latin typeface="+mn-lt"/>
                          <a:ea typeface="+mn-ea"/>
                          <a:cs typeface="+mn-cs"/>
                        </a:rPr>
                        <a:t>Flux I4 Notification composition </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492896"/>
          <a:ext cx="8029575" cy="965200"/>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370840">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smtClean="0"/>
                        <a:t>&gt;140fichiers/j</a:t>
                      </a:r>
                      <a:r>
                        <a:rPr lang="fr-FR" sz="1100" baseline="0" dirty="0" smtClean="0"/>
                        <a:t> </a:t>
                      </a:r>
                      <a:r>
                        <a:rPr lang="fr-FR" sz="1100" b="1" kern="1200" dirty="0" smtClean="0">
                          <a:solidFill>
                            <a:srgbClr val="FF0000"/>
                          </a:solidFill>
                          <a:latin typeface="+mn-lt"/>
                          <a:ea typeface="+mn-ea"/>
                          <a:cs typeface="+mn-cs"/>
                        </a:rPr>
                        <a:t>(</a:t>
                      </a:r>
                      <a:r>
                        <a:rPr lang="fr-FR" sz="1100" b="1" kern="1200" dirty="0" err="1" smtClean="0">
                          <a:solidFill>
                            <a:srgbClr val="FF0000"/>
                          </a:solidFill>
                          <a:latin typeface="+mn-lt"/>
                          <a:ea typeface="+mn-ea"/>
                          <a:cs typeface="+mn-cs"/>
                        </a:rPr>
                        <a:t>Volumetrie</a:t>
                      </a:r>
                      <a:r>
                        <a:rPr lang="fr-FR" sz="1100" b="1" kern="1200" dirty="0" smtClean="0">
                          <a:solidFill>
                            <a:srgbClr val="FF0000"/>
                          </a:solidFill>
                          <a:latin typeface="+mn-lt"/>
                          <a:ea typeface="+mn-ea"/>
                          <a:cs typeface="+mn-cs"/>
                        </a:rPr>
                        <a:t> en attente)</a:t>
                      </a:r>
                      <a:endParaRPr lang="fr-FR" sz="1100" dirty="0"/>
                    </a:p>
                  </a:txBody>
                  <a:tcPr/>
                </a:tc>
                <a:tc>
                  <a:txBody>
                    <a:bodyPr/>
                    <a:lstStyle/>
                    <a:p>
                      <a:endParaRPr lang="fr-FR" sz="1400" dirty="0"/>
                    </a:p>
                  </a:txBody>
                  <a:tcPr/>
                </a:tc>
                <a:tc>
                  <a:txBody>
                    <a:bodyPr/>
                    <a:lstStyle/>
                    <a:p>
                      <a:pPr lvl="0"/>
                      <a:r>
                        <a:rPr lang="fr-FR" sz="1400" dirty="0" smtClean="0"/>
                        <a:t>.csv</a:t>
                      </a:r>
                      <a:endParaRPr lang="fr-FR" sz="1400" dirty="0"/>
                    </a:p>
                  </a:txBody>
                  <a:tcPr/>
                </a:tc>
                <a:tc>
                  <a:txBody>
                    <a:bodyPr/>
                    <a:lstStyle/>
                    <a:p>
                      <a:r>
                        <a:rPr lang="fr-FR" sz="900" dirty="0" smtClean="0"/>
                        <a:t>Routage (sur le SAP_ID) vers les</a:t>
                      </a:r>
                      <a:r>
                        <a:rPr lang="fr-FR" sz="900" baseline="0" dirty="0" smtClean="0"/>
                        <a:t> applications concernées</a:t>
                      </a:r>
                      <a:endParaRPr lang="fr-FR" sz="900" dirty="0"/>
                    </a:p>
                  </a:txBody>
                  <a:tcPr/>
                </a:tc>
                <a:tc>
                  <a:txBody>
                    <a:bodyPr/>
                    <a:lstStyle/>
                    <a:p>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356992"/>
          <a:ext cx="8029575" cy="14478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100" dirty="0" smtClean="0"/>
                        <a:t>Lots de 300 courriers maximum + RG</a:t>
                      </a:r>
                      <a:r>
                        <a:rPr lang="fr-FR" sz="1100" baseline="0" dirty="0" smtClean="0"/>
                        <a:t> à déterminer pour  définir l’application</a:t>
                      </a:r>
                      <a:endParaRPr lang="fr-FR" sz="1100" dirty="0" smtClean="0"/>
                    </a:p>
                    <a:p>
                      <a:endParaRPr lang="fr-FR" sz="1100" dirty="0"/>
                    </a:p>
                  </a:txBody>
                  <a:tcPr/>
                </a:tc>
                <a:tc>
                  <a:txBody>
                    <a:bodyPr/>
                    <a:lstStyle/>
                    <a:p>
                      <a:r>
                        <a:rPr lang="fr-FR" sz="1400" dirty="0" smtClean="0"/>
                        <a:t>N/A</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703544"/>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dirty="0" smtClean="0">
                          <a:solidFill>
                            <a:schemeClr val="lt1"/>
                          </a:solidFill>
                          <a:latin typeface="+mn-lt"/>
                          <a:ea typeface="+mn-ea"/>
                          <a:cs typeface="+mn-cs"/>
                        </a:rPr>
                        <a:t>Audit</a:t>
                      </a: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639648"/>
          <a:ext cx="8056470" cy="741680"/>
        </p:xfrm>
        <a:graphic>
          <a:graphicData uri="http://schemas.openxmlformats.org/drawingml/2006/table">
            <a:tbl>
              <a:tblPr firstRow="1" bandRow="1">
                <a:tableStyleId>{5C22544A-7EE6-4342-B048-85BDC9FD1C3A}</a:tableStyleId>
              </a:tblPr>
              <a:tblGrid>
                <a:gridCol w="2436708"/>
                <a:gridCol w="1631544"/>
                <a:gridCol w="3988218"/>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p>
                  </a:txBody>
                  <a:tcPr/>
                </a:tc>
              </a:tr>
              <a:tr h="370840">
                <a:tc>
                  <a:txBody>
                    <a:bodyPr/>
                    <a:lstStyle/>
                    <a:p>
                      <a:endParaRPr lang="fr-FR" sz="1400" dirty="0"/>
                    </a:p>
                  </a:txBody>
                  <a:tcPr/>
                </a:tc>
                <a:tc>
                  <a:txBody>
                    <a:bodyPr/>
                    <a:lstStyle/>
                    <a:p>
                      <a:endParaRPr lang="fr-FR" sz="1400" dirty="0"/>
                    </a:p>
                  </a:txBody>
                  <a:tcPr/>
                </a:tc>
                <a:tc>
                  <a:txBody>
                    <a:bodyPr/>
                    <a:lstStyle/>
                    <a:p>
                      <a:endParaRPr lang="fr-FR" sz="1050" i="1"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Flux RCS – Services Sociaux: Cinématique d’appel</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26</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pic>
        <p:nvPicPr>
          <p:cNvPr id="3074" name="Objet 1"/>
          <p:cNvPicPr>
            <a:picLocks noChangeArrowheads="1"/>
          </p:cNvPicPr>
          <p:nvPr/>
        </p:nvPicPr>
        <p:blipFill>
          <a:blip r:embed="rId2" cstate="print"/>
          <a:srcRect l="-1031" t="-1997" r="-85" b="-1295"/>
          <a:stretch>
            <a:fillRect/>
          </a:stretch>
        </p:blipFill>
        <p:spPr bwMode="auto">
          <a:xfrm>
            <a:off x="1835696" y="2564904"/>
            <a:ext cx="4824536" cy="3397200"/>
          </a:xfrm>
          <a:prstGeom prst="rect">
            <a:avLst/>
          </a:prstGeom>
          <a:noFill/>
          <a:ln w="9525">
            <a:noFill/>
            <a:miter lim="800000"/>
            <a:headEnd/>
            <a:tailEnd/>
          </a:ln>
        </p:spPr>
      </p:pic>
      <p:sp>
        <p:nvSpPr>
          <p:cNvPr id="6" name="Espace réservé du contenu 2"/>
          <p:cNvSpPr>
            <a:spLocks noGrp="1"/>
          </p:cNvSpPr>
          <p:nvPr>
            <p:ph idx="1"/>
          </p:nvPr>
        </p:nvSpPr>
        <p:spPr>
          <a:xfrm>
            <a:off x="467544" y="1532731"/>
            <a:ext cx="8029575" cy="4200525"/>
          </a:xfrm>
        </p:spPr>
        <p:txBody>
          <a:bodyPr/>
          <a:lstStyle/>
          <a:p>
            <a:r>
              <a:rPr lang="fr-FR" b="1" dirty="0" smtClean="0"/>
              <a:t>« Flux Services Sociaux » pour les flux concernant les envois de mail et de SMS</a:t>
            </a:r>
            <a:endParaRPr lang="fr-F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smtClean="0"/>
              <a:t>Flux RCS: Services Sociaux</a:t>
            </a:r>
            <a:endParaRPr lang="fr-FR" sz="2000" dirty="0"/>
          </a:p>
        </p:txBody>
      </p:sp>
      <p:graphicFrame>
        <p:nvGraphicFramePr>
          <p:cNvPr id="6" name="Espace réservé du contenu 5"/>
          <p:cNvGraphicFramePr>
            <a:graphicFrameLocks noGrp="1"/>
          </p:cNvGraphicFramePr>
          <p:nvPr>
            <p:ph idx="1"/>
          </p:nvPr>
        </p:nvGraphicFramePr>
        <p:xfrm>
          <a:off x="611560" y="1451727"/>
          <a:ext cx="8064895" cy="828040"/>
        </p:xfrm>
        <a:graphic>
          <a:graphicData uri="http://schemas.openxmlformats.org/drawingml/2006/table">
            <a:tbl>
              <a:tblPr firstRow="1" bandRow="1">
                <a:tableStyleId>{5C22544A-7EE6-4342-B048-85BDC9FD1C3A}</a:tableStyleId>
              </a:tblPr>
              <a:tblGrid>
                <a:gridCol w="1248605"/>
                <a:gridCol w="1248605"/>
                <a:gridCol w="1872908"/>
                <a:gridCol w="1768858"/>
                <a:gridCol w="1925919"/>
              </a:tblGrid>
              <a:tr h="370840">
                <a:tc>
                  <a:txBody>
                    <a:bodyPr/>
                    <a:lstStyle/>
                    <a:p>
                      <a:r>
                        <a:rPr lang="fr-FR" sz="1400" dirty="0" smtClean="0"/>
                        <a:t>Source</a:t>
                      </a:r>
                      <a:endParaRPr lang="fr-FR" sz="1400" dirty="0"/>
                    </a:p>
                  </a:txBody>
                  <a:tcPr/>
                </a:tc>
                <a:tc>
                  <a:txBody>
                    <a:bodyPr/>
                    <a:lstStyle/>
                    <a:p>
                      <a:r>
                        <a:rPr lang="fr-FR" sz="1400" dirty="0" smtClean="0"/>
                        <a:t>Cible</a:t>
                      </a:r>
                    </a:p>
                  </a:txBody>
                  <a:tcPr/>
                </a:tc>
                <a:tc>
                  <a:txBody>
                    <a:bodyPr/>
                    <a:lstStyle/>
                    <a:p>
                      <a:r>
                        <a:rPr lang="fr-FR" sz="1400" dirty="0" smtClean="0"/>
                        <a:t>Données</a:t>
                      </a:r>
                      <a:endParaRPr lang="fr-FR" sz="1400" dirty="0"/>
                    </a:p>
                  </a:txBody>
                  <a:tcPr/>
                </a:tc>
                <a:tc>
                  <a:txBody>
                    <a:bodyPr/>
                    <a:lstStyle/>
                    <a:p>
                      <a:r>
                        <a:rPr lang="fr-FR" sz="1400" dirty="0" smtClean="0"/>
                        <a:t>Typologie</a:t>
                      </a:r>
                      <a:endParaRPr lang="fr-FR" sz="1400" dirty="0"/>
                    </a:p>
                  </a:txBody>
                  <a:tcPr/>
                </a:tc>
                <a:tc>
                  <a:txBody>
                    <a:bodyPr/>
                    <a:lstStyle/>
                    <a:p>
                      <a:r>
                        <a:rPr lang="fr-FR" sz="1400" dirty="0" smtClean="0"/>
                        <a:t>Fréquence</a:t>
                      </a:r>
                      <a:endParaRPr lang="fr-FR" sz="1400" dirty="0"/>
                    </a:p>
                  </a:txBody>
                  <a:tcPr/>
                </a:tc>
              </a:tr>
              <a:tr h="370840">
                <a:tc>
                  <a:txBody>
                    <a:bodyPr/>
                    <a:lstStyle/>
                    <a:p>
                      <a:r>
                        <a:rPr lang="fr-FR" sz="1200" dirty="0" smtClean="0"/>
                        <a:t>RCS</a:t>
                      </a:r>
                    </a:p>
                    <a:p>
                      <a:endParaRPr lang="fr-FR" sz="1200" dirty="0"/>
                    </a:p>
                  </a:txBody>
                  <a:tcPr/>
                </a:tc>
                <a:tc>
                  <a:txBody>
                    <a:bodyPr/>
                    <a:lstStyle/>
                    <a:p>
                      <a:r>
                        <a:rPr lang="fr-FR" sz="1200" kern="1200" dirty="0" smtClean="0">
                          <a:solidFill>
                            <a:schemeClr val="dk1"/>
                          </a:solidFill>
                          <a:latin typeface="+mn-lt"/>
                          <a:ea typeface="+mn-ea"/>
                          <a:cs typeface="+mn-cs"/>
                        </a:rPr>
                        <a:t>Symphonie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mn-lt"/>
                          <a:ea typeface="+mn-ea"/>
                          <a:cs typeface="+mn-cs"/>
                        </a:rPr>
                        <a:t>Clients </a:t>
                      </a:r>
                      <a:endParaRPr lang="fr-FR" sz="1200" b="1" kern="1200" dirty="0" smtClean="0">
                        <a:solidFill>
                          <a:srgbClr val="FF0000"/>
                        </a:solidFill>
                        <a:latin typeface="+mn-lt"/>
                        <a:ea typeface="+mn-ea"/>
                        <a:cs typeface="+mn-cs"/>
                      </a:endParaRPr>
                    </a:p>
                  </a:txBody>
                  <a:tcPr/>
                </a:tc>
                <a:tc>
                  <a:txBody>
                    <a:bodyPr/>
                    <a:lstStyle/>
                    <a:p>
                      <a:r>
                        <a:rPr lang="fr-FR" sz="1200" dirty="0" smtClean="0"/>
                        <a:t>Fichier,</a:t>
                      </a:r>
                      <a:r>
                        <a:rPr lang="fr-FR" sz="1200" baseline="0" dirty="0" smtClean="0"/>
                        <a:t> Complet</a:t>
                      </a:r>
                      <a:endParaRPr lang="fr-FR" sz="1200" dirty="0"/>
                    </a:p>
                  </a:txBody>
                  <a:tcPr/>
                </a:tc>
                <a:tc>
                  <a:txBody>
                    <a:bodyPr/>
                    <a:lstStyle/>
                    <a:p>
                      <a:r>
                        <a:rPr lang="fr-FR" sz="1200" dirty="0" smtClean="0"/>
                        <a:t>1 par jour</a:t>
                      </a:r>
                    </a:p>
                  </a:txBody>
                  <a:tcPr/>
                </a:tc>
              </a:tr>
            </a:tbl>
          </a:graphicData>
        </a:graphic>
      </p:graphicFrame>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27</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graphicFrame>
        <p:nvGraphicFramePr>
          <p:cNvPr id="8" name="Espace réservé du contenu 5"/>
          <p:cNvGraphicFramePr>
            <a:graphicFrameLocks/>
          </p:cNvGraphicFramePr>
          <p:nvPr/>
        </p:nvGraphicFramePr>
        <p:xfrm>
          <a:off x="607222" y="1068173"/>
          <a:ext cx="6125018" cy="365760"/>
        </p:xfrm>
        <a:graphic>
          <a:graphicData uri="http://schemas.openxmlformats.org/drawingml/2006/table">
            <a:tbl>
              <a:tblPr firstRow="1" bandRow="1">
                <a:tableStyleId>{5C22544A-7EE6-4342-B048-85BDC9FD1C3A}</a:tableStyleId>
              </a:tblPr>
              <a:tblGrid>
                <a:gridCol w="6125018"/>
              </a:tblGrid>
              <a:tr h="253766">
                <a:tc>
                  <a:txBody>
                    <a:bodyPr/>
                    <a:lstStyle/>
                    <a:p>
                      <a:r>
                        <a:rPr lang="fr-FR" sz="1800" b="1" kern="1200" dirty="0" smtClean="0">
                          <a:solidFill>
                            <a:schemeClr val="lt1"/>
                          </a:solidFill>
                          <a:latin typeface="+mn-lt"/>
                          <a:ea typeface="+mn-ea"/>
                          <a:cs typeface="+mn-cs"/>
                        </a:rPr>
                        <a:t>Flux I11 (I39) Transmission des données clients</a:t>
                      </a:r>
                      <a:endParaRPr lang="fr-FR" dirty="0"/>
                    </a:p>
                  </a:txBody>
                  <a:tcPr>
                    <a:solidFill>
                      <a:schemeClr val="accent2"/>
                    </a:solidFill>
                  </a:tcPr>
                </a:tc>
              </a:tr>
            </a:tbl>
          </a:graphicData>
        </a:graphic>
      </p:graphicFrame>
      <p:graphicFrame>
        <p:nvGraphicFramePr>
          <p:cNvPr id="9" name="Espace réservé du contenu 5"/>
          <p:cNvGraphicFramePr>
            <a:graphicFrameLocks/>
          </p:cNvGraphicFramePr>
          <p:nvPr/>
        </p:nvGraphicFramePr>
        <p:xfrm>
          <a:off x="611560" y="2348880"/>
          <a:ext cx="8029575" cy="1067031"/>
        </p:xfrm>
        <a:graphic>
          <a:graphicData uri="http://schemas.openxmlformats.org/drawingml/2006/table">
            <a:tbl>
              <a:tblPr firstRow="1" bandRow="1">
                <a:tableStyleId>{5C22544A-7EE6-4342-B048-85BDC9FD1C3A}</a:tableStyleId>
              </a:tblPr>
              <a:tblGrid>
                <a:gridCol w="1605915"/>
                <a:gridCol w="1605915"/>
                <a:gridCol w="1108650"/>
                <a:gridCol w="2103180"/>
                <a:gridCol w="1605915"/>
              </a:tblGrid>
              <a:tr h="245881">
                <a:tc>
                  <a:txBody>
                    <a:bodyPr/>
                    <a:lstStyle/>
                    <a:p>
                      <a:r>
                        <a:rPr lang="fr-FR" sz="1400" dirty="0" smtClean="0"/>
                        <a:t>Volumétrie</a:t>
                      </a:r>
                      <a:endParaRPr lang="fr-FR" sz="1400" dirty="0"/>
                    </a:p>
                  </a:txBody>
                  <a:tcPr/>
                </a:tc>
                <a:tc>
                  <a:txBody>
                    <a:bodyPr/>
                    <a:lstStyle/>
                    <a:p>
                      <a:r>
                        <a:rPr lang="fr-FR" sz="1400" b="1" kern="1200" dirty="0" smtClean="0">
                          <a:solidFill>
                            <a:schemeClr val="lt1"/>
                          </a:solidFill>
                          <a:latin typeface="+mn-lt"/>
                          <a:ea typeface="+mn-ea"/>
                          <a:cs typeface="+mn-cs"/>
                        </a:rPr>
                        <a:t>Déclenchement</a:t>
                      </a:r>
                    </a:p>
                  </a:txBody>
                  <a:tcPr/>
                </a:tc>
                <a:tc>
                  <a:txBody>
                    <a:bodyPr/>
                    <a:lstStyle/>
                    <a:p>
                      <a:r>
                        <a:rPr lang="fr-FR" sz="1400" dirty="0" smtClean="0"/>
                        <a:t>Format</a:t>
                      </a:r>
                      <a:endParaRPr lang="fr-FR" sz="1400" dirty="0"/>
                    </a:p>
                  </a:txBody>
                  <a:tcPr/>
                </a:tc>
                <a:tc>
                  <a:txBody>
                    <a:bodyPr/>
                    <a:lstStyle/>
                    <a:p>
                      <a:r>
                        <a:rPr lang="fr-FR" sz="1400" dirty="0" smtClean="0"/>
                        <a:t>Transformation</a:t>
                      </a:r>
                      <a:endParaRPr lang="fr-FR" sz="1400" dirty="0"/>
                    </a:p>
                  </a:txBody>
                  <a:tcPr/>
                </a:tc>
                <a:tc>
                  <a:txBody>
                    <a:bodyPr/>
                    <a:lstStyle/>
                    <a:p>
                      <a:r>
                        <a:rPr lang="fr-FR" sz="1400" dirty="0" err="1" smtClean="0"/>
                        <a:t>Transco</a:t>
                      </a:r>
                      <a:r>
                        <a:rPr lang="fr-FR" sz="1400" dirty="0" smtClean="0"/>
                        <a:t>/Enrichi.</a:t>
                      </a:r>
                      <a:endParaRPr lang="fr-FR" sz="1400" dirty="0"/>
                    </a:p>
                  </a:txBody>
                  <a:tcPr/>
                </a:tc>
              </a:tr>
              <a:tr h="762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smtClean="0">
                          <a:solidFill>
                            <a:srgbClr val="FF0000"/>
                          </a:solidFill>
                        </a:rPr>
                        <a:t>32 000 clients/jours </a:t>
                      </a:r>
                      <a:r>
                        <a:rPr lang="fr-FR" sz="1100" b="1" kern="1200" dirty="0" smtClean="0">
                          <a:solidFill>
                            <a:srgbClr val="FF0000"/>
                          </a:solidFill>
                          <a:latin typeface="+mn-lt"/>
                          <a:ea typeface="+mn-ea"/>
                          <a:cs typeface="+mn-cs"/>
                        </a:rPr>
                        <a:t>(</a:t>
                      </a:r>
                      <a:r>
                        <a:rPr lang="fr-FR" sz="1100" b="1" kern="1200" dirty="0" err="1" smtClean="0">
                          <a:solidFill>
                            <a:srgbClr val="FF0000"/>
                          </a:solidFill>
                          <a:latin typeface="+mn-lt"/>
                          <a:ea typeface="+mn-ea"/>
                          <a:cs typeface="+mn-cs"/>
                        </a:rPr>
                        <a:t>Volumetrie</a:t>
                      </a:r>
                      <a:r>
                        <a:rPr lang="fr-FR" sz="1100" b="1" kern="1200" dirty="0" smtClean="0">
                          <a:solidFill>
                            <a:srgbClr val="FF0000"/>
                          </a:solidFill>
                          <a:latin typeface="+mn-lt"/>
                          <a:ea typeface="+mn-ea"/>
                          <a:cs typeface="+mn-cs"/>
                        </a:rPr>
                        <a:t> en attente)</a:t>
                      </a:r>
                      <a:endParaRPr lang="fr-FR" sz="11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rgbClr val="333333"/>
                          </a:solidFill>
                          <a:effectLst/>
                          <a:uLnTx/>
                          <a:uFillTx/>
                          <a:latin typeface="+mn-lt"/>
                          <a:ea typeface="+mn-ea"/>
                          <a:cs typeface="+mn-cs"/>
                        </a:rPr>
                        <a:t>Récupération par polling sur un PATH</a:t>
                      </a:r>
                      <a:endParaRPr lang="fr-FR" sz="1400" dirty="0"/>
                    </a:p>
                  </a:txBody>
                  <a:tcPr/>
                </a:tc>
                <a:tc>
                  <a:txBody>
                    <a:bodyPr/>
                    <a:lstStyle/>
                    <a:p>
                      <a:pPr lvl="0"/>
                      <a:r>
                        <a:rPr lang="fr-FR" sz="1400" dirty="0" smtClean="0"/>
                        <a:t>CSV</a:t>
                      </a:r>
                      <a:endParaRPr lang="fr-FR" sz="1400" dirty="0"/>
                    </a:p>
                  </a:txBody>
                  <a:tcPr/>
                </a:tc>
                <a:tc>
                  <a:txBody>
                    <a:bodyPr/>
                    <a:lstStyle/>
                    <a:p>
                      <a:r>
                        <a:rPr lang="fr-FR" sz="1400" smtClean="0"/>
                        <a:t>Non</a:t>
                      </a:r>
                      <a:endParaRPr lang="fr-FR" sz="900" dirty="0"/>
                    </a:p>
                  </a:txBody>
                  <a:tcPr/>
                </a:tc>
                <a:tc>
                  <a:txBody>
                    <a:bodyPr/>
                    <a:lstStyle/>
                    <a:p>
                      <a:r>
                        <a:rPr lang="fr-FR" sz="1400" dirty="0" smtClean="0"/>
                        <a:t>Non</a:t>
                      </a:r>
                      <a:endParaRPr lang="fr-FR" sz="1400" dirty="0"/>
                    </a:p>
                  </a:txBody>
                  <a:tcPr/>
                </a:tc>
              </a:tr>
            </a:tbl>
          </a:graphicData>
        </a:graphic>
      </p:graphicFrame>
      <p:graphicFrame>
        <p:nvGraphicFramePr>
          <p:cNvPr id="10" name="Espace réservé du contenu 5"/>
          <p:cNvGraphicFramePr>
            <a:graphicFrameLocks/>
          </p:cNvGraphicFramePr>
          <p:nvPr/>
        </p:nvGraphicFramePr>
        <p:xfrm>
          <a:off x="611560" y="3501008"/>
          <a:ext cx="8029575" cy="111252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Contrôles données</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Contrôle</a:t>
                      </a:r>
                      <a:r>
                        <a:rPr lang="fr-FR" sz="1400" baseline="0" dirty="0" smtClean="0"/>
                        <a:t> Flux</a:t>
                      </a:r>
                      <a:endParaRPr lang="fr-FR" sz="1400" b="1"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Ordre</a:t>
                      </a:r>
                      <a:endParaRPr lang="fr-FR" sz="1400" b="1" kern="1200" dirty="0" smtClean="0">
                        <a:solidFill>
                          <a:schemeClr val="lt1"/>
                        </a:solidFill>
                        <a:latin typeface="+mn-lt"/>
                        <a:ea typeface="+mn-ea"/>
                        <a:cs typeface="+mn-cs"/>
                      </a:endParaRPr>
                    </a:p>
                  </a:txBody>
                  <a:tcPr/>
                </a:tc>
                <a:tc>
                  <a:txBody>
                    <a:bodyPr/>
                    <a:lstStyle/>
                    <a:p>
                      <a:r>
                        <a:rPr lang="fr-FR" sz="1400" dirty="0" smtClean="0"/>
                        <a:t>Pré Traitement</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Post</a:t>
                      </a:r>
                      <a:r>
                        <a:rPr lang="fr-FR" sz="1400" baseline="0" dirty="0" smtClean="0"/>
                        <a:t> Traitement</a:t>
                      </a:r>
                      <a:endParaRPr lang="fr-FR" sz="1400" dirty="0" smtClean="0"/>
                    </a:p>
                  </a:txBody>
                  <a:tcPr/>
                </a:tc>
              </a:tr>
              <a:tr h="370840">
                <a:tc>
                  <a:txBody>
                    <a:bodyPr/>
                    <a:lstStyle/>
                    <a:p>
                      <a:r>
                        <a:rPr lang="fr-FR" sz="1400" dirty="0" smtClean="0"/>
                        <a:t>Non</a:t>
                      </a:r>
                      <a:endParaRPr lang="fr-FR" sz="1400" dirty="0"/>
                    </a:p>
                  </a:txBody>
                  <a:tcPr/>
                </a:tc>
                <a:tc>
                  <a:txBody>
                    <a:bodyPr/>
                    <a:lstStyle/>
                    <a:p>
                      <a:r>
                        <a:rPr lang="fr-FR" sz="1400" dirty="0" smtClean="0"/>
                        <a:t>Non</a:t>
                      </a:r>
                      <a:endParaRPr lang="fr-FR" sz="1400" dirty="0"/>
                    </a:p>
                  </a:txBody>
                  <a:tcPr/>
                </a:tc>
                <a:tc>
                  <a:txBody>
                    <a:bodyPr/>
                    <a:lstStyle/>
                    <a:p>
                      <a:pPr lvl="0"/>
                      <a:r>
                        <a:rPr lang="fr-FR" sz="1400" dirty="0" smtClean="0"/>
                        <a:t>Non</a:t>
                      </a:r>
                      <a:endParaRPr lang="fr-FR" sz="1400" dirty="0"/>
                    </a:p>
                  </a:txBody>
                  <a:tcPr/>
                </a:tc>
                <a:tc>
                  <a:txBody>
                    <a:bodyPr/>
                    <a:lstStyle/>
                    <a:p>
                      <a:r>
                        <a:rPr lang="fr-FR" sz="1100" dirty="0" smtClean="0"/>
                        <a:t>RG pour</a:t>
                      </a:r>
                      <a:r>
                        <a:rPr lang="fr-FR" sz="1100" baseline="0" dirty="0" smtClean="0"/>
                        <a:t> déterminer le </a:t>
                      </a:r>
                      <a:r>
                        <a:rPr lang="fr-FR" sz="1100" baseline="0" dirty="0" err="1" smtClean="0"/>
                        <a:t>repertoire</a:t>
                      </a:r>
                      <a:r>
                        <a:rPr lang="fr-FR" sz="1100" baseline="0" dirty="0" smtClean="0"/>
                        <a:t> de  polling</a:t>
                      </a:r>
                    </a:p>
                    <a:p>
                      <a:r>
                        <a:rPr lang="fr-FR" sz="1100" baseline="0" dirty="0" smtClean="0"/>
                        <a:t>destination</a:t>
                      </a:r>
                      <a:endParaRPr lang="fr-FR" sz="1100" dirty="0"/>
                    </a:p>
                  </a:txBody>
                  <a:tcPr/>
                </a:tc>
                <a:tc>
                  <a:txBody>
                    <a:bodyPr/>
                    <a:lstStyle/>
                    <a:p>
                      <a:r>
                        <a:rPr lang="fr-FR" sz="1400" dirty="0" smtClean="0"/>
                        <a:t>Non</a:t>
                      </a:r>
                      <a:endParaRPr lang="fr-FR" sz="1400" dirty="0"/>
                    </a:p>
                  </a:txBody>
                  <a:tcPr/>
                </a:tc>
              </a:tr>
            </a:tbl>
          </a:graphicData>
        </a:graphic>
      </p:graphicFrame>
      <p:graphicFrame>
        <p:nvGraphicFramePr>
          <p:cNvPr id="11" name="Espace réservé du contenu 5"/>
          <p:cNvGraphicFramePr>
            <a:graphicFrameLocks/>
          </p:cNvGraphicFramePr>
          <p:nvPr/>
        </p:nvGraphicFramePr>
        <p:xfrm>
          <a:off x="611560" y="4437112"/>
          <a:ext cx="8029575" cy="889000"/>
        </p:xfrm>
        <a:graphic>
          <a:graphicData uri="http://schemas.openxmlformats.org/drawingml/2006/table">
            <a:tbl>
              <a:tblPr firstRow="1" bandRow="1">
                <a:tableStyleId>{5C22544A-7EE6-4342-B048-85BDC9FD1C3A}</a:tableStyleId>
              </a:tblPr>
              <a:tblGrid>
                <a:gridCol w="1605915"/>
                <a:gridCol w="1605915"/>
                <a:gridCol w="1605915"/>
                <a:gridCol w="1605915"/>
                <a:gridCol w="1605915"/>
              </a:tblGrid>
              <a:tr h="370840">
                <a:tc>
                  <a:txBody>
                    <a:bodyPr/>
                    <a:lstStyle/>
                    <a:p>
                      <a:r>
                        <a:rPr lang="fr-FR" sz="1400" dirty="0" smtClean="0"/>
                        <a:t>Rejet</a:t>
                      </a:r>
                      <a:endParaRPr lang="fr-FR" sz="1400" dirty="0"/>
                    </a:p>
                  </a:txBody>
                  <a:tcPr/>
                </a:tc>
                <a:tc>
                  <a:txBody>
                    <a:bodyPr/>
                    <a:lstStyle/>
                    <a:p>
                      <a:r>
                        <a:rPr lang="fr-FR" sz="1400" b="1" kern="1200" smtClean="0">
                          <a:solidFill>
                            <a:schemeClr val="lt1"/>
                          </a:solidFill>
                          <a:latin typeface="+mn-lt"/>
                          <a:ea typeface="+mn-ea"/>
                          <a:cs typeface="+mn-cs"/>
                        </a:rPr>
                        <a:t>Audit</a:t>
                      </a:r>
                      <a:endParaRPr lang="fr-FR" sz="1400" b="1" kern="1200" dirty="0" smtClean="0">
                        <a:solidFill>
                          <a:schemeClr val="lt1"/>
                        </a:solidFill>
                        <a:latin typeface="+mn-lt"/>
                        <a:ea typeface="+mn-ea"/>
                        <a:cs typeface="+mn-cs"/>
                      </a:endParaRPr>
                    </a:p>
                  </a:txBody>
                  <a:tcPr/>
                </a:tc>
                <a:tc>
                  <a:txBody>
                    <a:bodyPr/>
                    <a:lstStyle/>
                    <a:p>
                      <a:r>
                        <a:rPr lang="fr-FR" sz="1400" dirty="0" smtClean="0"/>
                        <a:t>Supervision</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dirty="0" smtClean="0">
                          <a:solidFill>
                            <a:schemeClr val="lt1"/>
                          </a:solidFill>
                          <a:latin typeface="+mn-lt"/>
                          <a:ea typeface="+mn-ea"/>
                          <a:cs typeface="+mn-cs"/>
                        </a:rPr>
                        <a:t>Archivage</a:t>
                      </a:r>
                      <a:endParaRPr lang="fr-FR" sz="1400" dirty="0" smtClean="0"/>
                    </a:p>
                  </a:txBody>
                  <a:tcPr/>
                </a:tc>
                <a:tc>
                  <a:txBody>
                    <a:bodyPr/>
                    <a:lstStyle/>
                    <a:p>
                      <a:r>
                        <a:rPr lang="fr-FR" sz="1400" dirty="0" smtClean="0"/>
                        <a:t>Sécurité (données,</a:t>
                      </a:r>
                      <a:r>
                        <a:rPr lang="fr-FR" sz="1400" baseline="0" dirty="0" smtClean="0"/>
                        <a:t> canal)</a:t>
                      </a:r>
                      <a:endParaRPr lang="fr-FR" sz="1400" dirty="0"/>
                    </a:p>
                  </a:txBody>
                  <a:tcPr/>
                </a:tc>
              </a:tr>
              <a:tr h="370840">
                <a:tc>
                  <a:txBody>
                    <a:bodyPr/>
                    <a:lstStyle/>
                    <a:p>
                      <a:r>
                        <a:rPr lang="fr-FR" sz="1400" smtClean="0"/>
                        <a:t>Non</a:t>
                      </a:r>
                      <a:endParaRPr lang="fr-FR" sz="1400" dirty="0"/>
                    </a:p>
                  </a:txBody>
                  <a:tcPr/>
                </a:tc>
                <a:tc>
                  <a:txBody>
                    <a:bodyPr/>
                    <a:lstStyle/>
                    <a:p>
                      <a:r>
                        <a:rPr lang="fr-FR" sz="1400" smtClean="0"/>
                        <a:t>Non</a:t>
                      </a:r>
                      <a:endParaRPr lang="fr-FR" sz="1400" dirty="0"/>
                    </a:p>
                  </a:txBody>
                  <a:tcPr/>
                </a:tc>
                <a:tc>
                  <a:txBody>
                    <a:bodyPr/>
                    <a:lstStyle/>
                    <a:p>
                      <a:pPr lvl="0"/>
                      <a:r>
                        <a:rPr lang="fr-FR" sz="1400" smtClean="0"/>
                        <a:t>Non</a:t>
                      </a:r>
                      <a:endParaRPr lang="fr-FR" sz="1400" dirty="0"/>
                    </a:p>
                  </a:txBody>
                  <a:tcPr/>
                </a:tc>
                <a:tc>
                  <a:txBody>
                    <a:bodyPr/>
                    <a:lstStyle/>
                    <a:p>
                      <a:r>
                        <a:rPr lang="fr-FR" sz="1400" dirty="0" smtClean="0"/>
                        <a:t>Non</a:t>
                      </a:r>
                      <a:endParaRPr lang="fr-FR" sz="1400" dirty="0"/>
                    </a:p>
                  </a:txBody>
                  <a:tcPr/>
                </a:tc>
                <a:tc>
                  <a:txBody>
                    <a:bodyPr/>
                    <a:lstStyle/>
                    <a:p>
                      <a:endParaRPr lang="fr-FR" sz="1400" dirty="0"/>
                    </a:p>
                  </a:txBody>
                  <a:tcPr/>
                </a:tc>
              </a:tr>
            </a:tbl>
          </a:graphicData>
        </a:graphic>
      </p:graphicFrame>
      <p:graphicFrame>
        <p:nvGraphicFramePr>
          <p:cNvPr id="12" name="Espace réservé du contenu 5"/>
          <p:cNvGraphicFramePr>
            <a:graphicFrameLocks/>
          </p:cNvGraphicFramePr>
          <p:nvPr/>
        </p:nvGraphicFramePr>
        <p:xfrm>
          <a:off x="593093" y="5373216"/>
          <a:ext cx="8056470" cy="828040"/>
        </p:xfrm>
        <a:graphic>
          <a:graphicData uri="http://schemas.openxmlformats.org/drawingml/2006/table">
            <a:tbl>
              <a:tblPr firstRow="1" bandRow="1">
                <a:tableStyleId>{5C22544A-7EE6-4342-B048-85BDC9FD1C3A}</a:tableStyleId>
              </a:tblPr>
              <a:tblGrid>
                <a:gridCol w="2436708"/>
                <a:gridCol w="822119"/>
                <a:gridCol w="4797643"/>
              </a:tblGrid>
              <a:tr h="370840">
                <a:tc>
                  <a:txBody>
                    <a:bodyPr/>
                    <a:lstStyle/>
                    <a:p>
                      <a:r>
                        <a:rPr lang="fr-FR" sz="1400" dirty="0" smtClean="0"/>
                        <a:t>Contraintes Performance</a:t>
                      </a:r>
                      <a:endParaRPr lang="fr-FR" sz="1400" dirty="0"/>
                    </a:p>
                  </a:txBody>
                  <a:tcPr/>
                </a:tc>
                <a:tc>
                  <a:txBody>
                    <a:bodyPr/>
                    <a:lstStyle/>
                    <a:p>
                      <a:r>
                        <a:rPr lang="fr-FR" sz="1400" b="1" kern="1200" dirty="0" smtClean="0">
                          <a:solidFill>
                            <a:schemeClr val="lt1"/>
                          </a:solidFill>
                          <a:latin typeface="+mn-lt"/>
                          <a:ea typeface="+mn-ea"/>
                          <a:cs typeface="+mn-cs"/>
                        </a:rPr>
                        <a:t>Pics</a:t>
                      </a:r>
                      <a:r>
                        <a:rPr lang="fr-FR" sz="1400" b="1" kern="1200" baseline="0" dirty="0" smtClean="0">
                          <a:solidFill>
                            <a:schemeClr val="lt1"/>
                          </a:solidFill>
                          <a:latin typeface="+mn-lt"/>
                          <a:ea typeface="+mn-ea"/>
                          <a:cs typeface="+mn-cs"/>
                        </a:rPr>
                        <a:t> </a:t>
                      </a:r>
                      <a:endParaRPr lang="fr-FR" sz="1400" b="1" kern="1200" dirty="0" smtClean="0">
                        <a:solidFill>
                          <a:schemeClr val="lt1"/>
                        </a:solidFill>
                        <a:latin typeface="+mn-lt"/>
                        <a:ea typeface="+mn-ea"/>
                        <a:cs typeface="+mn-cs"/>
                      </a:endParaRPr>
                    </a:p>
                  </a:txBody>
                  <a:tcPr/>
                </a:tc>
                <a:tc>
                  <a:txBody>
                    <a:bodyPr/>
                    <a:lstStyle/>
                    <a:p>
                      <a:r>
                        <a:rPr lang="fr-FR" sz="1400" b="1" kern="1200" dirty="0" smtClean="0">
                          <a:solidFill>
                            <a:schemeClr val="lt1"/>
                          </a:solidFill>
                          <a:latin typeface="+mn-lt"/>
                          <a:ea typeface="+mn-ea"/>
                          <a:cs typeface="+mn-cs"/>
                        </a:rPr>
                        <a:t>Contraintes</a:t>
                      </a:r>
                    </a:p>
                  </a:txBody>
                  <a:tcPr/>
                </a:tc>
              </a:tr>
              <a:tr h="370840">
                <a:tc>
                  <a:txBody>
                    <a:bodyPr/>
                    <a:lstStyle/>
                    <a:p>
                      <a:endParaRPr lang="fr-FR" sz="1400" dirty="0"/>
                    </a:p>
                  </a:txBody>
                  <a:tcPr/>
                </a:tc>
                <a:tc>
                  <a:txBody>
                    <a:bodyPr/>
                    <a:lstStyle/>
                    <a:p>
                      <a:endParaRPr lang="fr-FR" sz="1400" dirty="0"/>
                    </a:p>
                  </a:txBody>
                  <a:tcPr/>
                </a:tc>
                <a:tc>
                  <a:txBody>
                    <a:bodyPr/>
                    <a:lstStyle/>
                    <a:p>
                      <a:r>
                        <a:rPr lang="fr-FR" sz="1200" kern="1200" dirty="0" smtClean="0">
                          <a:solidFill>
                            <a:schemeClr val="dk1"/>
                          </a:solidFill>
                          <a:latin typeface="+mn-lt"/>
                          <a:ea typeface="+mn-ea"/>
                          <a:cs typeface="+mn-cs"/>
                        </a:rPr>
                        <a:t>Gestion des clients refusant la communication aux services sociaux</a:t>
                      </a:r>
                    </a:p>
                    <a:p>
                      <a:r>
                        <a:rPr lang="fr-FR" sz="1200" kern="1200" dirty="0" smtClean="0">
                          <a:solidFill>
                            <a:schemeClr val="dk1"/>
                          </a:solidFill>
                          <a:latin typeface="+mn-lt"/>
                          <a:ea typeface="+mn-ea"/>
                          <a:cs typeface="+mn-cs"/>
                        </a:rPr>
                        <a:t>RCS doit contenir l’historique</a:t>
                      </a:r>
                      <a:endParaRPr lang="fr-FR" sz="800" i="1"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Flux RCS – Arche</a:t>
            </a:r>
            <a:endParaRPr lang="fr-FR" dirty="0"/>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28</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sp>
        <p:nvSpPr>
          <p:cNvPr id="6" name="Espace réservé du contenu 2"/>
          <p:cNvSpPr>
            <a:spLocks noGrp="1"/>
          </p:cNvSpPr>
          <p:nvPr>
            <p:ph idx="1"/>
          </p:nvPr>
        </p:nvSpPr>
        <p:spPr>
          <a:xfrm>
            <a:off x="467544" y="1532731"/>
            <a:ext cx="8029575" cy="4200525"/>
          </a:xfrm>
        </p:spPr>
        <p:txBody>
          <a:bodyPr/>
          <a:lstStyle/>
          <a:p>
            <a:r>
              <a:rPr lang="fr-FR" b="1" dirty="0" smtClean="0"/>
              <a:t>« Flux Arche » pour les flux concernant la récupération du dossier de recouvrement</a:t>
            </a:r>
            <a:endParaRPr lang="fr-FR" b="1" dirty="0"/>
          </a:p>
        </p:txBody>
      </p:sp>
      <p:pic>
        <p:nvPicPr>
          <p:cNvPr id="3" name="Objet 10"/>
          <p:cNvPicPr>
            <a:picLocks noChangeArrowheads="1"/>
          </p:cNvPicPr>
          <p:nvPr/>
        </p:nvPicPr>
        <p:blipFill>
          <a:blip r:embed="rId2" cstate="print"/>
          <a:srcRect l="-1112" t="-1997" r="-7880" b="-1295"/>
          <a:stretch>
            <a:fillRect/>
          </a:stretch>
        </p:blipFill>
        <p:spPr bwMode="auto">
          <a:xfrm>
            <a:off x="2483768" y="2420888"/>
            <a:ext cx="4248472" cy="3536454"/>
          </a:xfrm>
          <a:prstGeom prst="rect">
            <a:avLst/>
          </a:prstGeom>
          <a:noFill/>
          <a:ln w="9525">
            <a:noFill/>
            <a:miter lim="800000"/>
            <a:headEnd/>
            <a:tailEnd/>
          </a:ln>
        </p:spPr>
      </p:pic>
      <p:sp>
        <p:nvSpPr>
          <p:cNvPr id="8" name="ZoneTexte 7"/>
          <p:cNvSpPr txBox="1"/>
          <p:nvPr/>
        </p:nvSpPr>
        <p:spPr>
          <a:xfrm>
            <a:off x="5868144" y="2564904"/>
            <a:ext cx="2592288" cy="369332"/>
          </a:xfrm>
          <a:prstGeom prst="rect">
            <a:avLst/>
          </a:prstGeom>
          <a:noFill/>
        </p:spPr>
        <p:txBody>
          <a:bodyPr wrap="square" rtlCol="0">
            <a:spAutoFit/>
          </a:bodyPr>
          <a:lstStyle/>
          <a:p>
            <a:r>
              <a:rPr lang="fr-FR" b="1" dirty="0" smtClean="0">
                <a:solidFill>
                  <a:srgbClr val="FF0000"/>
                </a:solidFill>
              </a:rPr>
              <a:t>Pas de nouveaux flux </a:t>
            </a:r>
            <a:endParaRPr lang="fr-FR"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827584" y="1052736"/>
          <a:ext cx="7501011" cy="4892040"/>
        </p:xfrm>
        <a:graphic>
          <a:graphicData uri="http://schemas.openxmlformats.org/drawingml/2006/table">
            <a:tbl>
              <a:tblPr firstRow="1" bandRow="1">
                <a:tableStyleId>{5C22544A-7EE6-4342-B048-85BDC9FD1C3A}</a:tableStyleId>
              </a:tblPr>
              <a:tblGrid>
                <a:gridCol w="357191"/>
                <a:gridCol w="357191"/>
                <a:gridCol w="357191"/>
                <a:gridCol w="357191"/>
                <a:gridCol w="357191"/>
                <a:gridCol w="357191"/>
                <a:gridCol w="357191"/>
                <a:gridCol w="357191"/>
                <a:gridCol w="357191"/>
                <a:gridCol w="357191"/>
                <a:gridCol w="357191"/>
                <a:gridCol w="357191"/>
                <a:gridCol w="357191"/>
                <a:gridCol w="357191"/>
                <a:gridCol w="357191"/>
                <a:gridCol w="357191"/>
                <a:gridCol w="357191"/>
                <a:gridCol w="357191"/>
                <a:gridCol w="357191"/>
                <a:gridCol w="357191"/>
                <a:gridCol w="357191"/>
              </a:tblGrid>
              <a:tr h="217354">
                <a:tc gridSpan="4">
                  <a:txBody>
                    <a:bodyPr/>
                    <a:lstStyle/>
                    <a:p>
                      <a:r>
                        <a:rPr lang="fr-FR" sz="1050" dirty="0" smtClean="0"/>
                        <a:t>Février 2014</a:t>
                      </a:r>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fr-FR" sz="1100" dirty="0"/>
                    </a:p>
                  </a:txBody>
                  <a:tcPr/>
                </a:tc>
                <a:tc hMerge="1">
                  <a:txBody>
                    <a:bodyPr/>
                    <a:lstStyle/>
                    <a:p>
                      <a:endParaRPr lang="fr-FR" sz="1100" dirty="0"/>
                    </a:p>
                  </a:txBody>
                  <a:tcPr/>
                </a:tc>
                <a:tc hMerge="1">
                  <a:txBody>
                    <a:bodyPr/>
                    <a:lstStyle/>
                    <a:p>
                      <a:endParaRPr lang="fr-FR" sz="1100" dirty="0"/>
                    </a:p>
                  </a:txBody>
                  <a:tcPr/>
                </a:tc>
                <a:tc gridSpan="4">
                  <a:txBody>
                    <a:bodyPr/>
                    <a:lstStyle/>
                    <a:p>
                      <a:r>
                        <a:rPr lang="fr-FR" sz="1050" dirty="0" smtClean="0"/>
                        <a:t>Mars 2014</a:t>
                      </a:r>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fr-FR" sz="1100" dirty="0"/>
                    </a:p>
                  </a:txBody>
                  <a:tcPr/>
                </a:tc>
                <a:tc hMerge="1">
                  <a:txBody>
                    <a:bodyPr/>
                    <a:lstStyle/>
                    <a:p>
                      <a:endParaRPr lang="fr-FR" sz="1100" dirty="0"/>
                    </a:p>
                  </a:txBody>
                  <a:tcPr/>
                </a:tc>
                <a:tc hMerge="1">
                  <a:txBody>
                    <a:bodyPr/>
                    <a:lstStyle/>
                    <a:p>
                      <a:endParaRPr lang="fr-FR" sz="1100" dirty="0"/>
                    </a:p>
                  </a:txBody>
                  <a:tcPr/>
                </a:tc>
                <a:tc gridSpan="4">
                  <a:txBody>
                    <a:bodyPr/>
                    <a:lstStyle/>
                    <a:p>
                      <a:r>
                        <a:rPr lang="fr-FR" sz="1050" dirty="0" smtClean="0"/>
                        <a:t>Avril 2014</a:t>
                      </a:r>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fr-FR" sz="1100" dirty="0"/>
                    </a:p>
                  </a:txBody>
                  <a:tcPr/>
                </a:tc>
                <a:tc hMerge="1">
                  <a:txBody>
                    <a:bodyPr/>
                    <a:lstStyle/>
                    <a:p>
                      <a:endParaRPr lang="fr-FR" sz="1100" dirty="0"/>
                    </a:p>
                  </a:txBody>
                  <a:tcPr/>
                </a:tc>
                <a:tc hMerge="1">
                  <a:txBody>
                    <a:bodyPr/>
                    <a:lstStyle/>
                    <a:p>
                      <a:endParaRPr lang="fr-FR" sz="1100" dirty="0"/>
                    </a:p>
                  </a:txBody>
                  <a:tcPr/>
                </a:tc>
                <a:tc gridSpan="5">
                  <a:txBody>
                    <a:bodyPr/>
                    <a:lstStyle/>
                    <a:p>
                      <a:r>
                        <a:rPr lang="fr-FR" sz="1050" dirty="0" smtClean="0"/>
                        <a:t>Mai 2014</a:t>
                      </a:r>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lang="fr-FR" sz="1050" dirty="0" smtClean="0"/>
                        <a:t>Juin 2014</a:t>
                      </a:r>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316151">
                <a:tc>
                  <a:txBody>
                    <a:bodyPr/>
                    <a:lstStyle/>
                    <a:p>
                      <a:r>
                        <a:rPr lang="fr-FR" sz="900" dirty="0" smtClean="0"/>
                        <a:t>S6</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S7</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S8</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S9</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S10</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S11</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S12</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S13</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S14</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S15</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S16</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S17</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S18</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S19</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S20</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S21</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S22</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S23</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S24</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S25</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fr-FR" sz="900" dirty="0" smtClean="0"/>
                        <a:t>S26</a:t>
                      </a:r>
                      <a:endParaRPr lang="fr-FR" sz="9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7354">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sz="105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8" name="ZoneTexte 47"/>
          <p:cNvSpPr txBox="1"/>
          <p:nvPr/>
        </p:nvSpPr>
        <p:spPr>
          <a:xfrm>
            <a:off x="875103" y="3985114"/>
            <a:ext cx="2071702" cy="430887"/>
          </a:xfrm>
          <a:prstGeom prst="rect">
            <a:avLst/>
          </a:prstGeom>
          <a:noFill/>
        </p:spPr>
        <p:txBody>
          <a:bodyPr wrap="square" rtlCol="0">
            <a:spAutoFit/>
          </a:bodyPr>
          <a:lstStyle/>
          <a:p>
            <a:pPr algn="ctr"/>
            <a:r>
              <a:rPr lang="fr-FR" sz="1100" b="1" dirty="0" smtClean="0"/>
              <a:t>CI, SFD </a:t>
            </a:r>
            <a:r>
              <a:rPr lang="fr-FR" sz="1100" b="1" dirty="0" err="1" smtClean="0"/>
              <a:t>DossierRecouvrement</a:t>
            </a:r>
            <a:endParaRPr lang="fr-FR" sz="1100" b="1" dirty="0"/>
          </a:p>
        </p:txBody>
      </p:sp>
      <p:sp>
        <p:nvSpPr>
          <p:cNvPr id="58" name="Arrondir un rectangle avec un coin diagonal 57"/>
          <p:cNvSpPr/>
          <p:nvPr/>
        </p:nvSpPr>
        <p:spPr>
          <a:xfrm>
            <a:off x="1523175" y="2904994"/>
            <a:ext cx="693042" cy="792088"/>
          </a:xfrm>
          <a:prstGeom prst="round2DiagRect">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vert="horz" rtlCol="0" anchor="ctr"/>
          <a:lstStyle/>
          <a:p>
            <a:pPr algn="ctr"/>
            <a:r>
              <a:rPr lang="fr-FR" sz="1100" dirty="0" smtClean="0"/>
              <a:t>CD </a:t>
            </a:r>
            <a:endParaRPr lang="fr-FR" sz="1100" dirty="0"/>
          </a:p>
        </p:txBody>
      </p:sp>
      <p:sp>
        <p:nvSpPr>
          <p:cNvPr id="47" name="Triangle isocèle 46"/>
          <p:cNvSpPr/>
          <p:nvPr/>
        </p:nvSpPr>
        <p:spPr>
          <a:xfrm>
            <a:off x="2175402" y="3698222"/>
            <a:ext cx="142876" cy="142876"/>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9" name="Arrondir un rectangle avec un coin diagonal 48"/>
          <p:cNvSpPr/>
          <p:nvPr/>
        </p:nvSpPr>
        <p:spPr>
          <a:xfrm>
            <a:off x="5123575" y="2904994"/>
            <a:ext cx="720080" cy="779387"/>
          </a:xfrm>
          <a:prstGeom prst="round2DiagRect">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vert="horz" rtlCol="0" anchor="ctr"/>
          <a:lstStyle/>
          <a:p>
            <a:pPr algn="ctr"/>
            <a:r>
              <a:rPr lang="fr-FR" sz="1050" dirty="0" smtClean="0"/>
              <a:t>Tests 2à2</a:t>
            </a:r>
            <a:endParaRPr lang="fr-FR" sz="1050" dirty="0"/>
          </a:p>
        </p:txBody>
      </p:sp>
      <p:sp>
        <p:nvSpPr>
          <p:cNvPr id="129" name="Arrondir un rectangle avec un coin diagonal 128"/>
          <p:cNvSpPr/>
          <p:nvPr/>
        </p:nvSpPr>
        <p:spPr>
          <a:xfrm>
            <a:off x="2256365" y="2904994"/>
            <a:ext cx="2159015" cy="748719"/>
          </a:xfrm>
          <a:prstGeom prst="round2DiagRect">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vert="horz" rtlCol="0" anchor="ctr"/>
          <a:lstStyle/>
          <a:p>
            <a:pPr algn="ctr"/>
            <a:r>
              <a:rPr lang="fr-FR" sz="1100" dirty="0" smtClean="0"/>
              <a:t>DEV</a:t>
            </a:r>
            <a:endParaRPr lang="fr-FR" sz="1100" dirty="0"/>
          </a:p>
        </p:txBody>
      </p:sp>
      <p:sp>
        <p:nvSpPr>
          <p:cNvPr id="117" name="Arrondir un rectangle avec un coin diagonal 116"/>
          <p:cNvSpPr/>
          <p:nvPr/>
        </p:nvSpPr>
        <p:spPr>
          <a:xfrm>
            <a:off x="7020272" y="286298"/>
            <a:ext cx="1909446" cy="262382"/>
          </a:xfrm>
          <a:prstGeom prst="round2DiagRect">
            <a:avLst/>
          </a:prstGeom>
          <a:noFill/>
          <a:ln w="28575">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solidFill>
              </a:rPr>
              <a:t>Points à préciser</a:t>
            </a:r>
            <a:endParaRPr lang="fr-FR" sz="1400" dirty="0">
              <a:solidFill>
                <a:schemeClr val="bg1"/>
              </a:solidFill>
            </a:endParaRPr>
          </a:p>
        </p:txBody>
      </p:sp>
      <p:sp>
        <p:nvSpPr>
          <p:cNvPr id="128" name="Titre 1"/>
          <p:cNvSpPr>
            <a:spLocks noGrp="1"/>
          </p:cNvSpPr>
          <p:nvPr>
            <p:ph type="title"/>
          </p:nvPr>
        </p:nvSpPr>
        <p:spPr>
          <a:xfrm>
            <a:off x="467544" y="260648"/>
            <a:ext cx="6877050" cy="649287"/>
          </a:xfrm>
          <a:noFill/>
          <a:ln w="9525">
            <a:noFill/>
            <a:miter lim="800000"/>
            <a:headEnd/>
            <a:tailEnd/>
          </a:ln>
        </p:spPr>
        <p:txBody>
          <a:bodyPr vert="horz" wrap="square" lIns="0" tIns="0" rIns="0" bIns="0" numCol="1" anchor="t" anchorCtr="0" compatLnSpc="1">
            <a:prstTxWarp prst="textNoShape">
              <a:avLst/>
            </a:prstTxWarp>
          </a:bodyPr>
          <a:lstStyle/>
          <a:p>
            <a:r>
              <a:rPr lang="fr-FR" sz="2400" dirty="0" smtClean="0">
                <a:solidFill>
                  <a:schemeClr val="bg1"/>
                </a:solidFill>
                <a:latin typeface="+mj-lt"/>
                <a:cs typeface="+mj-cs"/>
              </a:rPr>
              <a:t>Eléments de Planning</a:t>
            </a:r>
          </a:p>
        </p:txBody>
      </p:sp>
      <p:cxnSp>
        <p:nvCxnSpPr>
          <p:cNvPr id="152" name="Connecteur droit 151"/>
          <p:cNvCxnSpPr/>
          <p:nvPr/>
        </p:nvCxnSpPr>
        <p:spPr>
          <a:xfrm>
            <a:off x="2531287" y="1752866"/>
            <a:ext cx="0" cy="3312368"/>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153" name="Rectangle 152"/>
          <p:cNvSpPr/>
          <p:nvPr/>
        </p:nvSpPr>
        <p:spPr>
          <a:xfrm>
            <a:off x="2675303" y="4921218"/>
            <a:ext cx="1661032" cy="261610"/>
          </a:xfrm>
          <a:prstGeom prst="rect">
            <a:avLst/>
          </a:prstGeom>
        </p:spPr>
        <p:txBody>
          <a:bodyPr wrap="none">
            <a:spAutoFit/>
          </a:bodyPr>
          <a:lstStyle/>
          <a:p>
            <a:r>
              <a:rPr lang="fr-FR" sz="1100" b="1" dirty="0" smtClean="0"/>
              <a:t>GO est attendu le 7/03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3</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pPr eaLnBrk="1" hangingPunct="1"/>
            <a:r>
              <a:rPr lang="fr-FR" dirty="0" smtClean="0"/>
              <a:t>Sommaire</a:t>
            </a:r>
            <a:endParaRPr lang="en-US" dirty="0" smtClean="0"/>
          </a:p>
        </p:txBody>
      </p:sp>
      <p:sp>
        <p:nvSpPr>
          <p:cNvPr id="9" name="Rectangle 3"/>
          <p:cNvSpPr txBox="1">
            <a:spLocks noChangeArrowheads="1"/>
          </p:cNvSpPr>
          <p:nvPr/>
        </p:nvSpPr>
        <p:spPr bwMode="gray">
          <a:xfrm>
            <a:off x="323528" y="1749425"/>
            <a:ext cx="8568952" cy="4200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r>
              <a:rPr kumimoji="0" lang="fr-FR" sz="1800" b="0" i="0" u="none" strike="noStrike" kern="0" cap="none" spc="0" normalizeH="0" baseline="0" noProof="0" smtClean="0">
                <a:ln>
                  <a:noFill/>
                </a:ln>
                <a:solidFill>
                  <a:srgbClr val="333333"/>
                </a:solidFill>
                <a:effectLst/>
                <a:uLnTx/>
                <a:uFillTx/>
                <a:latin typeface="+mn-lt"/>
                <a:ea typeface="+mn-ea"/>
                <a:cs typeface="+mn-cs"/>
              </a:rPr>
              <a:t>Introduction</a:t>
            </a: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endParaRPr kumimoji="0" lang="fr-FR" sz="1800" b="0" i="0" u="none" strike="noStrike" kern="0" cap="none" spc="0" normalizeH="0" baseline="0" noProof="0" smtClean="0">
              <a:ln>
                <a:noFill/>
              </a:ln>
              <a:solidFill>
                <a:srgbClr val="333333"/>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r>
              <a:rPr kumimoji="0" lang="fr-FR" sz="1800" b="0" i="0" u="none" strike="noStrike" kern="0" cap="none" spc="0" normalizeH="0" baseline="0" noProof="0" smtClean="0">
                <a:ln>
                  <a:noFill/>
                </a:ln>
                <a:solidFill>
                  <a:srgbClr val="333333"/>
                </a:solidFill>
                <a:effectLst/>
                <a:uLnTx/>
                <a:uFillTx/>
                <a:latin typeface="+mn-lt"/>
                <a:ea typeface="+mn-ea"/>
                <a:cs typeface="+mn-cs"/>
              </a:rPr>
              <a:t>Cadrage de la demande Métier</a:t>
            </a: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endParaRPr kumimoji="0" lang="fr-FR" sz="1800" b="0" i="0" u="none" strike="noStrike" kern="0" cap="none" spc="0" normalizeH="0" baseline="0" noProof="0" smtClean="0">
              <a:ln>
                <a:noFill/>
              </a:ln>
              <a:solidFill>
                <a:srgbClr val="333333"/>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r>
              <a:rPr kumimoji="0" lang="fr-FR" sz="1800" b="0" i="0" u="none" strike="noStrike" kern="0" cap="none" spc="0" normalizeH="0" baseline="0" noProof="0" smtClean="0">
                <a:ln>
                  <a:noFill/>
                </a:ln>
                <a:solidFill>
                  <a:srgbClr val="333333"/>
                </a:solidFill>
                <a:effectLst/>
                <a:uLnTx/>
                <a:uFillTx/>
                <a:latin typeface="+mn-lt"/>
                <a:ea typeface="+mn-ea"/>
                <a:cs typeface="+mn-cs"/>
              </a:rPr>
              <a:t>Principe général de l’adéquation au besoin</a:t>
            </a: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endParaRPr kumimoji="0" lang="fr-FR" sz="1800" b="0" i="0" u="none" strike="noStrike" kern="0" cap="none" spc="0" normalizeH="0" baseline="0" noProof="0" smtClean="0">
              <a:ln>
                <a:noFill/>
              </a:ln>
              <a:solidFill>
                <a:srgbClr val="333333"/>
              </a:solidFill>
              <a:effectLst/>
              <a:uLnTx/>
              <a:uFillTx/>
              <a:latin typeface="+mn-lt"/>
              <a:ea typeface="+mn-ea"/>
              <a:cs typeface="+mn-cs"/>
            </a:endParaRPr>
          </a:p>
          <a:p>
            <a:pPr marL="342900" marR="0" lvl="0" indent="-342900" algn="l" defTabSz="914400" rtl="0" eaLnBrk="1" fontAlgn="base" latinLnBrk="0" hangingPunct="1">
              <a:lnSpc>
                <a:spcPct val="100000"/>
              </a:lnSpc>
              <a:spcBef>
                <a:spcPct val="0"/>
              </a:spcBef>
              <a:spcAft>
                <a:spcPts val="600"/>
              </a:spcAft>
              <a:buClr>
                <a:schemeClr val="accent2"/>
              </a:buClr>
              <a:buSzTx/>
              <a:buFont typeface="+mj-lt"/>
              <a:buAutoNum type="arabicPeriod"/>
              <a:tabLst/>
              <a:defRPr/>
            </a:pPr>
            <a:r>
              <a:rPr kumimoji="0" lang="fr-FR" sz="1800" b="0" i="0" u="none" strike="noStrike" kern="0" cap="none" spc="0" normalizeH="0" baseline="0" noProof="0" smtClean="0">
                <a:ln>
                  <a:noFill/>
                </a:ln>
                <a:solidFill>
                  <a:srgbClr val="333333"/>
                </a:solidFill>
                <a:effectLst/>
                <a:uLnTx/>
                <a:uFillTx/>
                <a:latin typeface="+mn-lt"/>
                <a:ea typeface="+mn-ea"/>
                <a:cs typeface="+mn-cs"/>
              </a:rPr>
              <a:t>Chiffrage </a:t>
            </a:r>
            <a:endParaRPr kumimoji="0" lang="fr-FR" sz="1800" b="0" i="0" u="none" strike="noStrike" kern="0" cap="none" spc="0" normalizeH="0" baseline="0" noProof="0" dirty="0" smtClean="0">
              <a:ln>
                <a:noFill/>
              </a:ln>
              <a:solidFill>
                <a:srgbClr val="333333"/>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30</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r>
              <a:rPr lang="fr-FR" dirty="0" smtClean="0"/>
              <a:t>Périmètre</a:t>
            </a:r>
            <a:endParaRPr lang="en-US" dirty="0" smtClean="0"/>
          </a:p>
        </p:txBody>
      </p:sp>
      <p:graphicFrame>
        <p:nvGraphicFramePr>
          <p:cNvPr id="7" name="Tableau 6"/>
          <p:cNvGraphicFramePr>
            <a:graphicFrameLocks noGrp="1"/>
          </p:cNvGraphicFramePr>
          <p:nvPr/>
        </p:nvGraphicFramePr>
        <p:xfrm>
          <a:off x="251520" y="1591952"/>
          <a:ext cx="8640960" cy="3804880"/>
        </p:xfrm>
        <a:graphic>
          <a:graphicData uri="http://schemas.openxmlformats.org/drawingml/2006/table">
            <a:tbl>
              <a:tblPr firstRow="1" bandRow="1">
                <a:tableStyleId>{5C22544A-7EE6-4342-B048-85BDC9FD1C3A}</a:tableStyleId>
              </a:tblPr>
              <a:tblGrid>
                <a:gridCol w="720080"/>
                <a:gridCol w="2736304"/>
                <a:gridCol w="1728192"/>
                <a:gridCol w="1728192"/>
                <a:gridCol w="1728192"/>
              </a:tblGrid>
              <a:tr h="370840">
                <a:tc>
                  <a:txBody>
                    <a:bodyPr/>
                    <a:lstStyle/>
                    <a:p>
                      <a:pPr algn="l" fontAlgn="ctr"/>
                      <a:r>
                        <a:rPr lang="fr-FR" sz="1100" b="1" i="0" u="none" strike="noStrike" dirty="0">
                          <a:solidFill>
                            <a:srgbClr val="FFFFFF"/>
                          </a:solidFill>
                          <a:latin typeface="Calibri"/>
                        </a:rPr>
                        <a:t>Périmètre</a:t>
                      </a:r>
                    </a:p>
                  </a:txBody>
                  <a:tcPr marL="36000" marR="36000" marT="36000" marB="36000" anchor="ctr"/>
                </a:tc>
                <a:tc>
                  <a:txBody>
                    <a:bodyPr/>
                    <a:lstStyle/>
                    <a:p>
                      <a:pPr algn="l" fontAlgn="ctr"/>
                      <a:r>
                        <a:rPr lang="fr-FR" sz="1100" b="1" i="0" u="none" strike="noStrike" dirty="0" smtClean="0">
                          <a:solidFill>
                            <a:srgbClr val="FFFFFF"/>
                          </a:solidFill>
                          <a:latin typeface="Calibri"/>
                        </a:rPr>
                        <a:t>Service/</a:t>
                      </a:r>
                      <a:r>
                        <a:rPr lang="fr-FR" sz="1100" b="1" i="0" u="none" strike="noStrike" dirty="0" err="1" smtClean="0">
                          <a:solidFill>
                            <a:srgbClr val="FFFFFF"/>
                          </a:solidFill>
                          <a:latin typeface="Calibri"/>
                        </a:rPr>
                        <a:t>process</a:t>
                      </a:r>
                      <a:r>
                        <a:rPr lang="fr-FR" sz="1100" b="1" i="0" u="none" strike="noStrike" dirty="0" smtClean="0">
                          <a:solidFill>
                            <a:srgbClr val="FFFFFF"/>
                          </a:solidFill>
                          <a:latin typeface="Calibri"/>
                        </a:rPr>
                        <a:t>/BRMS</a:t>
                      </a:r>
                      <a:endParaRPr lang="fr-FR" sz="1100" b="1" i="0" u="none" strike="noStrike" dirty="0">
                        <a:solidFill>
                          <a:srgbClr val="FFFFFF"/>
                        </a:solidFill>
                        <a:latin typeface="Calibri"/>
                      </a:endParaRPr>
                    </a:p>
                  </a:txBody>
                  <a:tcPr marL="36000" marR="36000" marT="36000" marB="36000" anchor="ctr"/>
                </a:tc>
                <a:tc>
                  <a:txBody>
                    <a:bodyPr/>
                    <a:lstStyle/>
                    <a:p>
                      <a:pPr algn="l" fontAlgn="ctr"/>
                      <a:r>
                        <a:rPr lang="fr-FR" sz="1100" b="1" i="0" u="none" strike="noStrike" dirty="0">
                          <a:solidFill>
                            <a:srgbClr val="FFFFFF"/>
                          </a:solidFill>
                          <a:latin typeface="Calibri"/>
                        </a:rPr>
                        <a:t>Opération</a:t>
                      </a:r>
                    </a:p>
                  </a:txBody>
                  <a:tcPr marL="36000" marR="36000" marT="36000" marB="36000" anchor="ctr"/>
                </a:tc>
                <a:tc>
                  <a:txBody>
                    <a:bodyPr/>
                    <a:lstStyle/>
                    <a:p>
                      <a:pPr algn="l" fontAlgn="ctr"/>
                      <a:r>
                        <a:rPr lang="fr-FR" sz="1100" b="1" i="0" u="none" strike="noStrike">
                          <a:solidFill>
                            <a:srgbClr val="FFFFFF"/>
                          </a:solidFill>
                          <a:latin typeface="Calibri"/>
                        </a:rPr>
                        <a:t>Type</a:t>
                      </a:r>
                    </a:p>
                  </a:txBody>
                  <a:tcPr marL="36000" marR="36000" marT="36000" marB="36000" anchor="ctr"/>
                </a:tc>
                <a:tc>
                  <a:txBody>
                    <a:bodyPr/>
                    <a:lstStyle/>
                    <a:p>
                      <a:pPr algn="l" fontAlgn="ctr"/>
                      <a:r>
                        <a:rPr lang="fr-FR" sz="1100" b="1" i="0" u="none" strike="noStrike" dirty="0">
                          <a:solidFill>
                            <a:srgbClr val="FFFFFF"/>
                          </a:solidFill>
                          <a:latin typeface="Calibri"/>
                        </a:rPr>
                        <a:t>Impact</a:t>
                      </a:r>
                    </a:p>
                  </a:txBody>
                  <a:tcPr marL="36000" marR="36000" marT="36000" marB="36000" anchor="ctr"/>
                </a:tc>
              </a:tr>
              <a:tr h="259224">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fr-FR" sz="800" b="0" i="0" u="none" strike="noStrike" dirty="0">
                          <a:latin typeface="Arial"/>
                        </a:rPr>
                        <a:t>I1 .1Temp  Amadeus --&gt; RCS</a:t>
                      </a: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smtClean="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baseline="0" dirty="0" smtClean="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216024">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pt-BR" sz="800" b="0" i="0" u="none" strike="noStrike">
                          <a:latin typeface="Arial"/>
                        </a:rPr>
                        <a:t>I1 .2 nonTemp Amadeus --&gt;RCS</a:t>
                      </a: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smtClean="0">
                        <a:solidFill>
                          <a:srgbClr val="000000"/>
                        </a:solidFill>
                        <a:latin typeface="Calibri"/>
                      </a:endParaRPr>
                    </a:p>
                  </a:txBody>
                  <a:tcPr marL="72000" marR="36000" marT="36000" marB="3600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baseline="0" dirty="0" smtClean="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192408">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fr-FR" sz="800" b="0" i="0" u="none" strike="noStrike" dirty="0">
                          <a:latin typeface="Arial"/>
                        </a:rPr>
                        <a:t>I13 RCS --&gt; 1 seul </a:t>
                      </a:r>
                      <a:r>
                        <a:rPr lang="fr-FR" sz="800" b="0" i="0" u="none" strike="noStrike" dirty="0" err="1">
                          <a:latin typeface="Arial"/>
                        </a:rPr>
                        <a:t>PrestaRecouvr</a:t>
                      </a:r>
                      <a:r>
                        <a:rPr lang="fr-FR" sz="800" b="0" i="0" u="none" strike="noStrike" dirty="0">
                          <a:latin typeface="Arial"/>
                        </a:rPr>
                        <a:t> (actuel)</a:t>
                      </a: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smtClean="0">
                        <a:solidFill>
                          <a:srgbClr val="000000"/>
                        </a:solidFill>
                        <a:latin typeface="Calibri"/>
                      </a:endParaRPr>
                    </a:p>
                  </a:txBody>
                  <a:tcPr marL="72000" marR="36000" marT="36000" marB="3600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B2B</a:t>
                      </a:r>
                      <a:endParaRPr lang="fr-FR" sz="1100" b="0" i="0" u="none" strike="noStrike" baseline="0" dirty="0" smtClean="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240800">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fr-FR" sz="800" b="0" i="0" u="none" strike="noStrike" dirty="0">
                          <a:latin typeface="Arial"/>
                        </a:rPr>
                        <a:t>I8B RCS --&gt; 2 Prestataire </a:t>
                      </a:r>
                      <a:r>
                        <a:rPr lang="fr-FR" sz="800" b="0" i="0" u="none" strike="noStrike" dirty="0" err="1">
                          <a:latin typeface="Arial"/>
                        </a:rPr>
                        <a:t>Recouvr</a:t>
                      </a:r>
                      <a:endParaRPr lang="fr-FR" sz="800" b="0" i="0" u="none" strike="noStrike" dirty="0">
                        <a:latin typeface="Arial"/>
                      </a:endParaRP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smtClean="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B2B</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216024">
                <a:tc>
                  <a:txBody>
                    <a:bodyPr/>
                    <a:lstStyle/>
                    <a:p>
                      <a:pPr algn="l" fontAlgn="b"/>
                      <a:r>
                        <a:rPr lang="fr-FR" sz="1100" b="0" i="0" u="none" strike="dblStrike" dirty="0" smtClean="0">
                          <a:solidFill>
                            <a:srgbClr val="000000"/>
                          </a:solidFill>
                          <a:latin typeface="Calibri"/>
                        </a:rPr>
                        <a:t>Socle</a:t>
                      </a:r>
                      <a:endParaRPr lang="fr-FR" sz="1100" b="0" i="0" u="none" strike="dblStrike" dirty="0">
                        <a:solidFill>
                          <a:srgbClr val="000000"/>
                        </a:solidFill>
                        <a:latin typeface="Calibri"/>
                      </a:endParaRPr>
                    </a:p>
                  </a:txBody>
                  <a:tcPr marL="72000" marR="36000" marT="36000" marB="36000" anchor="ctr"/>
                </a:tc>
                <a:tc>
                  <a:txBody>
                    <a:bodyPr/>
                    <a:lstStyle/>
                    <a:p>
                      <a:pPr algn="l" fontAlgn="t"/>
                      <a:r>
                        <a:rPr lang="fr-FR" sz="800" b="0" i="0" u="none" strike="dblStrike" dirty="0">
                          <a:latin typeface="Arial"/>
                        </a:rPr>
                        <a:t>I8A Flux Acquittement I8B</a:t>
                      </a:r>
                    </a:p>
                  </a:txBody>
                  <a:tcPr marL="72000" marR="0" marT="0" marB="0"/>
                </a:tc>
                <a:tc>
                  <a:txBody>
                    <a:bodyPr/>
                    <a:lstStyle/>
                    <a:p>
                      <a:pPr algn="l" fontAlgn="b"/>
                      <a:r>
                        <a:rPr lang="fr-FR" sz="1100" b="0" i="0" u="none" strike="dblStrike" dirty="0" smtClean="0">
                          <a:solidFill>
                            <a:srgbClr val="000000"/>
                          </a:solidFill>
                          <a:latin typeface="Calibri"/>
                        </a:rPr>
                        <a:t>Nouveau</a:t>
                      </a:r>
                      <a:r>
                        <a:rPr lang="fr-FR" sz="1100" b="0" i="0" u="none" strike="dblStrike" baseline="0" dirty="0" smtClean="0">
                          <a:solidFill>
                            <a:srgbClr val="000000"/>
                          </a:solidFill>
                          <a:latin typeface="Calibri"/>
                        </a:rPr>
                        <a:t> Flux</a:t>
                      </a:r>
                      <a:endParaRPr lang="fr-FR" sz="1100" b="0" i="0" u="none" strike="dblStrike" dirty="0" smtClean="0">
                        <a:solidFill>
                          <a:srgbClr val="000000"/>
                        </a:solidFill>
                        <a:latin typeface="Calibri"/>
                      </a:endParaRPr>
                    </a:p>
                  </a:txBody>
                  <a:tcPr marL="72000" marR="36000" marT="36000" marB="36000" anchor="ctr"/>
                </a:tc>
                <a:tc>
                  <a:txBody>
                    <a:bodyPr/>
                    <a:lstStyle/>
                    <a:p>
                      <a:pPr algn="l" fontAlgn="b"/>
                      <a:r>
                        <a:rPr lang="fr-FR" sz="1100" b="0" i="0" u="none" strike="dblStrike" baseline="0" dirty="0" err="1" smtClean="0">
                          <a:solidFill>
                            <a:srgbClr val="000000"/>
                          </a:solidFill>
                          <a:latin typeface="Calibri"/>
                        </a:rPr>
                        <a:t>Crea</a:t>
                      </a:r>
                      <a:r>
                        <a:rPr lang="fr-FR" sz="1100" b="0" i="0" u="none" strike="dblStrike" baseline="0" dirty="0" smtClean="0">
                          <a:solidFill>
                            <a:srgbClr val="000000"/>
                          </a:solidFill>
                          <a:latin typeface="Calibri"/>
                        </a:rPr>
                        <a:t> Fichier B2B</a:t>
                      </a:r>
                      <a:r>
                        <a:rPr lang="fr-FR" sz="1100" b="0" i="0" u="none" strike="dblStrike" baseline="0" dirty="0" smtClean="0">
                          <a:solidFill>
                            <a:srgbClr val="000000"/>
                          </a:solidFill>
                          <a:latin typeface="Calibri"/>
                          <a:sym typeface="Wingdings" pitchFamily="2" charset="2"/>
                        </a:rPr>
                        <a:t> FTPS</a:t>
                      </a:r>
                      <a:endParaRPr lang="fr-FR" sz="1100" b="0" i="0" u="none" strike="dbl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192408">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fr-FR" sz="800" b="0" i="0" u="none" strike="noStrike" dirty="0">
                          <a:latin typeface="Arial"/>
                        </a:rPr>
                        <a:t>I9 2 </a:t>
                      </a:r>
                      <a:r>
                        <a:rPr lang="fr-FR" sz="800" b="0" i="0" u="none" strike="noStrike" dirty="0" err="1">
                          <a:latin typeface="Arial"/>
                        </a:rPr>
                        <a:t>PrestataireRecouvr</a:t>
                      </a:r>
                      <a:r>
                        <a:rPr lang="fr-FR" sz="800" b="0" i="0" u="none" strike="noStrike" dirty="0">
                          <a:latin typeface="Arial"/>
                        </a:rPr>
                        <a:t> --&gt; RCS</a:t>
                      </a: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B2B</a:t>
                      </a:r>
                      <a:r>
                        <a:rPr lang="fr-FR" sz="1100" b="0" i="0" u="none" strike="noStrike" baseline="0" dirty="0" smtClean="0">
                          <a:solidFill>
                            <a:srgbClr val="000000"/>
                          </a:solidFill>
                          <a:latin typeface="Calibri"/>
                          <a:sym typeface="Wingdings" pitchFamily="2" charset="2"/>
                        </a:rPr>
                        <a:t> 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168792">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t"/>
                      <a:r>
                        <a:rPr lang="fr-FR" sz="800" b="0" i="0" u="none" strike="noStrike" dirty="0">
                          <a:latin typeface="Arial"/>
                        </a:rPr>
                        <a:t>I9.1 RCS --&gt; Symphonie</a:t>
                      </a:r>
                    </a:p>
                  </a:txBody>
                  <a:tcPr marL="72000" marR="0" marT="0" marB="0"/>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370840">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800" b="0" i="0" u="none" strike="noStrike" dirty="0">
                          <a:latin typeface="Arial"/>
                        </a:rPr>
                        <a:t>I6 RCS --&gt; Symphonie</a:t>
                      </a:r>
                    </a:p>
                  </a:txBody>
                  <a:tcPr marL="72000" marR="0" marT="0" marB="0" anchor="b"/>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370840">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800" b="0" i="0" u="none" strike="noStrike" dirty="0">
                          <a:latin typeface="Arial"/>
                        </a:rPr>
                        <a:t>I3 RCS --&gt; </a:t>
                      </a:r>
                      <a:r>
                        <a:rPr lang="fr-FR" sz="800" b="0" i="0" u="none" strike="noStrike" dirty="0" err="1">
                          <a:latin typeface="Arial"/>
                        </a:rPr>
                        <a:t>StreamServe</a:t>
                      </a:r>
                      <a:endParaRPr lang="fr-FR" sz="800" b="0" i="0" u="none" strike="noStrike" dirty="0">
                        <a:latin typeface="Arial"/>
                      </a:endParaRPr>
                    </a:p>
                  </a:txBody>
                  <a:tcPr marL="72000" marR="0" marT="0" marB="0" anchor="b"/>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370840">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800" b="0" i="0" u="none" strike="noStrike" dirty="0">
                          <a:latin typeface="Arial"/>
                        </a:rPr>
                        <a:t>I4 </a:t>
                      </a:r>
                      <a:r>
                        <a:rPr lang="fr-FR" sz="800" b="0" i="0" u="none" strike="noStrike" dirty="0" err="1">
                          <a:latin typeface="Arial"/>
                        </a:rPr>
                        <a:t>Streamserve</a:t>
                      </a:r>
                      <a:r>
                        <a:rPr lang="fr-FR" sz="800" b="0" i="0" u="none" strike="noStrike" dirty="0">
                          <a:latin typeface="Arial"/>
                        </a:rPr>
                        <a:t> --&gt; Symphonie</a:t>
                      </a:r>
                    </a:p>
                  </a:txBody>
                  <a:tcPr marL="72000" marR="0" marT="0" marB="0" anchor="b"/>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smtClean="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383656">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800" b="0" i="0" u="none" strike="noStrike" dirty="0">
                          <a:latin typeface="Arial"/>
                        </a:rPr>
                        <a:t>I11 RCS --&gt; Symphonie</a:t>
                      </a:r>
                    </a:p>
                  </a:txBody>
                  <a:tcPr marL="72000" marR="0" marT="0" marB="0" anchor="b"/>
                </a:tc>
                <a:tc>
                  <a:txBody>
                    <a:bodyPr/>
                    <a:lstStyle/>
                    <a:p>
                      <a:pPr algn="l" fontAlgn="b"/>
                      <a:r>
                        <a:rPr lang="fr-FR" sz="1100" b="0" i="0" u="none" strike="noStrike" dirty="0" smtClean="0">
                          <a:solidFill>
                            <a:srgbClr val="000000"/>
                          </a:solidFill>
                          <a:latin typeface="Calibri"/>
                        </a:rPr>
                        <a:t>Nouveau</a:t>
                      </a:r>
                      <a:r>
                        <a:rPr lang="fr-FR" sz="1100" b="0" i="0" u="none" strike="noStrike" baseline="0" dirty="0" smtClean="0">
                          <a:solidFill>
                            <a:srgbClr val="000000"/>
                          </a:solidFill>
                          <a:latin typeface="Calibri"/>
                        </a:rPr>
                        <a:t> Flux</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Crea</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r h="112776">
                <a:tc>
                  <a:txBody>
                    <a:bodyPr/>
                    <a:lstStyle/>
                    <a:p>
                      <a:pPr algn="l" fontAlgn="b"/>
                      <a:r>
                        <a:rPr lang="fr-FR" sz="1100" b="0" i="0" u="none" strike="noStrike" dirty="0" smtClean="0">
                          <a:solidFill>
                            <a:srgbClr val="000000"/>
                          </a:solidFill>
                          <a:latin typeface="Calibri"/>
                        </a:rPr>
                        <a:t>Socle</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800" b="0" i="0" u="none" strike="noStrike" dirty="0" smtClean="0">
                          <a:latin typeface="Arial"/>
                        </a:rPr>
                        <a:t>Diapason Aller</a:t>
                      </a:r>
                      <a:endParaRPr lang="fr-FR" sz="800" b="0" i="0" u="none" strike="noStrike" dirty="0">
                        <a:latin typeface="Arial"/>
                      </a:endParaRPr>
                    </a:p>
                  </a:txBody>
                  <a:tcPr marL="72000" marR="0" marT="0" marB="0" anchor="b"/>
                </a:tc>
                <a:tc>
                  <a:txBody>
                    <a:bodyPr/>
                    <a:lstStyle/>
                    <a:p>
                      <a:pPr algn="l" fontAlgn="b"/>
                      <a:r>
                        <a:rPr lang="fr-FR" sz="1100" b="0" i="0" u="none" strike="noStrike" baseline="0" dirty="0" smtClean="0">
                          <a:solidFill>
                            <a:srgbClr val="000000"/>
                          </a:solidFill>
                          <a:latin typeface="Calibri"/>
                        </a:rPr>
                        <a:t>Flux existant</a:t>
                      </a:r>
                      <a:endParaRPr lang="fr-FR" sz="1100" b="0" i="0" u="none" strike="noStrike" dirty="0">
                        <a:solidFill>
                          <a:srgbClr val="000000"/>
                        </a:solidFill>
                        <a:latin typeface="Calibri"/>
                      </a:endParaRPr>
                    </a:p>
                  </a:txBody>
                  <a:tcPr marL="72000" marR="36000" marT="36000" marB="36000" anchor="ctr"/>
                </a:tc>
                <a:tc>
                  <a:txBody>
                    <a:bodyPr/>
                    <a:lstStyle/>
                    <a:p>
                      <a:pPr algn="l" fontAlgn="b"/>
                      <a:r>
                        <a:rPr lang="fr-FR" sz="1100" b="0" i="0" u="none" strike="noStrike" baseline="0" dirty="0" err="1" smtClean="0">
                          <a:solidFill>
                            <a:srgbClr val="000000"/>
                          </a:solidFill>
                          <a:latin typeface="Calibri"/>
                        </a:rPr>
                        <a:t>Mod</a:t>
                      </a:r>
                      <a:r>
                        <a:rPr lang="fr-FR" sz="1100" b="0" i="0" u="none" strike="noStrike" baseline="0" dirty="0" smtClean="0">
                          <a:solidFill>
                            <a:srgbClr val="000000"/>
                          </a:solidFill>
                          <a:latin typeface="Calibri"/>
                        </a:rPr>
                        <a:t> Fichier FTPS</a:t>
                      </a:r>
                      <a:r>
                        <a:rPr lang="fr-FR" sz="1100" b="0" i="0" u="none" strike="noStrike" baseline="0" dirty="0" smtClean="0">
                          <a:solidFill>
                            <a:srgbClr val="000000"/>
                          </a:solidFill>
                          <a:latin typeface="Calibri"/>
                          <a:sym typeface="Wingdings" pitchFamily="2" charset="2"/>
                        </a:rPr>
                        <a:t> </a:t>
                      </a:r>
                      <a:r>
                        <a:rPr lang="fr-FR" sz="1100" b="0" i="0" u="none" strike="noStrike" baseline="0" dirty="0" err="1" smtClean="0">
                          <a:solidFill>
                            <a:srgbClr val="000000"/>
                          </a:solidFill>
                          <a:latin typeface="Calibri"/>
                          <a:sym typeface="Wingdings" pitchFamily="2" charset="2"/>
                        </a:rPr>
                        <a:t>FTPS</a:t>
                      </a:r>
                      <a:endParaRPr lang="fr-FR" sz="1100" b="0" i="0" u="none" strike="noStrike" dirty="0">
                        <a:solidFill>
                          <a:srgbClr val="000000"/>
                        </a:solidFill>
                        <a:latin typeface="Calibri"/>
                      </a:endParaRPr>
                    </a:p>
                  </a:txBody>
                  <a:tcPr marL="72000" marR="36000" marT="36000" marB="36000" anchor="ctr"/>
                </a:tc>
                <a:tc>
                  <a:txBody>
                    <a:bodyPr/>
                    <a:lstStyle/>
                    <a:p>
                      <a:pPr algn="l" fontAlgn="b"/>
                      <a:endParaRPr lang="fr-FR" sz="1100" b="0" i="0" u="none" strike="noStrike" dirty="0">
                        <a:solidFill>
                          <a:srgbClr val="000000"/>
                        </a:solidFill>
                        <a:latin typeface="Calibri"/>
                      </a:endParaRPr>
                    </a:p>
                  </a:txBody>
                  <a:tcPr marL="72000" marR="36000" marT="36000" marB="36000" anchor="ctr"/>
                </a:tc>
              </a:tr>
            </a:tbl>
          </a:graphicData>
        </a:graphic>
      </p:graphicFrame>
      <p:sp>
        <p:nvSpPr>
          <p:cNvPr id="6" name="Rectangle 3"/>
          <p:cNvSpPr txBox="1">
            <a:spLocks noChangeArrowheads="1"/>
          </p:cNvSpPr>
          <p:nvPr/>
        </p:nvSpPr>
        <p:spPr bwMode="gray">
          <a:xfrm>
            <a:off x="323528" y="3573016"/>
            <a:ext cx="8568952" cy="23769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31</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r>
              <a:rPr lang="fr-FR" dirty="0" smtClean="0"/>
              <a:t>Périmètre</a:t>
            </a:r>
            <a:endParaRPr lang="en-US" dirty="0" smtClean="0"/>
          </a:p>
        </p:txBody>
      </p:sp>
      <p:sp>
        <p:nvSpPr>
          <p:cNvPr id="6" name="Rectangle 3"/>
          <p:cNvSpPr txBox="1">
            <a:spLocks noChangeArrowheads="1"/>
          </p:cNvSpPr>
          <p:nvPr/>
        </p:nvSpPr>
        <p:spPr bwMode="gray">
          <a:xfrm>
            <a:off x="323528" y="3573016"/>
            <a:ext cx="8568952" cy="23769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p:txBody>
      </p:sp>
      <p:sp>
        <p:nvSpPr>
          <p:cNvPr id="8" name="Rectangle 3"/>
          <p:cNvSpPr txBox="1">
            <a:spLocks noChangeArrowheads="1"/>
          </p:cNvSpPr>
          <p:nvPr/>
        </p:nvSpPr>
        <p:spPr bwMode="gray">
          <a:xfrm>
            <a:off x="323528" y="1700808"/>
            <a:ext cx="8568952" cy="424914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342900" lvl="0" indent="-342900">
              <a:spcAft>
                <a:spcPts val="600"/>
              </a:spcAft>
              <a:buClr>
                <a:schemeClr val="accent2"/>
              </a:buClr>
              <a:buFont typeface="Wingdings" pitchFamily="2" charset="2"/>
              <a:buChar char="q"/>
            </a:pPr>
            <a:r>
              <a:rPr lang="fr-FR" sz="1300" kern="0" dirty="0" smtClean="0">
                <a:solidFill>
                  <a:srgbClr val="333333"/>
                </a:solidFill>
                <a:latin typeface="+mn-lt"/>
                <a:cs typeface="+mn-cs"/>
              </a:rPr>
              <a:t>Définition des scénarios</a:t>
            </a:r>
          </a:p>
          <a:p>
            <a:pPr marL="800100" lvl="1" indent="-342900">
              <a:spcAft>
                <a:spcPts val="600"/>
              </a:spcAft>
              <a:buClr>
                <a:schemeClr val="accent2"/>
              </a:buClr>
              <a:buFont typeface="Wingdings" pitchFamily="2" charset="2"/>
              <a:buChar char="§"/>
            </a:pPr>
            <a:r>
              <a:rPr lang="fr-FR" sz="1300" kern="0" dirty="0" smtClean="0">
                <a:solidFill>
                  <a:srgbClr val="333333"/>
                </a:solidFill>
                <a:latin typeface="+mn-lt"/>
                <a:cs typeface="+mn-cs"/>
              </a:rPr>
              <a:t>Scénario 1 = Socle </a:t>
            </a:r>
          </a:p>
          <a:p>
            <a:pPr marL="342900" lvl="0" indent="-342900">
              <a:spcAft>
                <a:spcPts val="600"/>
              </a:spcAft>
              <a:buClr>
                <a:schemeClr val="accent2"/>
              </a:buClr>
              <a:buFont typeface="Wingdings" pitchFamily="2" charset="2"/>
              <a:buChar char="q"/>
            </a:pPr>
            <a:endParaRPr lang="fr-FR" sz="1300"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r>
              <a:rPr lang="fr-FR" sz="1300" kern="0" dirty="0" smtClean="0">
                <a:solidFill>
                  <a:srgbClr val="333333"/>
                </a:solidFill>
                <a:latin typeface="+mn-lt"/>
                <a:cs typeface="+mn-cs"/>
              </a:rPr>
              <a:t>Dans le périmètre</a:t>
            </a:r>
          </a:p>
          <a:p>
            <a:pPr marL="800100" lvl="1" indent="-342900">
              <a:spcAft>
                <a:spcPts val="600"/>
              </a:spcAft>
              <a:buClr>
                <a:schemeClr val="accent2"/>
              </a:buClr>
              <a:buFont typeface="Wingdings" pitchFamily="2" charset="2"/>
              <a:buChar char="§"/>
            </a:pPr>
            <a:r>
              <a:rPr lang="fr-FR" sz="1300" kern="0" dirty="0" smtClean="0">
                <a:solidFill>
                  <a:srgbClr val="333333"/>
                </a:solidFill>
                <a:latin typeface="+mn-lt"/>
                <a:cs typeface="+mn-cs"/>
              </a:rPr>
              <a:t>La mise en œuvre des fonctionnalités synthétisées dans le tableau joint</a:t>
            </a:r>
          </a:p>
          <a:p>
            <a:pPr marL="800100" lvl="1" indent="-342900">
              <a:spcAft>
                <a:spcPts val="600"/>
              </a:spcAft>
              <a:buClr>
                <a:schemeClr val="accent2"/>
              </a:buClr>
              <a:buFont typeface="Wingdings" pitchFamily="2" charset="2"/>
              <a:buChar char="§"/>
            </a:pPr>
            <a:r>
              <a:rPr lang="fr-FR" sz="1300" kern="0" dirty="0" smtClean="0">
                <a:solidFill>
                  <a:srgbClr val="333333"/>
                </a:solidFill>
                <a:latin typeface="+mn-lt"/>
                <a:cs typeface="+mn-cs"/>
              </a:rPr>
              <a:t>Les jeux de données nécessaire à la phase de T2A2</a:t>
            </a:r>
          </a:p>
          <a:p>
            <a:pPr marL="800100" lvl="1" indent="-342900">
              <a:spcAft>
                <a:spcPts val="600"/>
              </a:spcAft>
              <a:buClr>
                <a:schemeClr val="accent2"/>
              </a:buClr>
              <a:buFont typeface="Wingdings" pitchFamily="2" charset="2"/>
              <a:buChar char="§"/>
            </a:pPr>
            <a:r>
              <a:rPr lang="fr-FR" sz="1300" kern="0" dirty="0" smtClean="0">
                <a:solidFill>
                  <a:srgbClr val="333333"/>
                </a:solidFill>
                <a:latin typeface="+mn-lt"/>
                <a:cs typeface="+mn-cs"/>
              </a:rPr>
              <a:t>La Conception Générale</a:t>
            </a:r>
          </a:p>
          <a:p>
            <a:pPr marL="800100" lvl="1" indent="-342900">
              <a:spcAft>
                <a:spcPts val="600"/>
              </a:spcAft>
              <a:buClr>
                <a:schemeClr val="accent2"/>
              </a:buClr>
              <a:buFont typeface="Wingdings" pitchFamily="2" charset="2"/>
              <a:buChar char="§"/>
            </a:pPr>
            <a:r>
              <a:rPr lang="fr-FR" sz="1300" kern="0" dirty="0" smtClean="0">
                <a:solidFill>
                  <a:srgbClr val="333333"/>
                </a:solidFill>
                <a:latin typeface="+mn-lt"/>
                <a:cs typeface="+mn-cs"/>
              </a:rPr>
              <a:t>Le support aux consommateurs (2 Prestataire </a:t>
            </a:r>
            <a:r>
              <a:rPr lang="fr-FR" sz="1300" kern="0" dirty="0" err="1" smtClean="0">
                <a:solidFill>
                  <a:srgbClr val="333333"/>
                </a:solidFill>
                <a:latin typeface="+mn-lt"/>
                <a:cs typeface="+mn-cs"/>
              </a:rPr>
              <a:t>Recouvr</a:t>
            </a:r>
            <a:r>
              <a:rPr lang="fr-FR" sz="1300" kern="0" dirty="0" smtClean="0">
                <a:solidFill>
                  <a:srgbClr val="333333"/>
                </a:solidFill>
                <a:latin typeface="+mn-lt"/>
                <a:cs typeface="+mn-cs"/>
              </a:rPr>
              <a:t>, Symphonie, RCS, Amadeus, </a:t>
            </a:r>
            <a:r>
              <a:rPr lang="fr-FR" sz="1300" kern="0" dirty="0" err="1" smtClean="0">
                <a:solidFill>
                  <a:srgbClr val="333333"/>
                </a:solidFill>
                <a:latin typeface="+mn-lt"/>
                <a:cs typeface="+mn-cs"/>
              </a:rPr>
              <a:t>StreamServe</a:t>
            </a:r>
            <a:r>
              <a:rPr lang="fr-FR" sz="1300" kern="0" dirty="0" smtClean="0">
                <a:solidFill>
                  <a:srgbClr val="333333"/>
                </a:solidFill>
                <a:latin typeface="+mn-lt"/>
                <a:cs typeface="+mn-cs"/>
              </a:rPr>
              <a:t>)</a:t>
            </a:r>
          </a:p>
          <a:p>
            <a:pPr marL="342900" indent="-342900">
              <a:spcAft>
                <a:spcPts val="600"/>
              </a:spcAft>
              <a:buClr>
                <a:schemeClr val="accent2"/>
              </a:buClr>
              <a:buFont typeface="Wingdings" pitchFamily="2" charset="2"/>
              <a:buChar char="q"/>
            </a:pPr>
            <a:endParaRPr lang="fr-FR" sz="1300" kern="0" dirty="0" smtClean="0">
              <a:solidFill>
                <a:srgbClr val="333333"/>
              </a:solidFill>
            </a:endParaRPr>
          </a:p>
          <a:p>
            <a:pPr marL="342900" indent="-342900">
              <a:spcAft>
                <a:spcPts val="600"/>
              </a:spcAft>
              <a:buClr>
                <a:schemeClr val="accent2"/>
              </a:buClr>
              <a:buFont typeface="Wingdings" pitchFamily="2" charset="2"/>
              <a:buChar char="q"/>
            </a:pPr>
            <a:r>
              <a:rPr lang="fr-FR" sz="1300" kern="0" dirty="0" smtClean="0">
                <a:solidFill>
                  <a:srgbClr val="333333"/>
                </a:solidFill>
              </a:rPr>
              <a:t>Hors périmètre</a:t>
            </a:r>
          </a:p>
          <a:p>
            <a:pPr marL="800100" lvl="1" indent="-342900">
              <a:spcAft>
                <a:spcPts val="600"/>
              </a:spcAft>
              <a:buClr>
                <a:schemeClr val="accent2"/>
              </a:buClr>
              <a:buFont typeface="Wingdings" pitchFamily="2" charset="2"/>
              <a:buChar char="§"/>
            </a:pPr>
            <a:r>
              <a:rPr lang="fr-FR" sz="1300" kern="0" dirty="0" smtClean="0">
                <a:solidFill>
                  <a:srgbClr val="333333"/>
                </a:solidFill>
              </a:rPr>
              <a:t>Ouvertures de flux</a:t>
            </a:r>
          </a:p>
          <a:p>
            <a:pPr marL="800100" lvl="1" indent="-342900">
              <a:spcAft>
                <a:spcPts val="600"/>
              </a:spcAft>
              <a:buClr>
                <a:schemeClr val="accent2"/>
              </a:buClr>
              <a:buFont typeface="Wingdings" pitchFamily="2" charset="2"/>
              <a:buChar char="§"/>
            </a:pPr>
            <a:r>
              <a:rPr lang="fr-FR" sz="1300" kern="0" dirty="0" smtClean="0">
                <a:solidFill>
                  <a:srgbClr val="333333"/>
                </a:solidFill>
              </a:rPr>
              <a:t>Etudes de performance</a:t>
            </a:r>
          </a:p>
          <a:p>
            <a:pPr marL="800100" lvl="1" indent="-342900">
              <a:spcAft>
                <a:spcPts val="600"/>
              </a:spcAft>
              <a:buClr>
                <a:schemeClr val="accent2"/>
              </a:buClr>
              <a:buFont typeface="Wingdings" pitchFamily="2" charset="2"/>
              <a:buChar char="§"/>
            </a:pPr>
            <a:r>
              <a:rPr lang="fr-FR" sz="1300" kern="0" dirty="0" smtClean="0">
                <a:solidFill>
                  <a:srgbClr val="333333"/>
                </a:solidFill>
              </a:rPr>
              <a:t>Prise en compte des impacts sur des besoins en cours d’instructions &amp; non validés</a:t>
            </a:r>
          </a:p>
          <a:p>
            <a:pPr marL="800100" lvl="1" indent="-342900">
              <a:spcAft>
                <a:spcPts val="600"/>
              </a:spcAft>
              <a:buClr>
                <a:schemeClr val="accent2"/>
              </a:buClr>
              <a:buFont typeface="Wingdings" pitchFamily="2" charset="2"/>
              <a:buChar char="§"/>
            </a:pPr>
            <a:r>
              <a:rPr lang="fr-FR" sz="1300" kern="0" dirty="0" smtClean="0">
                <a:solidFill>
                  <a:srgbClr val="333333"/>
                </a:solidFill>
              </a:rPr>
              <a:t>La définition des objets Métiers : leur référence dans ce DI correspond au MEM: il s’agit d’un input à la CD</a:t>
            </a: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3600" y="620713"/>
            <a:ext cx="7236792" cy="649287"/>
          </a:xfrm>
        </p:spPr>
        <p:txBody>
          <a:bodyPr/>
          <a:lstStyle/>
          <a:p>
            <a:r>
              <a:rPr lang="fr-FR" dirty="0" smtClean="0"/>
              <a:t>Hypothèses structurantes</a:t>
            </a:r>
            <a:endParaRPr lang="fr-FR" dirty="0"/>
          </a:p>
        </p:txBody>
      </p:sp>
      <p:sp>
        <p:nvSpPr>
          <p:cNvPr id="3" name="Espace réservé du contenu 2"/>
          <p:cNvSpPr>
            <a:spLocks noGrp="1"/>
          </p:cNvSpPr>
          <p:nvPr>
            <p:ph idx="1"/>
          </p:nvPr>
        </p:nvSpPr>
        <p:spPr/>
        <p:txBody>
          <a:bodyPr/>
          <a:lstStyle/>
          <a:p>
            <a:r>
              <a:rPr lang="fr-FR" b="1" dirty="0" smtClean="0"/>
              <a:t>Stratégie de déploiement</a:t>
            </a:r>
          </a:p>
          <a:p>
            <a:pPr lvl="1"/>
            <a:r>
              <a:rPr lang="fr-FR" b="1" dirty="0" smtClean="0"/>
              <a:t>Par « date de bascule » sur la « date limite de payement »</a:t>
            </a:r>
          </a:p>
          <a:p>
            <a:endParaRPr lang="fr-FR" b="1" dirty="0" smtClean="0"/>
          </a:p>
          <a:p>
            <a:r>
              <a:rPr lang="fr-FR" b="1" dirty="0" smtClean="0"/>
              <a:t>Gestion de la migration des flux Symphonies – Prestataire</a:t>
            </a:r>
          </a:p>
          <a:p>
            <a:pPr lvl="1"/>
            <a:r>
              <a:rPr lang="fr-FR" b="1" dirty="0" smtClean="0"/>
              <a:t>Double.</a:t>
            </a:r>
          </a:p>
          <a:p>
            <a:pPr lvl="1"/>
            <a:endParaRPr lang="fr-FR" b="1" dirty="0" smtClean="0">
              <a:solidFill>
                <a:srgbClr val="FF0000"/>
              </a:solidFill>
            </a:endParaRPr>
          </a:p>
          <a:p>
            <a:r>
              <a:rPr lang="fr-FR" b="1" dirty="0" smtClean="0"/>
              <a:t>Supervision de Bout en Bout</a:t>
            </a:r>
          </a:p>
          <a:p>
            <a:pPr lvl="1"/>
            <a:r>
              <a:rPr lang="fr-FR" b="1" dirty="0" smtClean="0">
                <a:ea typeface="+mn-ea"/>
              </a:rPr>
              <a:t>Transverses aux flux : Hors scope Octopus V1</a:t>
            </a:r>
          </a:p>
        </p:txBody>
      </p:sp>
      <p:sp>
        <p:nvSpPr>
          <p:cNvPr id="4" name="Espace réservé du numéro de diapositive 3"/>
          <p:cNvSpPr>
            <a:spLocks noGrp="1"/>
          </p:cNvSpPr>
          <p:nvPr>
            <p:ph type="sldNum" sz="quarter" idx="10"/>
          </p:nvPr>
        </p:nvSpPr>
        <p:spPr/>
        <p:txBody>
          <a:bodyPr/>
          <a:lstStyle/>
          <a:p>
            <a:pPr>
              <a:defRPr/>
            </a:pPr>
            <a:fld id="{119BE1CA-3C33-4974-B2EA-755B891E1914}" type="slidenum">
              <a:rPr lang="fr-FR" smtClean="0"/>
              <a:pPr>
                <a:defRPr/>
              </a:pPr>
              <a:t>32</a:t>
            </a:fld>
            <a:endParaRPr lang="fr-FR"/>
          </a:p>
        </p:txBody>
      </p:sp>
      <p:sp>
        <p:nvSpPr>
          <p:cNvPr id="5" name="Espace réservé de la date 4"/>
          <p:cNvSpPr>
            <a:spLocks noGrp="1"/>
          </p:cNvSpPr>
          <p:nvPr>
            <p:ph type="dt" sz="half" idx="11"/>
          </p:nvPr>
        </p:nvSpPr>
        <p:spPr/>
        <p:txBody>
          <a:bodyPr/>
          <a:lstStyle/>
          <a:p>
            <a:pPr>
              <a:defRPr/>
            </a:pPr>
            <a:fld id="{379D084A-8940-41B9-B3C5-9799451A58FB}" type="datetime1">
              <a:rPr lang="fr-FR" smtClean="0"/>
              <a:pPr>
                <a:defRPr/>
              </a:pPr>
              <a:t>04/03/2014</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Chiffrage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34</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r>
              <a:rPr lang="fr-FR" dirty="0" smtClean="0"/>
              <a:t>Chiffrage</a:t>
            </a:r>
            <a:endParaRPr lang="en-US" dirty="0" smtClean="0"/>
          </a:p>
        </p:txBody>
      </p:sp>
      <p:graphicFrame>
        <p:nvGraphicFramePr>
          <p:cNvPr id="7" name="Tableau 6"/>
          <p:cNvGraphicFramePr>
            <a:graphicFrameLocks noGrp="1"/>
          </p:cNvGraphicFramePr>
          <p:nvPr/>
        </p:nvGraphicFramePr>
        <p:xfrm>
          <a:off x="2267744" y="1556792"/>
          <a:ext cx="3291013" cy="3708400"/>
        </p:xfrm>
        <a:graphic>
          <a:graphicData uri="http://schemas.openxmlformats.org/drawingml/2006/table">
            <a:tbl>
              <a:tblPr firstRow="1" bandRow="1">
                <a:tableStyleId>{5C22544A-7EE6-4342-B048-85BDC9FD1C3A}</a:tableStyleId>
              </a:tblPr>
              <a:tblGrid>
                <a:gridCol w="1973515"/>
                <a:gridCol w="1317498"/>
              </a:tblGrid>
              <a:tr h="370840">
                <a:tc>
                  <a:txBody>
                    <a:bodyPr/>
                    <a:lstStyle/>
                    <a:p>
                      <a:pPr algn="ctr"/>
                      <a:endParaRPr lang="fr-FR" sz="1200" dirty="0"/>
                    </a:p>
                  </a:txBody>
                  <a:tcPr/>
                </a:tc>
                <a:tc>
                  <a:txBody>
                    <a:bodyPr/>
                    <a:lstStyle/>
                    <a:p>
                      <a:pPr algn="ctr"/>
                      <a:r>
                        <a:rPr lang="fr-FR" sz="1200" dirty="0" smtClean="0"/>
                        <a:t>Scenario 1</a:t>
                      </a:r>
                    </a:p>
                  </a:txBody>
                  <a:tcPr/>
                </a:tc>
              </a:tr>
              <a:tr h="370840">
                <a:tc>
                  <a:txBody>
                    <a:bodyPr/>
                    <a:lstStyle/>
                    <a:p>
                      <a:r>
                        <a:rPr lang="fr-FR" sz="1200" b="0" dirty="0" smtClean="0"/>
                        <a:t>Conception</a:t>
                      </a:r>
                      <a:endParaRPr lang="fr-FR" sz="1200" b="0" dirty="0"/>
                    </a:p>
                  </a:txBody>
                  <a:tcPr/>
                </a:tc>
                <a:tc>
                  <a:txBody>
                    <a:bodyPr/>
                    <a:lstStyle/>
                    <a:p>
                      <a:pPr algn="r"/>
                      <a:r>
                        <a:rPr lang="fr-FR" sz="1600" b="0" dirty="0" smtClean="0"/>
                        <a:t>27 227 €</a:t>
                      </a:r>
                    </a:p>
                  </a:txBody>
                  <a:tcPr/>
                </a:tc>
              </a:tr>
              <a:tr h="370840">
                <a:tc>
                  <a:txBody>
                    <a:bodyPr/>
                    <a:lstStyle/>
                    <a:p>
                      <a:r>
                        <a:rPr lang="fr-FR" sz="1200" b="0" smtClean="0"/>
                        <a:t>Architecture</a:t>
                      </a:r>
                      <a:endParaRPr lang="fr-FR" sz="1200" b="0" dirty="0"/>
                    </a:p>
                  </a:txBody>
                  <a:tcPr/>
                </a:tc>
                <a:tc>
                  <a:txBody>
                    <a:bodyPr/>
                    <a:lstStyle/>
                    <a:p>
                      <a:pPr algn="r"/>
                      <a:r>
                        <a:rPr lang="fr-FR" sz="1600" b="0" dirty="0" smtClean="0"/>
                        <a:t>1 626 €</a:t>
                      </a:r>
                      <a:endParaRPr lang="fr-FR" sz="1600" b="0" dirty="0"/>
                    </a:p>
                  </a:txBody>
                  <a:tcPr/>
                </a:tc>
              </a:tr>
              <a:tr h="370840">
                <a:tc>
                  <a:txBody>
                    <a:bodyPr/>
                    <a:lstStyle/>
                    <a:p>
                      <a:r>
                        <a:rPr lang="fr-FR" sz="1200" b="0" smtClean="0"/>
                        <a:t>Réalisation</a:t>
                      </a:r>
                      <a:endParaRPr lang="fr-FR" sz="1200" b="0" dirty="0"/>
                    </a:p>
                  </a:txBody>
                  <a:tcPr/>
                </a:tc>
                <a:tc>
                  <a:txBody>
                    <a:bodyPr/>
                    <a:lstStyle/>
                    <a:p>
                      <a:pPr algn="r"/>
                      <a:r>
                        <a:rPr lang="fr-FR" sz="1600" b="0" dirty="0" smtClean="0"/>
                        <a:t>34 514 €</a:t>
                      </a:r>
                      <a:endParaRPr lang="fr-FR" sz="1600" b="0" dirty="0"/>
                    </a:p>
                  </a:txBody>
                  <a:tcPr/>
                </a:tc>
              </a:tr>
              <a:tr h="370840">
                <a:tc>
                  <a:txBody>
                    <a:bodyPr/>
                    <a:lstStyle/>
                    <a:p>
                      <a:r>
                        <a:rPr lang="fr-FR" sz="1200" b="0" smtClean="0"/>
                        <a:t>Intégration</a:t>
                      </a:r>
                      <a:endParaRPr lang="fr-FR" sz="1200" b="0" dirty="0"/>
                    </a:p>
                  </a:txBody>
                  <a:tcPr/>
                </a:tc>
                <a:tc>
                  <a:txBody>
                    <a:bodyPr/>
                    <a:lstStyle/>
                    <a:p>
                      <a:pPr algn="r"/>
                      <a:r>
                        <a:rPr lang="fr-FR" sz="1600" b="0" dirty="0" smtClean="0"/>
                        <a:t>15 447 €</a:t>
                      </a:r>
                      <a:endParaRPr lang="fr-FR" sz="1600" b="0" dirty="0"/>
                    </a:p>
                  </a:txBody>
                  <a:tcPr/>
                </a:tc>
              </a:tr>
              <a:tr h="370840">
                <a:tc>
                  <a:txBody>
                    <a:bodyPr/>
                    <a:lstStyle/>
                    <a:p>
                      <a:r>
                        <a:rPr lang="fr-FR" sz="1200" b="0" smtClean="0"/>
                        <a:t>Travaux Compl.</a:t>
                      </a:r>
                      <a:endParaRPr lang="fr-FR" sz="1200" b="0" dirty="0"/>
                    </a:p>
                  </a:txBody>
                  <a:tcPr/>
                </a:tc>
                <a:tc>
                  <a:txBody>
                    <a:bodyPr/>
                    <a:lstStyle/>
                    <a:p>
                      <a:pPr algn="r"/>
                      <a:r>
                        <a:rPr lang="fr-FR" sz="1600" b="0" dirty="0" smtClean="0"/>
                        <a:t>3 909 €</a:t>
                      </a:r>
                      <a:endParaRPr lang="fr-FR" sz="1600" b="0" dirty="0"/>
                    </a:p>
                  </a:txBody>
                  <a:tcPr/>
                </a:tc>
              </a:tr>
              <a:tr h="370840">
                <a:tc>
                  <a:txBody>
                    <a:bodyPr/>
                    <a:lstStyle/>
                    <a:p>
                      <a:r>
                        <a:rPr lang="fr-FR" sz="1200" b="0" smtClean="0"/>
                        <a:t>Disp. de livraison</a:t>
                      </a:r>
                      <a:endParaRPr lang="fr-FR" sz="1200" b="0" dirty="0"/>
                    </a:p>
                  </a:txBody>
                  <a:tcPr/>
                </a:tc>
                <a:tc>
                  <a:txBody>
                    <a:bodyPr/>
                    <a:lstStyle/>
                    <a:p>
                      <a:pPr algn="r"/>
                      <a:r>
                        <a:rPr lang="fr-FR" sz="1600" b="0" dirty="0" smtClean="0"/>
                        <a:t>2 207 €</a:t>
                      </a:r>
                      <a:endParaRPr lang="fr-FR" sz="1600" b="0" dirty="0"/>
                    </a:p>
                  </a:txBody>
                  <a:tcPr/>
                </a:tc>
              </a:tr>
              <a:tr h="370840">
                <a:tc>
                  <a:txBody>
                    <a:bodyPr/>
                    <a:lstStyle/>
                    <a:p>
                      <a:r>
                        <a:rPr lang="fr-FR" sz="1200" b="0" smtClean="0"/>
                        <a:t>Pilotage</a:t>
                      </a:r>
                      <a:endParaRPr lang="fr-FR" sz="1200" b="0" dirty="0"/>
                    </a:p>
                  </a:txBody>
                  <a:tcPr/>
                </a:tc>
                <a:tc>
                  <a:txBody>
                    <a:bodyPr/>
                    <a:lstStyle/>
                    <a:p>
                      <a:pPr algn="r"/>
                      <a:r>
                        <a:rPr lang="fr-FR" sz="1600" b="0" dirty="0" smtClean="0"/>
                        <a:t>18 685 €</a:t>
                      </a:r>
                      <a:endParaRPr lang="fr-FR" sz="1600" b="0" dirty="0"/>
                    </a:p>
                  </a:txBody>
                  <a:tcPr/>
                </a:tc>
              </a:tr>
              <a:tr h="370840">
                <a:tc>
                  <a:txBody>
                    <a:bodyPr/>
                    <a:lstStyle/>
                    <a:p>
                      <a:r>
                        <a:rPr lang="fr-FR" sz="1200" b="0" smtClean="0"/>
                        <a:t>Expertise Fonctionnelle</a:t>
                      </a:r>
                      <a:endParaRPr lang="fr-FR" sz="1200" b="0" dirty="0"/>
                    </a:p>
                  </a:txBody>
                  <a:tcPr/>
                </a:tc>
                <a:tc>
                  <a:txBody>
                    <a:bodyPr/>
                    <a:lstStyle/>
                    <a:p>
                      <a:pPr algn="r"/>
                      <a:r>
                        <a:rPr lang="fr-FR" sz="1600" b="0" dirty="0" smtClean="0"/>
                        <a:t>19 228 €</a:t>
                      </a:r>
                      <a:endParaRPr lang="fr-FR" sz="1600" b="0" dirty="0"/>
                    </a:p>
                  </a:txBody>
                  <a:tcPr/>
                </a:tc>
              </a:tr>
              <a:tr h="370840">
                <a:tc>
                  <a:txBody>
                    <a:bodyPr/>
                    <a:lstStyle/>
                    <a:p>
                      <a:r>
                        <a:rPr lang="fr-FR" sz="1200" b="1" dirty="0" smtClean="0"/>
                        <a:t>TOTAL</a:t>
                      </a:r>
                      <a:endParaRPr lang="fr-FR" sz="1200" b="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rgbClr val="5F5F5F"/>
                          </a:solidFill>
                          <a:effectLst/>
                          <a:uLnTx/>
                          <a:uFillTx/>
                          <a:latin typeface="+mn-lt"/>
                          <a:ea typeface="+mn-ea"/>
                          <a:cs typeface="+mn-cs"/>
                        </a:rPr>
                        <a:t>122 </a:t>
                      </a:r>
                      <a:r>
                        <a:rPr kumimoji="0" lang="fr-FR" sz="1600" b="1" i="0" u="none" strike="noStrike" kern="1200" cap="none" spc="0" normalizeH="0" baseline="0" noProof="0" dirty="0" smtClean="0">
                          <a:ln>
                            <a:noFill/>
                          </a:ln>
                          <a:solidFill>
                            <a:srgbClr val="5F5F5F"/>
                          </a:solidFill>
                          <a:effectLst/>
                          <a:uLnTx/>
                          <a:uFillTx/>
                          <a:latin typeface="+mn-lt"/>
                          <a:ea typeface="+mn-ea"/>
                          <a:cs typeface="+mn-cs"/>
                        </a:rPr>
                        <a:t>843 €</a:t>
                      </a: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Planning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36</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r>
              <a:rPr lang="fr-FR" smtClean="0"/>
              <a:t>Planning</a:t>
            </a:r>
            <a:endParaRPr lang="en-US" dirty="0" smtClean="0"/>
          </a:p>
        </p:txBody>
      </p:sp>
      <p:graphicFrame>
        <p:nvGraphicFramePr>
          <p:cNvPr id="7" name="Tableau 6"/>
          <p:cNvGraphicFramePr>
            <a:graphicFrameLocks noGrp="1"/>
          </p:cNvGraphicFramePr>
          <p:nvPr/>
        </p:nvGraphicFramePr>
        <p:xfrm>
          <a:off x="323530" y="2492897"/>
          <a:ext cx="8496939" cy="1512167"/>
        </p:xfrm>
        <a:graphic>
          <a:graphicData uri="http://schemas.openxmlformats.org/drawingml/2006/table">
            <a:tbl>
              <a:tblPr/>
              <a:tblGrid>
                <a:gridCol w="854689"/>
                <a:gridCol w="477293"/>
                <a:gridCol w="1975775"/>
                <a:gridCol w="543894"/>
                <a:gridCol w="591068"/>
                <a:gridCol w="591068"/>
                <a:gridCol w="577192"/>
                <a:gridCol w="577192"/>
                <a:gridCol w="577192"/>
                <a:gridCol w="577192"/>
                <a:gridCol w="577192"/>
                <a:gridCol w="577192"/>
              </a:tblGrid>
              <a:tr h="797407">
                <a:tc>
                  <a:txBody>
                    <a:bodyPr/>
                    <a:lstStyle/>
                    <a:p>
                      <a:pPr algn="ctr" fontAlgn="ctr"/>
                      <a:r>
                        <a:rPr lang="fr-FR" sz="1000" b="1" i="0" u="none" strike="noStrike" dirty="0">
                          <a:solidFill>
                            <a:srgbClr val="FFFFFF"/>
                          </a:solidFill>
                          <a:latin typeface="Calibri"/>
                        </a:rPr>
                        <a:t>Activité</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dirty="0" err="1">
                          <a:solidFill>
                            <a:srgbClr val="FFFFFF"/>
                          </a:solidFill>
                          <a:latin typeface="Calibri"/>
                        </a:rPr>
                        <a:t>Ref</a:t>
                      </a:r>
                      <a:r>
                        <a:rPr lang="fr-FR" sz="1000" b="1" i="0" u="none" strike="noStrike" dirty="0">
                          <a:solidFill>
                            <a:srgbClr val="FFFFFF"/>
                          </a:solidFill>
                          <a:latin typeface="Calibri"/>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dirty="0">
                          <a:solidFill>
                            <a:srgbClr val="FFFFFF"/>
                          </a:solidFill>
                          <a:latin typeface="Calibri"/>
                        </a:rPr>
                        <a:t>SM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dirty="0">
                          <a:solidFill>
                            <a:srgbClr val="FFFFFF"/>
                          </a:solidFill>
                          <a:latin typeface="Calibri"/>
                        </a:rPr>
                        <a:t>Début Activité</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Livraison Réa. &gt; CEF</a:t>
                      </a:r>
                      <a:br>
                        <a:rPr lang="fr-FR" sz="1000" b="1" i="0" u="none" strike="noStrike">
                          <a:solidFill>
                            <a:srgbClr val="FFFFFF"/>
                          </a:solidFill>
                          <a:latin typeface="Calibri"/>
                        </a:rPr>
                      </a:br>
                      <a:r>
                        <a:rPr lang="fr-FR" sz="900" b="1" i="0" u="none" strike="noStrike">
                          <a:solidFill>
                            <a:srgbClr val="FFFFFF"/>
                          </a:solidFill>
                          <a:latin typeface="Calibri"/>
                        </a:rPr>
                        <a:t>SFD / CI</a:t>
                      </a:r>
                      <a:endParaRPr lang="fr-FR" sz="1000" b="1" i="0" u="none" strike="noStrike">
                        <a:solidFill>
                          <a:srgbClr val="FFFFFF"/>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Livraison CEF &gt; Metier</a:t>
                      </a:r>
                      <a:br>
                        <a:rPr lang="fr-FR" sz="1000" b="1" i="0" u="none" strike="noStrike">
                          <a:solidFill>
                            <a:srgbClr val="FFFFFF"/>
                          </a:solidFill>
                          <a:latin typeface="Calibri"/>
                        </a:rPr>
                      </a:br>
                      <a:r>
                        <a:rPr lang="fr-FR" sz="1000" b="1" i="0" u="none" strike="noStrike">
                          <a:solidFill>
                            <a:srgbClr val="FFFFFF"/>
                          </a:solidFill>
                          <a:latin typeface="Calibri"/>
                        </a:rPr>
                        <a:t>DI / CI / SFD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DI Chiffré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900" b="1" i="0" u="none" strike="noStrike">
                          <a:solidFill>
                            <a:srgbClr val="FFFFFF"/>
                          </a:solidFill>
                          <a:latin typeface="Calibri"/>
                        </a:rPr>
                        <a:t>Échéance de  Validation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DEV</a:t>
                      </a:r>
                      <a:br>
                        <a:rPr lang="fr-FR" sz="1000" b="1" i="0" u="none" strike="noStrike">
                          <a:solidFill>
                            <a:srgbClr val="FFFFFF"/>
                          </a:solidFill>
                          <a:latin typeface="Calibri"/>
                        </a:rPr>
                      </a:br>
                      <a:r>
                        <a:rPr lang="fr-FR" sz="1000" b="1" i="0" u="none" strike="noStrike">
                          <a:solidFill>
                            <a:srgbClr val="FFFFFF"/>
                          </a:solidFill>
                          <a:latin typeface="Calibri"/>
                        </a:rPr>
                        <a:t>Début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DEV</a:t>
                      </a:r>
                      <a:br>
                        <a:rPr lang="fr-FR" sz="1000" b="1" i="0" u="none" strike="noStrike">
                          <a:solidFill>
                            <a:srgbClr val="FFFFFF"/>
                          </a:solidFill>
                          <a:latin typeface="Calibri"/>
                        </a:rPr>
                      </a:br>
                      <a:r>
                        <a:rPr lang="fr-FR" sz="1000" b="1" i="0" u="none" strike="noStrike">
                          <a:solidFill>
                            <a:srgbClr val="FFFFFF"/>
                          </a:solidFill>
                          <a:latin typeface="Calibri"/>
                        </a:rPr>
                        <a:t>Fin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T2A2</a:t>
                      </a:r>
                      <a:br>
                        <a:rPr lang="fr-FR" sz="1000" b="1" i="0" u="none" strike="noStrike">
                          <a:solidFill>
                            <a:srgbClr val="FFFFFF"/>
                          </a:solidFill>
                          <a:latin typeface="Calibri"/>
                        </a:rPr>
                      </a:br>
                      <a:r>
                        <a:rPr lang="fr-FR" sz="1000" b="1" i="0" u="none" strike="noStrike">
                          <a:solidFill>
                            <a:srgbClr val="FFFFFF"/>
                          </a:solidFill>
                          <a:latin typeface="Calibri"/>
                        </a:rPr>
                        <a:t>Début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ctr"/>
                      <a:r>
                        <a:rPr lang="fr-FR" sz="1000" b="1" i="0" u="none" strike="noStrike">
                          <a:solidFill>
                            <a:srgbClr val="FFFFFF"/>
                          </a:solidFill>
                          <a:latin typeface="Calibri"/>
                        </a:rPr>
                        <a:t>T2A2</a:t>
                      </a:r>
                      <a:br>
                        <a:rPr lang="fr-FR" sz="1000" b="1" i="0" u="none" strike="noStrike">
                          <a:solidFill>
                            <a:srgbClr val="FFFFFF"/>
                          </a:solidFill>
                          <a:latin typeface="Calibri"/>
                        </a:rPr>
                      </a:br>
                      <a:r>
                        <a:rPr lang="fr-FR" sz="1000" b="1" i="0" u="none" strike="noStrike">
                          <a:solidFill>
                            <a:srgbClr val="FFFFFF"/>
                          </a:solidFill>
                          <a:latin typeface="Calibri"/>
                        </a:rPr>
                        <a:t>Fin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178690">
                <a:tc>
                  <a:txBody>
                    <a:bodyPr/>
                    <a:lstStyle/>
                    <a:p>
                      <a:pPr algn="l" fontAlgn="ctr"/>
                      <a:r>
                        <a:rPr lang="fr-FR" sz="1000" b="0" i="0" u="none" strike="noStrike">
                          <a:solidFill>
                            <a:srgbClr val="FFFFFF"/>
                          </a:solidFill>
                          <a:latin typeface="Calibri"/>
                        </a:rPr>
                        <a:t>CG (DI)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1000" b="0" i="0" u="none" strike="noStrike">
                          <a:solidFill>
                            <a:srgbClr val="FFFFFF"/>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ctr"/>
                      <a:r>
                        <a:rPr lang="fr-FR" sz="1000" b="0" i="0" u="none" strike="noStrike">
                          <a:solidFill>
                            <a:srgbClr val="FFFFFF"/>
                          </a:solidFill>
                          <a:latin typeface="Calibri"/>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dirty="0">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dirty="0">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dirty="0">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0000"/>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78690">
                <a:tc>
                  <a:txBody>
                    <a:bodyPr/>
                    <a:lstStyle/>
                    <a:p>
                      <a:pPr algn="l" fontAlgn="ctr"/>
                      <a:r>
                        <a:rPr lang="fr-FR" sz="1000" b="0" i="0" u="none" strike="noStrike">
                          <a:solidFill>
                            <a:srgbClr val="000000"/>
                          </a:solidFill>
                          <a:latin typeface="Calibri"/>
                        </a:rPr>
                        <a:t>CG (DI)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solidFill>
                            <a:srgbClr val="000000"/>
                          </a:solidFill>
                          <a:latin typeface="Calibri"/>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000" b="0" i="0" u="none" strike="noStrike">
                          <a:solidFill>
                            <a:srgbClr val="000000"/>
                          </a:solidFill>
                          <a:latin typeface="Calibri"/>
                        </a:rPr>
                        <a:t>A lister en sortie de CG OCTOPUS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a:solidFill>
                            <a:srgbClr val="000000"/>
                          </a:solidFill>
                          <a:latin typeface="Arial"/>
                        </a:rPr>
                        <a:t>18/02/14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fr-FR" sz="900" b="0" i="0" u="none" strike="noStrike">
                          <a:solidFill>
                            <a:srgbClr val="000000"/>
                          </a:solidFill>
                          <a:latin typeface="Arial"/>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dirty="0">
                          <a:solidFill>
                            <a:srgbClr val="000000"/>
                          </a:solidFill>
                          <a:latin typeface="Arial"/>
                        </a:rPr>
                        <a:t>28/02/14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dirty="0">
                          <a:solidFill>
                            <a:srgbClr val="000000"/>
                          </a:solidFill>
                          <a:latin typeface="Arial"/>
                        </a:rPr>
                        <a:t>28/02/14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dirty="0">
                          <a:solidFill>
                            <a:srgbClr val="000000"/>
                          </a:solidFill>
                          <a:latin typeface="Arial"/>
                        </a:rPr>
                        <a:t>07/03/14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dirty="0">
                          <a:solidFill>
                            <a:srgbClr val="000000"/>
                          </a:solidFill>
                          <a:latin typeface="Arial"/>
                        </a:rPr>
                        <a:t>N/A</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dirty="0">
                          <a:solidFill>
                            <a:srgbClr val="000000"/>
                          </a:solidFill>
                          <a:latin typeface="Arial"/>
                        </a:rPr>
                        <a:t>N/A</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dirty="0">
                          <a:solidFill>
                            <a:srgbClr val="000000"/>
                          </a:solidFill>
                          <a:latin typeface="Arial"/>
                        </a:rPr>
                        <a:t>N/A</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900" b="0" i="0" u="none" strike="noStrike">
                          <a:solidFill>
                            <a:srgbClr val="000000"/>
                          </a:solidFill>
                          <a:latin typeface="Arial"/>
                        </a:rPr>
                        <a:t>N/A</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78690">
                <a:tc>
                  <a:txBody>
                    <a:bodyPr/>
                    <a:lstStyle/>
                    <a:p>
                      <a:pPr algn="l" fontAlgn="ctr"/>
                      <a:r>
                        <a:rPr lang="fr-FR" sz="1000" b="0" i="0" u="none" strike="noStrike">
                          <a:solidFill>
                            <a:srgbClr val="FFFFFF"/>
                          </a:solidFill>
                          <a:latin typeface="Calibri"/>
                        </a:rPr>
                        <a:t>CD / DEV / 2A2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1000" b="0" i="0" u="none" strike="noStrike">
                          <a:solidFill>
                            <a:srgbClr val="FFFFFF"/>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ctr"/>
                      <a:r>
                        <a:rPr lang="fr-FR" sz="1000" b="0" i="0" u="none" strike="noStrike">
                          <a:solidFill>
                            <a:srgbClr val="FFFFFF"/>
                          </a:solidFill>
                          <a:latin typeface="Calibri"/>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0000"/>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dirty="0">
                          <a:solidFill>
                            <a:srgbClr val="FFFFFF"/>
                          </a:solidFill>
                          <a:latin typeface="Arial"/>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fr-FR" sz="900" b="0" i="0" u="none" strike="noStrike" dirty="0">
                          <a:solidFill>
                            <a:srgbClr val="FFFFFF"/>
                          </a:solidFill>
                          <a:latin typeface="Arial"/>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78690">
                <a:tc>
                  <a:txBody>
                    <a:bodyPr/>
                    <a:lstStyle/>
                    <a:p>
                      <a:pPr algn="l" fontAlgn="ctr"/>
                      <a:r>
                        <a:rPr lang="fr-FR" sz="1000" b="0" i="0" u="none" strike="noStrike">
                          <a:solidFill>
                            <a:srgbClr val="000000"/>
                          </a:solidFill>
                          <a:latin typeface="Calibri"/>
                        </a:rPr>
                        <a:t>CD / DEV / 2A2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000" b="0" i="0" u="none" strike="noStrike">
                          <a:solidFill>
                            <a:srgbClr val="000000"/>
                          </a:solidFill>
                          <a:latin typeface="Calibri"/>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000" b="0" i="0" u="none" strike="noStrike">
                          <a:solidFill>
                            <a:srgbClr val="000000"/>
                          </a:solidFill>
                          <a:latin typeface="Calibri"/>
                        </a:rPr>
                        <a:t>A lister en sortie de CG OCTOPUS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900" b="0" i="0" u="none" strike="noStrike">
                          <a:solidFill>
                            <a:srgbClr val="000000"/>
                          </a:solidFill>
                          <a:latin typeface="Arial"/>
                        </a:rPr>
                        <a:t>11/03/14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31/03/14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07/04/14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18/04/14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21/04/14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02/05/14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a:solidFill>
                            <a:srgbClr val="000000"/>
                          </a:solidFill>
                          <a:latin typeface="Arial"/>
                        </a:rPr>
                        <a:t>05/05/14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ctr" fontAlgn="ctr"/>
                      <a:r>
                        <a:rPr lang="fr-FR" sz="900" b="0" i="0" u="none" strike="noStrike" dirty="0">
                          <a:solidFill>
                            <a:srgbClr val="000000"/>
                          </a:solidFill>
                          <a:latin typeface="Arial"/>
                        </a:rPr>
                        <a:t>19/05/14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Introduction</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5</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pPr eaLnBrk="1" hangingPunct="1"/>
            <a:r>
              <a:rPr lang="fr-FR" dirty="0" smtClean="0"/>
              <a:t>Introduction</a:t>
            </a:r>
            <a:endParaRPr lang="en-US" dirty="0" smtClean="0"/>
          </a:p>
        </p:txBody>
      </p:sp>
      <p:sp>
        <p:nvSpPr>
          <p:cNvPr id="9" name="Rectangle 3"/>
          <p:cNvSpPr txBox="1">
            <a:spLocks noChangeArrowheads="1"/>
          </p:cNvSpPr>
          <p:nvPr/>
        </p:nvSpPr>
        <p:spPr bwMode="gray">
          <a:xfrm>
            <a:off x="323528" y="1749425"/>
            <a:ext cx="8568952" cy="4200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a:spcAft>
                <a:spcPts val="600"/>
              </a:spcAft>
              <a:buClr>
                <a:schemeClr val="accent2"/>
              </a:buClr>
              <a:buFont typeface="Wingdings" pitchFamily="2" charset="2"/>
              <a:buChar char="q"/>
            </a:pPr>
            <a:r>
              <a:rPr lang="fr-FR" kern="0" dirty="0" smtClean="0">
                <a:solidFill>
                  <a:srgbClr val="333333"/>
                </a:solidFill>
                <a:latin typeface="+mn-lt"/>
                <a:cs typeface="+mn-cs"/>
              </a:rPr>
              <a:t>Ce document constitue le Dossier d’instruction de la demande d’évolution n° 148 « Flux RCS »</a:t>
            </a: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r>
              <a:rPr lang="fr-FR" kern="0" dirty="0" smtClean="0">
                <a:solidFill>
                  <a:srgbClr val="333333"/>
                </a:solidFill>
                <a:latin typeface="+mn-lt"/>
                <a:cs typeface="+mn-cs"/>
              </a:rPr>
              <a:t>Le but de cette évolution est de sécuriser les flux de transfert de fichiers vers les différents Back-End (RCS, Arche, Cabestan, </a:t>
            </a:r>
            <a:r>
              <a:rPr lang="fr-FR" kern="0" dirty="0" err="1" smtClean="0">
                <a:solidFill>
                  <a:srgbClr val="333333"/>
                </a:solidFill>
                <a:latin typeface="+mn-lt"/>
                <a:cs typeface="+mn-cs"/>
              </a:rPr>
              <a:t>StreamServe</a:t>
            </a:r>
            <a:r>
              <a:rPr lang="fr-FR" kern="0" dirty="0" smtClean="0">
                <a:solidFill>
                  <a:srgbClr val="333333"/>
                </a:solidFill>
                <a:latin typeface="+mn-lt"/>
                <a:cs typeface="+mn-cs"/>
              </a:rPr>
              <a:t>)</a:t>
            </a: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r>
              <a:rPr lang="fr-FR" kern="0" dirty="0" smtClean="0">
                <a:solidFill>
                  <a:srgbClr val="333333"/>
                </a:solidFill>
                <a:latin typeface="+mn-lt"/>
                <a:cs typeface="+mn-cs"/>
              </a:rPr>
              <a:t>Le Projet OCTOPUS a pour objectif la mise en œuvre de la couche Middleware qui portera les services et processus Métier dans le cadre de la transformation du SI vers une architecture SOA. Il assure ainsi la publication et l’assemblage des services métiers, ainsi que l’orchestration de processus en s’appuyant sur l’infrastructure mutualisée INES.(Patterns ESB, EAI, ETL)</a:t>
            </a: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r>
              <a:rPr lang="fr-FR" kern="0" dirty="0" smtClean="0">
                <a:solidFill>
                  <a:srgbClr val="333333"/>
                </a:solidFill>
                <a:latin typeface="+mn-lt"/>
                <a:cs typeface="+mn-cs"/>
              </a:rPr>
              <a:t> Dans ce cadre, nous présenterons l’impact et l’accostage de ce besoin sur la plateforme OCTOPUS.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Cadrage de la demande</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7</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pPr eaLnBrk="1" hangingPunct="1"/>
            <a:r>
              <a:rPr lang="fr-FR" dirty="0" smtClean="0"/>
              <a:t>Cadrage de la demande</a:t>
            </a:r>
            <a:endParaRPr lang="en-US" dirty="0" smtClean="0"/>
          </a:p>
        </p:txBody>
      </p:sp>
      <p:sp>
        <p:nvSpPr>
          <p:cNvPr id="9" name="Rectangle 3"/>
          <p:cNvSpPr txBox="1">
            <a:spLocks noChangeArrowheads="1"/>
          </p:cNvSpPr>
          <p:nvPr/>
        </p:nvSpPr>
        <p:spPr bwMode="gray">
          <a:xfrm>
            <a:off x="323528" y="1700807"/>
            <a:ext cx="8568952" cy="4249143"/>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342900" lvl="0" indent="-342900">
              <a:spcAft>
                <a:spcPts val="600"/>
              </a:spcAft>
              <a:buClr>
                <a:schemeClr val="accent2"/>
              </a:buClr>
            </a:pPr>
            <a:r>
              <a:rPr lang="fr-FR" b="1" u="sng" kern="0" dirty="0" smtClean="0">
                <a:solidFill>
                  <a:schemeClr val="accent2">
                    <a:lumMod val="60000"/>
                    <a:lumOff val="40000"/>
                  </a:schemeClr>
                </a:solidFill>
                <a:latin typeface="+mn-lt"/>
                <a:cs typeface="+mn-cs"/>
              </a:rPr>
              <a:t>Contexte:</a:t>
            </a:r>
          </a:p>
          <a:p>
            <a:pPr marL="800100" lvl="1" indent="-342900">
              <a:spcAft>
                <a:spcPts val="600"/>
              </a:spcAft>
              <a:buClr>
                <a:schemeClr val="accent2"/>
              </a:buClr>
              <a:buFont typeface="Wingdings" pitchFamily="2" charset="2"/>
              <a:buChar char="q"/>
            </a:pPr>
            <a:r>
              <a:rPr lang="fr-FR" kern="0" dirty="0" smtClean="0">
                <a:solidFill>
                  <a:srgbClr val="333333"/>
                </a:solidFill>
                <a:latin typeface="+mn-lt"/>
                <a:cs typeface="+mn-cs"/>
              </a:rPr>
              <a:t>Mise en œuvre de la nouvelle brique RCS qui externalise le </a:t>
            </a:r>
            <a:r>
              <a:rPr lang="fr-FR" kern="0" dirty="0" err="1" smtClean="0">
                <a:solidFill>
                  <a:srgbClr val="333333"/>
                </a:solidFill>
                <a:latin typeface="+mn-lt"/>
                <a:cs typeface="+mn-cs"/>
              </a:rPr>
              <a:t>process</a:t>
            </a:r>
            <a:r>
              <a:rPr lang="fr-FR" kern="0" dirty="0" smtClean="0">
                <a:solidFill>
                  <a:srgbClr val="333333"/>
                </a:solidFill>
                <a:latin typeface="+mn-lt"/>
                <a:cs typeface="+mn-cs"/>
              </a:rPr>
              <a:t> de recouvrement de Symphonie en s’interfaçant avec toutes les applications prenant part à ce </a:t>
            </a:r>
            <a:r>
              <a:rPr lang="fr-FR" kern="0" dirty="0" err="1" smtClean="0">
                <a:solidFill>
                  <a:srgbClr val="333333"/>
                </a:solidFill>
                <a:latin typeface="+mn-lt"/>
                <a:cs typeface="+mn-cs"/>
              </a:rPr>
              <a:t>process</a:t>
            </a:r>
            <a:endParaRPr lang="fr-FR" kern="0" dirty="0" smtClean="0">
              <a:solidFill>
                <a:srgbClr val="333333"/>
              </a:solidFill>
              <a:latin typeface="+mn-lt"/>
              <a:cs typeface="+mn-cs"/>
            </a:endParaRPr>
          </a:p>
          <a:p>
            <a:pPr marL="342900" lvl="0"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a:p>
            <a:pPr marL="342900" lvl="0" indent="-342900">
              <a:spcAft>
                <a:spcPts val="600"/>
              </a:spcAft>
              <a:buClr>
                <a:schemeClr val="accent2"/>
              </a:buClr>
            </a:pPr>
            <a:r>
              <a:rPr lang="fr-FR" b="1" u="sng" kern="0" dirty="0" smtClean="0">
                <a:solidFill>
                  <a:schemeClr val="accent2">
                    <a:lumMod val="60000"/>
                    <a:lumOff val="40000"/>
                  </a:schemeClr>
                </a:solidFill>
                <a:latin typeface="+mn-lt"/>
                <a:cs typeface="+mn-cs"/>
              </a:rPr>
              <a:t>Trajectoire fonctionnelle:</a:t>
            </a:r>
            <a:endParaRPr lang="fr-FR" b="1" u="sng" kern="0" dirty="0" smtClean="0">
              <a:solidFill>
                <a:schemeClr val="accent2">
                  <a:lumMod val="60000"/>
                  <a:lumOff val="40000"/>
                </a:schemeClr>
              </a:solidFill>
            </a:endParaRPr>
          </a:p>
          <a:p>
            <a:pPr marL="800100" lvl="1" indent="-342900">
              <a:spcAft>
                <a:spcPts val="600"/>
              </a:spcAft>
              <a:buClr>
                <a:schemeClr val="accent2"/>
              </a:buClr>
              <a:buFont typeface="Wingdings" pitchFamily="2" charset="2"/>
              <a:buChar char="q"/>
            </a:pPr>
            <a:r>
              <a:rPr lang="fr-FR" kern="0" dirty="0" smtClean="0">
                <a:solidFill>
                  <a:srgbClr val="333333"/>
                </a:solidFill>
              </a:rPr>
              <a:t>Mise en œuvre d’interface entre les SI Prestataires (via Cabestan) et interne </a:t>
            </a:r>
            <a:r>
              <a:rPr lang="fr-FR" kern="0" dirty="0" err="1" smtClean="0">
                <a:solidFill>
                  <a:srgbClr val="333333"/>
                </a:solidFill>
              </a:rPr>
              <a:t>GDFSuez</a:t>
            </a:r>
            <a:r>
              <a:rPr lang="fr-FR" kern="0" dirty="0" smtClean="0">
                <a:solidFill>
                  <a:srgbClr val="333333"/>
                </a:solidFill>
              </a:rPr>
              <a:t> (Amadeus, RCS, Symphonie, Arche, </a:t>
            </a:r>
            <a:r>
              <a:rPr lang="fr-FR" kern="0" dirty="0" err="1" smtClean="0">
                <a:solidFill>
                  <a:srgbClr val="333333"/>
                </a:solidFill>
              </a:rPr>
              <a:t>Octopus</a:t>
            </a:r>
            <a:r>
              <a:rPr lang="fr-FR" kern="0" dirty="0" smtClean="0">
                <a:solidFill>
                  <a:srgbClr val="333333"/>
                </a:solidFill>
              </a:rPr>
              <a:t> et </a:t>
            </a:r>
            <a:r>
              <a:rPr lang="fr-FR" kern="0" dirty="0" err="1" smtClean="0">
                <a:solidFill>
                  <a:srgbClr val="333333"/>
                </a:solidFill>
              </a:rPr>
              <a:t>StreamServe</a:t>
            </a:r>
            <a:r>
              <a:rPr lang="fr-FR" kern="0" dirty="0" smtClean="0">
                <a:solidFill>
                  <a:srgbClr val="333333"/>
                </a:solidFill>
              </a:rPr>
              <a:t>)</a:t>
            </a:r>
          </a:p>
          <a:p>
            <a:pPr marL="800100" lvl="1" indent="-342900">
              <a:spcAft>
                <a:spcPts val="600"/>
              </a:spcAft>
              <a:buClr>
                <a:schemeClr val="accent2"/>
              </a:buClr>
              <a:buFont typeface="Wingdings" pitchFamily="2" charset="2"/>
              <a:buChar char="q"/>
            </a:pPr>
            <a:r>
              <a:rPr lang="fr-FR" kern="0" dirty="0" smtClean="0">
                <a:solidFill>
                  <a:srgbClr val="333333"/>
                </a:solidFill>
                <a:latin typeface="+mn-lt"/>
                <a:cs typeface="+mn-cs"/>
                <a:sym typeface="Wingdings" pitchFamily="2" charset="2"/>
              </a:rPr>
              <a:t>Traitement des échanges dans le cadre de la V1 RCS</a:t>
            </a:r>
          </a:p>
          <a:p>
            <a:pPr marL="1257300" lvl="2" indent="-342900">
              <a:spcAft>
                <a:spcPts val="600"/>
              </a:spcAft>
              <a:buClr>
                <a:schemeClr val="accent2"/>
              </a:buClr>
              <a:buFont typeface="Wingdings" pitchFamily="2" charset="2"/>
              <a:buChar char="§"/>
            </a:pPr>
            <a:endParaRPr lang="fr-FR" b="1" u="sng" kern="0" dirty="0" smtClean="0">
              <a:solidFill>
                <a:schemeClr val="accent2">
                  <a:lumMod val="60000"/>
                  <a:lumOff val="40000"/>
                </a:schemeClr>
              </a:solidFill>
              <a:latin typeface="+mn-lt"/>
              <a:cs typeface="+mn-cs"/>
            </a:endParaRPr>
          </a:p>
          <a:p>
            <a:pPr marL="800100" lvl="1" indent="-342900">
              <a:spcAft>
                <a:spcPts val="600"/>
              </a:spcAft>
              <a:buClr>
                <a:schemeClr val="accent2"/>
              </a:buClr>
              <a:buFont typeface="Wingdings" pitchFamily="2" charset="2"/>
              <a:buChar char="q"/>
            </a:pPr>
            <a:endParaRPr lang="fr-FR" kern="0" dirty="0" smtClean="0">
              <a:solidFill>
                <a:srgbClr val="333333"/>
              </a:solidFill>
              <a:latin typeface="+mn-lt"/>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dirty="0" smtClean="0"/>
              <a:t>Principe général de l’adéquation au besoin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Espace réservé du numéro de diapositive 3"/>
          <p:cNvSpPr>
            <a:spLocks noGrp="1"/>
          </p:cNvSpPr>
          <p:nvPr>
            <p:ph type="sldNum" sz="quarter" idx="10"/>
          </p:nvPr>
        </p:nvSpPr>
        <p:spPr>
          <a:noFill/>
        </p:spPr>
        <p:txBody>
          <a:bodyPr/>
          <a:lstStyle/>
          <a:p>
            <a:fld id="{222DFD6B-B406-415D-898D-FA2E6563E27D}" type="slidenum">
              <a:rPr lang="fr-FR" smtClean="0"/>
              <a:pPr/>
              <a:t>9</a:t>
            </a:fld>
            <a:endParaRPr lang="fr-FR" smtClean="0"/>
          </a:p>
        </p:txBody>
      </p:sp>
      <p:sp>
        <p:nvSpPr>
          <p:cNvPr id="1030" name="Espace réservé de la date 4"/>
          <p:cNvSpPr>
            <a:spLocks noGrp="1"/>
          </p:cNvSpPr>
          <p:nvPr>
            <p:ph type="dt" sz="quarter" idx="11"/>
          </p:nvPr>
        </p:nvSpPr>
        <p:spPr>
          <a:noFill/>
        </p:spPr>
        <p:txBody>
          <a:bodyPr/>
          <a:lstStyle/>
          <a:p>
            <a:fld id="{CDE2A535-A6C0-4875-ABBA-E5795B6BE29B}" type="datetime1">
              <a:rPr lang="fr-FR" smtClean="0"/>
              <a:pPr/>
              <a:t>04/03/2014</a:t>
            </a:fld>
            <a:endParaRPr lang="fr-FR" smtClean="0"/>
          </a:p>
        </p:txBody>
      </p:sp>
      <p:sp>
        <p:nvSpPr>
          <p:cNvPr id="1031" name="Rectangle 2"/>
          <p:cNvSpPr>
            <a:spLocks noGrp="1" noChangeArrowheads="1"/>
          </p:cNvSpPr>
          <p:nvPr>
            <p:ph type="title"/>
          </p:nvPr>
        </p:nvSpPr>
        <p:spPr/>
        <p:txBody>
          <a:bodyPr/>
          <a:lstStyle/>
          <a:p>
            <a:r>
              <a:rPr lang="fr-FR" dirty="0" smtClean="0"/>
              <a:t>Rappel de l’architecture des flux présentées</a:t>
            </a:r>
            <a:endParaRPr lang="en-US" dirty="0" smtClean="0"/>
          </a:p>
        </p:txBody>
      </p:sp>
      <p:sp>
        <p:nvSpPr>
          <p:cNvPr id="9" name="Rectangle 3"/>
          <p:cNvSpPr txBox="1">
            <a:spLocks noChangeArrowheads="1"/>
          </p:cNvSpPr>
          <p:nvPr/>
        </p:nvSpPr>
        <p:spPr bwMode="gray">
          <a:xfrm>
            <a:off x="323528" y="1749425"/>
            <a:ext cx="8568952" cy="420052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800100" lvl="1" indent="-342900">
              <a:spcAft>
                <a:spcPts val="600"/>
              </a:spcAft>
              <a:buClr>
                <a:schemeClr val="accent2"/>
              </a:buClr>
              <a:buFont typeface="Arial" pitchFamily="34" charset="0"/>
              <a:buChar char="•"/>
            </a:pPr>
            <a:endParaRPr lang="fr-FR" kern="0" dirty="0" smtClean="0">
              <a:solidFill>
                <a:srgbClr val="333333"/>
              </a:solidFill>
            </a:endParaRPr>
          </a:p>
          <a:p>
            <a:pPr marL="800100" lvl="1" indent="-342900">
              <a:spcAft>
                <a:spcPts val="600"/>
              </a:spcAft>
              <a:buClr>
                <a:schemeClr val="accent2"/>
              </a:buClr>
              <a:buFont typeface="Arial" pitchFamily="34" charset="0"/>
              <a:buChar char="•"/>
            </a:pPr>
            <a:endParaRPr lang="fr-FR" kern="0" dirty="0" smtClean="0">
              <a:solidFill>
                <a:srgbClr val="333333"/>
              </a:solidFill>
            </a:endParaRPr>
          </a:p>
          <a:p>
            <a:pPr marL="800100" lvl="1" indent="-342900">
              <a:spcAft>
                <a:spcPts val="600"/>
              </a:spcAft>
              <a:buClr>
                <a:schemeClr val="accent2"/>
              </a:buClr>
              <a:buFont typeface="Arial" pitchFamily="34" charset="0"/>
              <a:buChar char="•"/>
            </a:pPr>
            <a:endParaRPr lang="fr-FR" kern="0" dirty="0" smtClean="0">
              <a:solidFill>
                <a:srgbClr val="333333"/>
              </a:solidFill>
              <a:latin typeface="+mn-lt"/>
              <a:cs typeface="+mn-cs"/>
            </a:endParaRPr>
          </a:p>
        </p:txBody>
      </p:sp>
      <p:sp>
        <p:nvSpPr>
          <p:cNvPr id="7" name="ZoneTexte 6"/>
          <p:cNvSpPr txBox="1"/>
          <p:nvPr/>
        </p:nvSpPr>
        <p:spPr>
          <a:xfrm>
            <a:off x="6012160" y="2420888"/>
            <a:ext cx="2900153" cy="584775"/>
          </a:xfrm>
          <a:prstGeom prst="rect">
            <a:avLst/>
          </a:prstGeom>
          <a:noFill/>
        </p:spPr>
        <p:txBody>
          <a:bodyPr wrap="square" rtlCol="0">
            <a:spAutoFit/>
          </a:bodyPr>
          <a:lstStyle/>
          <a:p>
            <a:pPr>
              <a:buFont typeface="Wingdings" pitchFamily="2" charset="2"/>
              <a:buChar char="Ø"/>
            </a:pPr>
            <a:r>
              <a:rPr lang="fr-FR" sz="1600" dirty="0" smtClean="0"/>
              <a:t>Les Echanges Middleware </a:t>
            </a:r>
          </a:p>
          <a:p>
            <a:r>
              <a:rPr lang="fr-FR" sz="1600" dirty="0" smtClean="0"/>
              <a:t>Fichier sont traités dans ce DI</a:t>
            </a:r>
            <a:endParaRPr lang="fr-FR" sz="1600" dirty="0"/>
          </a:p>
        </p:txBody>
      </p:sp>
      <p:pic>
        <p:nvPicPr>
          <p:cNvPr id="2" name="Objet 1"/>
          <p:cNvPicPr>
            <a:picLocks noChangeArrowheads="1"/>
          </p:cNvPicPr>
          <p:nvPr/>
        </p:nvPicPr>
        <p:blipFill>
          <a:blip r:embed="rId2" cstate="print"/>
          <a:srcRect l="-1445" t="-706" b="-1265"/>
          <a:stretch>
            <a:fillRect/>
          </a:stretch>
        </p:blipFill>
        <p:spPr bwMode="auto">
          <a:xfrm>
            <a:off x="251520" y="1484784"/>
            <a:ext cx="6624736" cy="4884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ele PPT GDF SUEZ IT - Bleu">
  <a:themeElements>
    <a:clrScheme name="GDF SUEZ IT">
      <a:dk1>
        <a:srgbClr val="333333"/>
      </a:dk1>
      <a:lt1>
        <a:srgbClr val="FFFFFF"/>
      </a:lt1>
      <a:dk2>
        <a:srgbClr val="0073CD"/>
      </a:dk2>
      <a:lt2>
        <a:srgbClr val="5F5F5F"/>
      </a:lt2>
      <a:accent1>
        <a:srgbClr val="FF6E23"/>
      </a:accent1>
      <a:accent2>
        <a:srgbClr val="ACC22D"/>
      </a:accent2>
      <a:accent3>
        <a:srgbClr val="C42695"/>
      </a:accent3>
      <a:accent4>
        <a:srgbClr val="F9B000"/>
      </a:accent4>
      <a:accent5>
        <a:srgbClr val="C8D400"/>
      </a:accent5>
      <a:accent6>
        <a:srgbClr val="5BC5F2"/>
      </a:accent6>
      <a:hlink>
        <a:srgbClr val="C42695"/>
      </a:hlink>
      <a:folHlink>
        <a:srgbClr val="0073CD"/>
      </a:folHlink>
    </a:clrScheme>
    <a:fontScheme name="Titre &amp; tex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re &amp; texte 1">
        <a:dk1>
          <a:srgbClr val="000000"/>
        </a:dk1>
        <a:lt1>
          <a:srgbClr val="FFFFFF"/>
        </a:lt1>
        <a:dk2>
          <a:srgbClr val="0073CD"/>
        </a:dk2>
        <a:lt2>
          <a:srgbClr val="5F5F5F"/>
        </a:lt2>
        <a:accent1>
          <a:srgbClr val="FF6E23"/>
        </a:accent1>
        <a:accent2>
          <a:srgbClr val="ACC22D"/>
        </a:accent2>
        <a:accent3>
          <a:srgbClr val="FFFFFF"/>
        </a:accent3>
        <a:accent4>
          <a:srgbClr val="000000"/>
        </a:accent4>
        <a:accent5>
          <a:srgbClr val="FFBAAC"/>
        </a:accent5>
        <a:accent6>
          <a:srgbClr val="9BB028"/>
        </a:accent6>
        <a:hlink>
          <a:srgbClr val="C42695"/>
        </a:hlink>
        <a:folHlink>
          <a:srgbClr val="00918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apitre">
  <a:themeElements>
    <a:clrScheme name="Chapitre 1">
      <a:dk1>
        <a:srgbClr val="000000"/>
      </a:dk1>
      <a:lt1>
        <a:srgbClr val="FFFFFF"/>
      </a:lt1>
      <a:dk2>
        <a:srgbClr val="0073CD"/>
      </a:dk2>
      <a:lt2>
        <a:srgbClr val="5F5F5F"/>
      </a:lt2>
      <a:accent1>
        <a:srgbClr val="FF6E23"/>
      </a:accent1>
      <a:accent2>
        <a:srgbClr val="ACC22D"/>
      </a:accent2>
      <a:accent3>
        <a:srgbClr val="FFFFFF"/>
      </a:accent3>
      <a:accent4>
        <a:srgbClr val="000000"/>
      </a:accent4>
      <a:accent5>
        <a:srgbClr val="FFBAAC"/>
      </a:accent5>
      <a:accent6>
        <a:srgbClr val="9BB028"/>
      </a:accent6>
      <a:hlink>
        <a:srgbClr val="C42695"/>
      </a:hlink>
      <a:folHlink>
        <a:srgbClr val="009187"/>
      </a:folHlink>
    </a:clrScheme>
    <a:fontScheme name="Chapitr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apitre 1">
        <a:dk1>
          <a:srgbClr val="000000"/>
        </a:dk1>
        <a:lt1>
          <a:srgbClr val="FFFFFF"/>
        </a:lt1>
        <a:dk2>
          <a:srgbClr val="0073CD"/>
        </a:dk2>
        <a:lt2>
          <a:srgbClr val="5F5F5F"/>
        </a:lt2>
        <a:accent1>
          <a:srgbClr val="FF6E23"/>
        </a:accent1>
        <a:accent2>
          <a:srgbClr val="ACC22D"/>
        </a:accent2>
        <a:accent3>
          <a:srgbClr val="FFFFFF"/>
        </a:accent3>
        <a:accent4>
          <a:srgbClr val="000000"/>
        </a:accent4>
        <a:accent5>
          <a:srgbClr val="FFBAAC"/>
        </a:accent5>
        <a:accent6>
          <a:srgbClr val="9BB028"/>
        </a:accent6>
        <a:hlink>
          <a:srgbClr val="C42695"/>
        </a:hlink>
        <a:folHlink>
          <a:srgbClr val="00918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 PPT GDF SUEZ IT - Bleu</Template>
  <TotalTime>8654</TotalTime>
  <Words>2013</Words>
  <Application>Microsoft Office PowerPoint</Application>
  <PresentationFormat>Affichage à l'écran (4:3)</PresentationFormat>
  <Paragraphs>909</Paragraphs>
  <Slides>36</Slides>
  <Notes>1</Notes>
  <HiddenSlides>0</HiddenSlides>
  <MMClips>0</MMClips>
  <ScaleCrop>false</ScaleCrop>
  <HeadingPairs>
    <vt:vector size="4" baseType="variant">
      <vt:variant>
        <vt:lpstr>Thème</vt:lpstr>
      </vt:variant>
      <vt:variant>
        <vt:i4>2</vt:i4>
      </vt:variant>
      <vt:variant>
        <vt:lpstr>Titres des diapositives</vt:lpstr>
      </vt:variant>
      <vt:variant>
        <vt:i4>36</vt:i4>
      </vt:variant>
    </vt:vector>
  </HeadingPairs>
  <TitlesOfParts>
    <vt:vector size="38" baseType="lpstr">
      <vt:lpstr>Modele PPT GDF SUEZ IT - Bleu</vt:lpstr>
      <vt:lpstr>Chapitre</vt:lpstr>
      <vt:lpstr>Dossier d’instruction Octopus Flux RCS</vt:lpstr>
      <vt:lpstr>Interlocuteurs</vt:lpstr>
      <vt:lpstr>Sommaire</vt:lpstr>
      <vt:lpstr>Introduction</vt:lpstr>
      <vt:lpstr>Introduction</vt:lpstr>
      <vt:lpstr>Cadrage de la demande</vt:lpstr>
      <vt:lpstr>Cadrage de la demande</vt:lpstr>
      <vt:lpstr>Principe général de l’adéquation au besoin </vt:lpstr>
      <vt:lpstr>Rappel de l’architecture des flux présentées</vt:lpstr>
      <vt:lpstr>Eléments d’architecture Octopus</vt:lpstr>
      <vt:lpstr>Périmètre</vt:lpstr>
      <vt:lpstr>Flux Amadeus – RCS: Cinématique d’appel</vt:lpstr>
      <vt:lpstr>Flux Amadeus : Alimentation dossiers de recouvrement</vt:lpstr>
      <vt:lpstr>Flux Amadeus : Alimentation dossiers de recouvrement</vt:lpstr>
      <vt:lpstr>Flux Amadeus : Alimentation dossiers de recouvrement</vt:lpstr>
      <vt:lpstr>Flux RCS – Prestataires: Cinématique d’appel</vt:lpstr>
      <vt:lpstr>Flux RCS: Envoi de push vocal</vt:lpstr>
      <vt:lpstr>Flux RCS: Créances à recouvrer</vt:lpstr>
      <vt:lpstr>Flux RCS: Créances à recouvrer</vt:lpstr>
      <vt:lpstr>Flux RCS: Créances recouvrées</vt:lpstr>
      <vt:lpstr>Flux RCS: Créances recouvrées</vt:lpstr>
      <vt:lpstr>Flux RCS: Proposition de coupure</vt:lpstr>
      <vt:lpstr>Flux RCS – Editique: Cinématique d’appel</vt:lpstr>
      <vt:lpstr>Flux RCS: Editique</vt:lpstr>
      <vt:lpstr>Flux RCS: Editique</vt:lpstr>
      <vt:lpstr>Flux RCS – Services Sociaux: Cinématique d’appel</vt:lpstr>
      <vt:lpstr>Flux RCS: Services Sociaux</vt:lpstr>
      <vt:lpstr>Flux RCS – Arche</vt:lpstr>
      <vt:lpstr>Eléments de Planning</vt:lpstr>
      <vt:lpstr>Périmètre</vt:lpstr>
      <vt:lpstr>Périmètre</vt:lpstr>
      <vt:lpstr>Hypothèses structurantes</vt:lpstr>
      <vt:lpstr>Chiffrage</vt:lpstr>
      <vt:lpstr>Chiffrage</vt:lpstr>
      <vt:lpstr>Planning</vt:lpstr>
      <vt:lpstr>Planning</vt:lpstr>
    </vt:vector>
  </TitlesOfParts>
  <Company>GDF SUEZ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document Sous titre</dc:title>
  <dc:creator>GH1118</dc:creator>
  <cp:lastModifiedBy>v0.4</cp:lastModifiedBy>
  <cp:revision>464</cp:revision>
  <dcterms:created xsi:type="dcterms:W3CDTF">2013-07-22T08:32:45Z</dcterms:created>
  <dcterms:modified xsi:type="dcterms:W3CDTF">2014-03-04T18:30:49Z</dcterms:modified>
</cp:coreProperties>
</file>