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Default Extension="vml" ContentType="application/vnd.openxmlformats-officedocument.vmlDrawing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4"/>
    <p:sldMasterId id="2147483668" r:id="rId5"/>
  </p:sldMasterIdLst>
  <p:notesMasterIdLst>
    <p:notesMasterId r:id="rId39"/>
  </p:notesMasterIdLst>
  <p:handoutMasterIdLst>
    <p:handoutMasterId r:id="rId40"/>
  </p:handoutMasterIdLst>
  <p:sldIdLst>
    <p:sldId id="265" r:id="rId6"/>
    <p:sldId id="266" r:id="rId7"/>
    <p:sldId id="379" r:id="rId8"/>
    <p:sldId id="389" r:id="rId9"/>
    <p:sldId id="390" r:id="rId10"/>
    <p:sldId id="397" r:id="rId11"/>
    <p:sldId id="395" r:id="rId12"/>
    <p:sldId id="392" r:id="rId13"/>
    <p:sldId id="393" r:id="rId14"/>
    <p:sldId id="400" r:id="rId15"/>
    <p:sldId id="399" r:id="rId16"/>
    <p:sldId id="404" r:id="rId17"/>
    <p:sldId id="403" r:id="rId18"/>
    <p:sldId id="407" r:id="rId19"/>
    <p:sldId id="409" r:id="rId20"/>
    <p:sldId id="410" r:id="rId21"/>
    <p:sldId id="420" r:id="rId22"/>
    <p:sldId id="421" r:id="rId23"/>
    <p:sldId id="422" r:id="rId24"/>
    <p:sldId id="408" r:id="rId25"/>
    <p:sldId id="411" r:id="rId26"/>
    <p:sldId id="412" r:id="rId27"/>
    <p:sldId id="413" r:id="rId28"/>
    <p:sldId id="414" r:id="rId29"/>
    <p:sldId id="415" r:id="rId30"/>
    <p:sldId id="417" r:id="rId31"/>
    <p:sldId id="416" r:id="rId32"/>
    <p:sldId id="423" r:id="rId33"/>
    <p:sldId id="419" r:id="rId34"/>
    <p:sldId id="418" r:id="rId35"/>
    <p:sldId id="425" r:id="rId36"/>
    <p:sldId id="426" r:id="rId37"/>
    <p:sldId id="424" r:id="rId3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94366" autoAdjust="0"/>
  </p:normalViewPr>
  <p:slideViewPr>
    <p:cSldViewPr snapToGrid="0" snapToObjects="1" showGuides="1">
      <p:cViewPr>
        <p:scale>
          <a:sx n="100" d="100"/>
          <a:sy n="100" d="100"/>
        </p:scale>
        <p:origin x="-1014" y="660"/>
      </p:cViewPr>
      <p:guideLst>
        <p:guide orient="horz" pos="226"/>
        <p:guide orient="horz" pos="4092"/>
        <p:guide orient="horz" pos="2181"/>
        <p:guide pos="361"/>
        <p:guide pos="53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1F5915-DD06-4F38-B4BB-4BDF3A4340ED}" type="doc">
      <dgm:prSet loTypeId="urn:microsoft.com/office/officeart/2005/8/layout/radial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D03A24A-C8D9-41A7-8A28-7F1F85F800B4}">
      <dgm:prSet phldrT="[Texte]" custT="1"/>
      <dgm:spPr/>
      <dgm:t>
        <a:bodyPr/>
        <a:lstStyle/>
        <a:p>
          <a:r>
            <a:rPr lang="fr-FR" sz="1100" dirty="0" smtClean="0">
              <a:latin typeface="Arial" pitchFamily="34" charset="0"/>
              <a:cs typeface="Arial" pitchFamily="34" charset="0"/>
            </a:rPr>
            <a:t>Le </a:t>
          </a:r>
          <a:r>
            <a:rPr lang="fr-FR" sz="1100" b="1" dirty="0" smtClean="0">
              <a:latin typeface="Arial" pitchFamily="34" charset="0"/>
              <a:cs typeface="Arial" pitchFamily="34" charset="0"/>
            </a:rPr>
            <a:t>Pôle Echanges</a:t>
          </a:r>
          <a:r>
            <a:rPr lang="fr-FR" sz="1100" dirty="0" smtClean="0">
              <a:latin typeface="Arial" pitchFamily="34" charset="0"/>
              <a:cs typeface="Arial" pitchFamily="34" charset="0"/>
            </a:rPr>
            <a:t>, réalise des projets d’intégration et assure le </a:t>
          </a:r>
          <a:r>
            <a:rPr lang="fr-FR" sz="1100" dirty="0" err="1" smtClean="0">
              <a:latin typeface="Arial" pitchFamily="34" charset="0"/>
              <a:cs typeface="Arial" pitchFamily="34" charset="0"/>
            </a:rPr>
            <a:t>run</a:t>
          </a:r>
          <a:r>
            <a:rPr lang="fr-FR" sz="1100" dirty="0" smtClean="0">
              <a:latin typeface="Arial" pitchFamily="34" charset="0"/>
              <a:cs typeface="Arial" pitchFamily="34" charset="0"/>
            </a:rPr>
            <a:t> d’applicatifs sur la plate-forme INES </a:t>
          </a:r>
          <a:r>
            <a:rPr lang="fr-FR" sz="1100" b="1" dirty="0" smtClean="0">
              <a:latin typeface="Arial" pitchFamily="34" charset="0"/>
              <a:cs typeface="Arial" pitchFamily="34" charset="0"/>
            </a:rPr>
            <a:t>depuis 2005</a:t>
          </a:r>
          <a:endParaRPr lang="en-US" sz="1100" dirty="0">
            <a:latin typeface="Arial" pitchFamily="34" charset="0"/>
            <a:cs typeface="Arial" pitchFamily="34" charset="0"/>
          </a:endParaRPr>
        </a:p>
      </dgm:t>
    </dgm:pt>
    <dgm:pt modelId="{CEA557DD-89E8-4D38-B13C-F0F5C1E888CF}" type="parTrans" cxnId="{AA19A5B2-90E0-4726-9120-AFD7CA67B91C}">
      <dgm:prSet/>
      <dgm:spPr/>
      <dgm:t>
        <a:bodyPr/>
        <a:lstStyle/>
        <a:p>
          <a:endParaRPr lang="en-US"/>
        </a:p>
      </dgm:t>
    </dgm:pt>
    <dgm:pt modelId="{FD74A9CA-00C5-4FCE-938A-0C158D0CC786}" type="sibTrans" cxnId="{AA19A5B2-90E0-4726-9120-AFD7CA67B91C}">
      <dgm:prSet/>
      <dgm:spPr/>
      <dgm:t>
        <a:bodyPr/>
        <a:lstStyle/>
        <a:p>
          <a:endParaRPr lang="en-US"/>
        </a:p>
      </dgm:t>
    </dgm:pt>
    <dgm:pt modelId="{47620353-17EA-460E-B253-1CE37F0F76F1}">
      <dgm:prSet phldrT="[Texte]" custT="1"/>
      <dgm:spPr/>
      <dgm:t>
        <a:bodyPr/>
        <a:lstStyle/>
        <a:p>
          <a:r>
            <a:rPr lang="fr-FR" sz="1000" b="1" dirty="0" smtClean="0">
              <a:latin typeface="Arial" pitchFamily="34" charset="0"/>
              <a:cs typeface="Arial" pitchFamily="34" charset="0"/>
            </a:rPr>
            <a:t>Une couverture de l’ensemble des phases projet SI</a:t>
          </a:r>
          <a:endParaRPr lang="en-US" sz="1000" b="1" dirty="0" smtClean="0">
            <a:latin typeface="Arial" pitchFamily="34" charset="0"/>
            <a:cs typeface="Arial" pitchFamily="34" charset="0"/>
          </a:endParaRPr>
        </a:p>
      </dgm:t>
    </dgm:pt>
    <dgm:pt modelId="{968DC31F-E692-4D6A-912E-2F74E34096E3}" type="parTrans" cxnId="{79A02026-735D-47B0-8537-DB008451D781}">
      <dgm:prSet/>
      <dgm:spPr/>
      <dgm:t>
        <a:bodyPr/>
        <a:lstStyle/>
        <a:p>
          <a:endParaRPr lang="en-US"/>
        </a:p>
      </dgm:t>
    </dgm:pt>
    <dgm:pt modelId="{78F15A3A-92EB-4408-B9A7-D70897199A38}" type="sibTrans" cxnId="{79A02026-735D-47B0-8537-DB008451D781}">
      <dgm:prSet/>
      <dgm:spPr/>
      <dgm:t>
        <a:bodyPr/>
        <a:lstStyle/>
        <a:p>
          <a:endParaRPr lang="en-US"/>
        </a:p>
      </dgm:t>
    </dgm:pt>
    <dgm:pt modelId="{7FEE2475-166D-4AF8-ABC5-F204E33414F5}">
      <dgm:prSet phldrT="[Texte]" custT="1"/>
      <dgm:spPr/>
      <dgm:t>
        <a:bodyPr/>
        <a:lstStyle/>
        <a:p>
          <a:r>
            <a:rPr lang="fr-FR" sz="1000" b="1" dirty="0" smtClean="0">
              <a:latin typeface="Arial" pitchFamily="34" charset="0"/>
              <a:cs typeface="Arial" pitchFamily="34" charset="0"/>
            </a:rPr>
            <a:t>Industrialisation des développements</a:t>
          </a:r>
          <a:endParaRPr lang="en-US" sz="1000" b="1" dirty="0" smtClean="0">
            <a:latin typeface="Arial" pitchFamily="34" charset="0"/>
            <a:cs typeface="Arial" pitchFamily="34" charset="0"/>
          </a:endParaRPr>
        </a:p>
      </dgm:t>
    </dgm:pt>
    <dgm:pt modelId="{B137450A-09B9-42B4-BCB2-46F3DAE20A01}" type="parTrans" cxnId="{BECCB3B8-F64F-4AC6-B82A-682165AA5F95}">
      <dgm:prSet/>
      <dgm:spPr/>
      <dgm:t>
        <a:bodyPr/>
        <a:lstStyle/>
        <a:p>
          <a:endParaRPr lang="en-US"/>
        </a:p>
      </dgm:t>
    </dgm:pt>
    <dgm:pt modelId="{29F24C30-CEA6-4445-8777-FE28C21B7979}" type="sibTrans" cxnId="{BECCB3B8-F64F-4AC6-B82A-682165AA5F95}">
      <dgm:prSet/>
      <dgm:spPr/>
      <dgm:t>
        <a:bodyPr/>
        <a:lstStyle/>
        <a:p>
          <a:endParaRPr lang="en-US"/>
        </a:p>
      </dgm:t>
    </dgm:pt>
    <dgm:pt modelId="{6AA0C3F1-C165-4B37-9714-09C1BE2AA0BB}">
      <dgm:prSet phldrT="[Texte]" custT="1"/>
      <dgm:spPr/>
      <dgm:t>
        <a:bodyPr/>
        <a:lstStyle/>
        <a:p>
          <a:r>
            <a:rPr lang="fr-FR" sz="1000" b="1" dirty="0" smtClean="0">
              <a:latin typeface="Arial" pitchFamily="34" charset="0"/>
              <a:cs typeface="Arial" pitchFamily="34" charset="0"/>
            </a:rPr>
            <a:t>Gestion du RUN</a:t>
          </a:r>
          <a:endParaRPr lang="en-US" sz="1000" b="1" dirty="0" smtClean="0">
            <a:latin typeface="Arial" pitchFamily="34" charset="0"/>
            <a:cs typeface="Arial" pitchFamily="34" charset="0"/>
          </a:endParaRPr>
        </a:p>
      </dgm:t>
    </dgm:pt>
    <dgm:pt modelId="{EA9DA339-215F-4D97-9B19-F169CB233FD2}" type="parTrans" cxnId="{E44D4CD0-8A2A-48C7-B50D-99409140257B}">
      <dgm:prSet/>
      <dgm:spPr/>
      <dgm:t>
        <a:bodyPr/>
        <a:lstStyle/>
        <a:p>
          <a:endParaRPr lang="en-US"/>
        </a:p>
      </dgm:t>
    </dgm:pt>
    <dgm:pt modelId="{BEF2F25A-1F4E-4B95-BD86-A9F0234B04D6}" type="sibTrans" cxnId="{E44D4CD0-8A2A-48C7-B50D-99409140257B}">
      <dgm:prSet/>
      <dgm:spPr/>
      <dgm:t>
        <a:bodyPr/>
        <a:lstStyle/>
        <a:p>
          <a:endParaRPr lang="en-US"/>
        </a:p>
      </dgm:t>
    </dgm:pt>
    <dgm:pt modelId="{BBDBB85D-B29D-4A04-9E9A-BC38F52A3F45}">
      <dgm:prSet phldrT="[Texte]" custT="1"/>
      <dgm:spPr/>
      <dgm:t>
        <a:bodyPr/>
        <a:lstStyle/>
        <a:p>
          <a:r>
            <a:rPr lang="fr-FR" sz="1000" b="1" dirty="0" smtClean="0">
              <a:latin typeface="Arial" pitchFamily="34" charset="0"/>
              <a:cs typeface="Arial" pitchFamily="34" charset="0"/>
            </a:rPr>
            <a:t>Plus de 10 ans d’expérience</a:t>
          </a:r>
          <a:endParaRPr lang="en-US" sz="1000" b="1" dirty="0" smtClean="0">
            <a:latin typeface="Arial" pitchFamily="34" charset="0"/>
            <a:cs typeface="Arial" pitchFamily="34" charset="0"/>
          </a:endParaRPr>
        </a:p>
      </dgm:t>
    </dgm:pt>
    <dgm:pt modelId="{6F0A8A94-103E-4EAD-BE10-77377593F55E}" type="parTrans" cxnId="{3BFDD3FA-ABE1-4E17-8728-C932B43C1E4A}">
      <dgm:prSet/>
      <dgm:spPr/>
      <dgm:t>
        <a:bodyPr/>
        <a:lstStyle/>
        <a:p>
          <a:endParaRPr lang="en-US"/>
        </a:p>
      </dgm:t>
    </dgm:pt>
    <dgm:pt modelId="{28471D2F-EC18-4AF4-BCCC-62640F8307F5}" type="sibTrans" cxnId="{3BFDD3FA-ABE1-4E17-8728-C932B43C1E4A}">
      <dgm:prSet/>
      <dgm:spPr/>
      <dgm:t>
        <a:bodyPr/>
        <a:lstStyle/>
        <a:p>
          <a:endParaRPr lang="en-US"/>
        </a:p>
      </dgm:t>
    </dgm:pt>
    <dgm:pt modelId="{5CF6D399-D785-437A-A15E-F3D50776F9FA}">
      <dgm:prSet phldrT="[Texte]" custT="1"/>
      <dgm:spPr/>
      <dgm:t>
        <a:bodyPr/>
        <a:lstStyle/>
        <a:p>
          <a:r>
            <a:rPr lang="fr-FR" sz="1000" b="1" dirty="0" smtClean="0">
              <a:latin typeface="Arial" pitchFamily="34" charset="0"/>
              <a:cs typeface="Arial" pitchFamily="34" charset="0"/>
            </a:rPr>
            <a:t>Maîtrise des coûts via</a:t>
          </a:r>
          <a:r>
            <a:rPr lang="fr-FR" sz="1000" b="1" baseline="0" dirty="0" smtClean="0">
              <a:latin typeface="Arial" pitchFamily="34" charset="0"/>
              <a:cs typeface="Arial" pitchFamily="34" charset="0"/>
            </a:rPr>
            <a:t> une t</a:t>
          </a:r>
          <a:r>
            <a:rPr lang="fr-FR" sz="1000" b="1" dirty="0" smtClean="0">
              <a:latin typeface="Arial" pitchFamily="34" charset="0"/>
              <a:cs typeface="Arial" pitchFamily="34" charset="0"/>
            </a:rPr>
            <a:t>arification sur devis au forfait en mode </a:t>
          </a:r>
          <a:r>
            <a:rPr lang="fr-FR" sz="1000" b="1" dirty="0" err="1" smtClean="0">
              <a:latin typeface="Arial" pitchFamily="34" charset="0"/>
              <a:cs typeface="Arial" pitchFamily="34" charset="0"/>
            </a:rPr>
            <a:t>NearShore</a:t>
          </a:r>
          <a:endParaRPr lang="en-US" sz="1000" dirty="0">
            <a:latin typeface="Arial" pitchFamily="34" charset="0"/>
            <a:cs typeface="Arial" pitchFamily="34" charset="0"/>
          </a:endParaRPr>
        </a:p>
      </dgm:t>
    </dgm:pt>
    <dgm:pt modelId="{48225C35-E5E6-4DA4-B0BC-CF2A2775126B}" type="parTrans" cxnId="{E961DE0D-48DA-4EE8-92B2-7EB80A835E56}">
      <dgm:prSet/>
      <dgm:spPr/>
      <dgm:t>
        <a:bodyPr/>
        <a:lstStyle/>
        <a:p>
          <a:endParaRPr lang="en-US"/>
        </a:p>
      </dgm:t>
    </dgm:pt>
    <dgm:pt modelId="{DEB80F1E-A248-4648-B9CB-CA7B7315A2E9}" type="sibTrans" cxnId="{E961DE0D-48DA-4EE8-92B2-7EB80A835E56}">
      <dgm:prSet/>
      <dgm:spPr/>
      <dgm:t>
        <a:bodyPr/>
        <a:lstStyle/>
        <a:p>
          <a:endParaRPr lang="en-US"/>
        </a:p>
      </dgm:t>
    </dgm:pt>
    <dgm:pt modelId="{42629D1B-C622-40A6-A67A-0767C092ECD9}">
      <dgm:prSet phldrT="[Texte]" custT="1"/>
      <dgm:spPr/>
      <dgm:t>
        <a:bodyPr/>
        <a:lstStyle/>
        <a:p>
          <a:r>
            <a:rPr lang="fr-FR" sz="1050" b="1" dirty="0" smtClean="0">
              <a:latin typeface="Arial" pitchFamily="34" charset="0"/>
              <a:cs typeface="Arial" pitchFamily="34" charset="0"/>
            </a:rPr>
            <a:t>Outils de gouvernance</a:t>
          </a:r>
          <a:endParaRPr lang="en-US" sz="1050" b="1" dirty="0" smtClean="0">
            <a:latin typeface="Arial" pitchFamily="34" charset="0"/>
            <a:cs typeface="Arial" pitchFamily="34" charset="0"/>
          </a:endParaRPr>
        </a:p>
      </dgm:t>
    </dgm:pt>
    <dgm:pt modelId="{58F5F189-B36D-43EB-8ACA-F5D93ACBAC36}" type="parTrans" cxnId="{B88C0460-F67A-41B9-84B2-C1D77615F48A}">
      <dgm:prSet/>
      <dgm:spPr/>
      <dgm:t>
        <a:bodyPr/>
        <a:lstStyle/>
        <a:p>
          <a:endParaRPr lang="en-US"/>
        </a:p>
      </dgm:t>
    </dgm:pt>
    <dgm:pt modelId="{8C3D0E6C-213B-4B72-AE5F-788116A1DCD3}" type="sibTrans" cxnId="{B88C0460-F67A-41B9-84B2-C1D77615F48A}">
      <dgm:prSet/>
      <dgm:spPr/>
      <dgm:t>
        <a:bodyPr/>
        <a:lstStyle/>
        <a:p>
          <a:endParaRPr lang="en-US"/>
        </a:p>
      </dgm:t>
    </dgm:pt>
    <dgm:pt modelId="{5CE307AD-4546-44B5-8AA1-FE5F8BFD8A05}" type="pres">
      <dgm:prSet presAssocID="{E01F5915-DD06-4F38-B4BB-4BDF3A4340E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7DBD79-4C6D-4C25-B8BC-8AAF0AC3A0E1}" type="pres">
      <dgm:prSet presAssocID="{5D03A24A-C8D9-41A7-8A28-7F1F85F800B4}" presName="centerShape" presStyleLbl="node0" presStyleIdx="0" presStyleCnt="1" custScaleX="114768" custScaleY="103966"/>
      <dgm:spPr/>
      <dgm:t>
        <a:bodyPr/>
        <a:lstStyle/>
        <a:p>
          <a:endParaRPr lang="en-US"/>
        </a:p>
      </dgm:t>
    </dgm:pt>
    <dgm:pt modelId="{140EE17E-B9D3-4FEC-A9B6-D03CE9E24930}" type="pres">
      <dgm:prSet presAssocID="{47620353-17EA-460E-B253-1CE37F0F76F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4F62F-DE58-4CF1-8835-32A8CD490925}" type="pres">
      <dgm:prSet presAssocID="{47620353-17EA-460E-B253-1CE37F0F76F1}" presName="dummy" presStyleCnt="0"/>
      <dgm:spPr/>
      <dgm:t>
        <a:bodyPr/>
        <a:lstStyle/>
        <a:p>
          <a:endParaRPr lang="en-US"/>
        </a:p>
      </dgm:t>
    </dgm:pt>
    <dgm:pt modelId="{01DA1987-FBB9-4CC9-B1ED-F82A88D613F0}" type="pres">
      <dgm:prSet presAssocID="{78F15A3A-92EB-4408-B9A7-D70897199A38}" presName="sibTrans" presStyleLbl="sibTrans2D1" presStyleIdx="0" presStyleCnt="6"/>
      <dgm:spPr/>
      <dgm:t>
        <a:bodyPr/>
        <a:lstStyle/>
        <a:p>
          <a:endParaRPr lang="en-US"/>
        </a:p>
      </dgm:t>
    </dgm:pt>
    <dgm:pt modelId="{3CE1303E-FF24-4C9B-9700-F9666C6A09A0}" type="pres">
      <dgm:prSet presAssocID="{7FEE2475-166D-4AF8-ABC5-F204E33414F5}" presName="node" presStyleLbl="node1" presStyleIdx="1" presStyleCnt="6" custScaleX="140603" custScaleY="1005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E78E6-E1C9-4CB9-927A-8264CF7CDEBF}" type="pres">
      <dgm:prSet presAssocID="{7FEE2475-166D-4AF8-ABC5-F204E33414F5}" presName="dummy" presStyleCnt="0"/>
      <dgm:spPr/>
      <dgm:t>
        <a:bodyPr/>
        <a:lstStyle/>
        <a:p>
          <a:endParaRPr lang="en-US"/>
        </a:p>
      </dgm:t>
    </dgm:pt>
    <dgm:pt modelId="{51C805A1-888D-4F7B-9B03-61A20458BFBF}" type="pres">
      <dgm:prSet presAssocID="{29F24C30-CEA6-4445-8777-FE28C21B7979}" presName="sibTrans" presStyleLbl="sibTrans2D1" presStyleIdx="1" presStyleCnt="6"/>
      <dgm:spPr/>
      <dgm:t>
        <a:bodyPr/>
        <a:lstStyle/>
        <a:p>
          <a:endParaRPr lang="en-US"/>
        </a:p>
      </dgm:t>
    </dgm:pt>
    <dgm:pt modelId="{3C2B8B94-0393-4004-AEEF-5D24F30DE0C3}" type="pres">
      <dgm:prSet presAssocID="{6AA0C3F1-C165-4B37-9714-09C1BE2AA0B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BA130-A6CB-4A18-BD37-B432C9C2AD30}" type="pres">
      <dgm:prSet presAssocID="{6AA0C3F1-C165-4B37-9714-09C1BE2AA0BB}" presName="dummy" presStyleCnt="0"/>
      <dgm:spPr/>
      <dgm:t>
        <a:bodyPr/>
        <a:lstStyle/>
        <a:p>
          <a:endParaRPr lang="en-US"/>
        </a:p>
      </dgm:t>
    </dgm:pt>
    <dgm:pt modelId="{71054649-CECD-419A-80BD-323398FE45C3}" type="pres">
      <dgm:prSet presAssocID="{BEF2F25A-1F4E-4B95-BD86-A9F0234B04D6}" presName="sibTrans" presStyleLbl="sibTrans2D1" presStyleIdx="2" presStyleCnt="6"/>
      <dgm:spPr/>
      <dgm:t>
        <a:bodyPr/>
        <a:lstStyle/>
        <a:p>
          <a:endParaRPr lang="en-US"/>
        </a:p>
      </dgm:t>
    </dgm:pt>
    <dgm:pt modelId="{1CA9D2A6-9631-4B55-B29A-86C4EDBACF06}" type="pres">
      <dgm:prSet presAssocID="{BBDBB85D-B29D-4A04-9E9A-BC38F52A3F45}" presName="node" presStyleLbl="node1" presStyleIdx="3" presStyleCnt="6" custScaleX="111075" custScaleY="1029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9C2A9-E588-46E9-82C8-5315AA3AFA14}" type="pres">
      <dgm:prSet presAssocID="{BBDBB85D-B29D-4A04-9E9A-BC38F52A3F45}" presName="dummy" presStyleCnt="0"/>
      <dgm:spPr/>
      <dgm:t>
        <a:bodyPr/>
        <a:lstStyle/>
        <a:p>
          <a:endParaRPr lang="en-US"/>
        </a:p>
      </dgm:t>
    </dgm:pt>
    <dgm:pt modelId="{2EC9110D-5023-41A9-BE16-AB00621AFF81}" type="pres">
      <dgm:prSet presAssocID="{28471D2F-EC18-4AF4-BCCC-62640F8307F5}" presName="sibTrans" presStyleLbl="sibTrans2D1" presStyleIdx="3" presStyleCnt="6"/>
      <dgm:spPr/>
      <dgm:t>
        <a:bodyPr/>
        <a:lstStyle/>
        <a:p>
          <a:endParaRPr lang="en-US"/>
        </a:p>
      </dgm:t>
    </dgm:pt>
    <dgm:pt modelId="{ED71D306-0184-4853-8EEE-01F6295478B4}" type="pres">
      <dgm:prSet presAssocID="{42629D1B-C622-40A6-A67A-0767C092ECD9}" presName="node" presStyleLbl="node1" presStyleIdx="4" presStyleCnt="6" custScaleX="1228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2FD88-C01C-40CE-88E1-3B73CC92C2C2}" type="pres">
      <dgm:prSet presAssocID="{42629D1B-C622-40A6-A67A-0767C092ECD9}" presName="dummy" presStyleCnt="0"/>
      <dgm:spPr/>
      <dgm:t>
        <a:bodyPr/>
        <a:lstStyle/>
        <a:p>
          <a:endParaRPr lang="en-US"/>
        </a:p>
      </dgm:t>
    </dgm:pt>
    <dgm:pt modelId="{81829934-2791-416A-850E-C6FC66350451}" type="pres">
      <dgm:prSet presAssocID="{8C3D0E6C-213B-4B72-AE5F-788116A1DCD3}" presName="sibTrans" presStyleLbl="sibTrans2D1" presStyleIdx="4" presStyleCnt="6"/>
      <dgm:spPr/>
      <dgm:t>
        <a:bodyPr/>
        <a:lstStyle/>
        <a:p>
          <a:endParaRPr lang="en-US"/>
        </a:p>
      </dgm:t>
    </dgm:pt>
    <dgm:pt modelId="{E7DCFCD1-9C2E-4651-A86C-CF5414D8B0FA}" type="pres">
      <dgm:prSet presAssocID="{5CF6D399-D785-437A-A15E-F3D50776F9FA}" presName="node" presStyleLbl="node1" presStyleIdx="5" presStyleCnt="6" custScaleX="128922" custScaleY="1095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93E6DD-EC60-4228-867F-3FFC5864D373}" type="pres">
      <dgm:prSet presAssocID="{5CF6D399-D785-437A-A15E-F3D50776F9FA}" presName="dummy" presStyleCnt="0"/>
      <dgm:spPr/>
      <dgm:t>
        <a:bodyPr/>
        <a:lstStyle/>
        <a:p>
          <a:endParaRPr lang="en-US"/>
        </a:p>
      </dgm:t>
    </dgm:pt>
    <dgm:pt modelId="{9A5EB367-5CF0-495B-8885-5EE5DCB84D30}" type="pres">
      <dgm:prSet presAssocID="{DEB80F1E-A248-4648-B9CB-CA7B7315A2E9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26BABAFF-0016-487F-8A42-1AB6913935C0}" type="presOf" srcId="{BBDBB85D-B29D-4A04-9E9A-BC38F52A3F45}" destId="{1CA9D2A6-9631-4B55-B29A-86C4EDBACF06}" srcOrd="0" destOrd="0" presId="urn:microsoft.com/office/officeart/2005/8/layout/radial6"/>
    <dgm:cxn modelId="{BCDDCF32-57E8-41A2-B6BE-2B1AFE9105A6}" type="presOf" srcId="{5D03A24A-C8D9-41A7-8A28-7F1F85F800B4}" destId="{1A7DBD79-4C6D-4C25-B8BC-8AAF0AC3A0E1}" srcOrd="0" destOrd="0" presId="urn:microsoft.com/office/officeart/2005/8/layout/radial6"/>
    <dgm:cxn modelId="{EED0A1EA-D64F-43CF-9A87-0D8613D75588}" type="presOf" srcId="{E01F5915-DD06-4F38-B4BB-4BDF3A4340ED}" destId="{5CE307AD-4546-44B5-8AA1-FE5F8BFD8A05}" srcOrd="0" destOrd="0" presId="urn:microsoft.com/office/officeart/2005/8/layout/radial6"/>
    <dgm:cxn modelId="{79A02026-735D-47B0-8537-DB008451D781}" srcId="{5D03A24A-C8D9-41A7-8A28-7F1F85F800B4}" destId="{47620353-17EA-460E-B253-1CE37F0F76F1}" srcOrd="0" destOrd="0" parTransId="{968DC31F-E692-4D6A-912E-2F74E34096E3}" sibTransId="{78F15A3A-92EB-4408-B9A7-D70897199A38}"/>
    <dgm:cxn modelId="{BC289F66-558F-4CB1-9AE7-331B6231890F}" type="presOf" srcId="{5CF6D399-D785-437A-A15E-F3D50776F9FA}" destId="{E7DCFCD1-9C2E-4651-A86C-CF5414D8B0FA}" srcOrd="0" destOrd="0" presId="urn:microsoft.com/office/officeart/2005/8/layout/radial6"/>
    <dgm:cxn modelId="{EA7110DE-0416-488E-B333-4573A2B0254D}" type="presOf" srcId="{6AA0C3F1-C165-4B37-9714-09C1BE2AA0BB}" destId="{3C2B8B94-0393-4004-AEEF-5D24F30DE0C3}" srcOrd="0" destOrd="0" presId="urn:microsoft.com/office/officeart/2005/8/layout/radial6"/>
    <dgm:cxn modelId="{BD1E301C-2A02-4BFC-AA9A-D181203B6759}" type="presOf" srcId="{78F15A3A-92EB-4408-B9A7-D70897199A38}" destId="{01DA1987-FBB9-4CC9-B1ED-F82A88D613F0}" srcOrd="0" destOrd="0" presId="urn:microsoft.com/office/officeart/2005/8/layout/radial6"/>
    <dgm:cxn modelId="{E44D4CD0-8A2A-48C7-B50D-99409140257B}" srcId="{5D03A24A-C8D9-41A7-8A28-7F1F85F800B4}" destId="{6AA0C3F1-C165-4B37-9714-09C1BE2AA0BB}" srcOrd="2" destOrd="0" parTransId="{EA9DA339-215F-4D97-9B19-F169CB233FD2}" sibTransId="{BEF2F25A-1F4E-4B95-BD86-A9F0234B04D6}"/>
    <dgm:cxn modelId="{13F31DB0-D897-4214-9782-9371DA4F8C93}" type="presOf" srcId="{BEF2F25A-1F4E-4B95-BD86-A9F0234B04D6}" destId="{71054649-CECD-419A-80BD-323398FE45C3}" srcOrd="0" destOrd="0" presId="urn:microsoft.com/office/officeart/2005/8/layout/radial6"/>
    <dgm:cxn modelId="{1A4E1128-DCEE-45DB-B494-711D33266973}" type="presOf" srcId="{8C3D0E6C-213B-4B72-AE5F-788116A1DCD3}" destId="{81829934-2791-416A-850E-C6FC66350451}" srcOrd="0" destOrd="0" presId="urn:microsoft.com/office/officeart/2005/8/layout/radial6"/>
    <dgm:cxn modelId="{B88C0460-F67A-41B9-84B2-C1D77615F48A}" srcId="{5D03A24A-C8D9-41A7-8A28-7F1F85F800B4}" destId="{42629D1B-C622-40A6-A67A-0767C092ECD9}" srcOrd="4" destOrd="0" parTransId="{58F5F189-B36D-43EB-8ACA-F5D93ACBAC36}" sibTransId="{8C3D0E6C-213B-4B72-AE5F-788116A1DCD3}"/>
    <dgm:cxn modelId="{846B55B3-B763-4908-AF9F-7E9E77FA2EF1}" type="presOf" srcId="{42629D1B-C622-40A6-A67A-0767C092ECD9}" destId="{ED71D306-0184-4853-8EEE-01F6295478B4}" srcOrd="0" destOrd="0" presId="urn:microsoft.com/office/officeart/2005/8/layout/radial6"/>
    <dgm:cxn modelId="{3BFDD3FA-ABE1-4E17-8728-C932B43C1E4A}" srcId="{5D03A24A-C8D9-41A7-8A28-7F1F85F800B4}" destId="{BBDBB85D-B29D-4A04-9E9A-BC38F52A3F45}" srcOrd="3" destOrd="0" parTransId="{6F0A8A94-103E-4EAD-BE10-77377593F55E}" sibTransId="{28471D2F-EC18-4AF4-BCCC-62640F8307F5}"/>
    <dgm:cxn modelId="{BA4E80BD-A32A-4A7D-978E-45E26EAF6AD2}" type="presOf" srcId="{28471D2F-EC18-4AF4-BCCC-62640F8307F5}" destId="{2EC9110D-5023-41A9-BE16-AB00621AFF81}" srcOrd="0" destOrd="0" presId="urn:microsoft.com/office/officeart/2005/8/layout/radial6"/>
    <dgm:cxn modelId="{6CC43569-2F64-40E4-8EBD-C16822E9BF0C}" type="presOf" srcId="{47620353-17EA-460E-B253-1CE37F0F76F1}" destId="{140EE17E-B9D3-4FEC-A9B6-D03CE9E24930}" srcOrd="0" destOrd="0" presId="urn:microsoft.com/office/officeart/2005/8/layout/radial6"/>
    <dgm:cxn modelId="{16B30187-8EAF-476B-9ABA-11C4971DF780}" type="presOf" srcId="{DEB80F1E-A248-4648-B9CB-CA7B7315A2E9}" destId="{9A5EB367-5CF0-495B-8885-5EE5DCB84D30}" srcOrd="0" destOrd="0" presId="urn:microsoft.com/office/officeart/2005/8/layout/radial6"/>
    <dgm:cxn modelId="{C0E48987-171C-4ABA-A29C-115A1226FEC8}" type="presOf" srcId="{29F24C30-CEA6-4445-8777-FE28C21B7979}" destId="{51C805A1-888D-4F7B-9B03-61A20458BFBF}" srcOrd="0" destOrd="0" presId="urn:microsoft.com/office/officeart/2005/8/layout/radial6"/>
    <dgm:cxn modelId="{208F174C-3196-4209-B091-2D560D7A3DA2}" type="presOf" srcId="{7FEE2475-166D-4AF8-ABC5-F204E33414F5}" destId="{3CE1303E-FF24-4C9B-9700-F9666C6A09A0}" srcOrd="0" destOrd="0" presId="urn:microsoft.com/office/officeart/2005/8/layout/radial6"/>
    <dgm:cxn modelId="{BECCB3B8-F64F-4AC6-B82A-682165AA5F95}" srcId="{5D03A24A-C8D9-41A7-8A28-7F1F85F800B4}" destId="{7FEE2475-166D-4AF8-ABC5-F204E33414F5}" srcOrd="1" destOrd="0" parTransId="{B137450A-09B9-42B4-BCB2-46F3DAE20A01}" sibTransId="{29F24C30-CEA6-4445-8777-FE28C21B7979}"/>
    <dgm:cxn modelId="{AA19A5B2-90E0-4726-9120-AFD7CA67B91C}" srcId="{E01F5915-DD06-4F38-B4BB-4BDF3A4340ED}" destId="{5D03A24A-C8D9-41A7-8A28-7F1F85F800B4}" srcOrd="0" destOrd="0" parTransId="{CEA557DD-89E8-4D38-B13C-F0F5C1E888CF}" sibTransId="{FD74A9CA-00C5-4FCE-938A-0C158D0CC786}"/>
    <dgm:cxn modelId="{E961DE0D-48DA-4EE8-92B2-7EB80A835E56}" srcId="{5D03A24A-C8D9-41A7-8A28-7F1F85F800B4}" destId="{5CF6D399-D785-437A-A15E-F3D50776F9FA}" srcOrd="5" destOrd="0" parTransId="{48225C35-E5E6-4DA4-B0BC-CF2A2775126B}" sibTransId="{DEB80F1E-A248-4648-B9CB-CA7B7315A2E9}"/>
    <dgm:cxn modelId="{DEDFF93A-B6B3-4764-86ED-F0D9B0CC3125}" type="presParOf" srcId="{5CE307AD-4546-44B5-8AA1-FE5F8BFD8A05}" destId="{1A7DBD79-4C6D-4C25-B8BC-8AAF0AC3A0E1}" srcOrd="0" destOrd="0" presId="urn:microsoft.com/office/officeart/2005/8/layout/radial6"/>
    <dgm:cxn modelId="{F55259DF-2BB1-4091-8330-26208A92AC00}" type="presParOf" srcId="{5CE307AD-4546-44B5-8AA1-FE5F8BFD8A05}" destId="{140EE17E-B9D3-4FEC-A9B6-D03CE9E24930}" srcOrd="1" destOrd="0" presId="urn:microsoft.com/office/officeart/2005/8/layout/radial6"/>
    <dgm:cxn modelId="{E9E84658-6FC7-4B2E-AB5C-C3D5AB5B362E}" type="presParOf" srcId="{5CE307AD-4546-44B5-8AA1-FE5F8BFD8A05}" destId="{3BB4F62F-DE58-4CF1-8835-32A8CD490925}" srcOrd="2" destOrd="0" presId="urn:microsoft.com/office/officeart/2005/8/layout/radial6"/>
    <dgm:cxn modelId="{617AF1D1-1587-45DF-BB9A-AA1B9A74BE1A}" type="presParOf" srcId="{5CE307AD-4546-44B5-8AA1-FE5F8BFD8A05}" destId="{01DA1987-FBB9-4CC9-B1ED-F82A88D613F0}" srcOrd="3" destOrd="0" presId="urn:microsoft.com/office/officeart/2005/8/layout/radial6"/>
    <dgm:cxn modelId="{494B39C0-321E-47CD-9EA5-FE2C70BE85F8}" type="presParOf" srcId="{5CE307AD-4546-44B5-8AA1-FE5F8BFD8A05}" destId="{3CE1303E-FF24-4C9B-9700-F9666C6A09A0}" srcOrd="4" destOrd="0" presId="urn:microsoft.com/office/officeart/2005/8/layout/radial6"/>
    <dgm:cxn modelId="{E8697F91-E22E-4448-A790-B584DAD98EDE}" type="presParOf" srcId="{5CE307AD-4546-44B5-8AA1-FE5F8BFD8A05}" destId="{482E78E6-E1C9-4CB9-927A-8264CF7CDEBF}" srcOrd="5" destOrd="0" presId="urn:microsoft.com/office/officeart/2005/8/layout/radial6"/>
    <dgm:cxn modelId="{FD5B71BF-D55F-40BF-B2D4-C347A588E5F6}" type="presParOf" srcId="{5CE307AD-4546-44B5-8AA1-FE5F8BFD8A05}" destId="{51C805A1-888D-4F7B-9B03-61A20458BFBF}" srcOrd="6" destOrd="0" presId="urn:microsoft.com/office/officeart/2005/8/layout/radial6"/>
    <dgm:cxn modelId="{FBA5A34B-C593-41D6-989F-87C29635785C}" type="presParOf" srcId="{5CE307AD-4546-44B5-8AA1-FE5F8BFD8A05}" destId="{3C2B8B94-0393-4004-AEEF-5D24F30DE0C3}" srcOrd="7" destOrd="0" presId="urn:microsoft.com/office/officeart/2005/8/layout/radial6"/>
    <dgm:cxn modelId="{5F37F362-4986-47AC-9FF4-881CC3475DDB}" type="presParOf" srcId="{5CE307AD-4546-44B5-8AA1-FE5F8BFD8A05}" destId="{42CBA130-A6CB-4A18-BD37-B432C9C2AD30}" srcOrd="8" destOrd="0" presId="urn:microsoft.com/office/officeart/2005/8/layout/radial6"/>
    <dgm:cxn modelId="{0FDAC6C2-FC58-466E-BF5E-E06297515969}" type="presParOf" srcId="{5CE307AD-4546-44B5-8AA1-FE5F8BFD8A05}" destId="{71054649-CECD-419A-80BD-323398FE45C3}" srcOrd="9" destOrd="0" presId="urn:microsoft.com/office/officeart/2005/8/layout/radial6"/>
    <dgm:cxn modelId="{106ABD15-62DB-47C7-956A-77F4747BA358}" type="presParOf" srcId="{5CE307AD-4546-44B5-8AA1-FE5F8BFD8A05}" destId="{1CA9D2A6-9631-4B55-B29A-86C4EDBACF06}" srcOrd="10" destOrd="0" presId="urn:microsoft.com/office/officeart/2005/8/layout/radial6"/>
    <dgm:cxn modelId="{DE55156F-F9FD-4DC3-B80B-A5389AF79AA7}" type="presParOf" srcId="{5CE307AD-4546-44B5-8AA1-FE5F8BFD8A05}" destId="{0859C2A9-E588-46E9-82C8-5315AA3AFA14}" srcOrd="11" destOrd="0" presId="urn:microsoft.com/office/officeart/2005/8/layout/radial6"/>
    <dgm:cxn modelId="{B68C2FF9-C84F-49FD-A619-35C0F29325FA}" type="presParOf" srcId="{5CE307AD-4546-44B5-8AA1-FE5F8BFD8A05}" destId="{2EC9110D-5023-41A9-BE16-AB00621AFF81}" srcOrd="12" destOrd="0" presId="urn:microsoft.com/office/officeart/2005/8/layout/radial6"/>
    <dgm:cxn modelId="{6B0C5F8B-D662-4D41-8615-CBCCC98746AB}" type="presParOf" srcId="{5CE307AD-4546-44B5-8AA1-FE5F8BFD8A05}" destId="{ED71D306-0184-4853-8EEE-01F6295478B4}" srcOrd="13" destOrd="0" presId="urn:microsoft.com/office/officeart/2005/8/layout/radial6"/>
    <dgm:cxn modelId="{1C74FEF0-4EAE-473F-9DCD-1E54E9EEF9AC}" type="presParOf" srcId="{5CE307AD-4546-44B5-8AA1-FE5F8BFD8A05}" destId="{29E2FD88-C01C-40CE-88E1-3B73CC92C2C2}" srcOrd="14" destOrd="0" presId="urn:microsoft.com/office/officeart/2005/8/layout/radial6"/>
    <dgm:cxn modelId="{9F6C0415-CB3D-4CDE-AA95-3B2616B93B62}" type="presParOf" srcId="{5CE307AD-4546-44B5-8AA1-FE5F8BFD8A05}" destId="{81829934-2791-416A-850E-C6FC66350451}" srcOrd="15" destOrd="0" presId="urn:microsoft.com/office/officeart/2005/8/layout/radial6"/>
    <dgm:cxn modelId="{18464E1B-1F1B-46F7-9338-8627C0CBBEC2}" type="presParOf" srcId="{5CE307AD-4546-44B5-8AA1-FE5F8BFD8A05}" destId="{E7DCFCD1-9C2E-4651-A86C-CF5414D8B0FA}" srcOrd="16" destOrd="0" presId="urn:microsoft.com/office/officeart/2005/8/layout/radial6"/>
    <dgm:cxn modelId="{DFDCF75A-4DA9-405A-AC3F-40529ED079B6}" type="presParOf" srcId="{5CE307AD-4546-44B5-8AA1-FE5F8BFD8A05}" destId="{2693E6DD-EC60-4228-867F-3FFC5864D373}" srcOrd="17" destOrd="0" presId="urn:microsoft.com/office/officeart/2005/8/layout/radial6"/>
    <dgm:cxn modelId="{8A6E9C66-DA82-4CE1-9D04-03D13C657883}" type="presParOf" srcId="{5CE307AD-4546-44B5-8AA1-FE5F8BFD8A05}" destId="{9A5EB367-5CF0-495B-8885-5EE5DCB84D30}" srcOrd="18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209F23-D567-47BF-8D36-DA56BB912AE8}" type="doc">
      <dgm:prSet loTypeId="urn:microsoft.com/office/officeart/2005/8/layout/radial4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28D5F5CD-A9DB-410E-950D-ACB61F01D249}">
      <dgm:prSet phldrT="[Texte]"/>
      <dgm:spPr/>
      <dgm:t>
        <a:bodyPr/>
        <a:lstStyle/>
        <a:p>
          <a:r>
            <a:rPr lang="fr-FR" dirty="0" smtClean="0"/>
            <a:t>R</a:t>
          </a:r>
          <a:r>
            <a:rPr lang="fr-FR" b="1" dirty="0" smtClean="0"/>
            <a:t>ésorber l'obsolescence </a:t>
          </a:r>
          <a:r>
            <a:rPr lang="fr-FR" dirty="0" smtClean="0"/>
            <a:t>afin garantir la qualité de service</a:t>
          </a:r>
          <a:endParaRPr lang="fr-FR" dirty="0"/>
        </a:p>
      </dgm:t>
    </dgm:pt>
    <dgm:pt modelId="{7FE8BD12-C143-4F18-9382-4055A62869D4}" type="parTrans" cxnId="{318EB9DB-31AB-40CE-9BCA-2CF59B21E0AB}">
      <dgm:prSet/>
      <dgm:spPr/>
      <dgm:t>
        <a:bodyPr/>
        <a:lstStyle/>
        <a:p>
          <a:endParaRPr lang="fr-FR"/>
        </a:p>
      </dgm:t>
    </dgm:pt>
    <dgm:pt modelId="{021CABF4-1EF6-499D-B942-81B5CF744218}" type="sibTrans" cxnId="{318EB9DB-31AB-40CE-9BCA-2CF59B21E0AB}">
      <dgm:prSet/>
      <dgm:spPr/>
      <dgm:t>
        <a:bodyPr/>
        <a:lstStyle/>
        <a:p>
          <a:endParaRPr lang="fr-FR"/>
        </a:p>
      </dgm:t>
    </dgm:pt>
    <dgm:pt modelId="{C569F10C-E95D-40CF-920D-812A2289E076}">
      <dgm:prSet/>
      <dgm:spPr/>
      <dgm:t>
        <a:bodyPr/>
        <a:lstStyle/>
        <a:p>
          <a:r>
            <a:rPr lang="fr-FR" b="1" dirty="0" smtClean="0"/>
            <a:t>Réduire les coûts de possession</a:t>
          </a:r>
          <a:r>
            <a:rPr lang="fr-FR" dirty="0" smtClean="0"/>
            <a:t> en optimisant l’architecture</a:t>
          </a:r>
        </a:p>
      </dgm:t>
    </dgm:pt>
    <dgm:pt modelId="{3D2EC8BD-D77C-4930-9E1F-33B62459C859}" type="parTrans" cxnId="{CC8C79C7-92F8-48B7-8613-3C114D51940C}">
      <dgm:prSet/>
      <dgm:spPr/>
      <dgm:t>
        <a:bodyPr/>
        <a:lstStyle/>
        <a:p>
          <a:endParaRPr lang="fr-FR"/>
        </a:p>
      </dgm:t>
    </dgm:pt>
    <dgm:pt modelId="{68CFD051-13DC-4CC7-9E95-0B780212D8C0}" type="sibTrans" cxnId="{CC8C79C7-92F8-48B7-8613-3C114D51940C}">
      <dgm:prSet/>
      <dgm:spPr/>
      <dgm:t>
        <a:bodyPr/>
        <a:lstStyle/>
        <a:p>
          <a:endParaRPr lang="fr-FR"/>
        </a:p>
      </dgm:t>
    </dgm:pt>
    <dgm:pt modelId="{63F04E7B-5600-46D3-8FE7-E6D8A9E5F837}">
      <dgm:prSet/>
      <dgm:spPr/>
      <dgm:t>
        <a:bodyPr/>
        <a:lstStyle/>
        <a:p>
          <a:r>
            <a:rPr lang="fr-FR" dirty="0" smtClean="0"/>
            <a:t>S’aligner sur la </a:t>
          </a:r>
          <a:r>
            <a:rPr lang="fr-FR" b="1" dirty="0" smtClean="0"/>
            <a:t>stratégie groupe </a:t>
          </a:r>
          <a:r>
            <a:rPr lang="fr-FR" b="1" i="1" dirty="0" smtClean="0"/>
            <a:t>Datacenter</a:t>
          </a:r>
          <a:endParaRPr lang="fr-FR" b="1" dirty="0" smtClean="0"/>
        </a:p>
      </dgm:t>
    </dgm:pt>
    <dgm:pt modelId="{1654B6B8-18DD-445B-9EA4-DA6B762A6881}" type="parTrans" cxnId="{AEB45D34-3674-495F-AB78-DD19100DB5C9}">
      <dgm:prSet/>
      <dgm:spPr/>
      <dgm:t>
        <a:bodyPr/>
        <a:lstStyle/>
        <a:p>
          <a:endParaRPr lang="fr-FR"/>
        </a:p>
      </dgm:t>
    </dgm:pt>
    <dgm:pt modelId="{CA8148B0-5E60-411D-9DE0-2C8829AF510B}" type="sibTrans" cxnId="{AEB45D34-3674-495F-AB78-DD19100DB5C9}">
      <dgm:prSet/>
      <dgm:spPr/>
      <dgm:t>
        <a:bodyPr/>
        <a:lstStyle/>
        <a:p>
          <a:endParaRPr lang="fr-FR"/>
        </a:p>
      </dgm:t>
    </dgm:pt>
    <dgm:pt modelId="{09901368-885D-4D05-B0BF-88EBBD77A479}">
      <dgm:prSet phldrT="[Texte]"/>
      <dgm:spPr/>
      <dgm:t>
        <a:bodyPr/>
        <a:lstStyle/>
        <a:p>
          <a:r>
            <a:rPr lang="fr-FR" b="1" dirty="0" smtClean="0"/>
            <a:t>Construire une fondation </a:t>
          </a:r>
          <a:r>
            <a:rPr lang="fr-FR" b="1" i="1" dirty="0" smtClean="0"/>
            <a:t>up to date </a:t>
          </a:r>
          <a:r>
            <a:rPr lang="fr-FR" b="1" dirty="0" smtClean="0"/>
            <a:t>modernisée et compétitive sur le </a:t>
          </a:r>
          <a:r>
            <a:rPr lang="fr-FR" b="1" i="1" dirty="0" smtClean="0"/>
            <a:t>Datacenter</a:t>
          </a:r>
          <a:r>
            <a:rPr lang="fr-FR" b="1" dirty="0" smtClean="0"/>
            <a:t> cible GDC</a:t>
          </a:r>
          <a:endParaRPr lang="fr-FR" dirty="0"/>
        </a:p>
      </dgm:t>
    </dgm:pt>
    <dgm:pt modelId="{A8AF9F8A-8340-4E9E-932B-033171FEF313}" type="sibTrans" cxnId="{9130C84E-AE15-4209-A141-0B621437B210}">
      <dgm:prSet/>
      <dgm:spPr/>
      <dgm:t>
        <a:bodyPr/>
        <a:lstStyle/>
        <a:p>
          <a:endParaRPr lang="fr-FR"/>
        </a:p>
      </dgm:t>
    </dgm:pt>
    <dgm:pt modelId="{69E19110-185C-42F0-A853-DCCFA06C6CA4}" type="parTrans" cxnId="{9130C84E-AE15-4209-A141-0B621437B210}">
      <dgm:prSet/>
      <dgm:spPr/>
      <dgm:t>
        <a:bodyPr/>
        <a:lstStyle/>
        <a:p>
          <a:endParaRPr lang="fr-FR"/>
        </a:p>
      </dgm:t>
    </dgm:pt>
    <dgm:pt modelId="{17FD1A2E-15F7-441D-A88F-F4635A0B9714}" type="pres">
      <dgm:prSet presAssocID="{6C209F23-D567-47BF-8D36-DA56BB912AE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5A11E76-3DDC-446F-ADD6-0A97F572A78D}" type="pres">
      <dgm:prSet presAssocID="{09901368-885D-4D05-B0BF-88EBBD77A479}" presName="centerShape" presStyleLbl="node0" presStyleIdx="0" presStyleCnt="1" custScaleX="120550" custScaleY="121000" custLinFactNeighborY="1061"/>
      <dgm:spPr/>
      <dgm:t>
        <a:bodyPr/>
        <a:lstStyle/>
        <a:p>
          <a:endParaRPr lang="fr-FR"/>
        </a:p>
      </dgm:t>
    </dgm:pt>
    <dgm:pt modelId="{8C6772D6-7B99-405A-A716-D5E6CB7EA438}" type="pres">
      <dgm:prSet presAssocID="{7FE8BD12-C143-4F18-9382-4055A62869D4}" presName="parTrans" presStyleLbl="bgSibTrans2D1" presStyleIdx="0" presStyleCnt="3"/>
      <dgm:spPr/>
      <dgm:t>
        <a:bodyPr/>
        <a:lstStyle/>
        <a:p>
          <a:endParaRPr lang="fr-FR"/>
        </a:p>
      </dgm:t>
    </dgm:pt>
    <dgm:pt modelId="{B778B21A-B68E-4022-B643-45BC9E90D8E2}" type="pres">
      <dgm:prSet presAssocID="{28D5F5CD-A9DB-410E-950D-ACB61F01D249}" presName="node" presStyleLbl="node1" presStyleIdx="0" presStyleCnt="3" custRadScaleRad="128082" custRadScaleInc="-13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64DBA9-8411-4E76-800C-014DD203A094}" type="pres">
      <dgm:prSet presAssocID="{3D2EC8BD-D77C-4930-9E1F-33B62459C859}" presName="parTrans" presStyleLbl="bgSibTrans2D1" presStyleIdx="1" presStyleCnt="3"/>
      <dgm:spPr/>
      <dgm:t>
        <a:bodyPr/>
        <a:lstStyle/>
        <a:p>
          <a:endParaRPr lang="fr-FR"/>
        </a:p>
      </dgm:t>
    </dgm:pt>
    <dgm:pt modelId="{A314CC3B-0899-4A25-8464-D3CB241DCEB5}" type="pres">
      <dgm:prSet presAssocID="{C569F10C-E95D-40CF-920D-812A2289E076}" presName="node" presStyleLbl="node1" presStyleIdx="1" presStyleCnt="3" custRadScaleRad="97717" custRadScaleInc="10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85820E-4EE4-4F60-878D-9A15D36A3A04}" type="pres">
      <dgm:prSet presAssocID="{1654B6B8-18DD-445B-9EA4-DA6B762A6881}" presName="parTrans" presStyleLbl="bgSibTrans2D1" presStyleIdx="2" presStyleCnt="3"/>
      <dgm:spPr/>
      <dgm:t>
        <a:bodyPr/>
        <a:lstStyle/>
        <a:p>
          <a:endParaRPr lang="fr-FR"/>
        </a:p>
      </dgm:t>
    </dgm:pt>
    <dgm:pt modelId="{8BC0E10B-D66E-4AEE-8570-3BEFD9477C93}" type="pres">
      <dgm:prSet presAssocID="{63F04E7B-5600-46D3-8FE7-E6D8A9E5F837}" presName="node" presStyleLbl="node1" presStyleIdx="2" presStyleCnt="3" custRadScaleRad="126877" custRadScaleInc="70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EB45D34-3674-495F-AB78-DD19100DB5C9}" srcId="{09901368-885D-4D05-B0BF-88EBBD77A479}" destId="{63F04E7B-5600-46D3-8FE7-E6D8A9E5F837}" srcOrd="2" destOrd="0" parTransId="{1654B6B8-18DD-445B-9EA4-DA6B762A6881}" sibTransId="{CA8148B0-5E60-411D-9DE0-2C8829AF510B}"/>
    <dgm:cxn modelId="{EC8DD013-3619-414C-A54B-B7A587B6B35F}" type="presOf" srcId="{63F04E7B-5600-46D3-8FE7-E6D8A9E5F837}" destId="{8BC0E10B-D66E-4AEE-8570-3BEFD9477C93}" srcOrd="0" destOrd="0" presId="urn:microsoft.com/office/officeart/2005/8/layout/radial4"/>
    <dgm:cxn modelId="{A278E6A4-7EEE-48E6-B5F2-95F8C4D343C5}" type="presOf" srcId="{7FE8BD12-C143-4F18-9382-4055A62869D4}" destId="{8C6772D6-7B99-405A-A716-D5E6CB7EA438}" srcOrd="0" destOrd="0" presId="urn:microsoft.com/office/officeart/2005/8/layout/radial4"/>
    <dgm:cxn modelId="{920E0BE6-CADA-4EE3-BEE2-5B1CFCCBBC99}" type="presOf" srcId="{09901368-885D-4D05-B0BF-88EBBD77A479}" destId="{65A11E76-3DDC-446F-ADD6-0A97F572A78D}" srcOrd="0" destOrd="0" presId="urn:microsoft.com/office/officeart/2005/8/layout/radial4"/>
    <dgm:cxn modelId="{15F891E2-9196-4AE6-BB11-5B45BD8B2530}" type="presOf" srcId="{3D2EC8BD-D77C-4930-9E1F-33B62459C859}" destId="{3164DBA9-8411-4E76-800C-014DD203A094}" srcOrd="0" destOrd="0" presId="urn:microsoft.com/office/officeart/2005/8/layout/radial4"/>
    <dgm:cxn modelId="{9130C84E-AE15-4209-A141-0B621437B210}" srcId="{6C209F23-D567-47BF-8D36-DA56BB912AE8}" destId="{09901368-885D-4D05-B0BF-88EBBD77A479}" srcOrd="0" destOrd="0" parTransId="{69E19110-185C-42F0-A853-DCCFA06C6CA4}" sibTransId="{A8AF9F8A-8340-4E9E-932B-033171FEF313}"/>
    <dgm:cxn modelId="{DFBB5875-A020-4E01-A24E-66D450F5B857}" type="presOf" srcId="{28D5F5CD-A9DB-410E-950D-ACB61F01D249}" destId="{B778B21A-B68E-4022-B643-45BC9E90D8E2}" srcOrd="0" destOrd="0" presId="urn:microsoft.com/office/officeart/2005/8/layout/radial4"/>
    <dgm:cxn modelId="{3CFDC1FB-1FD0-45AE-88E3-E09666AFBA9E}" type="presOf" srcId="{1654B6B8-18DD-445B-9EA4-DA6B762A6881}" destId="{0E85820E-4EE4-4F60-878D-9A15D36A3A04}" srcOrd="0" destOrd="0" presId="urn:microsoft.com/office/officeart/2005/8/layout/radial4"/>
    <dgm:cxn modelId="{5F5FF7F5-442E-4CD7-8E46-3F9B06ACB6F2}" type="presOf" srcId="{C569F10C-E95D-40CF-920D-812A2289E076}" destId="{A314CC3B-0899-4A25-8464-D3CB241DCEB5}" srcOrd="0" destOrd="0" presId="urn:microsoft.com/office/officeart/2005/8/layout/radial4"/>
    <dgm:cxn modelId="{CC8C79C7-92F8-48B7-8613-3C114D51940C}" srcId="{09901368-885D-4D05-B0BF-88EBBD77A479}" destId="{C569F10C-E95D-40CF-920D-812A2289E076}" srcOrd="1" destOrd="0" parTransId="{3D2EC8BD-D77C-4930-9E1F-33B62459C859}" sibTransId="{68CFD051-13DC-4CC7-9E95-0B780212D8C0}"/>
    <dgm:cxn modelId="{318EB9DB-31AB-40CE-9BCA-2CF59B21E0AB}" srcId="{09901368-885D-4D05-B0BF-88EBBD77A479}" destId="{28D5F5CD-A9DB-410E-950D-ACB61F01D249}" srcOrd="0" destOrd="0" parTransId="{7FE8BD12-C143-4F18-9382-4055A62869D4}" sibTransId="{021CABF4-1EF6-499D-B942-81B5CF744218}"/>
    <dgm:cxn modelId="{A620A853-0334-4B9E-9997-291374066E5F}" type="presOf" srcId="{6C209F23-D567-47BF-8D36-DA56BB912AE8}" destId="{17FD1A2E-15F7-441D-A88F-F4635A0B9714}" srcOrd="0" destOrd="0" presId="urn:microsoft.com/office/officeart/2005/8/layout/radial4"/>
    <dgm:cxn modelId="{2CB7DF91-13C5-4B7B-A8E2-1F3968DCDC92}" type="presParOf" srcId="{17FD1A2E-15F7-441D-A88F-F4635A0B9714}" destId="{65A11E76-3DDC-446F-ADD6-0A97F572A78D}" srcOrd="0" destOrd="0" presId="urn:microsoft.com/office/officeart/2005/8/layout/radial4"/>
    <dgm:cxn modelId="{7F88DB55-AED9-4E93-B279-C614ABA553C0}" type="presParOf" srcId="{17FD1A2E-15F7-441D-A88F-F4635A0B9714}" destId="{8C6772D6-7B99-405A-A716-D5E6CB7EA438}" srcOrd="1" destOrd="0" presId="urn:microsoft.com/office/officeart/2005/8/layout/radial4"/>
    <dgm:cxn modelId="{EF57C659-C14A-40D2-BE30-3B634B448DF8}" type="presParOf" srcId="{17FD1A2E-15F7-441D-A88F-F4635A0B9714}" destId="{B778B21A-B68E-4022-B643-45BC9E90D8E2}" srcOrd="2" destOrd="0" presId="urn:microsoft.com/office/officeart/2005/8/layout/radial4"/>
    <dgm:cxn modelId="{68D862C9-BE07-4977-80BE-EB22E195CF8A}" type="presParOf" srcId="{17FD1A2E-15F7-441D-A88F-F4635A0B9714}" destId="{3164DBA9-8411-4E76-800C-014DD203A094}" srcOrd="3" destOrd="0" presId="urn:microsoft.com/office/officeart/2005/8/layout/radial4"/>
    <dgm:cxn modelId="{556070E9-C904-4B93-9BE6-46D4E59E8A90}" type="presParOf" srcId="{17FD1A2E-15F7-441D-A88F-F4635A0B9714}" destId="{A314CC3B-0899-4A25-8464-D3CB241DCEB5}" srcOrd="4" destOrd="0" presId="urn:microsoft.com/office/officeart/2005/8/layout/radial4"/>
    <dgm:cxn modelId="{D3FC44F7-44C9-40D5-B9D1-1B0CC0D75FD4}" type="presParOf" srcId="{17FD1A2E-15F7-441D-A88F-F4635A0B9714}" destId="{0E85820E-4EE4-4F60-878D-9A15D36A3A04}" srcOrd="5" destOrd="0" presId="urn:microsoft.com/office/officeart/2005/8/layout/radial4"/>
    <dgm:cxn modelId="{74DA8A69-D907-4108-B74E-9E1AFB613683}" type="presParOf" srcId="{17FD1A2E-15F7-441D-A88F-F4635A0B9714}" destId="{8BC0E10B-D66E-4AEE-8570-3BEFD9477C93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B8F1AF-740D-429A-B6B3-AD4A315FBE24}" type="doc">
      <dgm:prSet loTypeId="urn:microsoft.com/office/officeart/2005/8/layout/vList3" loCatId="list" qsTypeId="urn:microsoft.com/office/officeart/2005/8/quickstyle/simple1" qsCatId="simple" csTypeId="urn:microsoft.com/office/officeart/2005/8/colors/accent6_2" csCatId="accent6" phldr="1"/>
      <dgm:spPr/>
    </dgm:pt>
    <dgm:pt modelId="{4BDA39B5-931D-4209-9907-1BAC4EB100B7}">
      <dgm:prSet phldrT="[Texte]"/>
      <dgm:spPr/>
      <dgm:t>
        <a:bodyPr/>
        <a:lstStyle/>
        <a:p>
          <a:pPr rtl="0"/>
          <a:r>
            <a:rPr lang="fr-FR" dirty="0" smtClean="0"/>
            <a:t>Résorption de l’</a:t>
          </a:r>
          <a:r>
            <a:rPr lang="fr-FR" b="1" dirty="0" smtClean="0"/>
            <a:t>obsolescence</a:t>
          </a:r>
          <a:endParaRPr lang="fr-FR" b="1" dirty="0"/>
        </a:p>
      </dgm:t>
    </dgm:pt>
    <dgm:pt modelId="{79DBC105-345B-4CCC-92A5-0BA851B1DFD3}" type="parTrans" cxnId="{4ED06D07-9FCC-455B-9635-E7FE5BB5C176}">
      <dgm:prSet/>
      <dgm:spPr/>
      <dgm:t>
        <a:bodyPr/>
        <a:lstStyle/>
        <a:p>
          <a:endParaRPr lang="fr-FR"/>
        </a:p>
      </dgm:t>
    </dgm:pt>
    <dgm:pt modelId="{4B882089-7379-4643-99E3-22FB7860D3F0}" type="sibTrans" cxnId="{4ED06D07-9FCC-455B-9635-E7FE5BB5C176}">
      <dgm:prSet/>
      <dgm:spPr/>
      <dgm:t>
        <a:bodyPr/>
        <a:lstStyle/>
        <a:p>
          <a:endParaRPr lang="fr-FR"/>
        </a:p>
      </dgm:t>
    </dgm:pt>
    <dgm:pt modelId="{519FF670-31BD-43C7-AABC-72C0F7917476}">
      <dgm:prSet phldrT="[Texte]"/>
      <dgm:spPr/>
      <dgm:t>
        <a:bodyPr/>
        <a:lstStyle/>
        <a:p>
          <a:r>
            <a:rPr lang="fr-FR" b="1" dirty="0" smtClean="0"/>
            <a:t>Qualité de service </a:t>
          </a:r>
          <a:endParaRPr lang="fr-FR" b="1" dirty="0"/>
        </a:p>
      </dgm:t>
    </dgm:pt>
    <dgm:pt modelId="{8EBF8AF0-849A-467D-82D2-EBD653F2D1CB}" type="parTrans" cxnId="{68AAAB6B-0FC5-460B-84D7-4D74EA45BDE1}">
      <dgm:prSet/>
      <dgm:spPr/>
      <dgm:t>
        <a:bodyPr/>
        <a:lstStyle/>
        <a:p>
          <a:endParaRPr lang="fr-FR"/>
        </a:p>
      </dgm:t>
    </dgm:pt>
    <dgm:pt modelId="{6D03D20F-573B-40AF-AD85-5AEF97A20345}" type="sibTrans" cxnId="{68AAAB6B-0FC5-460B-84D7-4D74EA45BDE1}">
      <dgm:prSet/>
      <dgm:spPr/>
      <dgm:t>
        <a:bodyPr/>
        <a:lstStyle/>
        <a:p>
          <a:endParaRPr lang="fr-FR"/>
        </a:p>
      </dgm:t>
    </dgm:pt>
    <dgm:pt modelId="{85AD2772-BAD3-4CEA-B9CB-6804B965724E}">
      <dgm:prSet phldrT="[Texte]"/>
      <dgm:spPr/>
      <dgm:t>
        <a:bodyPr/>
        <a:lstStyle/>
        <a:p>
          <a:r>
            <a:rPr lang="fr-FR" b="1" dirty="0" smtClean="0"/>
            <a:t>Qualité du </a:t>
          </a:r>
          <a:r>
            <a:rPr lang="fr-FR" b="1" i="1" dirty="0" err="1" smtClean="0"/>
            <a:t>delivery</a:t>
          </a:r>
          <a:endParaRPr lang="fr-FR" b="1" i="1" dirty="0"/>
        </a:p>
      </dgm:t>
    </dgm:pt>
    <dgm:pt modelId="{5A10442E-F04F-4D5B-AE10-B49EA3630812}" type="parTrans" cxnId="{05DFFB0A-EA5A-4A94-BDC1-13CC867A3A52}">
      <dgm:prSet/>
      <dgm:spPr/>
      <dgm:t>
        <a:bodyPr/>
        <a:lstStyle/>
        <a:p>
          <a:endParaRPr lang="fr-FR"/>
        </a:p>
      </dgm:t>
    </dgm:pt>
    <dgm:pt modelId="{DBB5929D-48CF-4217-B7CF-6EE4A6FAFD41}" type="sibTrans" cxnId="{05DFFB0A-EA5A-4A94-BDC1-13CC867A3A52}">
      <dgm:prSet/>
      <dgm:spPr/>
      <dgm:t>
        <a:bodyPr/>
        <a:lstStyle/>
        <a:p>
          <a:endParaRPr lang="fr-FR"/>
        </a:p>
      </dgm:t>
    </dgm:pt>
    <dgm:pt modelId="{45CD2D7D-F9F8-4D94-8EE8-DFF2A7E4791A}">
      <dgm:prSet phldrT="[Texte]"/>
      <dgm:spPr/>
      <dgm:t>
        <a:bodyPr/>
        <a:lstStyle/>
        <a:p>
          <a:r>
            <a:rPr lang="fr-FR" b="1" dirty="0" smtClean="0"/>
            <a:t>Performances</a:t>
          </a:r>
          <a:endParaRPr lang="fr-FR" b="1" dirty="0"/>
        </a:p>
      </dgm:t>
    </dgm:pt>
    <dgm:pt modelId="{B23D3DC5-58B5-464F-8BAF-55DBA87633F1}" type="parTrans" cxnId="{5A40CA02-85BF-4056-AB70-A72841E361B5}">
      <dgm:prSet/>
      <dgm:spPr/>
      <dgm:t>
        <a:bodyPr/>
        <a:lstStyle/>
        <a:p>
          <a:endParaRPr lang="fr-FR"/>
        </a:p>
      </dgm:t>
    </dgm:pt>
    <dgm:pt modelId="{44B8C9E2-6013-4AAF-9C53-F259E709B2BA}" type="sibTrans" cxnId="{5A40CA02-85BF-4056-AB70-A72841E361B5}">
      <dgm:prSet/>
      <dgm:spPr/>
      <dgm:t>
        <a:bodyPr/>
        <a:lstStyle/>
        <a:p>
          <a:endParaRPr lang="fr-FR"/>
        </a:p>
      </dgm:t>
    </dgm:pt>
    <dgm:pt modelId="{CD5B11CF-65DB-46DC-913E-DB6136FD9324}">
      <dgm:prSet phldrT="[Texte]"/>
      <dgm:spPr/>
      <dgm:t>
        <a:bodyPr/>
        <a:lstStyle/>
        <a:p>
          <a:r>
            <a:rPr lang="fr-FR" b="1" dirty="0" smtClean="0"/>
            <a:t>Disponibilité 24/7</a:t>
          </a:r>
          <a:r>
            <a:rPr lang="fr-FR" dirty="0" smtClean="0"/>
            <a:t> : DRP / PRA</a:t>
          </a:r>
          <a:endParaRPr lang="fr-FR" dirty="0"/>
        </a:p>
      </dgm:t>
    </dgm:pt>
    <dgm:pt modelId="{12F5EBB6-0288-4662-AEFB-6FCE65A3CCF0}" type="parTrans" cxnId="{033F4E68-1ECE-4D8E-8E72-3FA9A43CDD9A}">
      <dgm:prSet/>
      <dgm:spPr/>
      <dgm:t>
        <a:bodyPr/>
        <a:lstStyle/>
        <a:p>
          <a:endParaRPr lang="fr-FR"/>
        </a:p>
      </dgm:t>
    </dgm:pt>
    <dgm:pt modelId="{2ED8F179-8325-4D41-800A-0A6CF5CC61E4}" type="sibTrans" cxnId="{033F4E68-1ECE-4D8E-8E72-3FA9A43CDD9A}">
      <dgm:prSet/>
      <dgm:spPr/>
      <dgm:t>
        <a:bodyPr/>
        <a:lstStyle/>
        <a:p>
          <a:endParaRPr lang="fr-FR"/>
        </a:p>
      </dgm:t>
    </dgm:pt>
    <dgm:pt modelId="{D4169967-0F0B-4972-8B51-4DAF31DE88DF}">
      <dgm:prSet phldrT="[Texte]"/>
      <dgm:spPr/>
      <dgm:t>
        <a:bodyPr/>
        <a:lstStyle/>
        <a:p>
          <a:pPr rtl="0"/>
          <a:r>
            <a:rPr lang="fr-FR" dirty="0" smtClean="0">
              <a:solidFill>
                <a:schemeClr val="bg1"/>
              </a:solidFill>
            </a:rPr>
            <a:t>Infrastructure</a:t>
          </a:r>
          <a:r>
            <a:rPr lang="fr-FR" baseline="0" dirty="0" smtClean="0">
              <a:solidFill>
                <a:schemeClr val="bg1"/>
              </a:solidFill>
            </a:rPr>
            <a:t> matérielle et logicielle </a:t>
          </a:r>
          <a:r>
            <a:rPr lang="fr-FR" b="1" baseline="0" dirty="0" smtClean="0">
              <a:solidFill>
                <a:schemeClr val="bg1"/>
              </a:solidFill>
            </a:rPr>
            <a:t>100% à jour </a:t>
          </a:r>
          <a:r>
            <a:rPr lang="fr-FR" b="0" baseline="0" dirty="0" smtClean="0">
              <a:solidFill>
                <a:schemeClr val="bg1"/>
              </a:solidFill>
            </a:rPr>
            <a:t>et </a:t>
          </a:r>
          <a:r>
            <a:rPr lang="fr-FR" b="1" baseline="0" dirty="0" smtClean="0">
              <a:solidFill>
                <a:schemeClr val="bg1"/>
              </a:solidFill>
            </a:rPr>
            <a:t>supportée</a:t>
          </a:r>
          <a:endParaRPr lang="fr-FR" b="1" dirty="0">
            <a:solidFill>
              <a:schemeClr val="bg1"/>
            </a:solidFill>
          </a:endParaRPr>
        </a:p>
      </dgm:t>
    </dgm:pt>
    <dgm:pt modelId="{B6894C51-8964-4E00-9519-5B2587D87367}" type="parTrans" cxnId="{08E2289F-49DC-4F02-9807-AACAEA21DD68}">
      <dgm:prSet/>
      <dgm:spPr/>
      <dgm:t>
        <a:bodyPr/>
        <a:lstStyle/>
        <a:p>
          <a:endParaRPr lang="fr-FR"/>
        </a:p>
      </dgm:t>
    </dgm:pt>
    <dgm:pt modelId="{82C1122D-A818-4A7C-9AA5-FA870467D173}" type="sibTrans" cxnId="{08E2289F-49DC-4F02-9807-AACAEA21DD68}">
      <dgm:prSet/>
      <dgm:spPr/>
      <dgm:t>
        <a:bodyPr/>
        <a:lstStyle/>
        <a:p>
          <a:endParaRPr lang="fr-FR"/>
        </a:p>
      </dgm:t>
    </dgm:pt>
    <dgm:pt modelId="{7442987C-89AB-4BF7-88C4-A00678BE33E0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Forte</a:t>
          </a:r>
          <a:r>
            <a:rPr lang="fr-FR" baseline="0" dirty="0" smtClean="0">
              <a:solidFill>
                <a:schemeClr val="bg1"/>
              </a:solidFill>
            </a:rPr>
            <a:t> </a:t>
          </a:r>
          <a:r>
            <a:rPr lang="fr-FR" dirty="0" smtClean="0">
              <a:solidFill>
                <a:schemeClr val="bg1"/>
              </a:solidFill>
            </a:rPr>
            <a:t>amélioration (</a:t>
          </a:r>
          <a:r>
            <a:rPr lang="fr-FR" b="1" dirty="0" smtClean="0">
              <a:solidFill>
                <a:schemeClr val="bg1"/>
              </a:solidFill>
            </a:rPr>
            <a:t>2 à 4 fois</a:t>
          </a:r>
          <a:r>
            <a:rPr lang="fr-FR" dirty="0" smtClean="0">
              <a:solidFill>
                <a:schemeClr val="bg1"/>
              </a:solidFill>
            </a:rPr>
            <a:t> plus performant)</a:t>
          </a:r>
          <a:endParaRPr lang="fr-FR" dirty="0">
            <a:solidFill>
              <a:schemeClr val="bg1"/>
            </a:solidFill>
          </a:endParaRPr>
        </a:p>
      </dgm:t>
    </dgm:pt>
    <dgm:pt modelId="{A7987EF8-9F40-4270-A81B-F60FDCE4A7A3}" type="parTrans" cxnId="{580477F3-4DEE-454B-A91A-237A34ABE22E}">
      <dgm:prSet/>
      <dgm:spPr/>
      <dgm:t>
        <a:bodyPr/>
        <a:lstStyle/>
        <a:p>
          <a:endParaRPr lang="fr-FR"/>
        </a:p>
      </dgm:t>
    </dgm:pt>
    <dgm:pt modelId="{900E33C8-0E7F-40FD-A80A-FC582DE5B2C1}" type="sibTrans" cxnId="{580477F3-4DEE-454B-A91A-237A34ABE22E}">
      <dgm:prSet/>
      <dgm:spPr/>
      <dgm:t>
        <a:bodyPr/>
        <a:lstStyle/>
        <a:p>
          <a:endParaRPr lang="fr-FR"/>
        </a:p>
      </dgm:t>
    </dgm:pt>
    <dgm:pt modelId="{DC127F76-9891-4469-84D5-98BCDCB818DE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Amélioration de la </a:t>
          </a:r>
          <a:r>
            <a:rPr lang="fr-FR" b="1" dirty="0" smtClean="0">
              <a:solidFill>
                <a:schemeClr val="bg1"/>
              </a:solidFill>
            </a:rPr>
            <a:t>disponibilité</a:t>
          </a:r>
          <a:r>
            <a:rPr lang="fr-FR" dirty="0" smtClean="0">
              <a:solidFill>
                <a:schemeClr val="bg1"/>
              </a:solidFill>
            </a:rPr>
            <a:t> et de la </a:t>
          </a:r>
          <a:r>
            <a:rPr lang="fr-FR" b="1" dirty="0" smtClean="0">
              <a:solidFill>
                <a:schemeClr val="bg1"/>
              </a:solidFill>
            </a:rPr>
            <a:t>capacité</a:t>
          </a:r>
          <a:r>
            <a:rPr lang="fr-FR" dirty="0" smtClean="0">
              <a:solidFill>
                <a:schemeClr val="bg1"/>
              </a:solidFill>
            </a:rPr>
            <a:t> (4 </a:t>
          </a:r>
          <a:r>
            <a:rPr lang="fr-FR" dirty="0" err="1" smtClean="0">
              <a:solidFill>
                <a:schemeClr val="bg1"/>
              </a:solidFill>
            </a:rPr>
            <a:t>noeud</a:t>
          </a:r>
          <a:r>
            <a:rPr lang="fr-FR" dirty="0" smtClean="0">
              <a:solidFill>
                <a:schemeClr val="bg1"/>
              </a:solidFill>
            </a:rPr>
            <a:t>)</a:t>
          </a:r>
          <a:endParaRPr lang="fr-FR" dirty="0">
            <a:solidFill>
              <a:schemeClr val="bg1"/>
            </a:solidFill>
          </a:endParaRPr>
        </a:p>
      </dgm:t>
    </dgm:pt>
    <dgm:pt modelId="{810B9DF6-5E5F-4DE9-9674-EACC64002346}" type="parTrans" cxnId="{CAC22C71-BFCA-4163-91F6-2B299DFFD252}">
      <dgm:prSet/>
      <dgm:spPr/>
      <dgm:t>
        <a:bodyPr/>
        <a:lstStyle/>
        <a:p>
          <a:endParaRPr lang="fr-FR"/>
        </a:p>
      </dgm:t>
    </dgm:pt>
    <dgm:pt modelId="{D35D94CC-FF4D-4C04-89A8-DA5CE0AB393A}" type="sibTrans" cxnId="{CAC22C71-BFCA-4163-91F6-2B299DFFD252}">
      <dgm:prSet/>
      <dgm:spPr/>
      <dgm:t>
        <a:bodyPr/>
        <a:lstStyle/>
        <a:p>
          <a:endParaRPr lang="fr-FR"/>
        </a:p>
      </dgm:t>
    </dgm:pt>
    <dgm:pt modelId="{7109739C-8B88-473A-AB57-95C0A379A6EB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Passage en </a:t>
          </a:r>
          <a:r>
            <a:rPr lang="fr-FR" b="1" i="1" dirty="0" smtClean="0">
              <a:solidFill>
                <a:schemeClr val="bg1"/>
              </a:solidFill>
            </a:rPr>
            <a:t>Dual Site</a:t>
          </a:r>
          <a:r>
            <a:rPr lang="fr-FR" dirty="0" smtClean="0">
              <a:solidFill>
                <a:schemeClr val="bg1"/>
              </a:solidFill>
            </a:rPr>
            <a:t> de l’infrastructure</a:t>
          </a:r>
          <a:endParaRPr lang="fr-FR" dirty="0">
            <a:solidFill>
              <a:schemeClr val="bg1"/>
            </a:solidFill>
          </a:endParaRPr>
        </a:p>
      </dgm:t>
    </dgm:pt>
    <dgm:pt modelId="{33F8B35F-3B4E-4E1F-913D-FE879571D6CA}" type="parTrans" cxnId="{82BAE741-A760-410E-9A12-3DA1B790C1D6}">
      <dgm:prSet/>
      <dgm:spPr/>
      <dgm:t>
        <a:bodyPr/>
        <a:lstStyle/>
        <a:p>
          <a:endParaRPr lang="fr-FR"/>
        </a:p>
      </dgm:t>
    </dgm:pt>
    <dgm:pt modelId="{3C58D07D-D258-4230-9551-22D823E0CAF6}" type="sibTrans" cxnId="{82BAE741-A760-410E-9A12-3DA1B790C1D6}">
      <dgm:prSet/>
      <dgm:spPr/>
      <dgm:t>
        <a:bodyPr/>
        <a:lstStyle/>
        <a:p>
          <a:endParaRPr lang="fr-FR"/>
        </a:p>
      </dgm:t>
    </dgm:pt>
    <dgm:pt modelId="{E2192735-3F08-4765-AD6E-DFC24B9A71E1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Amélioration de la qualité et de la réactivité</a:t>
          </a:r>
          <a:endParaRPr lang="fr-FR" dirty="0">
            <a:solidFill>
              <a:schemeClr val="bg1"/>
            </a:solidFill>
          </a:endParaRPr>
        </a:p>
      </dgm:t>
    </dgm:pt>
    <dgm:pt modelId="{62397DFA-0F2B-4243-A195-3F3DBBF9D8BB}" type="parTrans" cxnId="{48C83AFE-23A0-4422-BEF3-B8216160B09B}">
      <dgm:prSet/>
      <dgm:spPr/>
      <dgm:t>
        <a:bodyPr/>
        <a:lstStyle/>
        <a:p>
          <a:endParaRPr lang="fr-FR"/>
        </a:p>
      </dgm:t>
    </dgm:pt>
    <dgm:pt modelId="{6E05C376-D64D-48EC-A281-7F2BD32CD8AA}" type="sibTrans" cxnId="{48C83AFE-23A0-4422-BEF3-B8216160B09B}">
      <dgm:prSet/>
      <dgm:spPr/>
      <dgm:t>
        <a:bodyPr/>
        <a:lstStyle/>
        <a:p>
          <a:endParaRPr lang="fr-FR"/>
        </a:p>
      </dgm:t>
    </dgm:pt>
    <dgm:pt modelId="{EED29BE5-8E02-4586-8171-E7E8D7BD4464}" type="pres">
      <dgm:prSet presAssocID="{B8B8F1AF-740D-429A-B6B3-AD4A315FBE24}" presName="linearFlow" presStyleCnt="0">
        <dgm:presLayoutVars>
          <dgm:dir/>
          <dgm:resizeHandles val="exact"/>
        </dgm:presLayoutVars>
      </dgm:prSet>
      <dgm:spPr/>
    </dgm:pt>
    <dgm:pt modelId="{8889E154-7415-43C2-9436-018B3BB1DCD3}" type="pres">
      <dgm:prSet presAssocID="{4BDA39B5-931D-4209-9907-1BAC4EB100B7}" presName="composite" presStyleCnt="0"/>
      <dgm:spPr/>
    </dgm:pt>
    <dgm:pt modelId="{EB944912-8EF3-4F28-8BDE-1AE840B0BACD}" type="pres">
      <dgm:prSet presAssocID="{4BDA39B5-931D-4209-9907-1BAC4EB100B7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</dgm:pt>
    <dgm:pt modelId="{F96EDB7B-F033-401C-AA31-F90713BC2898}" type="pres">
      <dgm:prSet presAssocID="{4BDA39B5-931D-4209-9907-1BAC4EB100B7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72660C3-0D88-4220-8EDD-AFC9BD5AED4A}" type="pres">
      <dgm:prSet presAssocID="{4B882089-7379-4643-99E3-22FB7860D3F0}" presName="spacing" presStyleCnt="0"/>
      <dgm:spPr/>
    </dgm:pt>
    <dgm:pt modelId="{48AA60E1-9A25-4024-9524-1FC0962B26ED}" type="pres">
      <dgm:prSet presAssocID="{45CD2D7D-F9F8-4D94-8EE8-DFF2A7E4791A}" presName="composite" presStyleCnt="0"/>
      <dgm:spPr/>
    </dgm:pt>
    <dgm:pt modelId="{05013AD9-89B0-4113-B831-CF6CDA86E9E3}" type="pres">
      <dgm:prSet presAssocID="{45CD2D7D-F9F8-4D94-8EE8-DFF2A7E4791A}" presName="imgShp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</dgm:pt>
    <dgm:pt modelId="{CB2D8EC2-E4FF-49B5-A1E2-9B40CB46401B}" type="pres">
      <dgm:prSet presAssocID="{45CD2D7D-F9F8-4D94-8EE8-DFF2A7E4791A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CACC47-2271-406B-8CC0-35F7025B7879}" type="pres">
      <dgm:prSet presAssocID="{44B8C9E2-6013-4AAF-9C53-F259E709B2BA}" presName="spacing" presStyleCnt="0"/>
      <dgm:spPr/>
    </dgm:pt>
    <dgm:pt modelId="{C660A0B2-E62A-44AF-AF20-64A415C69F36}" type="pres">
      <dgm:prSet presAssocID="{519FF670-31BD-43C7-AABC-72C0F7917476}" presName="composite" presStyleCnt="0"/>
      <dgm:spPr/>
    </dgm:pt>
    <dgm:pt modelId="{E0509E4B-A806-42DF-B053-5FC2A4FD6960}" type="pres">
      <dgm:prSet presAssocID="{519FF670-31BD-43C7-AABC-72C0F7917476}" presName="imgShp" presStyleLbl="fgImgPlace1" presStyleIdx="2" presStyleCnt="5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</dgm:pt>
    <dgm:pt modelId="{ADDF26A4-4D12-401A-BAA2-D03C165A3601}" type="pres">
      <dgm:prSet presAssocID="{519FF670-31BD-43C7-AABC-72C0F7917476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468832-8E4A-43FF-9C15-810C4230EC2D}" type="pres">
      <dgm:prSet presAssocID="{6D03D20F-573B-40AF-AD85-5AEF97A20345}" presName="spacing" presStyleCnt="0"/>
      <dgm:spPr/>
    </dgm:pt>
    <dgm:pt modelId="{118952A1-CF61-4127-82F4-93334D38AF2E}" type="pres">
      <dgm:prSet presAssocID="{CD5B11CF-65DB-46DC-913E-DB6136FD9324}" presName="composite" presStyleCnt="0"/>
      <dgm:spPr/>
    </dgm:pt>
    <dgm:pt modelId="{3C687093-2BFF-4B7F-ADD7-2D67EDFF11FB}" type="pres">
      <dgm:prSet presAssocID="{CD5B11CF-65DB-46DC-913E-DB6136FD9324}" presName="imgShp" presStyleLbl="fgImgPlace1" presStyleIdx="3" presStyleCnt="5"/>
      <dgm:spPr>
        <a:blipFill dpi="0" rotWithShape="0">
          <a:blip xmlns:r="http://schemas.openxmlformats.org/officeDocument/2006/relationships" r:embed="rId4"/>
          <a:srcRect/>
          <a:stretch>
            <a:fillRect l="15000" t="15000" r="15000" b="15000"/>
          </a:stretch>
        </a:blipFill>
        <a:ln>
          <a:noFill/>
        </a:ln>
      </dgm:spPr>
      <dgm:t>
        <a:bodyPr/>
        <a:lstStyle/>
        <a:p>
          <a:endParaRPr lang="fr-FR"/>
        </a:p>
      </dgm:t>
    </dgm:pt>
    <dgm:pt modelId="{360B5209-5EA7-49E7-9B1E-9E6ABFCFFD5C}" type="pres">
      <dgm:prSet presAssocID="{CD5B11CF-65DB-46DC-913E-DB6136FD9324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F38976-B813-4BEA-A345-582FAE02780B}" type="pres">
      <dgm:prSet presAssocID="{2ED8F179-8325-4D41-800A-0A6CF5CC61E4}" presName="spacing" presStyleCnt="0"/>
      <dgm:spPr/>
    </dgm:pt>
    <dgm:pt modelId="{C7430BE8-0BCC-463D-A921-3E4FC31E1665}" type="pres">
      <dgm:prSet presAssocID="{85AD2772-BAD3-4CEA-B9CB-6804B965724E}" presName="composite" presStyleCnt="0"/>
      <dgm:spPr/>
    </dgm:pt>
    <dgm:pt modelId="{913B168B-CFE2-484B-A66E-56A1C07C76A9}" type="pres">
      <dgm:prSet presAssocID="{85AD2772-BAD3-4CEA-B9CB-6804B965724E}" presName="imgShp" presStyleLbl="fgImgPlace1" presStyleIdx="4" presStyleCnt="5"/>
      <dgm:spPr>
        <a:blipFill dpi="0" rotWithShape="0">
          <a:blip xmlns:r="http://schemas.openxmlformats.org/officeDocument/2006/relationships" r:embed="rId5"/>
          <a:srcRect/>
          <a:stretch>
            <a:fillRect l="12000" t="12000" r="12000" b="12000"/>
          </a:stretch>
        </a:blipFill>
        <a:ln>
          <a:noFill/>
        </a:ln>
      </dgm:spPr>
    </dgm:pt>
    <dgm:pt modelId="{EC79433E-F0C1-4CF0-9036-32A298875DCD}" type="pres">
      <dgm:prSet presAssocID="{85AD2772-BAD3-4CEA-B9CB-6804B965724E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9DA36F1-C092-4CAF-9CC9-16C9B53DF695}" type="presOf" srcId="{DC127F76-9891-4469-84D5-98BCDCB818DE}" destId="{ADDF26A4-4D12-401A-BAA2-D03C165A3601}" srcOrd="0" destOrd="1" presId="urn:microsoft.com/office/officeart/2005/8/layout/vList3"/>
    <dgm:cxn modelId="{716FC959-2D54-4F25-A05D-BC1FA85D4F72}" type="presOf" srcId="{E2192735-3F08-4765-AD6E-DFC24B9A71E1}" destId="{EC79433E-F0C1-4CF0-9036-32A298875DCD}" srcOrd="0" destOrd="1" presId="urn:microsoft.com/office/officeart/2005/8/layout/vList3"/>
    <dgm:cxn modelId="{580477F3-4DEE-454B-A91A-237A34ABE22E}" srcId="{45CD2D7D-F9F8-4D94-8EE8-DFF2A7E4791A}" destId="{7442987C-89AB-4BF7-88C4-A00678BE33E0}" srcOrd="0" destOrd="0" parTransId="{A7987EF8-9F40-4270-A81B-F60FDCE4A7A3}" sibTransId="{900E33C8-0E7F-40FD-A80A-FC582DE5B2C1}"/>
    <dgm:cxn modelId="{0823A3C7-4466-4A28-A8BA-F6FDE776B44A}" type="presOf" srcId="{85AD2772-BAD3-4CEA-B9CB-6804B965724E}" destId="{EC79433E-F0C1-4CF0-9036-32A298875DCD}" srcOrd="0" destOrd="0" presId="urn:microsoft.com/office/officeart/2005/8/layout/vList3"/>
    <dgm:cxn modelId="{67B8620C-CEEC-4AF6-89E2-55CD07750101}" type="presOf" srcId="{CD5B11CF-65DB-46DC-913E-DB6136FD9324}" destId="{360B5209-5EA7-49E7-9B1E-9E6ABFCFFD5C}" srcOrd="0" destOrd="0" presId="urn:microsoft.com/office/officeart/2005/8/layout/vList3"/>
    <dgm:cxn modelId="{44DD9720-C42D-4817-9854-FC49FA99E1DC}" type="presOf" srcId="{B8B8F1AF-740D-429A-B6B3-AD4A315FBE24}" destId="{EED29BE5-8E02-4586-8171-E7E8D7BD4464}" srcOrd="0" destOrd="0" presId="urn:microsoft.com/office/officeart/2005/8/layout/vList3"/>
    <dgm:cxn modelId="{AE61DBAF-E98B-49C2-895E-4304DC25BD57}" type="presOf" srcId="{7442987C-89AB-4BF7-88C4-A00678BE33E0}" destId="{CB2D8EC2-E4FF-49B5-A1E2-9B40CB46401B}" srcOrd="0" destOrd="1" presId="urn:microsoft.com/office/officeart/2005/8/layout/vList3"/>
    <dgm:cxn modelId="{94AB53AA-E74D-4721-8B30-6351A8C8ED6C}" type="presOf" srcId="{7109739C-8B88-473A-AB57-95C0A379A6EB}" destId="{360B5209-5EA7-49E7-9B1E-9E6ABFCFFD5C}" srcOrd="0" destOrd="1" presId="urn:microsoft.com/office/officeart/2005/8/layout/vList3"/>
    <dgm:cxn modelId="{48C83AFE-23A0-4422-BEF3-B8216160B09B}" srcId="{85AD2772-BAD3-4CEA-B9CB-6804B965724E}" destId="{E2192735-3F08-4765-AD6E-DFC24B9A71E1}" srcOrd="0" destOrd="0" parTransId="{62397DFA-0F2B-4243-A195-3F3DBBF9D8BB}" sibTransId="{6E05C376-D64D-48EC-A281-7F2BD32CD8AA}"/>
    <dgm:cxn modelId="{05DFFB0A-EA5A-4A94-BDC1-13CC867A3A52}" srcId="{B8B8F1AF-740D-429A-B6B3-AD4A315FBE24}" destId="{85AD2772-BAD3-4CEA-B9CB-6804B965724E}" srcOrd="4" destOrd="0" parTransId="{5A10442E-F04F-4D5B-AE10-B49EA3630812}" sibTransId="{DBB5929D-48CF-4217-B7CF-6EE4A6FAFD41}"/>
    <dgm:cxn modelId="{82BAE741-A760-410E-9A12-3DA1B790C1D6}" srcId="{CD5B11CF-65DB-46DC-913E-DB6136FD9324}" destId="{7109739C-8B88-473A-AB57-95C0A379A6EB}" srcOrd="0" destOrd="0" parTransId="{33F8B35F-3B4E-4E1F-913D-FE879571D6CA}" sibTransId="{3C58D07D-D258-4230-9551-22D823E0CAF6}"/>
    <dgm:cxn modelId="{033F4E68-1ECE-4D8E-8E72-3FA9A43CDD9A}" srcId="{B8B8F1AF-740D-429A-B6B3-AD4A315FBE24}" destId="{CD5B11CF-65DB-46DC-913E-DB6136FD9324}" srcOrd="3" destOrd="0" parTransId="{12F5EBB6-0288-4662-AEFB-6FCE65A3CCF0}" sibTransId="{2ED8F179-8325-4D41-800A-0A6CF5CC61E4}"/>
    <dgm:cxn modelId="{CAC22C71-BFCA-4163-91F6-2B299DFFD252}" srcId="{519FF670-31BD-43C7-AABC-72C0F7917476}" destId="{DC127F76-9891-4469-84D5-98BCDCB818DE}" srcOrd="0" destOrd="0" parTransId="{810B9DF6-5E5F-4DE9-9674-EACC64002346}" sibTransId="{D35D94CC-FF4D-4C04-89A8-DA5CE0AB393A}"/>
    <dgm:cxn modelId="{4ED06D07-9FCC-455B-9635-E7FE5BB5C176}" srcId="{B8B8F1AF-740D-429A-B6B3-AD4A315FBE24}" destId="{4BDA39B5-931D-4209-9907-1BAC4EB100B7}" srcOrd="0" destOrd="0" parTransId="{79DBC105-345B-4CCC-92A5-0BA851B1DFD3}" sibTransId="{4B882089-7379-4643-99E3-22FB7860D3F0}"/>
    <dgm:cxn modelId="{5A40CA02-85BF-4056-AB70-A72841E361B5}" srcId="{B8B8F1AF-740D-429A-B6B3-AD4A315FBE24}" destId="{45CD2D7D-F9F8-4D94-8EE8-DFF2A7E4791A}" srcOrd="1" destOrd="0" parTransId="{B23D3DC5-58B5-464F-8BAF-55DBA87633F1}" sibTransId="{44B8C9E2-6013-4AAF-9C53-F259E709B2BA}"/>
    <dgm:cxn modelId="{68AAAB6B-0FC5-460B-84D7-4D74EA45BDE1}" srcId="{B8B8F1AF-740D-429A-B6B3-AD4A315FBE24}" destId="{519FF670-31BD-43C7-AABC-72C0F7917476}" srcOrd="2" destOrd="0" parTransId="{8EBF8AF0-849A-467D-82D2-EBD653F2D1CB}" sibTransId="{6D03D20F-573B-40AF-AD85-5AEF97A20345}"/>
    <dgm:cxn modelId="{B290CF64-D22F-42FC-A935-99506D133E21}" type="presOf" srcId="{4BDA39B5-931D-4209-9907-1BAC4EB100B7}" destId="{F96EDB7B-F033-401C-AA31-F90713BC2898}" srcOrd="0" destOrd="0" presId="urn:microsoft.com/office/officeart/2005/8/layout/vList3"/>
    <dgm:cxn modelId="{4FF81F62-5FE3-43C6-8115-D45F012465FE}" type="presOf" srcId="{45CD2D7D-F9F8-4D94-8EE8-DFF2A7E4791A}" destId="{CB2D8EC2-E4FF-49B5-A1E2-9B40CB46401B}" srcOrd="0" destOrd="0" presId="urn:microsoft.com/office/officeart/2005/8/layout/vList3"/>
    <dgm:cxn modelId="{D013CB46-7E61-42B2-8399-5B6264D035FB}" type="presOf" srcId="{D4169967-0F0B-4972-8B51-4DAF31DE88DF}" destId="{F96EDB7B-F033-401C-AA31-F90713BC2898}" srcOrd="0" destOrd="1" presId="urn:microsoft.com/office/officeart/2005/8/layout/vList3"/>
    <dgm:cxn modelId="{86493425-0330-43C2-B053-474FDB6855B8}" type="presOf" srcId="{519FF670-31BD-43C7-AABC-72C0F7917476}" destId="{ADDF26A4-4D12-401A-BAA2-D03C165A3601}" srcOrd="0" destOrd="0" presId="urn:microsoft.com/office/officeart/2005/8/layout/vList3"/>
    <dgm:cxn modelId="{08E2289F-49DC-4F02-9807-AACAEA21DD68}" srcId="{4BDA39B5-931D-4209-9907-1BAC4EB100B7}" destId="{D4169967-0F0B-4972-8B51-4DAF31DE88DF}" srcOrd="0" destOrd="0" parTransId="{B6894C51-8964-4E00-9519-5B2587D87367}" sibTransId="{82C1122D-A818-4A7C-9AA5-FA870467D173}"/>
    <dgm:cxn modelId="{E39CED27-71CA-45F8-92B9-C4E0D6C2AA35}" type="presParOf" srcId="{EED29BE5-8E02-4586-8171-E7E8D7BD4464}" destId="{8889E154-7415-43C2-9436-018B3BB1DCD3}" srcOrd="0" destOrd="0" presId="urn:microsoft.com/office/officeart/2005/8/layout/vList3"/>
    <dgm:cxn modelId="{4A4DB51B-9DFB-47F9-A359-17CEE8821703}" type="presParOf" srcId="{8889E154-7415-43C2-9436-018B3BB1DCD3}" destId="{EB944912-8EF3-4F28-8BDE-1AE840B0BACD}" srcOrd="0" destOrd="0" presId="urn:microsoft.com/office/officeart/2005/8/layout/vList3"/>
    <dgm:cxn modelId="{F05AE56A-4395-4C62-A123-BF5E31E2018E}" type="presParOf" srcId="{8889E154-7415-43C2-9436-018B3BB1DCD3}" destId="{F96EDB7B-F033-401C-AA31-F90713BC2898}" srcOrd="1" destOrd="0" presId="urn:microsoft.com/office/officeart/2005/8/layout/vList3"/>
    <dgm:cxn modelId="{BB8A1059-952A-46C9-9957-34264C3EDD5F}" type="presParOf" srcId="{EED29BE5-8E02-4586-8171-E7E8D7BD4464}" destId="{472660C3-0D88-4220-8EDD-AFC9BD5AED4A}" srcOrd="1" destOrd="0" presId="urn:microsoft.com/office/officeart/2005/8/layout/vList3"/>
    <dgm:cxn modelId="{8D53C73C-9F73-4FC2-A6F7-37A420174C13}" type="presParOf" srcId="{EED29BE5-8E02-4586-8171-E7E8D7BD4464}" destId="{48AA60E1-9A25-4024-9524-1FC0962B26ED}" srcOrd="2" destOrd="0" presId="urn:microsoft.com/office/officeart/2005/8/layout/vList3"/>
    <dgm:cxn modelId="{CE41F98F-6FD6-46BC-A41E-CF99A4B93BE2}" type="presParOf" srcId="{48AA60E1-9A25-4024-9524-1FC0962B26ED}" destId="{05013AD9-89B0-4113-B831-CF6CDA86E9E3}" srcOrd="0" destOrd="0" presId="urn:microsoft.com/office/officeart/2005/8/layout/vList3"/>
    <dgm:cxn modelId="{C964425C-5286-4F13-9537-79FC9CE088C9}" type="presParOf" srcId="{48AA60E1-9A25-4024-9524-1FC0962B26ED}" destId="{CB2D8EC2-E4FF-49B5-A1E2-9B40CB46401B}" srcOrd="1" destOrd="0" presId="urn:microsoft.com/office/officeart/2005/8/layout/vList3"/>
    <dgm:cxn modelId="{C407E7B6-CC27-4E0D-82C0-006E2BF21654}" type="presParOf" srcId="{EED29BE5-8E02-4586-8171-E7E8D7BD4464}" destId="{8FCACC47-2271-406B-8CC0-35F7025B7879}" srcOrd="3" destOrd="0" presId="urn:microsoft.com/office/officeart/2005/8/layout/vList3"/>
    <dgm:cxn modelId="{D94A2751-5E8D-4A42-BF8E-EF353D9898D3}" type="presParOf" srcId="{EED29BE5-8E02-4586-8171-E7E8D7BD4464}" destId="{C660A0B2-E62A-44AF-AF20-64A415C69F36}" srcOrd="4" destOrd="0" presId="urn:microsoft.com/office/officeart/2005/8/layout/vList3"/>
    <dgm:cxn modelId="{B0BB0131-8337-44DE-B115-E0DBD9D175F7}" type="presParOf" srcId="{C660A0B2-E62A-44AF-AF20-64A415C69F36}" destId="{E0509E4B-A806-42DF-B053-5FC2A4FD6960}" srcOrd="0" destOrd="0" presId="urn:microsoft.com/office/officeart/2005/8/layout/vList3"/>
    <dgm:cxn modelId="{B03D8B2B-2C37-42CF-9E9A-B46AB74E85A4}" type="presParOf" srcId="{C660A0B2-E62A-44AF-AF20-64A415C69F36}" destId="{ADDF26A4-4D12-401A-BAA2-D03C165A3601}" srcOrd="1" destOrd="0" presId="urn:microsoft.com/office/officeart/2005/8/layout/vList3"/>
    <dgm:cxn modelId="{26E29BFD-A8C1-4107-B544-735C2739C534}" type="presParOf" srcId="{EED29BE5-8E02-4586-8171-E7E8D7BD4464}" destId="{4C468832-8E4A-43FF-9C15-810C4230EC2D}" srcOrd="5" destOrd="0" presId="urn:microsoft.com/office/officeart/2005/8/layout/vList3"/>
    <dgm:cxn modelId="{EC58A744-9F62-4FBA-BB75-55285CD700EB}" type="presParOf" srcId="{EED29BE5-8E02-4586-8171-E7E8D7BD4464}" destId="{118952A1-CF61-4127-82F4-93334D38AF2E}" srcOrd="6" destOrd="0" presId="urn:microsoft.com/office/officeart/2005/8/layout/vList3"/>
    <dgm:cxn modelId="{75632F34-9EA1-4002-AE85-84AD0AED9E2E}" type="presParOf" srcId="{118952A1-CF61-4127-82F4-93334D38AF2E}" destId="{3C687093-2BFF-4B7F-ADD7-2D67EDFF11FB}" srcOrd="0" destOrd="0" presId="urn:microsoft.com/office/officeart/2005/8/layout/vList3"/>
    <dgm:cxn modelId="{57CEF5F2-1234-4FF6-840F-1F3066C7A5D7}" type="presParOf" srcId="{118952A1-CF61-4127-82F4-93334D38AF2E}" destId="{360B5209-5EA7-49E7-9B1E-9E6ABFCFFD5C}" srcOrd="1" destOrd="0" presId="urn:microsoft.com/office/officeart/2005/8/layout/vList3"/>
    <dgm:cxn modelId="{B099419F-001C-4D2D-85FC-DA3381329467}" type="presParOf" srcId="{EED29BE5-8E02-4586-8171-E7E8D7BD4464}" destId="{0EF38976-B813-4BEA-A345-582FAE02780B}" srcOrd="7" destOrd="0" presId="urn:microsoft.com/office/officeart/2005/8/layout/vList3"/>
    <dgm:cxn modelId="{7AB3F31A-A180-47AB-9307-301A82ED500B}" type="presParOf" srcId="{EED29BE5-8E02-4586-8171-E7E8D7BD4464}" destId="{C7430BE8-0BCC-463D-A921-3E4FC31E1665}" srcOrd="8" destOrd="0" presId="urn:microsoft.com/office/officeart/2005/8/layout/vList3"/>
    <dgm:cxn modelId="{15C28F9C-9467-4DF8-8F74-0FE67537761C}" type="presParOf" srcId="{C7430BE8-0BCC-463D-A921-3E4FC31E1665}" destId="{913B168B-CFE2-484B-A66E-56A1C07C76A9}" srcOrd="0" destOrd="0" presId="urn:microsoft.com/office/officeart/2005/8/layout/vList3"/>
    <dgm:cxn modelId="{08AFB9C5-3EBA-4C7A-B9AF-B6C770161D5F}" type="presParOf" srcId="{C7430BE8-0BCC-463D-A921-3E4FC31E1665}" destId="{EC79433E-F0C1-4CF0-9036-32A298875DC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5EB367-5CF0-495B-8885-5EE5DCB84D30}">
      <dsp:nvSpPr>
        <dsp:cNvPr id="0" name=""/>
        <dsp:cNvSpPr/>
      </dsp:nvSpPr>
      <dsp:spPr>
        <a:xfrm>
          <a:off x="1466525" y="476257"/>
          <a:ext cx="3319260" cy="3319260"/>
        </a:xfrm>
        <a:prstGeom prst="blockArc">
          <a:avLst>
            <a:gd name="adj1" fmla="val 12600000"/>
            <a:gd name="adj2" fmla="val 16200000"/>
            <a:gd name="adj3" fmla="val 451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29934-2791-416A-850E-C6FC66350451}">
      <dsp:nvSpPr>
        <dsp:cNvPr id="0" name=""/>
        <dsp:cNvSpPr/>
      </dsp:nvSpPr>
      <dsp:spPr>
        <a:xfrm>
          <a:off x="1466525" y="476257"/>
          <a:ext cx="3319260" cy="3319260"/>
        </a:xfrm>
        <a:prstGeom prst="blockArc">
          <a:avLst>
            <a:gd name="adj1" fmla="val 9000000"/>
            <a:gd name="adj2" fmla="val 12600000"/>
            <a:gd name="adj3" fmla="val 451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9110D-5023-41A9-BE16-AB00621AFF81}">
      <dsp:nvSpPr>
        <dsp:cNvPr id="0" name=""/>
        <dsp:cNvSpPr/>
      </dsp:nvSpPr>
      <dsp:spPr>
        <a:xfrm>
          <a:off x="1466525" y="476257"/>
          <a:ext cx="3319260" cy="3319260"/>
        </a:xfrm>
        <a:prstGeom prst="blockArc">
          <a:avLst>
            <a:gd name="adj1" fmla="val 5400000"/>
            <a:gd name="adj2" fmla="val 9000000"/>
            <a:gd name="adj3" fmla="val 451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54649-CECD-419A-80BD-323398FE45C3}">
      <dsp:nvSpPr>
        <dsp:cNvPr id="0" name=""/>
        <dsp:cNvSpPr/>
      </dsp:nvSpPr>
      <dsp:spPr>
        <a:xfrm>
          <a:off x="1466525" y="476257"/>
          <a:ext cx="3319260" cy="3319260"/>
        </a:xfrm>
        <a:prstGeom prst="blockArc">
          <a:avLst>
            <a:gd name="adj1" fmla="val 1800000"/>
            <a:gd name="adj2" fmla="val 5400000"/>
            <a:gd name="adj3" fmla="val 451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805A1-888D-4F7B-9B03-61A20458BFBF}">
      <dsp:nvSpPr>
        <dsp:cNvPr id="0" name=""/>
        <dsp:cNvSpPr/>
      </dsp:nvSpPr>
      <dsp:spPr>
        <a:xfrm>
          <a:off x="1466525" y="476257"/>
          <a:ext cx="3319260" cy="3319260"/>
        </a:xfrm>
        <a:prstGeom prst="blockArc">
          <a:avLst>
            <a:gd name="adj1" fmla="val 19800000"/>
            <a:gd name="adj2" fmla="val 1800000"/>
            <a:gd name="adj3" fmla="val 451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A1987-FBB9-4CC9-B1ED-F82A88D613F0}">
      <dsp:nvSpPr>
        <dsp:cNvPr id="0" name=""/>
        <dsp:cNvSpPr/>
      </dsp:nvSpPr>
      <dsp:spPr>
        <a:xfrm>
          <a:off x="1466525" y="476257"/>
          <a:ext cx="3319260" cy="3319260"/>
        </a:xfrm>
        <a:prstGeom prst="blockArc">
          <a:avLst>
            <a:gd name="adj1" fmla="val 16200000"/>
            <a:gd name="adj2" fmla="val 19800000"/>
            <a:gd name="adj3" fmla="val 451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DBD79-4C6D-4C25-B8BC-8AAF0AC3A0E1}">
      <dsp:nvSpPr>
        <dsp:cNvPr id="0" name=""/>
        <dsp:cNvSpPr/>
      </dsp:nvSpPr>
      <dsp:spPr>
        <a:xfrm>
          <a:off x="2273551" y="1363530"/>
          <a:ext cx="1705208" cy="1544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latin typeface="Arial" pitchFamily="34" charset="0"/>
              <a:cs typeface="Arial" pitchFamily="34" charset="0"/>
            </a:rPr>
            <a:t>Le </a:t>
          </a:r>
          <a:r>
            <a:rPr lang="fr-FR" sz="1100" b="1" kern="1200" dirty="0" smtClean="0">
              <a:latin typeface="Arial" pitchFamily="34" charset="0"/>
              <a:cs typeface="Arial" pitchFamily="34" charset="0"/>
            </a:rPr>
            <a:t>Pôle Echanges</a:t>
          </a:r>
          <a:r>
            <a:rPr lang="fr-FR" sz="1100" kern="1200" dirty="0" smtClean="0">
              <a:latin typeface="Arial" pitchFamily="34" charset="0"/>
              <a:cs typeface="Arial" pitchFamily="34" charset="0"/>
            </a:rPr>
            <a:t>, réalise des projets d’intégration et assure le </a:t>
          </a:r>
          <a:r>
            <a:rPr lang="fr-FR" sz="1100" kern="1200" dirty="0" err="1" smtClean="0">
              <a:latin typeface="Arial" pitchFamily="34" charset="0"/>
              <a:cs typeface="Arial" pitchFamily="34" charset="0"/>
            </a:rPr>
            <a:t>run</a:t>
          </a:r>
          <a:r>
            <a:rPr lang="fr-FR" sz="1100" kern="1200" dirty="0" smtClean="0">
              <a:latin typeface="Arial" pitchFamily="34" charset="0"/>
              <a:cs typeface="Arial" pitchFamily="34" charset="0"/>
            </a:rPr>
            <a:t> d’applicatifs sur la plate-forme INES </a:t>
          </a:r>
          <a:r>
            <a:rPr lang="fr-FR" sz="1100" b="1" kern="1200" dirty="0" smtClean="0">
              <a:latin typeface="Arial" pitchFamily="34" charset="0"/>
              <a:cs typeface="Arial" pitchFamily="34" charset="0"/>
            </a:rPr>
            <a:t>depuis 2005</a:t>
          </a:r>
          <a:endParaRPr lang="en-US" sz="1100" kern="1200" dirty="0">
            <a:latin typeface="Arial" pitchFamily="34" charset="0"/>
            <a:cs typeface="Arial" pitchFamily="34" charset="0"/>
          </a:endParaRPr>
        </a:p>
      </dsp:txBody>
      <dsp:txXfrm>
        <a:off x="2273551" y="1363530"/>
        <a:ext cx="1705208" cy="1544713"/>
      </dsp:txXfrm>
    </dsp:sp>
    <dsp:sp modelId="{140EE17E-B9D3-4FEC-A9B6-D03CE9E24930}">
      <dsp:nvSpPr>
        <dsp:cNvPr id="0" name=""/>
        <dsp:cNvSpPr/>
      </dsp:nvSpPr>
      <dsp:spPr>
        <a:xfrm>
          <a:off x="2606129" y="-6326"/>
          <a:ext cx="1040051" cy="10400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latin typeface="Arial" pitchFamily="34" charset="0"/>
              <a:cs typeface="Arial" pitchFamily="34" charset="0"/>
            </a:rPr>
            <a:t>Une couverture de l’ensemble des phases projet SI</a:t>
          </a:r>
          <a:endParaRPr lang="en-US" sz="1000" b="1" kern="1200" dirty="0" smtClean="0">
            <a:latin typeface="Arial" pitchFamily="34" charset="0"/>
            <a:cs typeface="Arial" pitchFamily="34" charset="0"/>
          </a:endParaRPr>
        </a:p>
      </dsp:txBody>
      <dsp:txXfrm>
        <a:off x="2606129" y="-6326"/>
        <a:ext cx="1040051" cy="1040051"/>
      </dsp:txXfrm>
    </dsp:sp>
    <dsp:sp modelId="{3CE1303E-FF24-4C9B-9700-F9666C6A09A0}">
      <dsp:nvSpPr>
        <dsp:cNvPr id="0" name=""/>
        <dsp:cNvSpPr/>
      </dsp:nvSpPr>
      <dsp:spPr>
        <a:xfrm>
          <a:off x="3799840" y="801990"/>
          <a:ext cx="1462343" cy="10456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latin typeface="Arial" pitchFamily="34" charset="0"/>
              <a:cs typeface="Arial" pitchFamily="34" charset="0"/>
            </a:rPr>
            <a:t>Industrialisation des développements</a:t>
          </a:r>
          <a:endParaRPr lang="en-US" sz="1000" b="1" kern="1200" dirty="0" smtClean="0">
            <a:latin typeface="Arial" pitchFamily="34" charset="0"/>
            <a:cs typeface="Arial" pitchFamily="34" charset="0"/>
          </a:endParaRPr>
        </a:p>
      </dsp:txBody>
      <dsp:txXfrm>
        <a:off x="3799840" y="801990"/>
        <a:ext cx="1462343" cy="1045605"/>
      </dsp:txXfrm>
    </dsp:sp>
    <dsp:sp modelId="{3C2B8B94-0393-4004-AEEF-5D24F30DE0C3}">
      <dsp:nvSpPr>
        <dsp:cNvPr id="0" name=""/>
        <dsp:cNvSpPr/>
      </dsp:nvSpPr>
      <dsp:spPr>
        <a:xfrm>
          <a:off x="4010986" y="2426956"/>
          <a:ext cx="1040051" cy="104005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latin typeface="Arial" pitchFamily="34" charset="0"/>
              <a:cs typeface="Arial" pitchFamily="34" charset="0"/>
            </a:rPr>
            <a:t>Gestion du RUN</a:t>
          </a:r>
          <a:endParaRPr lang="en-US" sz="1000" b="1" kern="1200" dirty="0" smtClean="0">
            <a:latin typeface="Arial" pitchFamily="34" charset="0"/>
            <a:cs typeface="Arial" pitchFamily="34" charset="0"/>
          </a:endParaRPr>
        </a:p>
      </dsp:txBody>
      <dsp:txXfrm>
        <a:off x="4010986" y="2426956"/>
        <a:ext cx="1040051" cy="1040051"/>
      </dsp:txXfrm>
    </dsp:sp>
    <dsp:sp modelId="{1CA9D2A6-9631-4B55-B29A-86C4EDBACF06}">
      <dsp:nvSpPr>
        <dsp:cNvPr id="0" name=""/>
        <dsp:cNvSpPr/>
      </dsp:nvSpPr>
      <dsp:spPr>
        <a:xfrm>
          <a:off x="2548536" y="3222834"/>
          <a:ext cx="1155236" cy="10704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latin typeface="Arial" pitchFamily="34" charset="0"/>
              <a:cs typeface="Arial" pitchFamily="34" charset="0"/>
            </a:rPr>
            <a:t>Plus de 10 ans d’expérience</a:t>
          </a:r>
          <a:endParaRPr lang="en-US" sz="1000" b="1" kern="1200" dirty="0" smtClean="0">
            <a:latin typeface="Arial" pitchFamily="34" charset="0"/>
            <a:cs typeface="Arial" pitchFamily="34" charset="0"/>
          </a:endParaRPr>
        </a:p>
      </dsp:txBody>
      <dsp:txXfrm>
        <a:off x="2548536" y="3222834"/>
        <a:ext cx="1155236" cy="1070483"/>
      </dsp:txXfrm>
    </dsp:sp>
    <dsp:sp modelId="{ED71D306-0184-4853-8EEE-01F6295478B4}">
      <dsp:nvSpPr>
        <dsp:cNvPr id="0" name=""/>
        <dsp:cNvSpPr/>
      </dsp:nvSpPr>
      <dsp:spPr>
        <a:xfrm>
          <a:off x="1082608" y="2426956"/>
          <a:ext cx="1277380" cy="104005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b="1" kern="1200" dirty="0" smtClean="0">
              <a:latin typeface="Arial" pitchFamily="34" charset="0"/>
              <a:cs typeface="Arial" pitchFamily="34" charset="0"/>
            </a:rPr>
            <a:t>Outils de gouvernance</a:t>
          </a:r>
          <a:endParaRPr lang="en-US" sz="1050" b="1" kern="1200" dirty="0" smtClean="0">
            <a:latin typeface="Arial" pitchFamily="34" charset="0"/>
            <a:cs typeface="Arial" pitchFamily="34" charset="0"/>
          </a:endParaRPr>
        </a:p>
      </dsp:txBody>
      <dsp:txXfrm>
        <a:off x="1082608" y="2426956"/>
        <a:ext cx="1277380" cy="1040051"/>
      </dsp:txXfrm>
    </dsp:sp>
    <dsp:sp modelId="{E7DCFCD1-9C2E-4651-A86C-CF5414D8B0FA}">
      <dsp:nvSpPr>
        <dsp:cNvPr id="0" name=""/>
        <dsp:cNvSpPr/>
      </dsp:nvSpPr>
      <dsp:spPr>
        <a:xfrm>
          <a:off x="1050871" y="755162"/>
          <a:ext cx="1340854" cy="11392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latin typeface="Arial" pitchFamily="34" charset="0"/>
              <a:cs typeface="Arial" pitchFamily="34" charset="0"/>
            </a:rPr>
            <a:t>Maîtrise des coûts via</a:t>
          </a:r>
          <a:r>
            <a:rPr lang="fr-FR" sz="1000" b="1" kern="1200" baseline="0" dirty="0" smtClean="0">
              <a:latin typeface="Arial" pitchFamily="34" charset="0"/>
              <a:cs typeface="Arial" pitchFamily="34" charset="0"/>
            </a:rPr>
            <a:t> une t</a:t>
          </a:r>
          <a:r>
            <a:rPr lang="fr-FR" sz="1000" b="1" kern="1200" dirty="0" smtClean="0">
              <a:latin typeface="Arial" pitchFamily="34" charset="0"/>
              <a:cs typeface="Arial" pitchFamily="34" charset="0"/>
            </a:rPr>
            <a:t>arification sur devis au forfait en mode </a:t>
          </a:r>
          <a:r>
            <a:rPr lang="fr-FR" sz="1000" b="1" kern="1200" dirty="0" err="1" smtClean="0">
              <a:latin typeface="Arial" pitchFamily="34" charset="0"/>
              <a:cs typeface="Arial" pitchFamily="34" charset="0"/>
            </a:rPr>
            <a:t>NearShore</a:t>
          </a:r>
          <a:endParaRPr lang="en-US" sz="1000" kern="1200" dirty="0">
            <a:latin typeface="Arial" pitchFamily="34" charset="0"/>
            <a:cs typeface="Arial" pitchFamily="34" charset="0"/>
          </a:endParaRPr>
        </a:p>
      </dsp:txBody>
      <dsp:txXfrm>
        <a:off x="1050871" y="755162"/>
        <a:ext cx="1340854" cy="113926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5A11E76-3DDC-446F-ADD6-0A97F572A78D}">
      <dsp:nvSpPr>
        <dsp:cNvPr id="0" name=""/>
        <dsp:cNvSpPr/>
      </dsp:nvSpPr>
      <dsp:spPr>
        <a:xfrm>
          <a:off x="914619" y="1128411"/>
          <a:ext cx="1123460" cy="112765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b="1" kern="1200" dirty="0" smtClean="0"/>
            <a:t>Construire une fondation </a:t>
          </a:r>
          <a:r>
            <a:rPr lang="fr-FR" sz="800" b="1" i="1" kern="1200" dirty="0" smtClean="0"/>
            <a:t>up to date </a:t>
          </a:r>
          <a:r>
            <a:rPr lang="fr-FR" sz="800" b="1" kern="1200" dirty="0" smtClean="0"/>
            <a:t>modernisée et compétitive sur le </a:t>
          </a:r>
          <a:r>
            <a:rPr lang="fr-FR" sz="800" b="1" i="1" kern="1200" dirty="0" smtClean="0"/>
            <a:t>Datacenter</a:t>
          </a:r>
          <a:r>
            <a:rPr lang="fr-FR" sz="800" b="1" kern="1200" dirty="0" smtClean="0"/>
            <a:t> cible GDC</a:t>
          </a:r>
          <a:endParaRPr lang="fr-FR" sz="800" kern="1200" dirty="0"/>
        </a:p>
      </dsp:txBody>
      <dsp:txXfrm>
        <a:off x="914619" y="1128411"/>
        <a:ext cx="1123460" cy="1127654"/>
      </dsp:txXfrm>
    </dsp:sp>
    <dsp:sp modelId="{8C6772D6-7B99-405A-A716-D5E6CB7EA438}">
      <dsp:nvSpPr>
        <dsp:cNvPr id="0" name=""/>
        <dsp:cNvSpPr/>
      </dsp:nvSpPr>
      <dsp:spPr>
        <a:xfrm rot="13328381">
          <a:off x="341137" y="887688"/>
          <a:ext cx="785616" cy="265604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8B21A-B68E-4022-B643-45BC9E90D8E2}">
      <dsp:nvSpPr>
        <dsp:cNvPr id="0" name=""/>
        <dsp:cNvSpPr/>
      </dsp:nvSpPr>
      <dsp:spPr>
        <a:xfrm>
          <a:off x="0" y="402800"/>
          <a:ext cx="885348" cy="70827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R</a:t>
          </a:r>
          <a:r>
            <a:rPr lang="fr-FR" sz="800" b="1" kern="1200" dirty="0" smtClean="0"/>
            <a:t>ésorber l'obsolescence </a:t>
          </a:r>
          <a:r>
            <a:rPr lang="fr-FR" sz="800" kern="1200" dirty="0" smtClean="0"/>
            <a:t>afin garantir la qualité de service</a:t>
          </a:r>
          <a:endParaRPr lang="fr-FR" sz="800" kern="1200" dirty="0"/>
        </a:p>
      </dsp:txBody>
      <dsp:txXfrm>
        <a:off x="0" y="402800"/>
        <a:ext cx="885348" cy="708278"/>
      </dsp:txXfrm>
    </dsp:sp>
    <dsp:sp modelId="{3164DBA9-8411-4E76-800C-014DD203A094}">
      <dsp:nvSpPr>
        <dsp:cNvPr id="0" name=""/>
        <dsp:cNvSpPr/>
      </dsp:nvSpPr>
      <dsp:spPr>
        <a:xfrm rot="16203770">
          <a:off x="1148501" y="628459"/>
          <a:ext cx="657738" cy="265604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4CC3B-0899-4A25-8464-D3CB241DCEB5}">
      <dsp:nvSpPr>
        <dsp:cNvPr id="0" name=""/>
        <dsp:cNvSpPr/>
      </dsp:nvSpPr>
      <dsp:spPr>
        <a:xfrm>
          <a:off x="1035056" y="78253"/>
          <a:ext cx="885348" cy="70827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b="1" kern="1200" dirty="0" smtClean="0"/>
            <a:t>Réduire les coûts de possession</a:t>
          </a:r>
          <a:r>
            <a:rPr lang="fr-FR" sz="800" kern="1200" dirty="0" smtClean="0"/>
            <a:t> en optimisant l’architecture</a:t>
          </a:r>
        </a:p>
      </dsp:txBody>
      <dsp:txXfrm>
        <a:off x="1035056" y="78253"/>
        <a:ext cx="885348" cy="708278"/>
      </dsp:txXfrm>
    </dsp:sp>
    <dsp:sp modelId="{0E85820E-4EE4-4F60-878D-9A15D36A3A04}">
      <dsp:nvSpPr>
        <dsp:cNvPr id="0" name=""/>
        <dsp:cNvSpPr/>
      </dsp:nvSpPr>
      <dsp:spPr>
        <a:xfrm rot="19071562">
          <a:off x="1825932" y="887668"/>
          <a:ext cx="785636" cy="265604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0E10B-D66E-4AEE-8570-3BEFD9477C93}">
      <dsp:nvSpPr>
        <dsp:cNvPr id="0" name=""/>
        <dsp:cNvSpPr/>
      </dsp:nvSpPr>
      <dsp:spPr>
        <a:xfrm>
          <a:off x="2067350" y="402769"/>
          <a:ext cx="885348" cy="70827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S’aligner sur la </a:t>
          </a:r>
          <a:r>
            <a:rPr lang="fr-FR" sz="800" b="1" kern="1200" dirty="0" smtClean="0"/>
            <a:t>stratégie groupe </a:t>
          </a:r>
          <a:r>
            <a:rPr lang="fr-FR" sz="800" b="1" i="1" kern="1200" dirty="0" smtClean="0"/>
            <a:t>Datacenter</a:t>
          </a:r>
          <a:endParaRPr lang="fr-FR" sz="800" b="1" kern="1200" dirty="0" smtClean="0"/>
        </a:p>
      </dsp:txBody>
      <dsp:txXfrm>
        <a:off x="2067350" y="402769"/>
        <a:ext cx="885348" cy="70827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6EDB7B-F033-401C-AA31-F90713BC2898}">
      <dsp:nvSpPr>
        <dsp:cNvPr id="0" name=""/>
        <dsp:cNvSpPr/>
      </dsp:nvSpPr>
      <dsp:spPr>
        <a:xfrm rot="10800000">
          <a:off x="954864" y="774"/>
          <a:ext cx="3435722" cy="357902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825" tIns="34290" rIns="64008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Résorption de l’</a:t>
          </a:r>
          <a:r>
            <a:rPr lang="fr-FR" sz="900" b="1" kern="1200" dirty="0" smtClean="0"/>
            <a:t>obsolescence</a:t>
          </a:r>
          <a:endParaRPr lang="fr-FR" sz="900" b="1" kern="1200" dirty="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smtClean="0">
              <a:solidFill>
                <a:schemeClr val="bg1"/>
              </a:solidFill>
            </a:rPr>
            <a:t>Infrastructure</a:t>
          </a:r>
          <a:r>
            <a:rPr lang="fr-FR" sz="700" kern="1200" baseline="0" dirty="0" smtClean="0">
              <a:solidFill>
                <a:schemeClr val="bg1"/>
              </a:solidFill>
            </a:rPr>
            <a:t> matérielle et logicielle </a:t>
          </a:r>
          <a:r>
            <a:rPr lang="fr-FR" sz="700" b="1" kern="1200" baseline="0" dirty="0" smtClean="0">
              <a:solidFill>
                <a:schemeClr val="bg1"/>
              </a:solidFill>
            </a:rPr>
            <a:t>100% à jour </a:t>
          </a:r>
          <a:r>
            <a:rPr lang="fr-FR" sz="700" b="0" kern="1200" baseline="0" dirty="0" smtClean="0">
              <a:solidFill>
                <a:schemeClr val="bg1"/>
              </a:solidFill>
            </a:rPr>
            <a:t>et </a:t>
          </a:r>
          <a:r>
            <a:rPr lang="fr-FR" sz="700" b="1" kern="1200" baseline="0" dirty="0" smtClean="0">
              <a:solidFill>
                <a:schemeClr val="bg1"/>
              </a:solidFill>
            </a:rPr>
            <a:t>supportée</a:t>
          </a:r>
          <a:endParaRPr lang="fr-FR" sz="700" b="1" kern="1200" dirty="0">
            <a:solidFill>
              <a:schemeClr val="bg1"/>
            </a:solidFill>
          </a:endParaRPr>
        </a:p>
      </dsp:txBody>
      <dsp:txXfrm rot="10800000">
        <a:off x="954864" y="774"/>
        <a:ext cx="3435722" cy="357902"/>
      </dsp:txXfrm>
    </dsp:sp>
    <dsp:sp modelId="{EB944912-8EF3-4F28-8BDE-1AE840B0BACD}">
      <dsp:nvSpPr>
        <dsp:cNvPr id="0" name=""/>
        <dsp:cNvSpPr/>
      </dsp:nvSpPr>
      <dsp:spPr>
        <a:xfrm>
          <a:off x="775913" y="774"/>
          <a:ext cx="357902" cy="35790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D8EC2-E4FF-49B5-A1E2-9B40CB46401B}">
      <dsp:nvSpPr>
        <dsp:cNvPr id="0" name=""/>
        <dsp:cNvSpPr/>
      </dsp:nvSpPr>
      <dsp:spPr>
        <a:xfrm rot="10800000">
          <a:off x="954864" y="465513"/>
          <a:ext cx="3435722" cy="357902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825" tIns="34290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1" kern="1200" dirty="0" smtClean="0"/>
            <a:t>Performances</a:t>
          </a:r>
          <a:endParaRPr lang="fr-FR" sz="900" b="1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smtClean="0">
              <a:solidFill>
                <a:schemeClr val="bg1"/>
              </a:solidFill>
            </a:rPr>
            <a:t>Forte</a:t>
          </a:r>
          <a:r>
            <a:rPr lang="fr-FR" sz="700" kern="1200" baseline="0" dirty="0" smtClean="0">
              <a:solidFill>
                <a:schemeClr val="bg1"/>
              </a:solidFill>
            </a:rPr>
            <a:t> </a:t>
          </a:r>
          <a:r>
            <a:rPr lang="fr-FR" sz="700" kern="1200" dirty="0" smtClean="0">
              <a:solidFill>
                <a:schemeClr val="bg1"/>
              </a:solidFill>
            </a:rPr>
            <a:t>amélioration (</a:t>
          </a:r>
          <a:r>
            <a:rPr lang="fr-FR" sz="700" b="1" kern="1200" dirty="0" smtClean="0">
              <a:solidFill>
                <a:schemeClr val="bg1"/>
              </a:solidFill>
            </a:rPr>
            <a:t>2 à 4 fois</a:t>
          </a:r>
          <a:r>
            <a:rPr lang="fr-FR" sz="700" kern="1200" dirty="0" smtClean="0">
              <a:solidFill>
                <a:schemeClr val="bg1"/>
              </a:solidFill>
            </a:rPr>
            <a:t> plus performant)</a:t>
          </a:r>
          <a:endParaRPr lang="fr-FR" sz="700" kern="1200" dirty="0">
            <a:solidFill>
              <a:schemeClr val="bg1"/>
            </a:solidFill>
          </a:endParaRPr>
        </a:p>
      </dsp:txBody>
      <dsp:txXfrm rot="10800000">
        <a:off x="954864" y="465513"/>
        <a:ext cx="3435722" cy="357902"/>
      </dsp:txXfrm>
    </dsp:sp>
    <dsp:sp modelId="{05013AD9-89B0-4113-B831-CF6CDA86E9E3}">
      <dsp:nvSpPr>
        <dsp:cNvPr id="0" name=""/>
        <dsp:cNvSpPr/>
      </dsp:nvSpPr>
      <dsp:spPr>
        <a:xfrm>
          <a:off x="775913" y="465513"/>
          <a:ext cx="357902" cy="357902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F26A4-4D12-401A-BAA2-D03C165A3601}">
      <dsp:nvSpPr>
        <dsp:cNvPr id="0" name=""/>
        <dsp:cNvSpPr/>
      </dsp:nvSpPr>
      <dsp:spPr>
        <a:xfrm rot="10800000">
          <a:off x="954864" y="930252"/>
          <a:ext cx="3435722" cy="357902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825" tIns="34290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1" kern="1200" dirty="0" smtClean="0"/>
            <a:t>Qualité de service </a:t>
          </a:r>
          <a:endParaRPr lang="fr-FR" sz="900" b="1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smtClean="0">
              <a:solidFill>
                <a:schemeClr val="bg1"/>
              </a:solidFill>
            </a:rPr>
            <a:t>Amélioration de la </a:t>
          </a:r>
          <a:r>
            <a:rPr lang="fr-FR" sz="700" b="1" kern="1200" dirty="0" smtClean="0">
              <a:solidFill>
                <a:schemeClr val="bg1"/>
              </a:solidFill>
            </a:rPr>
            <a:t>disponibilité</a:t>
          </a:r>
          <a:r>
            <a:rPr lang="fr-FR" sz="700" kern="1200" dirty="0" smtClean="0">
              <a:solidFill>
                <a:schemeClr val="bg1"/>
              </a:solidFill>
            </a:rPr>
            <a:t> et de la </a:t>
          </a:r>
          <a:r>
            <a:rPr lang="fr-FR" sz="700" b="1" kern="1200" dirty="0" smtClean="0">
              <a:solidFill>
                <a:schemeClr val="bg1"/>
              </a:solidFill>
            </a:rPr>
            <a:t>capacité</a:t>
          </a:r>
          <a:r>
            <a:rPr lang="fr-FR" sz="700" kern="1200" dirty="0" smtClean="0">
              <a:solidFill>
                <a:schemeClr val="bg1"/>
              </a:solidFill>
            </a:rPr>
            <a:t> (4 </a:t>
          </a:r>
          <a:r>
            <a:rPr lang="fr-FR" sz="700" kern="1200" dirty="0" err="1" smtClean="0">
              <a:solidFill>
                <a:schemeClr val="bg1"/>
              </a:solidFill>
            </a:rPr>
            <a:t>noeud</a:t>
          </a:r>
          <a:r>
            <a:rPr lang="fr-FR" sz="700" kern="1200" dirty="0" smtClean="0">
              <a:solidFill>
                <a:schemeClr val="bg1"/>
              </a:solidFill>
            </a:rPr>
            <a:t>)</a:t>
          </a:r>
          <a:endParaRPr lang="fr-FR" sz="700" kern="1200" dirty="0">
            <a:solidFill>
              <a:schemeClr val="bg1"/>
            </a:solidFill>
          </a:endParaRPr>
        </a:p>
      </dsp:txBody>
      <dsp:txXfrm rot="10800000">
        <a:off x="954864" y="930252"/>
        <a:ext cx="3435722" cy="357902"/>
      </dsp:txXfrm>
    </dsp:sp>
    <dsp:sp modelId="{E0509E4B-A806-42DF-B053-5FC2A4FD6960}">
      <dsp:nvSpPr>
        <dsp:cNvPr id="0" name=""/>
        <dsp:cNvSpPr/>
      </dsp:nvSpPr>
      <dsp:spPr>
        <a:xfrm>
          <a:off x="775913" y="930252"/>
          <a:ext cx="357902" cy="357902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B5209-5EA7-49E7-9B1E-9E6ABFCFFD5C}">
      <dsp:nvSpPr>
        <dsp:cNvPr id="0" name=""/>
        <dsp:cNvSpPr/>
      </dsp:nvSpPr>
      <dsp:spPr>
        <a:xfrm rot="10800000">
          <a:off x="954864" y="1394991"/>
          <a:ext cx="3435722" cy="357902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825" tIns="34290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1" kern="1200" dirty="0" smtClean="0"/>
            <a:t>Disponibilité 24/7</a:t>
          </a:r>
          <a:r>
            <a:rPr lang="fr-FR" sz="900" kern="1200" dirty="0" smtClean="0"/>
            <a:t> : DRP / PRA</a:t>
          </a:r>
          <a:endParaRPr lang="fr-FR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smtClean="0">
              <a:solidFill>
                <a:schemeClr val="bg1"/>
              </a:solidFill>
            </a:rPr>
            <a:t>Passage en </a:t>
          </a:r>
          <a:r>
            <a:rPr lang="fr-FR" sz="700" b="1" i="1" kern="1200" dirty="0" smtClean="0">
              <a:solidFill>
                <a:schemeClr val="bg1"/>
              </a:solidFill>
            </a:rPr>
            <a:t>Dual Site</a:t>
          </a:r>
          <a:r>
            <a:rPr lang="fr-FR" sz="700" kern="1200" dirty="0" smtClean="0">
              <a:solidFill>
                <a:schemeClr val="bg1"/>
              </a:solidFill>
            </a:rPr>
            <a:t> de l’infrastructure</a:t>
          </a:r>
          <a:endParaRPr lang="fr-FR" sz="700" kern="1200" dirty="0">
            <a:solidFill>
              <a:schemeClr val="bg1"/>
            </a:solidFill>
          </a:endParaRPr>
        </a:p>
      </dsp:txBody>
      <dsp:txXfrm rot="10800000">
        <a:off x="954864" y="1394991"/>
        <a:ext cx="3435722" cy="357902"/>
      </dsp:txXfrm>
    </dsp:sp>
    <dsp:sp modelId="{3C687093-2BFF-4B7F-ADD7-2D67EDFF11FB}">
      <dsp:nvSpPr>
        <dsp:cNvPr id="0" name=""/>
        <dsp:cNvSpPr/>
      </dsp:nvSpPr>
      <dsp:spPr>
        <a:xfrm>
          <a:off x="775913" y="1394991"/>
          <a:ext cx="357902" cy="357902"/>
        </a:xfrm>
        <a:prstGeom prst="ellipse">
          <a:avLst/>
        </a:prstGeom>
        <a:blipFill dpi="0" rotWithShape="0">
          <a:blip xmlns:r="http://schemas.openxmlformats.org/officeDocument/2006/relationships" r:embed="rId4"/>
          <a:srcRect/>
          <a:stretch>
            <a:fillRect l="15000" t="15000" r="15000" b="1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9433E-F0C1-4CF0-9036-32A298875DCD}">
      <dsp:nvSpPr>
        <dsp:cNvPr id="0" name=""/>
        <dsp:cNvSpPr/>
      </dsp:nvSpPr>
      <dsp:spPr>
        <a:xfrm rot="10800000">
          <a:off x="954864" y="1859730"/>
          <a:ext cx="3435722" cy="357902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825" tIns="34290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1" kern="1200" dirty="0" smtClean="0"/>
            <a:t>Qualité du </a:t>
          </a:r>
          <a:r>
            <a:rPr lang="fr-FR" sz="900" b="1" i="1" kern="1200" dirty="0" err="1" smtClean="0"/>
            <a:t>delivery</a:t>
          </a:r>
          <a:endParaRPr lang="fr-FR" sz="900" b="1" i="1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smtClean="0">
              <a:solidFill>
                <a:schemeClr val="bg1"/>
              </a:solidFill>
            </a:rPr>
            <a:t>Amélioration de la qualité et de la réactivité</a:t>
          </a:r>
          <a:endParaRPr lang="fr-FR" sz="700" kern="1200" dirty="0">
            <a:solidFill>
              <a:schemeClr val="bg1"/>
            </a:solidFill>
          </a:endParaRPr>
        </a:p>
      </dsp:txBody>
      <dsp:txXfrm rot="10800000">
        <a:off x="954864" y="1859730"/>
        <a:ext cx="3435722" cy="357902"/>
      </dsp:txXfrm>
    </dsp:sp>
    <dsp:sp modelId="{913B168B-CFE2-484B-A66E-56A1C07C76A9}">
      <dsp:nvSpPr>
        <dsp:cNvPr id="0" name=""/>
        <dsp:cNvSpPr/>
      </dsp:nvSpPr>
      <dsp:spPr>
        <a:xfrm>
          <a:off x="775913" y="1859730"/>
          <a:ext cx="357902" cy="357902"/>
        </a:xfrm>
        <a:prstGeom prst="ellipse">
          <a:avLst/>
        </a:prstGeom>
        <a:blipFill dpi="0" rotWithShape="0">
          <a:blip xmlns:r="http://schemas.openxmlformats.org/officeDocument/2006/relationships" r:embed="rId5"/>
          <a:srcRect/>
          <a:stretch>
            <a:fillRect l="12000" t="12000" r="12000" b="12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CFDEF-83AE-6845-8086-AB44779D6AAF}" type="datetimeFigureOut">
              <a:rPr/>
              <a:pPr/>
              <a:t>07/01/16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B7A7B-2CE8-B44F-BD05-8ABFD83B4F97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274885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59233-0A11-3D49-8007-39FDB9CF6035}" type="datetimeFigureOut">
              <a:rPr/>
              <a:pPr/>
              <a:t>07/01/16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44140-AF2B-3044-87C5-5BC4BC5F379C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83060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6968" y="2444469"/>
            <a:ext cx="3576000" cy="2123548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ts val="3200"/>
              </a:lnSpc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872749" y="5795999"/>
            <a:ext cx="1659252" cy="360000"/>
          </a:xfrm>
        </p:spPr>
        <p:txBody>
          <a:bodyPr vert="horz" wrap="square" lIns="0" tIns="0" rIns="0" bIns="0" anchor="ctr">
            <a:noAutofit/>
          </a:bodyPr>
          <a:lstStyle>
            <a:lvl1pPr>
              <a:lnSpc>
                <a:spcPts val="1100"/>
              </a:lnSpc>
              <a:defRPr sz="1100">
                <a:solidFill>
                  <a:srgbClr val="FFFFFF"/>
                </a:solidFill>
              </a:defRPr>
            </a:lvl1pPr>
          </a:lstStyle>
          <a:p>
            <a:pPr algn="r"/>
            <a:fld id="{565DB9C7-D0E0-4B3D-90CA-B7845ADF0E94}" type="datetime4">
              <a:rPr lang="fr-FR" smtClean="0"/>
              <a:pPr algn="r"/>
              <a:t>19 avril 2016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62827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eu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6000" y="715033"/>
            <a:ext cx="5760000" cy="324000"/>
          </a:xfrm>
        </p:spPr>
        <p:txBody>
          <a:bodyPr vert="horz" wrap="square" lIns="0" tIns="0" rIns="0" bIns="0" anchor="t">
            <a:noAutofit/>
          </a:bodyPr>
          <a:lstStyle>
            <a:lvl1pPr algn="l">
              <a:lnSpc>
                <a:spcPts val="2300"/>
              </a:lnSpc>
              <a:defRPr sz="2300" b="1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76000" y="1042777"/>
            <a:ext cx="5760000" cy="32400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lnSpc>
                <a:spcPts val="2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sous-titres</a:t>
            </a:r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612000" y="2124000"/>
            <a:ext cx="7920000" cy="3708000"/>
          </a:xfrm>
        </p:spPr>
        <p:txBody>
          <a:bodyPr vert="horz" wrap="square" lIns="0" tIns="0" rIns="0" bIns="0" anchor="t">
            <a:noAutofit/>
          </a:bodyPr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F99002-2207-45C9-9E8B-125543CF2CEA}" type="datetime4">
              <a:rPr lang="fr-FR" smtClean="0"/>
              <a:pPr/>
              <a:t>19 avril 2016</a:t>
            </a:fld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7B63F8-E9BD-5549-9E1C-23FE3A0E326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TITRE DE LA PRESENTATION</a:t>
            </a:r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010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pho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6000" y="715033"/>
            <a:ext cx="5760000" cy="324000"/>
          </a:xfrm>
        </p:spPr>
        <p:txBody>
          <a:bodyPr vert="horz" wrap="square" lIns="0" tIns="0" rIns="0" bIns="0" anchor="t">
            <a:noAutofit/>
          </a:bodyPr>
          <a:lstStyle>
            <a:lvl1pPr algn="l">
              <a:lnSpc>
                <a:spcPts val="2300"/>
              </a:lnSpc>
              <a:defRPr sz="2300" b="1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76000" y="1042777"/>
            <a:ext cx="5760000" cy="32400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lnSpc>
                <a:spcPts val="2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sous-titres</a:t>
            </a:r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612000" y="2124000"/>
            <a:ext cx="3600000" cy="3708000"/>
          </a:xfrm>
        </p:spPr>
        <p:txBody>
          <a:bodyPr vert="horz" wrap="square" lIns="0" tIns="0" rIns="0" bIns="0" anchor="t">
            <a:noAutofit/>
          </a:bodyPr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4"/>
          </p:nvPr>
        </p:nvSpPr>
        <p:spPr>
          <a:xfrm>
            <a:off x="611999" y="6300000"/>
            <a:ext cx="936000" cy="288000"/>
          </a:xfrm>
        </p:spPr>
        <p:txBody>
          <a:bodyPr/>
          <a:lstStyle>
            <a:lvl1pPr>
              <a:defRPr cap="all"/>
            </a:lvl1pPr>
          </a:lstStyle>
          <a:p>
            <a:fld id="{FE34A3BA-996C-4D2E-A4BC-C95A7FE0D6C7}" type="datetime4">
              <a:rPr lang="fr-FR" smtClean="0"/>
              <a:pPr/>
              <a:t>19 avril 2016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>
          <a:xfrm>
            <a:off x="1745757" y="6300000"/>
            <a:ext cx="6120000" cy="288000"/>
          </a:xfrm>
        </p:spPr>
        <p:txBody>
          <a:bodyPr/>
          <a:lstStyle>
            <a:lvl1pPr>
              <a:defRPr cap="all"/>
            </a:lvl1pPr>
          </a:lstStyle>
          <a:p>
            <a:r>
              <a:rPr lang="fr-FR"/>
              <a:t>TITRE DE LA PRESENTATION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8063516" y="6300000"/>
            <a:ext cx="468484" cy="288000"/>
          </a:xfrm>
        </p:spPr>
        <p:txBody>
          <a:bodyPr/>
          <a:lstStyle>
            <a:lvl1pPr>
              <a:defRPr cap="all"/>
            </a:lvl1pPr>
          </a:lstStyle>
          <a:p>
            <a:fld id="{7CF945BC-4256-094D-8E8D-D203F52A254A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Espace réservé pour une image  4"/>
          <p:cNvSpPr>
            <a:spLocks noGrp="1"/>
          </p:cNvSpPr>
          <p:nvPr>
            <p:ph type="pic" sz="quarter" idx="17"/>
          </p:nvPr>
        </p:nvSpPr>
        <p:spPr>
          <a:xfrm>
            <a:off x="4932000" y="2124000"/>
            <a:ext cx="3600000" cy="370800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6053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Bulle_color_bleu_00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8456" y="1"/>
            <a:ext cx="1325544" cy="141763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153352"/>
            <a:ext cx="9144000" cy="432816"/>
          </a:xfrm>
          <a:prstGeom prst="rect">
            <a:avLst/>
          </a:prstGeom>
        </p:spPr>
      </p:pic>
      <p:sp>
        <p:nvSpPr>
          <p:cNvPr id="9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76000" y="652937"/>
            <a:ext cx="5760000" cy="32400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lnSpc>
                <a:spcPts val="2000"/>
              </a:lnSpc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sous-titres</a:t>
            </a:r>
            <a:endParaRPr lang="fr-FR" dirty="0"/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14"/>
          </p:nvPr>
        </p:nvSpPr>
        <p:spPr>
          <a:xfrm>
            <a:off x="611999" y="6448848"/>
            <a:ext cx="936000" cy="288000"/>
          </a:xfrm>
        </p:spPr>
        <p:txBody>
          <a:bodyPr/>
          <a:lstStyle>
            <a:lvl1pPr>
              <a:defRPr cap="all"/>
            </a:lvl1pPr>
          </a:lstStyle>
          <a:p>
            <a:fld id="{D77D4701-54B0-4B83-B076-5F571EE99840}" type="datetime4">
              <a:rPr lang="fr-FR" smtClean="0"/>
              <a:pPr/>
              <a:t>19 avril 2016</a:t>
            </a:fld>
            <a:endParaRPr lang="fr-FR"/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5"/>
          </p:nvPr>
        </p:nvSpPr>
        <p:spPr>
          <a:xfrm>
            <a:off x="1745757" y="6441760"/>
            <a:ext cx="6120000" cy="288000"/>
          </a:xfrm>
        </p:spPr>
        <p:txBody>
          <a:bodyPr/>
          <a:lstStyle>
            <a:lvl1pPr>
              <a:defRPr cap="all"/>
            </a:lvl1pPr>
          </a:lstStyle>
          <a:p>
            <a:r>
              <a:rPr lang="fr-FR"/>
              <a:t>TITRE DE LA PRESENTATION</a:t>
            </a:r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8063516" y="6441760"/>
            <a:ext cx="468484" cy="288000"/>
          </a:xfrm>
        </p:spPr>
        <p:txBody>
          <a:bodyPr/>
          <a:lstStyle>
            <a:lvl1pPr>
              <a:defRPr cap="all"/>
            </a:lvl1pPr>
          </a:lstStyle>
          <a:p>
            <a:fld id="{7CF945BC-4256-094D-8E8D-D203F52A254A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13" name="Rectangle à coins arrondis 10"/>
          <p:cNvSpPr/>
          <p:nvPr userDrawn="1"/>
        </p:nvSpPr>
        <p:spPr bwMode="ltGray">
          <a:xfrm>
            <a:off x="285751" y="215967"/>
            <a:ext cx="324000" cy="360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à coins arrondis 11"/>
          <p:cNvSpPr/>
          <p:nvPr userDrawn="1"/>
        </p:nvSpPr>
        <p:spPr bwMode="ltGray">
          <a:xfrm>
            <a:off x="285751" y="1004048"/>
            <a:ext cx="324000" cy="360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576000" y="274639"/>
            <a:ext cx="7242456" cy="378298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8063516" y="88383"/>
            <a:ext cx="8961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/>
                </a:solidFill>
                <a:latin typeface="ClanOT-Bold" pitchFamily="34" charset="0"/>
              </a:rPr>
              <a:t>Global</a:t>
            </a:r>
          </a:p>
          <a:p>
            <a:r>
              <a:rPr lang="fr-FR" sz="1000" dirty="0" smtClean="0">
                <a:solidFill>
                  <a:schemeClr val="bg1"/>
                </a:solidFill>
                <a:latin typeface="ClanOT-Bold" pitchFamily="34" charset="0"/>
              </a:rPr>
              <a:t>Business</a:t>
            </a:r>
          </a:p>
          <a:p>
            <a:r>
              <a:rPr lang="fr-FR" sz="1000" dirty="0" smtClean="0">
                <a:solidFill>
                  <a:schemeClr val="bg1"/>
                </a:solidFill>
                <a:latin typeface="ClanOT-Bold" pitchFamily="34" charset="0"/>
              </a:rPr>
              <a:t>Support</a:t>
            </a:r>
            <a:endParaRPr lang="fr-FR" sz="1000" dirty="0">
              <a:solidFill>
                <a:schemeClr val="bg1"/>
              </a:solidFill>
              <a:latin typeface="ClanOT-Bold" pitchFamily="34" charset="0"/>
            </a:endParaRP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612000" y="1783776"/>
            <a:ext cx="7920000" cy="3708000"/>
          </a:xfrm>
        </p:spPr>
        <p:txBody>
          <a:bodyPr vert="horz" wrap="square" lIns="0" tIns="0" rIns="0" bIns="0" anchor="t">
            <a:noAutofit/>
          </a:bodyPr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bandeau_tit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215900"/>
            <a:ext cx="8709025" cy="642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6" name="Rectangle 19"/>
            <p:cNvSpPr>
              <a:spLocks noChangeArrowheads="1"/>
            </p:cNvSpPr>
            <p:nvPr/>
          </p:nvSpPr>
          <p:spPr bwMode="gray">
            <a:xfrm>
              <a:off x="0" y="0"/>
              <a:ext cx="136" cy="43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dirty="0">
                <a:solidFill>
                  <a:srgbClr val="333333"/>
                </a:solidFill>
              </a:endParaRPr>
            </a:p>
          </p:txBody>
        </p:sp>
        <p:sp>
          <p:nvSpPr>
            <p:cNvPr id="7" name="Rectangle 20"/>
            <p:cNvSpPr>
              <a:spLocks noChangeArrowheads="1"/>
            </p:cNvSpPr>
            <p:nvPr/>
          </p:nvSpPr>
          <p:spPr bwMode="gray">
            <a:xfrm>
              <a:off x="5624" y="0"/>
              <a:ext cx="136" cy="43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dirty="0">
                <a:solidFill>
                  <a:srgbClr val="333333"/>
                </a:solidFill>
              </a:endParaRPr>
            </a:p>
          </p:txBody>
        </p:sp>
        <p:sp>
          <p:nvSpPr>
            <p:cNvPr id="8" name="Rectangle 21"/>
            <p:cNvSpPr>
              <a:spLocks noChangeArrowheads="1"/>
            </p:cNvSpPr>
            <p:nvPr/>
          </p:nvSpPr>
          <p:spPr bwMode="gray">
            <a:xfrm>
              <a:off x="0" y="0"/>
              <a:ext cx="5758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dirty="0">
                <a:solidFill>
                  <a:srgbClr val="333333"/>
                </a:solidFill>
              </a:endParaRPr>
            </a:p>
          </p:txBody>
        </p:sp>
        <p:sp>
          <p:nvSpPr>
            <p:cNvPr id="9" name="Rectangle 22"/>
            <p:cNvSpPr>
              <a:spLocks noChangeArrowheads="1"/>
            </p:cNvSpPr>
            <p:nvPr/>
          </p:nvSpPr>
          <p:spPr bwMode="gray">
            <a:xfrm>
              <a:off x="2" y="4184"/>
              <a:ext cx="5758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dirty="0">
                <a:solidFill>
                  <a:srgbClr val="333333"/>
                </a:solidFill>
              </a:endParaRPr>
            </a:p>
          </p:txBody>
        </p:sp>
      </p:grpSp>
      <p:pic>
        <p:nvPicPr>
          <p:cNvPr id="10" name="Image 19" descr="GDF-SUEZ_IT_logoQ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6988" y="5475288"/>
            <a:ext cx="2168525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3600" y="404813"/>
            <a:ext cx="7772400" cy="3652837"/>
          </a:xfrm>
        </p:spPr>
        <p:txBody>
          <a:bodyPr anchor="b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63600" y="4421188"/>
            <a:ext cx="4429125" cy="727075"/>
          </a:xfrm>
        </p:spPr>
        <p:txBody>
          <a:bodyPr anchor="ctr"/>
          <a:lstStyle>
            <a:lvl1pPr marL="0" indent="0">
              <a:buFont typeface="Arial" charset="0"/>
              <a:buNone/>
              <a:defRPr sz="1500" b="1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53C8E-1CCF-4D74-A173-55BF8FC2D37F}" type="slidenum">
              <a:rPr lang="fr-FR" smtClean="0">
                <a:solidFill>
                  <a:srgbClr val="0073CD"/>
                </a:solidFill>
              </a:rPr>
              <a:pPr/>
              <a:t>‹N°›</a:t>
            </a:fld>
            <a:endParaRPr lang="fr-FR" dirty="0">
              <a:solidFill>
                <a:srgbClr val="0073CD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>
              <a:solidFill>
                <a:srgbClr val="0073CD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63600" y="1749425"/>
            <a:ext cx="3938588" cy="42005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4588" y="1749425"/>
            <a:ext cx="3938587" cy="42005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53C8E-1CCF-4D74-A173-55BF8FC2D37F}" type="slidenum">
              <a:rPr lang="fr-FR" smtClean="0">
                <a:solidFill>
                  <a:srgbClr val="0073CD"/>
                </a:solidFill>
              </a:rPr>
              <a:pPr/>
              <a:t>‹N°›</a:t>
            </a:fld>
            <a:endParaRPr lang="fr-FR" dirty="0">
              <a:solidFill>
                <a:srgbClr val="0073CD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>
              <a:solidFill>
                <a:srgbClr val="0073CD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rgbClr val="5F5F5F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906EA-39B3-4E3F-84A8-007409513244}" type="slidenum">
              <a:rPr lang="fr-FR" smtClean="0">
                <a:solidFill>
                  <a:srgbClr val="0073CD"/>
                </a:solidFill>
              </a:rPr>
              <a:pPr>
                <a:defRPr/>
              </a:pPr>
              <a:t>‹N°›</a:t>
            </a:fld>
            <a:endParaRPr lang="fr-FR" dirty="0">
              <a:solidFill>
                <a:srgbClr val="0073CD"/>
              </a:solidFill>
            </a:endParaRPr>
          </a:p>
        </p:txBody>
      </p:sp>
      <p:sp>
        <p:nvSpPr>
          <p:cNvPr id="5" name="Espace réservé du pied de page 11"/>
          <p:cNvSpPr>
            <a:spLocks noGrp="1"/>
          </p:cNvSpPr>
          <p:nvPr>
            <p:ph type="ftr" sz="quarter" idx="3"/>
          </p:nvPr>
        </p:nvSpPr>
        <p:spPr>
          <a:xfrm>
            <a:off x="5884217" y="6663228"/>
            <a:ext cx="2895600" cy="194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 smtClean="0">
                <a:solidFill>
                  <a:srgbClr val="FFFFFF"/>
                </a:solidFill>
              </a:rPr>
              <a:t>Commission Relation Clients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1"/>
          </p:nvPr>
        </p:nvSpPr>
        <p:spPr>
          <a:xfrm>
            <a:off x="301625" y="1381124"/>
            <a:ext cx="8585200" cy="50856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ZoneTexte 5"/>
          <p:cNvSpPr txBox="1"/>
          <p:nvPr userDrawn="1"/>
        </p:nvSpPr>
        <p:spPr>
          <a:xfrm>
            <a:off x="2409833" y="6666491"/>
            <a:ext cx="16735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FFFFFF"/>
                </a:solidFill>
              </a:rPr>
              <a:t>Direction des Systèmes d’Information</a:t>
            </a:r>
            <a:endParaRPr lang="fr-FR" sz="7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buClr>
                <a:srgbClr val="333333"/>
              </a:buClr>
              <a:buFont typeface="Arial" pitchFamily="34" charset="0"/>
              <a:buChar char="–"/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53C8E-1CCF-4D74-A173-55BF8FC2D37F}" type="slidenum">
              <a:rPr lang="fr-FR" smtClean="0">
                <a:solidFill>
                  <a:srgbClr val="0073CD"/>
                </a:solidFill>
              </a:rPr>
              <a:pPr/>
              <a:t>‹N°›</a:t>
            </a:fld>
            <a:endParaRPr lang="fr-FR" dirty="0">
              <a:solidFill>
                <a:srgbClr val="0073CD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>
              <a:solidFill>
                <a:srgbClr val="0073CD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2000" y="2124000"/>
            <a:ext cx="7920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1999" y="6300000"/>
            <a:ext cx="936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lnSpc>
                <a:spcPts val="700"/>
              </a:lnSpc>
              <a:defRPr sz="700" cap="all">
                <a:solidFill>
                  <a:schemeClr val="tx1"/>
                </a:solidFill>
              </a:defRPr>
            </a:lvl1pPr>
          </a:lstStyle>
          <a:p>
            <a:fld id="{74F99002-2207-45C9-9E8B-125543CF2CEA}" type="datetime4">
              <a:rPr lang="fr-FR" smtClean="0"/>
              <a:pPr/>
              <a:t>19 avril 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745757" y="6300000"/>
            <a:ext cx="6120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lnSpc>
                <a:spcPts val="700"/>
              </a:lnSpc>
              <a:defRPr sz="70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PRESENTATION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63516" y="6300000"/>
            <a:ext cx="468484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lnSpc>
                <a:spcPts val="700"/>
              </a:lnSpc>
              <a:defRPr sz="700" cap="all">
                <a:solidFill>
                  <a:schemeClr val="tx1"/>
                </a:solidFill>
              </a:defRPr>
            </a:lvl1pPr>
          </a:lstStyle>
          <a:p>
            <a:fld id="{027B63F8-E9BD-5549-9E1C-23FE3A0E326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8124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62" r:id="rId4"/>
    <p:sldLayoutId id="2147483663" r:id="rId5"/>
    <p:sldLayoutId id="2147483665" r:id="rId6"/>
    <p:sldLayoutId id="2147483666" r:id="rId7"/>
    <p:sldLayoutId id="2147483667" r:id="rId8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457200" rtl="0" eaLnBrk="1" latinLnBrk="0" hangingPunct="1">
        <a:lnSpc>
          <a:spcPts val="1800"/>
        </a:lnSpc>
        <a:spcBef>
          <a:spcPts val="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457200" rtl="0" eaLnBrk="1" latinLnBrk="0" hangingPunct="1">
        <a:lnSpc>
          <a:spcPts val="1560"/>
        </a:lnSpc>
        <a:spcBef>
          <a:spcPts val="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0" algn="l" defTabSz="457200" rtl="0" eaLnBrk="1" latinLnBrk="0" hangingPunct="1">
        <a:lnSpc>
          <a:spcPts val="1560"/>
        </a:lnSpc>
        <a:spcBef>
          <a:spcPts val="0"/>
        </a:spcBef>
        <a:buFontTx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0" algn="l" defTabSz="457200" rtl="0" eaLnBrk="1" latinLnBrk="0" hangingPunct="1">
        <a:lnSpc>
          <a:spcPts val="1560"/>
        </a:lnSpc>
        <a:spcBef>
          <a:spcPts val="0"/>
        </a:spcBef>
        <a:buFont typeface="Arial"/>
        <a:buNone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360000" indent="0" algn="l" defTabSz="457200" rtl="0" eaLnBrk="1" latinLnBrk="0" hangingPunct="1">
        <a:lnSpc>
          <a:spcPts val="1560"/>
        </a:lnSpc>
        <a:spcBef>
          <a:spcPts val="0"/>
        </a:spcBef>
        <a:buFont typeface="Arial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 12" descr="GDF-SUEZ_IT_logoQ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4463" y="6162675"/>
            <a:ext cx="108743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9" descr="bandeau_text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900" y="215900"/>
            <a:ext cx="87090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5" name="Rectangle 11"/>
            <p:cNvSpPr>
              <a:spLocks noChangeArrowheads="1"/>
            </p:cNvSpPr>
            <p:nvPr/>
          </p:nvSpPr>
          <p:spPr bwMode="gray">
            <a:xfrm>
              <a:off x="0" y="0"/>
              <a:ext cx="136" cy="43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dirty="0">
                <a:solidFill>
                  <a:srgbClr val="333333"/>
                </a:solidFill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gray">
            <a:xfrm>
              <a:off x="5624" y="0"/>
              <a:ext cx="136" cy="43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dirty="0">
                <a:solidFill>
                  <a:srgbClr val="333333"/>
                </a:solidFill>
              </a:endParaRPr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gray">
            <a:xfrm>
              <a:off x="0" y="0"/>
              <a:ext cx="5758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dirty="0">
                <a:solidFill>
                  <a:srgbClr val="333333"/>
                </a:solidFill>
              </a:endParaRPr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gray">
            <a:xfrm>
              <a:off x="2" y="4184"/>
              <a:ext cx="5758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dirty="0">
                <a:solidFill>
                  <a:srgbClr val="333333"/>
                </a:solidFill>
              </a:endParaRPr>
            </a:p>
          </p:txBody>
        </p:sp>
      </p:grp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63600" y="620713"/>
            <a:ext cx="687705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863600" y="1749425"/>
            <a:ext cx="802957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956550" y="692150"/>
            <a:ext cx="9509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b="1">
                <a:solidFill>
                  <a:schemeClr val="tx2"/>
                </a:solidFill>
              </a:defRPr>
            </a:lvl1pPr>
          </a:lstStyle>
          <a:p>
            <a:pPr defTabSz="914400"/>
            <a:fld id="{29E53C8E-1CCF-4D74-A173-55BF8FC2D37F}" type="slidenum">
              <a:rPr lang="fr-FR" smtClean="0">
                <a:solidFill>
                  <a:srgbClr val="0073CD"/>
                </a:solidFill>
              </a:rPr>
              <a:pPr defTabSz="914400"/>
              <a:t>‹N°›</a:t>
            </a:fld>
            <a:endParaRPr lang="fr-FR" dirty="0">
              <a:solidFill>
                <a:srgbClr val="0073CD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863600" y="6245225"/>
            <a:ext cx="3959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defTabSz="914400"/>
            <a:endParaRPr lang="fr-FR" dirty="0">
              <a:solidFill>
                <a:srgbClr val="0073CD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74625" indent="-174625" algn="l" rtl="0" eaLnBrk="1" fontAlgn="base" hangingPunct="1">
        <a:spcBef>
          <a:spcPct val="0"/>
        </a:spcBef>
        <a:spcAft>
          <a:spcPts val="60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354013" indent="-177800" algn="l" rtl="0" eaLnBrk="1" fontAlgn="base" hangingPunct="1">
        <a:spcBef>
          <a:spcPct val="0"/>
        </a:spcBef>
        <a:spcAft>
          <a:spcPts val="600"/>
        </a:spcAft>
        <a:buClr>
          <a:schemeClr val="accent2"/>
        </a:buClr>
        <a:buFont typeface="Arial" charset="0"/>
        <a:buChar char="■"/>
        <a:defRPr sz="1600">
          <a:solidFill>
            <a:schemeClr val="tx1"/>
          </a:solidFill>
          <a:latin typeface="+mn-lt"/>
          <a:cs typeface="+mn-cs"/>
        </a:defRPr>
      </a:lvl2pPr>
      <a:lvl3pPr marL="625475" indent="-269875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 typeface="Arial" charset="0"/>
        <a:buChar char="—"/>
        <a:defRPr sz="1400">
          <a:solidFill>
            <a:schemeClr val="tx1"/>
          </a:solidFill>
          <a:latin typeface="+mn-lt"/>
          <a:cs typeface="+mn-cs"/>
        </a:defRPr>
      </a:lvl3pPr>
      <a:lvl4pPr marL="806450" indent="-177800" algn="l" rtl="0" eaLnBrk="1" fontAlgn="base" hangingPunct="1">
        <a:spcBef>
          <a:spcPct val="0"/>
        </a:spcBef>
        <a:spcAft>
          <a:spcPts val="600"/>
        </a:spcAft>
        <a:buFont typeface="Arial" charset="0"/>
        <a:buChar char="–"/>
        <a:defRPr sz="1200">
          <a:solidFill>
            <a:schemeClr val="tx1"/>
          </a:solidFill>
          <a:latin typeface="+mn-lt"/>
          <a:cs typeface="+mn-cs"/>
        </a:defRPr>
      </a:lvl4pPr>
      <a:lvl5pPr marL="806450" indent="-177800" algn="l" rtl="0" eaLnBrk="1" fontAlgn="base" hangingPunct="1">
        <a:spcBef>
          <a:spcPct val="0"/>
        </a:spcBef>
        <a:spcAft>
          <a:spcPts val="600"/>
        </a:spcAft>
        <a:buFont typeface="Arial" charset="0"/>
        <a:buChar char="–"/>
        <a:defRPr sz="1200">
          <a:solidFill>
            <a:schemeClr val="tx1"/>
          </a:solidFill>
          <a:latin typeface="+mn-lt"/>
          <a:cs typeface="+mn-cs"/>
        </a:defRPr>
      </a:lvl5pPr>
      <a:lvl6pPr marL="1085850" algn="l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Font typeface="Arial" charset="0"/>
        <a:defRPr sz="1000">
          <a:solidFill>
            <a:schemeClr val="tx1"/>
          </a:solidFill>
          <a:latin typeface="+mn-lt"/>
          <a:cs typeface="+mn-cs"/>
        </a:defRPr>
      </a:lvl6pPr>
      <a:lvl7pPr marL="1543050" algn="l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Font typeface="Arial" charset="0"/>
        <a:defRPr sz="1000">
          <a:solidFill>
            <a:schemeClr val="tx1"/>
          </a:solidFill>
          <a:latin typeface="+mn-lt"/>
          <a:cs typeface="+mn-cs"/>
        </a:defRPr>
      </a:lvl7pPr>
      <a:lvl8pPr marL="2000250" algn="l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Font typeface="Arial" charset="0"/>
        <a:defRPr sz="1000">
          <a:solidFill>
            <a:schemeClr val="tx1"/>
          </a:solidFill>
          <a:latin typeface="+mn-lt"/>
          <a:cs typeface="+mn-cs"/>
        </a:defRPr>
      </a:lvl8pPr>
      <a:lvl9pPr marL="2457450" algn="l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Font typeface="Arial" charset="0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Microsoft_Office_Excel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Microsoft_Office_Excel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6967" y="2444469"/>
            <a:ext cx="7858293" cy="2123548"/>
          </a:xfrm>
        </p:spPr>
        <p:txBody>
          <a:bodyPr/>
          <a:lstStyle/>
          <a:p>
            <a:r>
              <a:rPr lang="fr-FR" sz="2800" dirty="0" smtClean="0"/>
              <a:t>Présentation du Pôle Echanges</a:t>
            </a:r>
            <a:br>
              <a:rPr lang="fr-FR" sz="2800" dirty="0" smtClean="0"/>
            </a:br>
            <a:r>
              <a:rPr lang="fr-FR" sz="2800" dirty="0" smtClean="0"/>
              <a:t>ENGIE IT</a:t>
            </a:r>
            <a:r>
              <a:rPr lang="fr-FR" sz="1800" b="0" dirty="0" smtClean="0"/>
              <a:t/>
            </a:r>
            <a:br>
              <a:rPr lang="fr-FR" sz="1800" b="0" dirty="0" smtClean="0"/>
            </a:br>
            <a:r>
              <a:rPr lang="fr-FR" sz="2400" b="0" dirty="0" smtClean="0"/>
              <a:t>Mars 2016</a:t>
            </a:r>
            <a:endParaRPr lang="fr-F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F99002-2207-45C9-9E8B-125543CF2CEA}" type="datetime4">
              <a:rPr lang="fr-FR" smtClean="0"/>
              <a:pPr/>
              <a:t>19 avril 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7B63F8-E9BD-5549-9E1C-23FE3A0E3268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TITRE DE LA PRESENTATION</a:t>
            </a:r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576000" y="715033"/>
            <a:ext cx="5760000" cy="324000"/>
          </a:xfrm>
        </p:spPr>
        <p:txBody>
          <a:bodyPr/>
          <a:lstStyle/>
          <a:p>
            <a:r>
              <a:rPr lang="fr-FR" sz="2000" dirty="0" smtClean="0"/>
              <a:t>Octopus</a:t>
            </a:r>
            <a:endParaRPr lang="fr-FR" sz="2000" b="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1" y="1848831"/>
            <a:ext cx="9108502" cy="4425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F99002-2207-45C9-9E8B-125543CF2CEA}" type="datetime4">
              <a:rPr lang="fr-FR" smtClean="0"/>
              <a:pPr/>
              <a:t>19 avril 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7B63F8-E9BD-5549-9E1C-23FE3A0E3268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TITRE DE LA PRESENTATION</a:t>
            </a:r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576000" y="715033"/>
            <a:ext cx="5760000" cy="324000"/>
          </a:xfrm>
        </p:spPr>
        <p:txBody>
          <a:bodyPr/>
          <a:lstStyle/>
          <a:p>
            <a:r>
              <a:rPr lang="fr-FR" sz="2000" dirty="0" smtClean="0"/>
              <a:t>eAPACH</a:t>
            </a:r>
            <a:endParaRPr lang="fr-FR" sz="2000" b="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5196" y="1835511"/>
            <a:ext cx="6560561" cy="404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F99002-2207-45C9-9E8B-125543CF2CEA}" type="datetime4">
              <a:rPr lang="fr-FR" smtClean="0"/>
              <a:pPr/>
              <a:t>19 avril 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7B63F8-E9BD-5549-9E1C-23FE3A0E3268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TITRE DE LA PRESENTATION</a:t>
            </a:r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576000" y="715033"/>
            <a:ext cx="5760000" cy="324000"/>
          </a:xfrm>
        </p:spPr>
        <p:txBody>
          <a:bodyPr/>
          <a:lstStyle/>
          <a:p>
            <a:r>
              <a:rPr lang="fr-FR" sz="2000" dirty="0" smtClean="0"/>
              <a:t>Cristal Echanges</a:t>
            </a:r>
            <a:endParaRPr lang="fr-FR" sz="2000" b="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3185" y="1931021"/>
            <a:ext cx="6572572" cy="407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F99002-2207-45C9-9E8B-125543CF2CEA}" type="datetime4">
              <a:rPr lang="fr-FR" smtClean="0"/>
              <a:pPr/>
              <a:t>19 avril 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7B63F8-E9BD-5549-9E1C-23FE3A0E3268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TITRE DE LA PRESENTATION</a:t>
            </a:r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576000" y="715033"/>
            <a:ext cx="5760000" cy="324000"/>
          </a:xfrm>
        </p:spPr>
        <p:txBody>
          <a:bodyPr/>
          <a:lstStyle/>
          <a:p>
            <a:r>
              <a:rPr lang="fr-FR" sz="2000" dirty="0" smtClean="0"/>
              <a:t>APSARA : Orchestra de processus métier</a:t>
            </a:r>
            <a:endParaRPr lang="fr-FR" sz="2000" b="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038" y="2068729"/>
            <a:ext cx="8967462" cy="365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F99002-2207-45C9-9E8B-125543CF2CEA}" type="datetime4">
              <a:rPr lang="fr-FR" smtClean="0"/>
              <a:pPr/>
              <a:t>19 avril 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7B63F8-E9BD-5549-9E1C-23FE3A0E3268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TITRE DE LA PRESENTATION</a:t>
            </a:r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576000" y="715033"/>
            <a:ext cx="6383600" cy="324000"/>
          </a:xfrm>
        </p:spPr>
        <p:txBody>
          <a:bodyPr/>
          <a:lstStyle/>
          <a:p>
            <a:r>
              <a:rPr lang="fr-FR" sz="2000" dirty="0" smtClean="0"/>
              <a:t>ITB : Interfaces de transferts </a:t>
            </a:r>
            <a:r>
              <a:rPr lang="fr-FR" sz="2000" dirty="0" err="1" smtClean="0"/>
              <a:t>bancairE</a:t>
            </a:r>
            <a:r>
              <a:rPr lang="fr-FR" sz="2000" dirty="0" smtClean="0"/>
              <a:t>	</a:t>
            </a:r>
            <a:endParaRPr lang="fr-FR" sz="2000" b="0" dirty="0" smtClean="0"/>
          </a:p>
        </p:txBody>
      </p:sp>
      <p:sp>
        <p:nvSpPr>
          <p:cNvPr id="9" name="Rectangle à coins arrondis 8"/>
          <p:cNvSpPr/>
          <p:nvPr/>
        </p:nvSpPr>
        <p:spPr>
          <a:xfrm>
            <a:off x="333375" y="2155824"/>
            <a:ext cx="1787525" cy="1857376"/>
          </a:xfrm>
          <a:prstGeom prst="roundRect">
            <a:avLst>
              <a:gd name="adj" fmla="val 2052"/>
            </a:avLst>
          </a:prstGeom>
          <a:solidFill>
            <a:srgbClr val="BD92DE">
              <a:alpha val="3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rgbClr val="824496"/>
                </a:solidFill>
                <a:latin typeface="Arial" pitchFamily="34" charset="0"/>
                <a:cs typeface="Arial" pitchFamily="34" charset="0"/>
              </a:rPr>
              <a:t>Chiffres clés</a:t>
            </a:r>
          </a:p>
          <a:p>
            <a:endParaRPr lang="fr-FR" sz="900" dirty="0" smtClean="0">
              <a:solidFill>
                <a:srgbClr val="02294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fr-FR" sz="1200" dirty="0" smtClean="0">
                <a:solidFill>
                  <a:srgbClr val="02294F"/>
                </a:solidFill>
                <a:latin typeface="Arial" pitchFamily="34" charset="0"/>
                <a:cs typeface="Arial" pitchFamily="34" charset="0"/>
              </a:rPr>
              <a:t>35 partenaires</a:t>
            </a:r>
          </a:p>
          <a:p>
            <a:pPr algn="just">
              <a:buFont typeface="Wingdings" pitchFamily="2" charset="2"/>
              <a:buChar char="ü"/>
            </a:pPr>
            <a:r>
              <a:rPr lang="fr-FR" sz="1200" dirty="0" smtClean="0">
                <a:solidFill>
                  <a:srgbClr val="02294F"/>
                </a:solidFill>
                <a:latin typeface="Arial" pitchFamily="34" charset="0"/>
                <a:cs typeface="Arial" pitchFamily="34" charset="0"/>
              </a:rPr>
              <a:t>+200 types de fichiers traités</a:t>
            </a:r>
          </a:p>
          <a:p>
            <a:pPr algn="just">
              <a:buFont typeface="Wingdings" pitchFamily="2" charset="2"/>
              <a:buChar char="ü"/>
            </a:pPr>
            <a:endParaRPr lang="fr-FR" sz="1200" dirty="0" smtClean="0">
              <a:solidFill>
                <a:srgbClr val="02294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endParaRPr lang="fr-FR" sz="1200" dirty="0" smtClean="0">
              <a:solidFill>
                <a:srgbClr val="02294F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fr-FR" sz="1200" dirty="0" smtClean="0">
              <a:solidFill>
                <a:srgbClr val="02294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endParaRPr lang="fr-FR" sz="1200" dirty="0" smtClean="0">
              <a:solidFill>
                <a:srgbClr val="02294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endParaRPr lang="fr-FR" sz="1200" dirty="0" smtClean="0">
              <a:solidFill>
                <a:srgbClr val="02294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Image 9" descr="numbers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24" y="1997074"/>
            <a:ext cx="409576" cy="409576"/>
          </a:xfrm>
          <a:prstGeom prst="rect">
            <a:avLst/>
          </a:prstGeom>
          <a:solidFill>
            <a:srgbClr val="824496"/>
          </a:solidFill>
          <a:ln w="12700">
            <a:solidFill>
              <a:srgbClr val="824496"/>
            </a:solidFill>
          </a:ln>
        </p:spPr>
      </p:pic>
      <p:pic>
        <p:nvPicPr>
          <p:cNvPr id="12" name="Image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0900" y="2155824"/>
            <a:ext cx="7023100" cy="3927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Organisation du Pole Echanges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Octopus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F99002-2207-45C9-9E8B-125543CF2CEA}" type="datetime4">
              <a:rPr lang="fr-FR" smtClean="0"/>
              <a:pPr/>
              <a:t>19 avril 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7B63F8-E9BD-5549-9E1C-23FE3A0E3268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TITRE DE LA PRESENTATION</a:t>
            </a:r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978" y="1733719"/>
            <a:ext cx="7221538" cy="477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Organisation du Pole Echanges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Hors Octopus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F99002-2207-45C9-9E8B-125543CF2CEA}" type="datetime4">
              <a:rPr lang="fr-FR" smtClean="0"/>
              <a:pPr/>
              <a:t>19 avril 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7B63F8-E9BD-5549-9E1C-23FE3A0E3268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TITRE DE LA PRESENTATION</a:t>
            </a:r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999" y="1668934"/>
            <a:ext cx="7637524" cy="491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Gouvernance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bénéficiaire / ENGIE IT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F99002-2207-45C9-9E8B-125543CF2CEA}" type="datetime4">
              <a:rPr lang="fr-FR" smtClean="0"/>
              <a:pPr/>
              <a:t>19 avril 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7B63F8-E9BD-5549-9E1C-23FE3A0E3268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TITRE DE LA PRESENTATION</a:t>
            </a:r>
            <a:endParaRPr lang="fr-FR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1135172" y="2298700"/>
          <a:ext cx="6928344" cy="3215590"/>
        </p:xfrm>
        <a:graphic>
          <a:graphicData uri="http://schemas.openxmlformats.org/drawingml/2006/table">
            <a:tbl>
              <a:tblPr/>
              <a:tblGrid>
                <a:gridCol w="1353044"/>
                <a:gridCol w="1943100"/>
                <a:gridCol w="1841500"/>
                <a:gridCol w="1790700"/>
              </a:tblGrid>
              <a:tr h="1008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Arial"/>
                        </a:rPr>
                        <a:t>Comités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3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Arial"/>
                        </a:rPr>
                        <a:t>Activités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3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Arial"/>
                        </a:rPr>
                        <a:t>Acteurs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3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Arial"/>
                        </a:rPr>
                        <a:t>Fréquence</a:t>
                      </a:r>
                      <a:endParaRPr lang="en-US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3CD"/>
                    </a:solidFill>
                  </a:tcPr>
                </a:tc>
              </a:tr>
              <a:tr h="10782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b="1" dirty="0">
                          <a:latin typeface="Arial"/>
                          <a:ea typeface="Times New Roman"/>
                          <a:cs typeface="Arial"/>
                        </a:rPr>
                        <a:t>Comité de conduite 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 anchor="ctr">
                    <a:lnL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Point sur l’activité de production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Revue des anomalies traitées et en cours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Revue des indicateurs et des faits marquants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 anchor="ctr">
                    <a:lnL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" algn="just">
                        <a:spcAft>
                          <a:spcPts val="0"/>
                        </a:spcAft>
                      </a:pPr>
                      <a:r>
                        <a:rPr lang="fr-FR" sz="1000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Côté Bénéficiaire  :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Référent Opérationnel SI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13970" algn="just">
                        <a:spcAft>
                          <a:spcPts val="0"/>
                        </a:spcAft>
                      </a:pPr>
                      <a:r>
                        <a:rPr lang="fr-FR" sz="1000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Côté </a:t>
                      </a: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ENGIE IT 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: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POA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CC22D"/>
                        </a:buClr>
                        <a:buSzTx/>
                        <a:buFont typeface="Arial"/>
                        <a:buChar char="&gt;"/>
                        <a:tabLst>
                          <a:tab pos="193675" algn="l"/>
                        </a:tabLst>
                        <a:defRPr/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Responsable de la conduite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 anchor="ctr">
                    <a:lnL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dirty="0" smtClean="0">
                          <a:latin typeface="Arial"/>
                          <a:ea typeface="Times New Roman"/>
                          <a:cs typeface="Arial"/>
                        </a:rPr>
                        <a:t>Bi Mensuel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 anchor="ctr">
                    <a:lnL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b="1" dirty="0">
                          <a:latin typeface="Arial"/>
                          <a:ea typeface="Times New Roman"/>
                          <a:cs typeface="Arial"/>
                        </a:rPr>
                        <a:t>Comité SLA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 anchor="ctr">
                    <a:lnL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Suivi des SLA entre le bénéficiaire et GDFSUEZ IT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 anchor="ctr">
                    <a:lnL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" algn="just">
                        <a:spcAft>
                          <a:spcPts val="0"/>
                        </a:spcAft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Côté Bénéficiaire  :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Référent Opérationnel SI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3970" algn="just">
                        <a:spcAft>
                          <a:spcPts val="0"/>
                        </a:spcAft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Côté ENGIE IT :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POA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Responsable 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 la conduite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 anchor="ctr">
                    <a:lnL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dirty="0">
                          <a:latin typeface="Arial"/>
                          <a:ea typeface="Times New Roman"/>
                          <a:cs typeface="Arial"/>
                        </a:rPr>
                        <a:t>Mensuelle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 anchor="ctr">
                    <a:lnL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dirty="0" smtClean="0">
                          <a:latin typeface="Arial"/>
                          <a:ea typeface="Times New Roman"/>
                          <a:cs typeface="Times New Roman"/>
                        </a:rPr>
                        <a:t>Comité de pilotage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 anchor="ctr">
                    <a:lnL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Faits marquants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Point 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sur l’activité de production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Point sur les évolutions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 anchor="ctr">
                    <a:lnL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" algn="just">
                        <a:spcAft>
                          <a:spcPts val="0"/>
                        </a:spcAft>
                      </a:pPr>
                      <a:r>
                        <a:rPr lang="fr-FR" sz="1000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Côté Bénéficiaire  :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Référent Opérationnel SI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13970" algn="just">
                        <a:spcAft>
                          <a:spcPts val="0"/>
                        </a:spcAft>
                      </a:pPr>
                      <a:r>
                        <a:rPr lang="fr-FR" sz="1000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Côté </a:t>
                      </a: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ENGIE IT 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: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Responsable Service applicatif (SDM)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Responsable de la conduite 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 anchor="ctr">
                    <a:lnL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dirty="0">
                          <a:latin typeface="Arial"/>
                          <a:ea typeface="Times New Roman"/>
                          <a:cs typeface="Arial"/>
                        </a:rPr>
                        <a:t>Mensuelle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 anchor="ctr">
                    <a:lnL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Gouvernance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Pôle Echanges / CGI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F99002-2207-45C9-9E8B-125543CF2CEA}" type="datetime4">
              <a:rPr lang="fr-FR" smtClean="0"/>
              <a:pPr/>
              <a:t>19 avril 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7B63F8-E9BD-5549-9E1C-23FE3A0E3268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TITRE DE LA PRESENTATION</a:t>
            </a:r>
            <a:endParaRPr lang="fr-FR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1135172" y="1866900"/>
          <a:ext cx="6928344" cy="4272180"/>
        </p:xfrm>
        <a:graphic>
          <a:graphicData uri="http://schemas.openxmlformats.org/drawingml/2006/table">
            <a:tbl>
              <a:tblPr/>
              <a:tblGrid>
                <a:gridCol w="1353044"/>
                <a:gridCol w="1943100"/>
                <a:gridCol w="1841500"/>
                <a:gridCol w="1790700"/>
              </a:tblGrid>
              <a:tr h="1008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Arial"/>
                        </a:rPr>
                        <a:t>Comités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3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Arial"/>
                        </a:rPr>
                        <a:t>Activités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3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Arial"/>
                        </a:rPr>
                        <a:t>Acteurs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3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Arial"/>
                        </a:rPr>
                        <a:t>Fréquence</a:t>
                      </a:r>
                      <a:endParaRPr lang="en-US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3CD"/>
                    </a:solidFill>
                  </a:tcPr>
                </a:tc>
              </a:tr>
              <a:tr h="10782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b="1" dirty="0" smtClean="0">
                          <a:latin typeface="Arial"/>
                          <a:ea typeface="Times New Roman"/>
                          <a:cs typeface="Arial"/>
                        </a:rPr>
                        <a:t>Comité HEBDO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 anchor="ctr">
                    <a:lnL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CC22D"/>
                        </a:buClr>
                        <a:buSzTx/>
                        <a:buFont typeface="Arial"/>
                        <a:buChar char="&gt;"/>
                        <a:tabLst>
                          <a:tab pos="193675" algn="l"/>
                        </a:tabLst>
                        <a:defRPr/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Faits marquants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Point 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sur l’activité de </a:t>
                      </a: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production de chaque application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CC22D"/>
                        </a:buClr>
                        <a:buSzTx/>
                        <a:buFont typeface="Arial"/>
                        <a:buChar char="&gt;"/>
                        <a:tabLst>
                          <a:tab pos="193675" algn="l"/>
                        </a:tabLst>
                        <a:defRPr/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Point sur les évolutions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CC22D"/>
                        </a:buClr>
                        <a:buSzTx/>
                        <a:buFont typeface="Arial"/>
                        <a:buChar char="&gt;"/>
                        <a:tabLst>
                          <a:tab pos="193675" algn="l"/>
                        </a:tabLst>
                        <a:defRPr/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Suivi des SLA entre le ENGIE IT et CGI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 anchor="ctr">
                    <a:lnL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" algn="just">
                        <a:spcAft>
                          <a:spcPts val="0"/>
                        </a:spcAft>
                      </a:pPr>
                      <a:r>
                        <a:rPr lang="fr-FR" sz="1000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Côté </a:t>
                      </a: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CGI: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Chefs de projet CGI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13970" algn="just">
                        <a:spcAft>
                          <a:spcPts val="0"/>
                        </a:spcAft>
                      </a:pPr>
                      <a:r>
                        <a:rPr lang="fr-FR" sz="1000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Côté </a:t>
                      </a: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ENGIE IT 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: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POAs</a:t>
                      </a:r>
                      <a:endParaRPr lang="fr-FR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CC22D"/>
                        </a:buClr>
                        <a:buSzTx/>
                        <a:buFont typeface="Arial"/>
                        <a:buChar char="&gt;"/>
                        <a:tabLst>
                          <a:tab pos="193675" algn="l"/>
                        </a:tabLst>
                        <a:defRPr/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Responsable du Pôle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 anchor="ctr">
                    <a:lnL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dirty="0" smtClean="0">
                          <a:latin typeface="Arial"/>
                          <a:ea typeface="Times New Roman"/>
                          <a:cs typeface="Arial"/>
                        </a:rPr>
                        <a:t>Hebdomadaire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 anchor="ctr">
                    <a:lnL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b="1" dirty="0">
                          <a:latin typeface="Arial"/>
                          <a:ea typeface="Times New Roman"/>
                          <a:cs typeface="Arial"/>
                        </a:rPr>
                        <a:t>Comité </a:t>
                      </a:r>
                      <a:r>
                        <a:rPr lang="fr-FR" sz="1000" b="1" dirty="0" smtClean="0">
                          <a:latin typeface="Arial"/>
                          <a:ea typeface="Times New Roman"/>
                          <a:cs typeface="Arial"/>
                        </a:rPr>
                        <a:t>de pilotage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 anchor="ctr">
                    <a:lnL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CC22D"/>
                        </a:buClr>
                        <a:buSzTx/>
                        <a:buFont typeface="Arial"/>
                        <a:buChar char="&gt;"/>
                        <a:tabLst>
                          <a:tab pos="193675" algn="l"/>
                        </a:tabLst>
                        <a:defRPr/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Point sur l’activité</a:t>
                      </a:r>
                      <a:r>
                        <a:rPr lang="fr-FR" sz="10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de chaque application</a:t>
                      </a:r>
                      <a:endParaRPr lang="fr-FR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Suivi 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 SLA entre le bénéficiaire et GDFSUEZ </a:t>
                      </a: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IT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Budget CGI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CC22D"/>
                        </a:buClr>
                        <a:buSzTx/>
                        <a:buFont typeface="Arial"/>
                        <a:buChar char="&gt;"/>
                        <a:tabLst>
                          <a:tab pos="193675" algn="l"/>
                        </a:tabLst>
                        <a:defRPr/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Suivi des SLA entre le ENGIE IT et CGI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CC22D"/>
                        </a:buClr>
                        <a:buSzTx/>
                        <a:buFont typeface="Arial"/>
                        <a:buChar char="&gt;"/>
                        <a:tabLst>
                          <a:tab pos="193675" algn="l"/>
                        </a:tabLst>
                        <a:defRPr/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Satisfaction ENGIE</a:t>
                      </a:r>
                      <a:r>
                        <a:rPr lang="fr-FR" sz="10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 IT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CC22D"/>
                        </a:buClr>
                        <a:buSzTx/>
                        <a:buFont typeface="Arial"/>
                        <a:buChar char="&gt;"/>
                        <a:tabLst>
                          <a:tab pos="193675" algn="l"/>
                        </a:tabLst>
                        <a:defRPr/>
                      </a:pPr>
                      <a:r>
                        <a:rPr lang="fr-FR" sz="10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…</a:t>
                      </a:r>
                      <a:endParaRPr lang="fr-FR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 anchor="ctr">
                    <a:lnL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" algn="just">
                        <a:spcAft>
                          <a:spcPts val="0"/>
                        </a:spcAft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Côté CGI: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Chefs</a:t>
                      </a:r>
                      <a:r>
                        <a:rPr lang="fr-FR" sz="10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 de projet CGI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Directeur de projet CGI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3970" algn="just">
                        <a:spcAft>
                          <a:spcPts val="0"/>
                        </a:spcAft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Côté ENGIE IT :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 err="1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POAs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Responsable du Pôle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POC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 anchor="ctr">
                    <a:lnL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dirty="0">
                          <a:latin typeface="Arial"/>
                          <a:ea typeface="Times New Roman"/>
                          <a:cs typeface="Arial"/>
                        </a:rPr>
                        <a:t>Mensuelle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 anchor="ctr">
                    <a:lnL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dirty="0" smtClean="0">
                          <a:latin typeface="Arial"/>
                          <a:ea typeface="Times New Roman"/>
                          <a:cs typeface="Times New Roman"/>
                        </a:rPr>
                        <a:t>Comité contractuel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 anchor="ctr">
                    <a:lnL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CC22D"/>
                        </a:buClr>
                        <a:buSzTx/>
                        <a:buFont typeface="Arial"/>
                        <a:buChar char="&gt;"/>
                        <a:tabLst>
                          <a:tab pos="193675" algn="l"/>
                        </a:tabLst>
                        <a:defRPr/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Point sur le contrat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Suivi des SLA entre le bénéficiaire et GDFSUEZ IT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Budget CGI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CC22D"/>
                        </a:buClr>
                        <a:buSzTx/>
                        <a:buFont typeface="Arial"/>
                        <a:buChar char="&gt;"/>
                        <a:tabLst>
                          <a:tab pos="193675" algn="l"/>
                        </a:tabLst>
                        <a:defRPr/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Suivi des SLA entre le ENGIE IT et CGI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CC22D"/>
                        </a:buClr>
                        <a:buSzTx/>
                        <a:buFont typeface="Arial"/>
                        <a:buChar char="&gt;"/>
                        <a:tabLst>
                          <a:tab pos="193675" algn="l"/>
                        </a:tabLst>
                        <a:defRPr/>
                      </a:pPr>
                      <a:r>
                        <a:rPr lang="fr-FR" sz="10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…</a:t>
                      </a:r>
                      <a:endParaRPr lang="fr-FR" sz="1000" kern="1200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 anchor="ctr">
                    <a:lnL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" algn="just">
                        <a:spcAft>
                          <a:spcPts val="0"/>
                        </a:spcAft>
                      </a:pPr>
                      <a:r>
                        <a:rPr lang="fr-FR" sz="1000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Côté </a:t>
                      </a: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CGI: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Chefs</a:t>
                      </a:r>
                      <a:r>
                        <a:rPr lang="fr-FR" sz="10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 de projet CGI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Directeur de projet CGI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Responsable Commercial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baseline="0" dirty="0" err="1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Account</a:t>
                      </a:r>
                      <a:r>
                        <a:rPr lang="fr-FR" sz="10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 Manager CGI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3970" algn="just">
                        <a:spcAft>
                          <a:spcPts val="0"/>
                        </a:spcAft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Côté ENGIE IT 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: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Directeur de département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Responsable du Pôle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POC</a:t>
                      </a:r>
                    </a:p>
                  </a:txBody>
                  <a:tcPr marL="8961" marR="8961" marT="1245" marB="0" anchor="ctr">
                    <a:lnL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dirty="0" smtClean="0">
                          <a:latin typeface="Arial"/>
                          <a:ea typeface="Times New Roman"/>
                          <a:cs typeface="Arial"/>
                        </a:rPr>
                        <a:t>Trimestrielle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 anchor="ctr">
                    <a:lnL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Gouvernance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Pôle Echanges / Conduite applicative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F99002-2207-45C9-9E8B-125543CF2CEA}" type="datetime4">
              <a:rPr lang="fr-FR" smtClean="0"/>
              <a:pPr/>
              <a:t>19 avril 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7B63F8-E9BD-5549-9E1C-23FE3A0E3268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TITRE DE LA PRESENTATION</a:t>
            </a:r>
            <a:endParaRPr lang="fr-FR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1135172" y="2565400"/>
          <a:ext cx="6928344" cy="1231900"/>
        </p:xfrm>
        <a:graphic>
          <a:graphicData uri="http://schemas.openxmlformats.org/drawingml/2006/table">
            <a:tbl>
              <a:tblPr/>
              <a:tblGrid>
                <a:gridCol w="1353044"/>
                <a:gridCol w="1943100"/>
                <a:gridCol w="1841500"/>
                <a:gridCol w="1790700"/>
              </a:tblGrid>
              <a:tr h="1008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Arial"/>
                        </a:rPr>
                        <a:t>Comités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3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Arial"/>
                        </a:rPr>
                        <a:t>Activités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3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Arial"/>
                        </a:rPr>
                        <a:t>Acteurs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3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Arial"/>
                        </a:rPr>
                        <a:t>Fréquence</a:t>
                      </a:r>
                      <a:endParaRPr lang="en-US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3CD"/>
                    </a:solidFill>
                  </a:tcPr>
                </a:tc>
              </a:tr>
              <a:tr h="10782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b="1" dirty="0">
                          <a:latin typeface="Arial"/>
                          <a:ea typeface="Times New Roman"/>
                          <a:cs typeface="Arial"/>
                        </a:rPr>
                        <a:t>Comité de conduite 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 anchor="ctr">
                    <a:lnL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Point sur l’activité de production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Revue des </a:t>
                      </a: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incidents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 anchor="ctr">
                    <a:lnL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" algn="just">
                        <a:spcAft>
                          <a:spcPts val="0"/>
                        </a:spcAft>
                      </a:pPr>
                      <a:r>
                        <a:rPr lang="fr-FR" sz="1000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Côté </a:t>
                      </a: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Conduite: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CC22D"/>
                        </a:buClr>
                        <a:buSzTx/>
                        <a:buFont typeface="Arial"/>
                        <a:buChar char="&gt;"/>
                        <a:tabLst>
                          <a:tab pos="193675" algn="l"/>
                        </a:tabLst>
                        <a:defRPr/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Responsable de la conduite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13970" algn="just">
                        <a:spcAft>
                          <a:spcPts val="0"/>
                        </a:spcAft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Côté ENGIE IT 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: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Clr>
                          <a:srgbClr val="ACC22D"/>
                        </a:buClr>
                        <a:buFont typeface="Arial"/>
                        <a:buChar char="&gt;"/>
                        <a:tabLst>
                          <a:tab pos="193675" algn="l"/>
                        </a:tabLst>
                      </a:pPr>
                      <a:r>
                        <a:rPr lang="fr-FR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POA</a:t>
                      </a:r>
                    </a:p>
                  </a:txBody>
                  <a:tcPr marL="8961" marR="8961" marT="1245" marB="0" anchor="ctr">
                    <a:lnL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dirty="0" smtClean="0">
                          <a:latin typeface="Arial"/>
                          <a:ea typeface="Times New Roman"/>
                          <a:cs typeface="Arial"/>
                        </a:rPr>
                        <a:t>Bi Mensuelle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8961" marR="8961" marT="1245" marB="0" anchor="ctr">
                    <a:lnL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3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6000" y="906105"/>
            <a:ext cx="5760000" cy="324000"/>
          </a:xfrm>
        </p:spPr>
        <p:txBody>
          <a:bodyPr/>
          <a:lstStyle/>
          <a:p>
            <a:r>
              <a:rPr lang="fr-FR" sz="2000" dirty="0" smtClean="0"/>
              <a:t>Agenda</a:t>
            </a:r>
            <a:endParaRPr lang="fr-FR" sz="200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576000" y="1534745"/>
            <a:ext cx="7920000" cy="458745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fr-FR" sz="1400" dirty="0" smtClean="0"/>
          </a:p>
          <a:p>
            <a:pPr>
              <a:buFont typeface="Wingdings" pitchFamily="2" charset="2"/>
              <a:buChar char="Ø"/>
            </a:pPr>
            <a:r>
              <a:rPr lang="fr-FR" sz="1400" dirty="0" smtClean="0"/>
              <a:t>Le Pôle Echanges</a:t>
            </a:r>
          </a:p>
          <a:p>
            <a:pPr>
              <a:buFont typeface="Wingdings" pitchFamily="2" charset="2"/>
              <a:buChar char="Ø"/>
            </a:pPr>
            <a:r>
              <a:rPr lang="fr-FR" sz="1400" dirty="0" smtClean="0"/>
              <a:t>Le Pôle Echanges et INES</a:t>
            </a:r>
          </a:p>
          <a:p>
            <a:pPr>
              <a:buFont typeface="Wingdings" pitchFamily="2" charset="2"/>
              <a:buChar char="Ø"/>
            </a:pPr>
            <a:r>
              <a:rPr lang="fr-FR" sz="1400" dirty="0" smtClean="0"/>
              <a:t>Technologies d’intégration</a:t>
            </a:r>
          </a:p>
          <a:p>
            <a:pPr>
              <a:buFont typeface="Wingdings" pitchFamily="2" charset="2"/>
              <a:buChar char="Ø"/>
            </a:pPr>
            <a:r>
              <a:rPr lang="fr-FR" sz="1400" dirty="0" smtClean="0"/>
              <a:t>Le middleware au cœur du SI</a:t>
            </a:r>
          </a:p>
          <a:p>
            <a:pPr>
              <a:buFont typeface="Wingdings" pitchFamily="2" charset="2"/>
              <a:buChar char="Ø"/>
            </a:pPr>
            <a:r>
              <a:rPr lang="fr-FR" sz="1400" dirty="0" smtClean="0"/>
              <a:t>Succès : eAPACH, Cristal Echanges, APSARA, Octopus</a:t>
            </a:r>
          </a:p>
          <a:p>
            <a:pPr>
              <a:buFont typeface="Wingdings" pitchFamily="2" charset="2"/>
              <a:buChar char="Ø"/>
            </a:pPr>
            <a:r>
              <a:rPr lang="fr-FR" sz="1400" dirty="0" smtClean="0"/>
              <a:t>Organisation du Pôle Echanges</a:t>
            </a:r>
          </a:p>
          <a:p>
            <a:pPr lvl="1">
              <a:buFont typeface="Wingdings" pitchFamily="2" charset="2"/>
              <a:buChar char="Ø"/>
            </a:pPr>
            <a:r>
              <a:rPr lang="fr-FR" sz="1200" dirty="0" smtClean="0"/>
              <a:t>Octopus</a:t>
            </a:r>
          </a:p>
          <a:p>
            <a:pPr lvl="1">
              <a:buFont typeface="Wingdings" pitchFamily="2" charset="2"/>
              <a:buChar char="Ø"/>
            </a:pPr>
            <a:r>
              <a:rPr lang="fr-FR" sz="1200" dirty="0" smtClean="0"/>
              <a:t>Hors Octopus</a:t>
            </a:r>
          </a:p>
          <a:p>
            <a:pPr>
              <a:buFont typeface="Wingdings" pitchFamily="2" charset="2"/>
              <a:buChar char="Ø"/>
            </a:pPr>
            <a:r>
              <a:rPr lang="fr-FR" sz="1400" dirty="0" smtClean="0"/>
              <a:t>Gouvernance</a:t>
            </a:r>
          </a:p>
          <a:p>
            <a:pPr>
              <a:buFont typeface="Wingdings" pitchFamily="2" charset="2"/>
              <a:buChar char="Ø"/>
            </a:pPr>
            <a:r>
              <a:rPr lang="fr-FR" sz="1400" dirty="0" smtClean="0"/>
              <a:t>Applications du Pôle Echanges</a:t>
            </a:r>
          </a:p>
          <a:p>
            <a:pPr>
              <a:buFont typeface="Wingdings" pitchFamily="2" charset="2"/>
              <a:buChar char="Ø"/>
            </a:pPr>
            <a:r>
              <a:rPr lang="fr-FR" sz="1400" dirty="0" err="1" smtClean="0"/>
              <a:t>Roadmap</a:t>
            </a:r>
            <a:r>
              <a:rPr lang="fr-FR" sz="1400" dirty="0" smtClean="0"/>
              <a:t> applicative</a:t>
            </a:r>
          </a:p>
          <a:p>
            <a:pPr>
              <a:buFont typeface="Wingdings" pitchFamily="2" charset="2"/>
              <a:buChar char="Ø"/>
            </a:pPr>
            <a:r>
              <a:rPr lang="fr-FR" sz="1400" dirty="0" smtClean="0"/>
              <a:t>Modèle économique</a:t>
            </a:r>
          </a:p>
          <a:p>
            <a:pPr lvl="1">
              <a:buFont typeface="Wingdings" pitchFamily="2" charset="2"/>
              <a:buChar char="Ø"/>
            </a:pPr>
            <a:r>
              <a:rPr lang="fr-FR" sz="1200" dirty="0" smtClean="0"/>
              <a:t>RUN</a:t>
            </a:r>
          </a:p>
          <a:p>
            <a:pPr lvl="1">
              <a:buFont typeface="Wingdings" pitchFamily="2" charset="2"/>
              <a:buChar char="Ø"/>
            </a:pPr>
            <a:r>
              <a:rPr lang="fr-FR" sz="1200" dirty="0" smtClean="0"/>
              <a:t>Projet</a:t>
            </a:r>
          </a:p>
          <a:p>
            <a:pPr>
              <a:buFont typeface="Wingdings" pitchFamily="2" charset="2"/>
              <a:buChar char="Ø"/>
            </a:pPr>
            <a:r>
              <a:rPr lang="fr-FR" sz="1400" dirty="0" smtClean="0"/>
              <a:t>Budget du Pôle Echanges (Hors Octopus) </a:t>
            </a:r>
          </a:p>
          <a:p>
            <a:pPr>
              <a:buFont typeface="Wingdings" pitchFamily="2" charset="2"/>
              <a:buChar char="Ø"/>
            </a:pPr>
            <a:r>
              <a:rPr lang="fr-FR" sz="1400" dirty="0" smtClean="0"/>
              <a:t>Liste des travaux</a:t>
            </a:r>
          </a:p>
          <a:p>
            <a:pPr lvl="1">
              <a:buFont typeface="Wingdings" pitchFamily="2" charset="2"/>
              <a:buChar char="Ø"/>
            </a:pPr>
            <a:r>
              <a:rPr lang="fr-FR" sz="1200" dirty="0" smtClean="0"/>
              <a:t>RUN</a:t>
            </a:r>
          </a:p>
          <a:p>
            <a:pPr lvl="1">
              <a:buFont typeface="Wingdings" pitchFamily="2" charset="2"/>
              <a:buChar char="Ø"/>
            </a:pPr>
            <a:r>
              <a:rPr lang="fr-FR" sz="1200" dirty="0" smtClean="0"/>
              <a:t>Projet</a:t>
            </a:r>
          </a:p>
          <a:p>
            <a:pPr lvl="1">
              <a:buFont typeface="Wingdings" pitchFamily="2" charset="2"/>
              <a:buChar char="Ø"/>
            </a:pPr>
            <a:r>
              <a:rPr lang="fr-FR" sz="1200" dirty="0" smtClean="0"/>
              <a:t>RACI</a:t>
            </a:r>
          </a:p>
          <a:p>
            <a:pPr>
              <a:buFont typeface="Wingdings" pitchFamily="2" charset="2"/>
              <a:buChar char="Ø"/>
            </a:pPr>
            <a:r>
              <a:rPr lang="fr-FR" sz="1400" dirty="0" smtClean="0"/>
              <a:t>Focus Transformation GDC</a:t>
            </a:r>
          </a:p>
          <a:p>
            <a:pPr>
              <a:buFont typeface="Wingdings" pitchFamily="2" charset="2"/>
              <a:buChar char="Ø"/>
            </a:pPr>
            <a:endParaRPr lang="fr-FR" sz="1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E53C8E-1CCF-4D74-A173-55BF8FC2D37F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000" dirty="0" smtClean="0"/>
              <a:t>Applications du Pôle Echanges</a:t>
            </a:r>
            <a:endParaRPr lang="fr-FR" sz="160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10243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008D2D-CA12-41CA-916D-6E462920AE00}" type="slidenum">
              <a:rPr lang="fr-FR" smtClean="0">
                <a:solidFill>
                  <a:srgbClr val="0073C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fr-FR" smtClean="0">
              <a:solidFill>
                <a:srgbClr val="0073CD"/>
              </a:solidFill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65101" y="1333612"/>
          <a:ext cx="8953499" cy="5442808"/>
        </p:xfrm>
        <a:graphic>
          <a:graphicData uri="http://schemas.openxmlformats.org/drawingml/2006/table">
            <a:tbl>
              <a:tblPr/>
              <a:tblGrid>
                <a:gridCol w="2137688"/>
                <a:gridCol w="811856"/>
                <a:gridCol w="2883996"/>
                <a:gridCol w="1675809"/>
                <a:gridCol w="1444150"/>
              </a:tblGrid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Prestation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Branche cliente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Bu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cliente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Client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Responsable au Pôle Echanges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ACCILINE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BFC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Direction Santé Sécurité et Système de Management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Mehdi M'TOUGUI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 VEGA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GSIT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Solutions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d'infrastructures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Mehdi M'TOUGUI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AMADEUS Echanges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DMPA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David BERGIN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APSARA / Echanges MAGC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E&amp;C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David BERGIN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Cristal Echanges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GSIT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Transformation et Qualité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Qualité, processus et SI interne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Mehdi M'TOUGUI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Echanges Formergaz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GSIT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Solutions Applicatives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Fonctions Support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Mehdi M'TOUGUI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Echanges PEGASEO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BINF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GRTgaz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Mehdi M'TOUGUI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Echanges PEGASUS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GSIT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Solutions Applicatives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Fonctions Support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Mehdi M'TOUGUI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Echanges SIDRH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GSIT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Solutions Applicatives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Décisionnel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Mehdi M'TOUGUI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Echanges SIMILI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GSIT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Solutions d'infrastructures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Mehdi M'TOUGUI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eAPACH'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GSIT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Support SI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Mehdi M'TOUGUI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Facture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Electronique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E&amp;C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David BERGIN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Frontal / IGE / MPT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E&amp;C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Amir HNAIN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GAIA Echanges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GSIT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Solutions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d'infrastructures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Pôle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Télécom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et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Sécurité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Mehdi M'TOUGUI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GDFE Echanges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GSIT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Solutions Applicatives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WEB IS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David BERGIN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ITB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GSIT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Solutions Applicatives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Fonctions Support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Mehdi M'TOUGUI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Orchestra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DMPA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David BERGIN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TSS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DMPA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David BERGIN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Switch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DMPA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Amir HNAIN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Sindi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DMPA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Amir HNAIN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OCTOPUS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DMPA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Christine Godart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Flux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symphonie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- OSP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DMPA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Christine Godart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Flux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symphonie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- AKIO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DMPA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Christine Godart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Flux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symphonie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- Estimation Facture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DMPA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Christine Godart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Flux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symphonie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- SYMAON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DMPA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Christine Godart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Flux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symphonie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MarelèveElec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DMPA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Christine Godart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WS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Portail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Mobile - partner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DMPA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Christine Godart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Roadmap</a:t>
            </a:r>
            <a:r>
              <a:rPr lang="fr-FR" dirty="0" smtClean="0"/>
              <a:t> applicative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F99002-2207-45C9-9E8B-125543CF2CEA}" type="datetime4">
              <a:rPr lang="fr-FR" smtClean="0"/>
              <a:pPr/>
              <a:t>19 avril 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7B63F8-E9BD-5549-9E1C-23FE3A0E3268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TITRE DE LA PRESENTATION</a:t>
            </a:r>
            <a:endParaRPr lang="fr-FR"/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165101" y="1648112"/>
          <a:ext cx="8737599" cy="5442808"/>
        </p:xfrm>
        <a:graphic>
          <a:graphicData uri="http://schemas.openxmlformats.org/drawingml/2006/table">
            <a:tbl>
              <a:tblPr/>
              <a:tblGrid>
                <a:gridCol w="4897935"/>
                <a:gridCol w="3839664"/>
              </a:tblGrid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Prestation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Roadmap</a:t>
                      </a:r>
                      <a:r>
                        <a:rPr lang="en-US" sz="1100" b="1" i="0" u="none" strike="noStrike" baseline="0" dirty="0" smtClean="0">
                          <a:solidFill>
                            <a:srgbClr val="FFFFFF"/>
                          </a:solidFill>
                          <a:latin typeface="Calibri"/>
                        </a:rPr>
                        <a:t> applicative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ACCILINE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Transformation vers GDC (Montée en version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vers WebMethods 9.9 + Migration vers GDC)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en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2016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8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 VEGA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Transformation vers GDC en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2016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AMADEUS Echanges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Dé-commissionnement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à prévoir 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2016/17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APSARA / Echanges MAGC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Plusieurs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version majeures par an (T1/T2/T3/T4) + Transformation vers GDC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Cristal Echanges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Transformation vers GDC en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2016 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 Nouveaux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flux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Echanges Formergaz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Transformation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vers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GDC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en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2016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Echanges PEGASEO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Transformation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vers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GDC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en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2016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Echanges PEGASUS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Transformation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vers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GDC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en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2016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Echanges SIDRH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Transformation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vers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GDC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en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2016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Echanges SIMILI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Dé-commissionnement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à prévoir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en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2016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eAPACH'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RAS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Facture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Electronique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(FAE)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Dé-commissionnement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à prévoir en 2016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FREDI (Frontal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/ IGE /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MPT)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Dé-commissionnement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à prévoir en 2016 + Migration des modules IGE/MPT vers GDC dans une nouvelle application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GAIA Echanges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Transformation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vers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GDC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en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2016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GDFE Echanges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Transformation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vers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GDC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en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2016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ITB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Transformation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vers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GDC + Nouveaux flux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Orchestra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Impact projet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fr-FR" sz="11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Shield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(Récupération des flux dans </a:t>
                      </a:r>
                      <a:r>
                        <a:rPr lang="fr-FR" sz="11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Shield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TSS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Impact projet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fr-FR" sz="11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Shield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FREDI (Switch)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FREDI : Fusion de Switch et </a:t>
                      </a:r>
                      <a:r>
                        <a:rPr lang="fr-FR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Sindi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fin 2016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FREDI (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Sindi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FREDI : Fusion de Switch et </a:t>
                      </a:r>
                      <a:r>
                        <a:rPr lang="fr-FR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Sindi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fin 2016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OCTOPUS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Plusieurs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version majeures par an + Projet </a:t>
                      </a:r>
                      <a:r>
                        <a:rPr lang="fr-FR" sz="11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Shield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Flux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symphonie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- OSP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Impact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projet </a:t>
                      </a:r>
                      <a:r>
                        <a:rPr lang="fr-FR" sz="11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Shield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Flux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symphonie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- AKIO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Impact</a:t>
                      </a:r>
                      <a:r>
                        <a:rPr lang="fr-FR" sz="1100" b="0" i="0" u="none" strike="noStrike" baseline="0" smtClean="0">
                          <a:solidFill>
                            <a:srgbClr val="000000"/>
                          </a:solidFill>
                          <a:latin typeface="Calibri"/>
                        </a:rPr>
                        <a:t> projet Shield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Flux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symphonie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- Estimation Facture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Impact</a:t>
                      </a:r>
                      <a:r>
                        <a:rPr lang="fr-FR" sz="1100" b="0" i="0" u="none" strike="noStrike" baseline="0" smtClean="0">
                          <a:solidFill>
                            <a:srgbClr val="000000"/>
                          </a:solidFill>
                          <a:latin typeface="Calibri"/>
                        </a:rPr>
                        <a:t> projet Shield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Flux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symphonie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- SYMAON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Impact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projet </a:t>
                      </a:r>
                      <a:r>
                        <a:rPr lang="fr-FR" sz="11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Shield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Flux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symphonie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MarelèveElec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Impact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projet </a:t>
                      </a:r>
                      <a:r>
                        <a:rPr lang="fr-FR" sz="11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Shield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WS Portail Mobile - partner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Impact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projet </a:t>
                      </a:r>
                      <a:r>
                        <a:rPr lang="fr-FR" sz="11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Shield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Modèle économique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RUN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F99002-2207-45C9-9E8B-125543CF2CEA}" type="datetime4">
              <a:rPr lang="fr-FR" smtClean="0"/>
              <a:pPr/>
              <a:t>19 avril 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7B63F8-E9BD-5549-9E1C-23FE3A0E3268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TITRE DE LA PRESENTATION</a:t>
            </a:r>
            <a:endParaRPr lang="fr-FR"/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1547999" y="3981461"/>
          <a:ext cx="6096000" cy="1828850"/>
        </p:xfrm>
        <a:graphic>
          <a:graphicData uri="http://schemas.openxmlformats.org/drawingml/2006/table">
            <a:tbl>
              <a:tblPr/>
              <a:tblGrid>
                <a:gridCol w="685800"/>
                <a:gridCol w="2413000"/>
                <a:gridCol w="1016000"/>
                <a:gridCol w="952500"/>
                <a:gridCol w="1028700"/>
              </a:tblGrid>
              <a:tr h="155246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ITB 2016</a:t>
                      </a:r>
                    </a:p>
                  </a:txBody>
                  <a:tcPr marL="7762" marR="7762" marT="77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Budget V2 2016 (en K€)</a:t>
                      </a: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099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Opex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Capex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Coût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Total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15524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RUN</a:t>
                      </a: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384,912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0,000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384,912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5524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Socle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62" marR="7762" marT="7762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Conduite applicative (IS Services)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105,712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105,712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52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MCO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51,726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51,726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2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Pilotage interne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8,864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8,864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Infrastructure INES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218,609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218,609</a:t>
                      </a:r>
                    </a:p>
                  </a:txBody>
                  <a:tcPr marL="7762" marR="7762" marT="7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008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762" marR="7762" marT="77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384,912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7762" marR="7762" marT="77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0,000</a:t>
                      </a:r>
                    </a:p>
                  </a:txBody>
                  <a:tcPr marL="7762" marR="7762" marT="7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384,912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7762" marR="7762" marT="7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9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612000" y="2124000"/>
            <a:ext cx="7920000" cy="3708000"/>
          </a:xfrm>
        </p:spPr>
        <p:txBody>
          <a:bodyPr/>
          <a:lstStyle/>
          <a:p>
            <a:r>
              <a:rPr lang="fr-FR" dirty="0" smtClean="0"/>
              <a:t>Le RUN se compose : </a:t>
            </a:r>
          </a:p>
          <a:p>
            <a:pPr lvl="1"/>
            <a:r>
              <a:rPr lang="fr-FR" dirty="0" smtClean="0"/>
              <a:t>La conduite applicative (DSA – Services SI)</a:t>
            </a:r>
          </a:p>
          <a:p>
            <a:pPr lvl="1"/>
            <a:r>
              <a:rPr lang="fr-FR" dirty="0" smtClean="0"/>
              <a:t>La MCO (Support Niveau 3 / Corrections d’anomalies / Evolutions mineures) (DSA – CGI)</a:t>
            </a:r>
          </a:p>
          <a:p>
            <a:pPr lvl="1"/>
            <a:r>
              <a:rPr lang="fr-FR" dirty="0" smtClean="0"/>
              <a:t>L’infrastructure INES (DSInfra)</a:t>
            </a:r>
          </a:p>
          <a:p>
            <a:pPr lvl="1"/>
            <a:r>
              <a:rPr lang="fr-FR" dirty="0" smtClean="0"/>
              <a:t>Le pilotage du Pôle Echanges</a:t>
            </a:r>
          </a:p>
          <a:p>
            <a:r>
              <a:rPr lang="fr-FR" dirty="0" smtClean="0"/>
              <a:t>Exemple ITB :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Modèle économique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F99002-2207-45C9-9E8B-125543CF2CEA}" type="datetime4">
              <a:rPr lang="fr-FR" smtClean="0"/>
              <a:pPr/>
              <a:t>19 avril 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7B63F8-E9BD-5549-9E1C-23FE3A0E3268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dirty="0" smtClean="0"/>
              <a:t>TITRE DE LA PRESENTATION</a:t>
            </a:r>
            <a:endParaRPr lang="fr-FR" dirty="0"/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612000" y="2124000"/>
            <a:ext cx="7920000" cy="3708000"/>
          </a:xfrm>
        </p:spPr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Build</a:t>
            </a:r>
            <a:r>
              <a:rPr lang="fr-FR" dirty="0" smtClean="0"/>
              <a:t> d’une évolution se compose : </a:t>
            </a:r>
          </a:p>
          <a:p>
            <a:pPr lvl="1"/>
            <a:r>
              <a:rPr lang="fr-FR" dirty="0" smtClean="0"/>
              <a:t>La conception générale (Pôle Echanges - Cellule d’expertise fonctionnelle) </a:t>
            </a:r>
          </a:p>
          <a:p>
            <a:pPr lvl="1"/>
            <a:r>
              <a:rPr lang="fr-FR" dirty="0" smtClean="0"/>
              <a:t>La réalisation (Design/</a:t>
            </a:r>
            <a:r>
              <a:rPr lang="fr-FR" dirty="0" err="1" smtClean="0"/>
              <a:t>Build</a:t>
            </a:r>
            <a:r>
              <a:rPr lang="fr-FR" dirty="0" smtClean="0"/>
              <a:t>/Test/</a:t>
            </a:r>
            <a:r>
              <a:rPr lang="fr-FR" dirty="0" err="1" smtClean="0"/>
              <a:t>Deploy</a:t>
            </a:r>
            <a:r>
              <a:rPr lang="fr-FR" dirty="0" smtClean="0"/>
              <a:t>) (Pôle Echanges - CGI)</a:t>
            </a:r>
          </a:p>
          <a:p>
            <a:pPr lvl="2"/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(La réalisation est réalisée en partie en France et en partie au Maroc)</a:t>
            </a:r>
          </a:p>
          <a:p>
            <a:pPr lvl="1"/>
            <a:r>
              <a:rPr lang="fr-FR" dirty="0" smtClean="0"/>
              <a:t>L’architecture (DSInfra) dans le cadre des ouvertures de flux</a:t>
            </a:r>
          </a:p>
          <a:p>
            <a:r>
              <a:rPr lang="fr-FR" dirty="0" smtClean="0"/>
              <a:t>En cas de </a:t>
            </a:r>
            <a:r>
              <a:rPr lang="fr-FR" dirty="0" err="1" smtClean="0"/>
              <a:t>build</a:t>
            </a:r>
            <a:r>
              <a:rPr lang="fr-FR" dirty="0" smtClean="0"/>
              <a:t> d’une nouvelle application ou évolution majeure impliquant une évolution de l’infrastructure : </a:t>
            </a:r>
          </a:p>
          <a:p>
            <a:pPr lvl="1"/>
            <a:r>
              <a:rPr lang="fr-FR" dirty="0" smtClean="0"/>
              <a:t>L’infrastructure INES (DSInfra)</a:t>
            </a:r>
          </a:p>
          <a:p>
            <a:pPr lvl="1"/>
            <a:r>
              <a:rPr lang="fr-FR" dirty="0" smtClean="0"/>
              <a:t>La mise en place de la conduite applicative (Services SI)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Modèle économique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F99002-2207-45C9-9E8B-125543CF2CEA}" type="datetime4">
              <a:rPr lang="fr-FR" smtClean="0"/>
              <a:pPr/>
              <a:t>19 avril 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7B63F8-E9BD-5549-9E1C-23FE3A0E3268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TITRE DE LA PRESENTATION</a:t>
            </a:r>
            <a:endParaRPr lang="fr-FR"/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1243797" y="2560092"/>
          <a:ext cx="7288203" cy="3398940"/>
        </p:xfrm>
        <a:graphic>
          <a:graphicData uri="http://schemas.openxmlformats.org/drawingml/2006/table">
            <a:tbl>
              <a:tblPr/>
              <a:tblGrid>
                <a:gridCol w="1537503"/>
                <a:gridCol w="990509"/>
                <a:gridCol w="504540"/>
                <a:gridCol w="604080"/>
                <a:gridCol w="824375"/>
                <a:gridCol w="1302953"/>
                <a:gridCol w="1524243"/>
              </a:tblGrid>
              <a:tr h="10766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Budget Build</a:t>
                      </a:r>
                    </a:p>
                  </a:txBody>
                  <a:tcPr marL="3845" marR="3845" marT="3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6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Montant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de la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prestation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5" marR="3845" marT="3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845" marR="3845" marT="3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845" marR="3845" marT="3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156 481 €</a:t>
                      </a:r>
                    </a:p>
                  </a:txBody>
                  <a:tcPr marL="3845" marR="3845" marT="3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845" marR="3845" marT="3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845" marR="3845" marT="3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845" marR="3845" marT="3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69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845" marR="3845" marT="3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845" marR="3845" marT="3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845" marR="3845" marT="3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845" marR="3845" marT="3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845" marR="3845" marT="3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845" marR="3845" marT="3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845" marR="3845" marT="38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072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Référence du service au sein du catalogue </a:t>
                      </a:r>
                      <a:r>
                        <a:rPr lang="fr-F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ENGIE IT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5" marR="3845" marT="38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Prestation</a:t>
                      </a:r>
                    </a:p>
                  </a:txBody>
                  <a:tcPr marL="3845" marR="3845" marT="384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Charges J.H</a:t>
                      </a:r>
                    </a:p>
                  </a:txBody>
                  <a:tcPr marL="3845" marR="3845" marT="384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Budget total € HT </a:t>
                      </a:r>
                    </a:p>
                  </a:txBody>
                  <a:tcPr marL="3845" marR="3845" marT="384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Type d'activité</a:t>
                      </a:r>
                    </a:p>
                  </a:txBody>
                  <a:tcPr marL="3845" marR="3845" marT="384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Fournisseur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5" marR="3845" marT="384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9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DVM 401</a:t>
                      </a:r>
                    </a:p>
                  </a:txBody>
                  <a:tcPr marL="3845" marR="3845" marT="38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Forfait CGI France</a:t>
                      </a:r>
                    </a:p>
                  </a:txBody>
                  <a:tcPr marL="3845" marR="3845" marT="384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59,25</a:t>
                      </a:r>
                    </a:p>
                  </a:txBody>
                  <a:tcPr marL="3845" marR="3845" marT="38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32 926 €</a:t>
                      </a:r>
                    </a:p>
                  </a:txBody>
                  <a:tcPr marL="3845" marR="3845" marT="384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Réalisation d’une application ou d’une infrastructure en mode projet</a:t>
                      </a:r>
                    </a:p>
                  </a:txBody>
                  <a:tcPr marL="3845" marR="3845" marT="384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Solutions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applicatives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/ WEB IS /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Pôle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Echanges</a:t>
                      </a:r>
                    </a:p>
                  </a:txBody>
                  <a:tcPr marL="3845" marR="3845" marT="384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9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DVM 401</a:t>
                      </a:r>
                    </a:p>
                  </a:txBody>
                  <a:tcPr marL="3845" marR="3845" marT="38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Forfait CGI Maroc</a:t>
                      </a:r>
                    </a:p>
                  </a:txBody>
                  <a:tcPr marL="3845" marR="3845" marT="384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96,29</a:t>
                      </a:r>
                    </a:p>
                  </a:txBody>
                  <a:tcPr marL="3845" marR="3845" marT="38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33 496 €</a:t>
                      </a:r>
                    </a:p>
                  </a:txBody>
                  <a:tcPr marL="3845" marR="3845" marT="384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Réalisation d’une application ou d’une infrastructure en mode projet</a:t>
                      </a:r>
                    </a:p>
                  </a:txBody>
                  <a:tcPr marL="3845" marR="3845" marT="384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Solutions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applicatives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/ WEB IS /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Pôle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Echanges</a:t>
                      </a:r>
                    </a:p>
                  </a:txBody>
                  <a:tcPr marL="3845" marR="3845" marT="384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9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DVM 401</a:t>
                      </a:r>
                    </a:p>
                  </a:txBody>
                  <a:tcPr marL="3845" marR="3845" marT="38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Pilotage Interne</a:t>
                      </a:r>
                    </a:p>
                  </a:txBody>
                  <a:tcPr marL="3845" marR="3845" marT="384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31,11</a:t>
                      </a:r>
                    </a:p>
                  </a:txBody>
                  <a:tcPr marL="3845" marR="3845" marT="38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26 878 €</a:t>
                      </a:r>
                    </a:p>
                  </a:txBody>
                  <a:tcPr marL="3845" marR="3845" marT="384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Réalisation d’une application ou d’une infrastructure en mode projet</a:t>
                      </a:r>
                    </a:p>
                  </a:txBody>
                  <a:tcPr marL="3845" marR="3845" marT="384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Solutions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applicatives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/ WEB IS /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Pôle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Echanges</a:t>
                      </a:r>
                    </a:p>
                  </a:txBody>
                  <a:tcPr marL="3845" marR="3845" marT="384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9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DVM 401</a:t>
                      </a:r>
                    </a:p>
                  </a:txBody>
                  <a:tcPr marL="3845" marR="3845" marT="38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Responsable de Pôle</a:t>
                      </a:r>
                    </a:p>
                  </a:txBody>
                  <a:tcPr marL="3845" marR="3845" marT="384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0,00</a:t>
                      </a:r>
                    </a:p>
                  </a:txBody>
                  <a:tcPr marL="3845" marR="3845" marT="38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0 €</a:t>
                      </a:r>
                    </a:p>
                  </a:txBody>
                  <a:tcPr marL="3845" marR="3845" marT="384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Réalisation d’une application ou d’une infrastructure en mode projet</a:t>
                      </a:r>
                    </a:p>
                  </a:txBody>
                  <a:tcPr marL="3845" marR="3845" marT="384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Solutions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applicatives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/ WEB IS /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Pôle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Echanges</a:t>
                      </a:r>
                    </a:p>
                  </a:txBody>
                  <a:tcPr marL="3845" marR="3845" marT="384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9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DVM 408</a:t>
                      </a:r>
                    </a:p>
                  </a:txBody>
                  <a:tcPr marL="3845" marR="3845" marT="38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Architecture</a:t>
                      </a:r>
                    </a:p>
                  </a:txBody>
                  <a:tcPr marL="3845" marR="3845" marT="384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0,00</a:t>
                      </a:r>
                    </a:p>
                  </a:txBody>
                  <a:tcPr marL="3845" marR="3845" marT="38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14 700 €</a:t>
                      </a:r>
                    </a:p>
                  </a:txBody>
                  <a:tcPr marL="3845" marR="3845" marT="384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Infrastructure Architecture &amp; Expertise</a:t>
                      </a:r>
                    </a:p>
                  </a:txBody>
                  <a:tcPr marL="3845" marR="3845" marT="384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Solutions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d'infrastructures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5" marR="3845" marT="384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9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FDT 602</a:t>
                      </a:r>
                    </a:p>
                  </a:txBody>
                  <a:tcPr marL="3845" marR="3845" marT="38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Build</a:t>
                      </a:r>
                    </a:p>
                  </a:txBody>
                  <a:tcPr marL="3845" marR="3845" marT="384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0,00</a:t>
                      </a:r>
                    </a:p>
                  </a:txBody>
                  <a:tcPr marL="3845" marR="3845" marT="38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45 481 €</a:t>
                      </a:r>
                    </a:p>
                  </a:txBody>
                  <a:tcPr marL="3845" marR="3845" marT="384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Fondation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INES</a:t>
                      </a:r>
                    </a:p>
                  </a:txBody>
                  <a:tcPr marL="3845" marR="3845" marT="384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Solutions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d'infrastructures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5" marR="3845" marT="384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9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PRD310</a:t>
                      </a:r>
                    </a:p>
                  </a:txBody>
                  <a:tcPr marL="3845" marR="3845" marT="38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Build</a:t>
                      </a:r>
                    </a:p>
                  </a:txBody>
                  <a:tcPr marL="3845" marR="3845" marT="384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0,00</a:t>
                      </a:r>
                    </a:p>
                  </a:txBody>
                  <a:tcPr marL="3845" marR="3845" marT="38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3 000 €</a:t>
                      </a:r>
                    </a:p>
                  </a:txBody>
                  <a:tcPr marL="3845" marR="3845" marT="384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Offre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Virtualisation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GDC - Cloud / X86 / Unix et Offre Physique GDC</a:t>
                      </a:r>
                    </a:p>
                  </a:txBody>
                  <a:tcPr marL="3845" marR="3845" marT="384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Solutions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d'infrastructures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5" marR="3845" marT="384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6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845" marR="3845" marT="38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845" marR="3845" marT="38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845" marR="3845" marT="38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156 481 €</a:t>
                      </a:r>
                    </a:p>
                  </a:txBody>
                  <a:tcPr marL="3845" marR="3845" marT="38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845" marR="3845" marT="38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845" marR="3845" marT="38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845" marR="3845" marT="38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612000" y="2124000"/>
            <a:ext cx="7920000" cy="3708000"/>
          </a:xfrm>
        </p:spPr>
        <p:txBody>
          <a:bodyPr/>
          <a:lstStyle/>
          <a:p>
            <a:r>
              <a:rPr lang="fr-FR" dirty="0" smtClean="0"/>
              <a:t>Exemple eAPACH :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6000" y="715033"/>
            <a:ext cx="6294700" cy="324000"/>
          </a:xfrm>
        </p:spPr>
        <p:txBody>
          <a:bodyPr/>
          <a:lstStyle/>
          <a:p>
            <a:r>
              <a:rPr lang="fr-FR" dirty="0" smtClean="0"/>
              <a:t>Budget Pôle Echanges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(hors Octopus)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Voir PJ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F99002-2207-45C9-9E8B-125543CF2CEA}" type="datetime4">
              <a:rPr lang="fr-FR" smtClean="0"/>
              <a:pPr/>
              <a:t>19 avril 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7B63F8-E9BD-5549-9E1C-23FE3A0E3268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TITRE DE LA PRESENTATION</a:t>
            </a:r>
            <a:endParaRPr lang="fr-FR"/>
          </a:p>
        </p:txBody>
      </p:sp>
      <p:graphicFrame>
        <p:nvGraphicFramePr>
          <p:cNvPr id="8" name="Objet 7"/>
          <p:cNvGraphicFramePr>
            <a:graphicFrameLocks noChangeAspect="1"/>
          </p:cNvGraphicFramePr>
          <p:nvPr/>
        </p:nvGraphicFramePr>
        <p:xfrm>
          <a:off x="4114800" y="3043238"/>
          <a:ext cx="914400" cy="771525"/>
        </p:xfrm>
        <a:graphic>
          <a:graphicData uri="http://schemas.openxmlformats.org/presentationml/2006/ole">
            <p:oleObj spid="_x0000_s34818" name="Feuille de calcul" showAsIcon="1" r:id="rId3" imgW="914400" imgH="771480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6000" y="715033"/>
            <a:ext cx="6294700" cy="324000"/>
          </a:xfrm>
        </p:spPr>
        <p:txBody>
          <a:bodyPr/>
          <a:lstStyle/>
          <a:p>
            <a:r>
              <a:rPr lang="fr-FR" dirty="0" smtClean="0"/>
              <a:t>Liste des travaux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RUN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612000" y="1641400"/>
            <a:ext cx="7920000" cy="4734000"/>
          </a:xfrm>
        </p:spPr>
        <p:txBody>
          <a:bodyPr/>
          <a:lstStyle/>
          <a:p>
            <a:pPr marL="174625" lvl="0" indent="-174625" algn="just" defTabSz="914400" fontAlgn="base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Arial" charset="0"/>
              <a:buChar char="&gt;"/>
              <a:defRPr/>
            </a:pPr>
            <a:r>
              <a:rPr lang="fr-FR" sz="1600" kern="0" dirty="0" smtClean="0">
                <a:solidFill>
                  <a:srgbClr val="333333"/>
                </a:solidFill>
              </a:rPr>
              <a:t>Ci-après la description des travaux de RUN :</a:t>
            </a:r>
          </a:p>
          <a:p>
            <a:r>
              <a:rPr lang="fr-FR" sz="1400" dirty="0" smtClean="0"/>
              <a:t>Supervision</a:t>
            </a:r>
          </a:p>
          <a:p>
            <a:pPr lvl="1"/>
            <a:r>
              <a:rPr lang="fr-FR" sz="1200" dirty="0" smtClean="0"/>
              <a:t>suivi des flux (informations à afficher dans l’OSS)</a:t>
            </a:r>
          </a:p>
          <a:p>
            <a:r>
              <a:rPr lang="fr-FR" sz="1400" dirty="0" smtClean="0"/>
              <a:t>Conduite applicative</a:t>
            </a:r>
          </a:p>
          <a:p>
            <a:pPr lvl="1"/>
            <a:r>
              <a:rPr lang="fr-FR" sz="1200" dirty="0" smtClean="0"/>
              <a:t>n ctrl par jour sur la console OSS (suivi des échanges, suivi des traces, </a:t>
            </a:r>
            <a:r>
              <a:rPr lang="fr-FR" sz="1200" dirty="0" err="1" smtClean="0"/>
              <a:t>rejeu</a:t>
            </a:r>
            <a:r>
              <a:rPr lang="fr-FR" sz="1200" dirty="0" smtClean="0"/>
              <a:t>)</a:t>
            </a:r>
          </a:p>
          <a:p>
            <a:pPr lvl="1"/>
            <a:r>
              <a:rPr lang="fr-FR" sz="1200" dirty="0" smtClean="0"/>
              <a:t>Analyses et suivi des  incidents </a:t>
            </a:r>
          </a:p>
          <a:p>
            <a:pPr lvl="1"/>
            <a:r>
              <a:rPr lang="fr-FR" sz="1200" dirty="0" smtClean="0"/>
              <a:t>Plage horaire standard (extension possible sur demande)</a:t>
            </a:r>
          </a:p>
          <a:p>
            <a:pPr lvl="1"/>
            <a:r>
              <a:rPr lang="fr-FR" sz="1200" dirty="0" smtClean="0"/>
              <a:t>En option : (Météo des échanges, Comité mensuel)</a:t>
            </a:r>
          </a:p>
          <a:p>
            <a:r>
              <a:rPr lang="fr-FR" sz="1400" dirty="0" smtClean="0"/>
              <a:t>Conduite technique </a:t>
            </a:r>
          </a:p>
          <a:p>
            <a:pPr lvl="1"/>
            <a:r>
              <a:rPr lang="fr-FR" sz="1200" dirty="0" smtClean="0"/>
              <a:t>De l’infrastructures INES, INES B2B sur plage horaire standard (extension possible sur demande)</a:t>
            </a:r>
          </a:p>
          <a:p>
            <a:r>
              <a:rPr lang="fr-FR" sz="1400" dirty="0" smtClean="0"/>
              <a:t>MCO</a:t>
            </a:r>
          </a:p>
          <a:p>
            <a:pPr lvl="1"/>
            <a:r>
              <a:rPr lang="fr-FR" sz="1200" dirty="0" smtClean="0"/>
              <a:t>Correction des anomalies</a:t>
            </a:r>
          </a:p>
          <a:p>
            <a:r>
              <a:rPr lang="fr-FR" sz="1400" dirty="0" smtClean="0"/>
              <a:t>Support Niveau 3</a:t>
            </a:r>
          </a:p>
          <a:p>
            <a:pPr lvl="1"/>
            <a:r>
              <a:rPr lang="fr-FR" sz="1200" dirty="0" smtClean="0"/>
              <a:t>Plage horaire standard (extension possible sur demande)</a:t>
            </a:r>
          </a:p>
          <a:p>
            <a:r>
              <a:rPr lang="fr-FR" sz="1400" dirty="0" smtClean="0"/>
              <a:t>Evolutions mineures</a:t>
            </a:r>
          </a:p>
          <a:p>
            <a:pPr lvl="1"/>
            <a:r>
              <a:rPr lang="fr-FR" sz="1200" dirty="0" smtClean="0"/>
              <a:t>Réalisation d’évolutions mineures</a:t>
            </a:r>
            <a:endParaRPr lang="en-US" sz="1200" dirty="0" smtClean="0"/>
          </a:p>
          <a:p>
            <a:pPr marL="174625" lvl="0" indent="-174625" algn="just" defTabSz="914400" fontAlgn="base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Arial" charset="0"/>
              <a:buChar char="&gt;"/>
              <a:defRPr/>
            </a:pPr>
            <a:endParaRPr lang="fr-FR" sz="1600" kern="0" dirty="0" smtClean="0">
              <a:solidFill>
                <a:srgbClr val="333333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F99002-2207-45C9-9E8B-125543CF2CEA}" type="datetime4">
              <a:rPr lang="fr-FR" smtClean="0"/>
              <a:pPr/>
              <a:t>19 avril 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7B63F8-E9BD-5549-9E1C-23FE3A0E3268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TITRE DE LA PRESENTATION</a:t>
            </a:r>
            <a:endParaRPr lang="fr-F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6000" y="715033"/>
            <a:ext cx="6294700" cy="324000"/>
          </a:xfrm>
        </p:spPr>
        <p:txBody>
          <a:bodyPr/>
          <a:lstStyle/>
          <a:p>
            <a:r>
              <a:rPr lang="fr-FR" dirty="0" smtClean="0"/>
              <a:t>Liste des travaux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74625" lvl="0" indent="-174625" algn="just" defTabSz="914400" fontAlgn="base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Arial" charset="0"/>
              <a:buChar char="&gt;"/>
              <a:defRPr/>
            </a:pPr>
            <a:r>
              <a:rPr lang="fr-FR" sz="1600" kern="0" dirty="0" smtClean="0">
                <a:solidFill>
                  <a:srgbClr val="333333"/>
                </a:solidFill>
              </a:rPr>
              <a:t>Ci-après la description des travaux pour la mise en œuvre des briques applicatives Echanges (ESB/EAI) pour chaque phase projet dans le respect du processus projet ENGIE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F99002-2207-45C9-9E8B-125543CF2CEA}" type="datetime4">
              <a:rPr lang="fr-FR" smtClean="0"/>
              <a:pPr/>
              <a:t>19 avril 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7B63F8-E9BD-5549-9E1C-23FE3A0E3268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TITRE DE LA PRESENTATION</a:t>
            </a:r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387280" y="5450344"/>
            <a:ext cx="6171536" cy="7345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lvl="1" indent="-177800">
              <a:spcAft>
                <a:spcPts val="300"/>
              </a:spcAft>
              <a:buClr>
                <a:schemeClr val="accent2"/>
              </a:buClr>
              <a:buFont typeface="Arial" charset="0"/>
              <a:buChar char="■"/>
            </a:pPr>
            <a:r>
              <a:rPr lang="fr-FR" sz="900" dirty="0" smtClean="0">
                <a:solidFill>
                  <a:srgbClr val="333333"/>
                </a:solidFill>
              </a:rPr>
              <a:t>Livraison / Déploiement</a:t>
            </a:r>
          </a:p>
          <a:p>
            <a:pPr marL="625475" lvl="2" indent="-269875">
              <a:spcAft>
                <a:spcPts val="300"/>
              </a:spcAft>
              <a:buClr>
                <a:srgbClr val="333333"/>
              </a:buClr>
              <a:buFont typeface="Arial" pitchFamily="34" charset="0"/>
              <a:buChar char="–"/>
            </a:pPr>
            <a:r>
              <a:rPr lang="fr-FR" sz="900" dirty="0" smtClean="0">
                <a:solidFill>
                  <a:srgbClr val="333333"/>
                </a:solidFill>
              </a:rPr>
              <a:t>Packaging</a:t>
            </a:r>
          </a:p>
          <a:p>
            <a:pPr marL="625475" lvl="2" indent="-269875">
              <a:spcAft>
                <a:spcPts val="300"/>
              </a:spcAft>
              <a:buClr>
                <a:srgbClr val="333333"/>
              </a:buClr>
              <a:buFont typeface="Arial" pitchFamily="34" charset="0"/>
              <a:buChar char="–"/>
            </a:pPr>
            <a:r>
              <a:rPr lang="fr-FR" sz="900" dirty="0" smtClean="0">
                <a:solidFill>
                  <a:srgbClr val="333333"/>
                </a:solidFill>
              </a:rPr>
              <a:t>Livraison en Pré-Production / Production</a:t>
            </a:r>
          </a:p>
          <a:p>
            <a:pPr marL="625475" lvl="2" indent="-269875">
              <a:spcAft>
                <a:spcPts val="300"/>
              </a:spcAft>
              <a:buClr>
                <a:srgbClr val="333333"/>
              </a:buClr>
              <a:buFont typeface="Arial" pitchFamily="34" charset="0"/>
              <a:buChar char="–"/>
            </a:pPr>
            <a:r>
              <a:rPr lang="fr-FR" sz="900" dirty="0" smtClean="0">
                <a:solidFill>
                  <a:srgbClr val="333333"/>
                </a:solidFill>
              </a:rPr>
              <a:t>Rédaction de la PTI / P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87280" y="4831864"/>
            <a:ext cx="6171536" cy="5509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lvl="1" indent="-177800">
              <a:spcAft>
                <a:spcPts val="300"/>
              </a:spcAft>
              <a:buClr>
                <a:schemeClr val="accent2"/>
              </a:buClr>
              <a:buFont typeface="Arial" charset="0"/>
              <a:buChar char="■"/>
            </a:pPr>
            <a:r>
              <a:rPr lang="fr-FR" sz="900" dirty="0" smtClean="0">
                <a:solidFill>
                  <a:srgbClr val="333333"/>
                </a:solidFill>
              </a:rPr>
              <a:t>Tests</a:t>
            </a:r>
          </a:p>
          <a:p>
            <a:pPr marL="625475" lvl="2" indent="-269875">
              <a:spcAft>
                <a:spcPts val="300"/>
              </a:spcAft>
              <a:buClr>
                <a:srgbClr val="333333"/>
              </a:buClr>
              <a:buFont typeface="Arial" pitchFamily="34" charset="0"/>
              <a:buChar char="–"/>
            </a:pPr>
            <a:r>
              <a:rPr lang="fr-FR" sz="900" dirty="0" smtClean="0">
                <a:solidFill>
                  <a:srgbClr val="333333"/>
                </a:solidFill>
              </a:rPr>
              <a:t>Tests d’intégration</a:t>
            </a:r>
          </a:p>
          <a:p>
            <a:pPr marL="625475" lvl="2" indent="-269875">
              <a:spcAft>
                <a:spcPts val="300"/>
              </a:spcAft>
              <a:buClr>
                <a:srgbClr val="333333"/>
              </a:buClr>
              <a:buFont typeface="Arial" pitchFamily="34" charset="0"/>
              <a:buChar char="–"/>
            </a:pPr>
            <a:r>
              <a:rPr lang="fr-FR" sz="900" dirty="0" smtClean="0">
                <a:solidFill>
                  <a:srgbClr val="333333"/>
                </a:solidFill>
              </a:rPr>
              <a:t>Support recette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87280" y="3904144"/>
            <a:ext cx="6171536" cy="8569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lvl="1" indent="-177800">
              <a:spcAft>
                <a:spcPts val="300"/>
              </a:spcAft>
              <a:buClr>
                <a:schemeClr val="accent2"/>
              </a:buClr>
              <a:buFont typeface="Arial" charset="0"/>
              <a:buChar char="■"/>
            </a:pPr>
            <a:r>
              <a:rPr lang="fr-FR" sz="900" dirty="0" smtClean="0">
                <a:solidFill>
                  <a:srgbClr val="333333"/>
                </a:solidFill>
              </a:rPr>
              <a:t>Réalisation</a:t>
            </a:r>
          </a:p>
          <a:p>
            <a:pPr marL="625475" lvl="2" indent="-269875">
              <a:spcAft>
                <a:spcPts val="300"/>
              </a:spcAft>
              <a:buClr>
                <a:srgbClr val="333333"/>
              </a:buClr>
              <a:buFont typeface="Arial" pitchFamily="34" charset="0"/>
              <a:buChar char="–"/>
            </a:pPr>
            <a:r>
              <a:rPr lang="fr-FR" sz="900" dirty="0" smtClean="0">
                <a:solidFill>
                  <a:srgbClr val="333333"/>
                </a:solidFill>
              </a:rPr>
              <a:t>Mise en place de l’infrastructure INES</a:t>
            </a:r>
          </a:p>
          <a:p>
            <a:pPr marL="625475" lvl="2" indent="-269875">
              <a:spcAft>
                <a:spcPts val="300"/>
              </a:spcAft>
              <a:buClr>
                <a:srgbClr val="333333"/>
              </a:buClr>
              <a:buFont typeface="Arial" pitchFamily="34" charset="0"/>
              <a:buChar char="–"/>
            </a:pPr>
            <a:r>
              <a:rPr lang="fr-FR" sz="900" dirty="0" smtClean="0">
                <a:solidFill>
                  <a:srgbClr val="333333"/>
                </a:solidFill>
              </a:rPr>
              <a:t>Développement Echanges</a:t>
            </a:r>
          </a:p>
          <a:p>
            <a:pPr marL="625475" lvl="2" indent="-269875">
              <a:spcAft>
                <a:spcPts val="300"/>
              </a:spcAft>
              <a:buClr>
                <a:srgbClr val="333333"/>
              </a:buClr>
              <a:buFont typeface="Arial" pitchFamily="34" charset="0"/>
              <a:buChar char="–"/>
            </a:pPr>
            <a:r>
              <a:rPr lang="fr-FR" sz="900" dirty="0" smtClean="0">
                <a:solidFill>
                  <a:srgbClr val="333333"/>
                </a:solidFill>
              </a:rPr>
              <a:t>Tests unitaires</a:t>
            </a:r>
          </a:p>
          <a:p>
            <a:pPr marL="625475" lvl="2" indent="-269875">
              <a:spcAft>
                <a:spcPts val="300"/>
              </a:spcAft>
              <a:buClr>
                <a:srgbClr val="333333"/>
              </a:buClr>
              <a:buFont typeface="Arial" pitchFamily="34" charset="0"/>
              <a:buChar char="–"/>
            </a:pPr>
            <a:r>
              <a:rPr lang="fr-FR" sz="900" dirty="0" smtClean="0">
                <a:solidFill>
                  <a:srgbClr val="333333"/>
                </a:solidFill>
              </a:rPr>
              <a:t>Mise en recette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87280" y="2607876"/>
            <a:ext cx="6171536" cy="12242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54013" lvl="1" indent="-177800">
              <a:spcAft>
                <a:spcPts val="300"/>
              </a:spcAft>
              <a:buClr>
                <a:schemeClr val="accent2"/>
              </a:buClr>
              <a:buFont typeface="Arial" charset="0"/>
              <a:buChar char="■"/>
            </a:pPr>
            <a:r>
              <a:rPr lang="fr-FR" sz="900" dirty="0" smtClean="0">
                <a:solidFill>
                  <a:srgbClr val="333333"/>
                </a:solidFill>
              </a:rPr>
              <a:t>Conception Générale / Architecture :</a:t>
            </a:r>
          </a:p>
          <a:p>
            <a:pPr marL="625475" lvl="2" indent="-269875">
              <a:spcAft>
                <a:spcPts val="300"/>
              </a:spcAft>
              <a:buClr>
                <a:srgbClr val="333333"/>
              </a:buClr>
              <a:buFont typeface="Arial" pitchFamily="34" charset="0"/>
              <a:buChar char="–"/>
            </a:pPr>
            <a:r>
              <a:rPr lang="fr-FR" sz="900" dirty="0" smtClean="0">
                <a:solidFill>
                  <a:srgbClr val="333333"/>
                </a:solidFill>
              </a:rPr>
              <a:t>Ateliers de conception générale</a:t>
            </a:r>
          </a:p>
          <a:p>
            <a:pPr marL="625475" lvl="2" indent="-269875">
              <a:spcAft>
                <a:spcPts val="300"/>
              </a:spcAft>
              <a:buClr>
                <a:srgbClr val="333333"/>
              </a:buClr>
              <a:buFont typeface="Arial" pitchFamily="34" charset="0"/>
              <a:buChar char="–"/>
            </a:pPr>
            <a:r>
              <a:rPr lang="fr-FR" sz="900" dirty="0" smtClean="0">
                <a:solidFill>
                  <a:srgbClr val="333333"/>
                </a:solidFill>
              </a:rPr>
              <a:t>DAT / MAJ DAT INES / Passage en CVT / ouvertures de flux / création de comptes B2B</a:t>
            </a:r>
          </a:p>
          <a:p>
            <a:pPr marL="354013" lvl="1" indent="-177800">
              <a:spcAft>
                <a:spcPts val="300"/>
              </a:spcAft>
              <a:buClr>
                <a:schemeClr val="accent2"/>
              </a:buClr>
              <a:buFont typeface="Arial" charset="0"/>
              <a:buChar char="■"/>
            </a:pPr>
            <a:r>
              <a:rPr lang="fr-FR" sz="900" dirty="0" smtClean="0">
                <a:solidFill>
                  <a:srgbClr val="333333"/>
                </a:solidFill>
              </a:rPr>
              <a:t>Conception Détaillée</a:t>
            </a:r>
          </a:p>
          <a:p>
            <a:pPr marL="625475" lvl="2" indent="-269875">
              <a:spcAft>
                <a:spcPts val="300"/>
              </a:spcAft>
              <a:buClr>
                <a:srgbClr val="333333"/>
              </a:buClr>
              <a:buFont typeface="Arial" pitchFamily="34" charset="0"/>
              <a:buChar char="–"/>
            </a:pPr>
            <a:r>
              <a:rPr lang="fr-FR" sz="900" dirty="0" smtClean="0">
                <a:solidFill>
                  <a:srgbClr val="333333"/>
                </a:solidFill>
              </a:rPr>
              <a:t>Création des contrats d’interface</a:t>
            </a:r>
          </a:p>
          <a:p>
            <a:pPr marL="625475" lvl="2" indent="-269875">
              <a:spcAft>
                <a:spcPts val="300"/>
              </a:spcAft>
              <a:buClr>
                <a:srgbClr val="333333"/>
              </a:buClr>
              <a:buFont typeface="Arial" pitchFamily="34" charset="0"/>
              <a:buChar char="–"/>
            </a:pPr>
            <a:r>
              <a:rPr lang="fr-FR" sz="900" dirty="0" smtClean="0">
                <a:solidFill>
                  <a:srgbClr val="333333"/>
                </a:solidFill>
              </a:rPr>
              <a:t>Création des Spécification Fonctionnelles Détaillées</a:t>
            </a:r>
          </a:p>
          <a:p>
            <a:pPr marL="625475" lvl="2" indent="-269875">
              <a:spcAft>
                <a:spcPts val="300"/>
              </a:spcAft>
              <a:buClr>
                <a:srgbClr val="333333"/>
              </a:buClr>
              <a:buFont typeface="Arial" pitchFamily="34" charset="0"/>
              <a:buChar char="–"/>
            </a:pPr>
            <a:r>
              <a:rPr lang="fr-FR" sz="900" dirty="0" smtClean="0">
                <a:solidFill>
                  <a:srgbClr val="333333"/>
                </a:solidFill>
              </a:rPr>
              <a:t>Rédaction du cahier de tests d’intégration</a:t>
            </a:r>
          </a:p>
        </p:txBody>
      </p:sp>
      <p:sp>
        <p:nvSpPr>
          <p:cNvPr id="13" name="Chevron 12"/>
          <p:cNvSpPr/>
          <p:nvPr/>
        </p:nvSpPr>
        <p:spPr>
          <a:xfrm rot="5400000">
            <a:off x="1632156" y="4155212"/>
            <a:ext cx="918195" cy="416059"/>
          </a:xfrm>
          <a:prstGeom prst="chevron">
            <a:avLst>
              <a:gd name="adj" fmla="val 1322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accent2">
                    <a:lumMod val="75000"/>
                  </a:schemeClr>
                </a:solidFill>
              </a:rPr>
              <a:t>BUILD</a:t>
            </a:r>
            <a:endParaRPr lang="fr-FR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 rot="5400000">
            <a:off x="1448517" y="3042583"/>
            <a:ext cx="1285473" cy="416059"/>
          </a:xfrm>
          <a:prstGeom prst="chevron">
            <a:avLst>
              <a:gd name="adj" fmla="val 1322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accent2">
                    <a:lumMod val="75000"/>
                  </a:schemeClr>
                </a:solidFill>
              </a:rPr>
              <a:t>DESIGN</a:t>
            </a:r>
            <a:endParaRPr lang="fr-FR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5400000">
            <a:off x="1785189" y="4929899"/>
            <a:ext cx="612130" cy="416059"/>
          </a:xfrm>
          <a:prstGeom prst="chevron">
            <a:avLst>
              <a:gd name="adj" fmla="val 1322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accent2">
                    <a:lumMod val="75000"/>
                  </a:schemeClr>
                </a:solidFill>
              </a:rPr>
              <a:t>TEST</a:t>
            </a:r>
            <a:endParaRPr lang="fr-FR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5400000">
            <a:off x="1723976" y="5609592"/>
            <a:ext cx="734556" cy="416059"/>
          </a:xfrm>
          <a:prstGeom prst="chevron">
            <a:avLst>
              <a:gd name="adj" fmla="val 1322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accent2">
                    <a:lumMod val="75000"/>
                  </a:schemeClr>
                </a:solidFill>
              </a:rPr>
              <a:t>DEPLOY</a:t>
            </a:r>
            <a:endParaRPr lang="fr-FR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Liste des travaux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RACI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RACI des activités de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smtClean="0"/>
              <a:t>d’un projet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F99002-2207-45C9-9E8B-125543CF2CEA}" type="datetime4">
              <a:rPr lang="fr-FR" smtClean="0"/>
              <a:pPr/>
              <a:t>19 avril 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7B63F8-E9BD-5549-9E1C-23FE3A0E3268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TITRE DE LA PRESENTATION</a:t>
            </a:r>
            <a:endParaRPr lang="fr-FR"/>
          </a:p>
        </p:txBody>
      </p:sp>
      <p:graphicFrame>
        <p:nvGraphicFramePr>
          <p:cNvPr id="8" name="Objet 7"/>
          <p:cNvGraphicFramePr>
            <a:graphicFrameLocks noChangeAspect="1"/>
          </p:cNvGraphicFramePr>
          <p:nvPr/>
        </p:nvGraphicFramePr>
        <p:xfrm>
          <a:off x="3848100" y="3429000"/>
          <a:ext cx="914400" cy="771525"/>
        </p:xfrm>
        <a:graphic>
          <a:graphicData uri="http://schemas.openxmlformats.org/presentationml/2006/ole">
            <p:oleObj spid="_x0000_s72706" name="Feuille de calcul" showAsIcon="1" r:id="rId3" imgW="914400" imgH="771480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Construction INES sur GDC : </a:t>
            </a:r>
          </a:p>
          <a:p>
            <a:pPr lvl="1"/>
            <a:r>
              <a:rPr lang="fr-FR" dirty="0" smtClean="0"/>
              <a:t>Mise en place de l’infrastructure des applications INES sur GDC</a:t>
            </a:r>
          </a:p>
          <a:p>
            <a:r>
              <a:rPr lang="fr-FR" dirty="0" smtClean="0"/>
              <a:t>Transformation applicative : </a:t>
            </a:r>
          </a:p>
          <a:p>
            <a:pPr lvl="1"/>
            <a:r>
              <a:rPr lang="fr-FR" dirty="0" smtClean="0"/>
              <a:t>Montée en version applicative (6/7/8) vers WebMethods 9.6</a:t>
            </a:r>
          </a:p>
          <a:p>
            <a:pPr lvl="1"/>
            <a:r>
              <a:rPr lang="fr-FR" dirty="0" smtClean="0"/>
              <a:t>Montée en version applicative vers Informatica 9.5.1</a:t>
            </a:r>
          </a:p>
          <a:p>
            <a:pPr lvl="1"/>
            <a:r>
              <a:rPr lang="fr-FR" dirty="0" smtClean="0"/>
              <a:t>Montée en version applicative vers Oracle 12C</a:t>
            </a:r>
          </a:p>
          <a:p>
            <a:pPr lvl="1"/>
            <a:r>
              <a:rPr lang="fr-FR" dirty="0" smtClean="0"/>
              <a:t>Sécurisation des échanges FTP (plus autorisés) : Bascule vers le protocole sécurisé FTPS/SFTP</a:t>
            </a:r>
          </a:p>
          <a:p>
            <a:r>
              <a:rPr lang="fr-FR" dirty="0" smtClean="0"/>
              <a:t>Dé-commissionnement de INES sur </a:t>
            </a:r>
            <a:r>
              <a:rPr lang="fr-FR" dirty="0" err="1" smtClean="0"/>
              <a:t>Legacy</a:t>
            </a:r>
            <a:endParaRPr lang="fr-FR" dirty="0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F99002-2207-45C9-9E8B-125543CF2CEA}" type="datetime4">
              <a:rPr lang="fr-FR" smtClean="0"/>
              <a:pPr/>
              <a:t>19 avril 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7B63F8-E9BD-5549-9E1C-23FE3A0E3268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TITRE DE LA PRESENTATION</a:t>
            </a:r>
            <a:endParaRPr lang="fr-FR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Transformation GDC</a:t>
            </a:r>
            <a:endParaRPr lang="en-US" dirty="0"/>
          </a:p>
        </p:txBody>
      </p:sp>
      <p:sp>
        <p:nvSpPr>
          <p:cNvPr id="10" name="Sous-titr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Périmètre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000" dirty="0" smtClean="0"/>
              <a:t>Le Pôle Echanges</a:t>
            </a:r>
            <a:endParaRPr lang="fr-FR" sz="2000" b="0" dirty="0" smtClean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175" lvl="0" indent="-3175">
              <a:spcBef>
                <a:spcPct val="20000"/>
              </a:spcBef>
              <a:buNone/>
              <a:defRPr/>
            </a:pPr>
            <a:r>
              <a:rPr lang="fr-FR" b="1" dirty="0" smtClean="0">
                <a:solidFill>
                  <a:srgbClr val="FFC000"/>
                </a:solidFill>
                <a:latin typeface="+mj-lt"/>
              </a:rPr>
              <a:t>Mission : Réaliser des applicatifs d’échanges sur l’infrastructure INES</a:t>
            </a:r>
          </a:p>
          <a:p>
            <a:pPr marL="269875" indent="-269875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/>
            </a:pPr>
            <a:r>
              <a:rPr lang="fr-FR" sz="1800" b="1" dirty="0" smtClean="0">
                <a:latin typeface="+mj-lt"/>
                <a:cs typeface="Arial" pitchFamily="34" charset="0"/>
              </a:rPr>
              <a:t>Les offres :</a:t>
            </a:r>
          </a:p>
          <a:p>
            <a:pPr marL="342900" lvl="0" indent="-342900">
              <a:spcBef>
                <a:spcPct val="20000"/>
              </a:spcBef>
              <a:buNone/>
              <a:defRPr/>
            </a:pPr>
            <a:r>
              <a:rPr lang="fr-FR" sz="1400" dirty="0" smtClean="0">
                <a:solidFill>
                  <a:srgbClr val="008EC0"/>
                </a:solidFill>
                <a:latin typeface="+mj-lt"/>
              </a:rPr>
              <a:t>&gt;&gt;  </a:t>
            </a:r>
            <a:r>
              <a:rPr lang="fr-FR" sz="1400" dirty="0" smtClean="0">
                <a:latin typeface="+mj-lt"/>
              </a:rPr>
              <a:t>Etude, Réalisation et MCO d’applicatifs d’échanges inter-applicatifs EAI/ ETL</a:t>
            </a:r>
          </a:p>
          <a:p>
            <a:pPr lvl="2"/>
            <a:r>
              <a:rPr lang="fr-FR" sz="1200" dirty="0" smtClean="0"/>
              <a:t>INES Echanges : Flux inter-applicatifs (EAI WebMethods), Gros volumes de Données (ETL Informatica), Fichiers (FTP, CFT, …)</a:t>
            </a:r>
          </a:p>
          <a:p>
            <a:pPr lvl="2"/>
            <a:r>
              <a:rPr lang="fr-FR" sz="1200" dirty="0" smtClean="0"/>
              <a:t>INES B2B : Flux  (Web Services), Transfert de Fichiers (CFT, SFTP, FTPS, FTP), Transfert de messages B2B(AS2) avec des partenaires extérieurs</a:t>
            </a:r>
          </a:p>
          <a:p>
            <a:pPr lvl="2"/>
            <a:r>
              <a:rPr lang="fr-FR" sz="1200" dirty="0" smtClean="0"/>
              <a:t>INES Processus: Orchestration / Suivi des processus métier (BPM), Suivi de l’activité métier (BAM), Gestion des règles métiers (BRM)</a:t>
            </a:r>
          </a:p>
          <a:p>
            <a:pPr lvl="2"/>
            <a:r>
              <a:rPr lang="fr-FR" sz="1200" dirty="0" smtClean="0"/>
              <a:t>INES Services : Gestion et médiation des services applicatifs (Web Services)</a:t>
            </a:r>
            <a:endParaRPr lang="en-US" sz="1200" dirty="0" smtClean="0"/>
          </a:p>
          <a:p>
            <a:pPr marL="342900" lvl="0" indent="-342900">
              <a:spcBef>
                <a:spcPct val="20000"/>
              </a:spcBef>
              <a:buNone/>
              <a:defRPr/>
            </a:pPr>
            <a:r>
              <a:rPr lang="fr-FR" sz="1400" dirty="0" smtClean="0">
                <a:solidFill>
                  <a:srgbClr val="008EC0"/>
                </a:solidFill>
                <a:latin typeface="+mj-lt"/>
              </a:rPr>
              <a:t>&gt;&gt;  </a:t>
            </a:r>
            <a:r>
              <a:rPr lang="fr-FR" sz="1400" dirty="0" smtClean="0">
                <a:latin typeface="+mj-lt"/>
              </a:rPr>
              <a:t>Accompagner les métiers vers des synergies transverses et orchestrer l’agilité du SI par la mise en place d’une démarche SOA dans le Groupe ENGIE</a:t>
            </a:r>
          </a:p>
          <a:p>
            <a:pPr marL="342900" lvl="0" indent="-342900">
              <a:spcBef>
                <a:spcPct val="20000"/>
              </a:spcBef>
              <a:buNone/>
              <a:defRPr/>
            </a:pPr>
            <a:r>
              <a:rPr lang="fr-FR" sz="1400" dirty="0" smtClean="0">
                <a:solidFill>
                  <a:srgbClr val="008EC0"/>
                </a:solidFill>
                <a:latin typeface="+mj-lt"/>
              </a:rPr>
              <a:t>&gt;&gt;  </a:t>
            </a:r>
            <a:r>
              <a:rPr lang="fr-FR" sz="1400" dirty="0" smtClean="0">
                <a:latin typeface="+mj-lt"/>
              </a:rPr>
              <a:t>Orchestration de processus (BPM), Moteur de règles (BRM)</a:t>
            </a:r>
          </a:p>
          <a:p>
            <a:pPr marL="342900" lvl="0" indent="-342900">
              <a:spcBef>
                <a:spcPct val="20000"/>
              </a:spcBef>
              <a:buNone/>
              <a:defRPr/>
            </a:pPr>
            <a:r>
              <a:rPr lang="fr-FR" sz="1400" dirty="0" smtClean="0">
                <a:solidFill>
                  <a:srgbClr val="008EC0"/>
                </a:solidFill>
                <a:latin typeface="+mj-lt"/>
              </a:rPr>
              <a:t>&gt;&gt;  </a:t>
            </a:r>
            <a:r>
              <a:rPr lang="fr-FR" sz="1400" dirty="0" smtClean="0">
                <a:latin typeface="+mj-lt"/>
              </a:rPr>
              <a:t>Implémentation d’IHM pour permettre les interactions humaines avec les processus transverses</a:t>
            </a:r>
          </a:p>
          <a:p>
            <a:pPr marL="342900" lvl="0" indent="-342900">
              <a:spcBef>
                <a:spcPct val="20000"/>
              </a:spcBef>
              <a:buNone/>
              <a:defRPr/>
            </a:pPr>
            <a:endParaRPr lang="fr-FR" sz="1400" i="1" dirty="0" smtClean="0">
              <a:latin typeface="+mj-lt"/>
            </a:endParaRPr>
          </a:p>
          <a:p>
            <a:pPr marL="342900" lvl="0" indent="-342900">
              <a:spcBef>
                <a:spcPct val="20000"/>
              </a:spcBef>
              <a:buNone/>
              <a:defRPr/>
            </a:pPr>
            <a:endParaRPr lang="fr-FR" i="1" dirty="0" smtClean="0">
              <a:latin typeface="+mj-lt"/>
            </a:endParaRPr>
          </a:p>
          <a:p>
            <a:pPr lvl="1">
              <a:buNone/>
            </a:pPr>
            <a:endParaRPr lang="fr-FR" i="1" dirty="0" smtClean="0"/>
          </a:p>
          <a:p>
            <a:pPr>
              <a:spcAft>
                <a:spcPts val="0"/>
              </a:spcAft>
              <a:buNone/>
            </a:pPr>
            <a:endParaRPr lang="fr-FR" sz="1000" dirty="0" smtClean="0"/>
          </a:p>
          <a:p>
            <a:pPr>
              <a:spcAft>
                <a:spcPts val="0"/>
              </a:spcAft>
              <a:buFontTx/>
              <a:buChar char="-"/>
            </a:pPr>
            <a:endParaRPr lang="fr-FR" sz="1000" dirty="0" smtClean="0"/>
          </a:p>
          <a:p>
            <a:pPr>
              <a:spcAft>
                <a:spcPts val="0"/>
              </a:spcAft>
              <a:buFontTx/>
              <a:buChar char="-"/>
            </a:pPr>
            <a:endParaRPr lang="fr-FR" sz="1000" dirty="0" smtClean="0"/>
          </a:p>
          <a:p>
            <a:endParaRPr lang="fr-FR" dirty="0"/>
          </a:p>
        </p:txBody>
      </p:sp>
      <p:sp>
        <p:nvSpPr>
          <p:cNvPr id="10243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008D2D-CA12-41CA-916D-6E462920AE00}" type="slidenum">
              <a:rPr lang="fr-FR" smtClean="0">
                <a:solidFill>
                  <a:srgbClr val="0073C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fr-FR" smtClean="0">
              <a:solidFill>
                <a:srgbClr val="0073C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6000" y="715033"/>
            <a:ext cx="6294700" cy="324000"/>
          </a:xfrm>
        </p:spPr>
        <p:txBody>
          <a:bodyPr/>
          <a:lstStyle/>
          <a:p>
            <a:r>
              <a:rPr lang="fr-FR" dirty="0" smtClean="0"/>
              <a:t>Transformation GDC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Enjeux et bénéfices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F99002-2207-45C9-9E8B-125543CF2CEA}" type="datetime4">
              <a:rPr lang="fr-FR" smtClean="0"/>
              <a:pPr/>
              <a:t>19 avril 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7B63F8-E9BD-5549-9E1C-23FE3A0E3268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dirty="0" smtClean="0"/>
              <a:t>TITRE DE LA PRESENTATION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Les enjeux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Les bénéfices </a:t>
            </a:r>
            <a:endParaRPr lang="en-US" dirty="0"/>
          </a:p>
        </p:txBody>
      </p:sp>
      <p:graphicFrame>
        <p:nvGraphicFramePr>
          <p:cNvPr id="9" name="Espace réservé du contenu 14"/>
          <p:cNvGraphicFramePr>
            <a:graphicFrameLocks/>
          </p:cNvGraphicFramePr>
          <p:nvPr/>
        </p:nvGraphicFramePr>
        <p:xfrm>
          <a:off x="2190801" y="1778000"/>
          <a:ext cx="2952699" cy="2278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Espace réservé du contenu 8"/>
          <p:cNvGraphicFramePr>
            <a:graphicFrameLocks/>
          </p:cNvGraphicFramePr>
          <p:nvPr/>
        </p:nvGraphicFramePr>
        <p:xfrm>
          <a:off x="3365500" y="3822700"/>
          <a:ext cx="5166500" cy="2218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Cartographie des applications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4" name="Rectangle à coins arrondis 153"/>
          <p:cNvSpPr/>
          <p:nvPr/>
        </p:nvSpPr>
        <p:spPr>
          <a:xfrm>
            <a:off x="395536" y="2172069"/>
            <a:ext cx="1656184" cy="2331690"/>
          </a:xfrm>
          <a:prstGeom prst="roundRect">
            <a:avLst>
              <a:gd name="adj" fmla="val 0"/>
            </a:avLst>
          </a:prstGeom>
          <a:solidFill>
            <a:srgbClr val="F4F8FA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NEW</a:t>
            </a:r>
            <a:r>
              <a:rPr kumimoji="0" lang="fr-FR" sz="600" b="1" i="0" u="none" strike="noStrike" kern="0" cap="none" spc="0" normalizeH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fr-FR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CORP</a:t>
            </a:r>
            <a:endParaRPr kumimoji="0" lang="fr-FR" sz="600" b="1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9" name="Rectangle à coins arrondis 158"/>
          <p:cNvSpPr/>
          <p:nvPr/>
        </p:nvSpPr>
        <p:spPr>
          <a:xfrm>
            <a:off x="458390" y="2329033"/>
            <a:ext cx="630141" cy="260439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Acciline</a:t>
            </a:r>
            <a:endParaRPr kumimoji="0" lang="fr-F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8" name="Rectangle à coins arrondis 177"/>
          <p:cNvSpPr/>
          <p:nvPr/>
        </p:nvSpPr>
        <p:spPr>
          <a:xfrm>
            <a:off x="371458" y="6398043"/>
            <a:ext cx="636065" cy="239321"/>
          </a:xfrm>
          <a:prstGeom prst="roundRect">
            <a:avLst/>
          </a:prstGeom>
          <a:solidFill>
            <a:srgbClr val="FFC0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600" kern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1007960" y="6414186"/>
            <a:ext cx="1307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Appli + Infra (INES)</a:t>
            </a:r>
            <a:endParaRPr lang="fr-FR" sz="800" dirty="0"/>
          </a:p>
        </p:txBody>
      </p:sp>
      <p:sp>
        <p:nvSpPr>
          <p:cNvPr id="181" name="ZoneTexte 180"/>
          <p:cNvSpPr txBox="1"/>
          <p:nvPr/>
        </p:nvSpPr>
        <p:spPr>
          <a:xfrm>
            <a:off x="0" y="6182903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Légende</a:t>
            </a:r>
            <a:endParaRPr lang="fr-FR" sz="1000" dirty="0"/>
          </a:p>
        </p:txBody>
      </p:sp>
      <p:sp>
        <p:nvSpPr>
          <p:cNvPr id="230" name="Rectangle à coins arrondis 229"/>
          <p:cNvSpPr/>
          <p:nvPr/>
        </p:nvSpPr>
        <p:spPr>
          <a:xfrm>
            <a:off x="1337703" y="2330432"/>
            <a:ext cx="630141" cy="260439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ITB</a:t>
            </a:r>
            <a:endParaRPr kumimoji="0" lang="fr-F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2195761" y="2172068"/>
            <a:ext cx="1656184" cy="3561885"/>
          </a:xfrm>
          <a:prstGeom prst="roundRect">
            <a:avLst>
              <a:gd name="adj" fmla="val 0"/>
            </a:avLst>
          </a:prstGeom>
          <a:solidFill>
            <a:srgbClr val="F4F8FA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France B2C</a:t>
            </a:r>
            <a:endParaRPr kumimoji="0" lang="fr-FR" sz="600" b="1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2258615" y="2329033"/>
            <a:ext cx="630141" cy="260439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OCTOPUS</a:t>
            </a:r>
            <a:endParaRPr kumimoji="0" lang="fr-F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33" name="Rectangle à coins arrondis 232"/>
          <p:cNvSpPr/>
          <p:nvPr/>
        </p:nvSpPr>
        <p:spPr>
          <a:xfrm>
            <a:off x="3137928" y="2330432"/>
            <a:ext cx="630141" cy="260439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fr-FR" sz="600" kern="0" dirty="0" smtClean="0">
                <a:solidFill>
                  <a:srgbClr val="FFFFFF"/>
                </a:solidFill>
                <a:cs typeface="Arial"/>
              </a:rPr>
              <a:t>APSARA</a:t>
            </a:r>
            <a:endParaRPr kumimoji="0" lang="fr-F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34" name="Rectangle à coins arrondis 233"/>
          <p:cNvSpPr/>
          <p:nvPr/>
        </p:nvSpPr>
        <p:spPr>
          <a:xfrm>
            <a:off x="4004345" y="2172069"/>
            <a:ext cx="1656184" cy="2331690"/>
          </a:xfrm>
          <a:prstGeom prst="roundRect">
            <a:avLst>
              <a:gd name="adj" fmla="val 0"/>
            </a:avLst>
          </a:prstGeom>
          <a:solidFill>
            <a:srgbClr val="F4F8FA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France B2B</a:t>
            </a:r>
            <a:endParaRPr kumimoji="0" lang="fr-FR" sz="600" b="1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35" name="Rectangle à coins arrondis 234"/>
          <p:cNvSpPr/>
          <p:nvPr/>
        </p:nvSpPr>
        <p:spPr>
          <a:xfrm>
            <a:off x="4067199" y="2329033"/>
            <a:ext cx="630141" cy="260439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Facture électronique</a:t>
            </a:r>
            <a:endParaRPr kumimoji="0" lang="fr-F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36" name="Rectangle à coins arrondis 235"/>
          <p:cNvSpPr/>
          <p:nvPr/>
        </p:nvSpPr>
        <p:spPr>
          <a:xfrm>
            <a:off x="4946512" y="2330432"/>
            <a:ext cx="630141" cy="260439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IGE / MPT</a:t>
            </a:r>
            <a:endParaRPr kumimoji="0" lang="fr-F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37" name="Rectangle à coins arrondis 236"/>
          <p:cNvSpPr/>
          <p:nvPr/>
        </p:nvSpPr>
        <p:spPr>
          <a:xfrm>
            <a:off x="5824786" y="2172069"/>
            <a:ext cx="1656184" cy="2331690"/>
          </a:xfrm>
          <a:prstGeom prst="roundRect">
            <a:avLst>
              <a:gd name="adj" fmla="val 0"/>
            </a:avLst>
          </a:prstGeom>
          <a:solidFill>
            <a:srgbClr val="F4F8FA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GrDF</a:t>
            </a:r>
            <a:endParaRPr kumimoji="0" lang="fr-FR" sz="600" b="1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38" name="Rectangle à coins arrondis 237"/>
          <p:cNvSpPr/>
          <p:nvPr/>
        </p:nvSpPr>
        <p:spPr>
          <a:xfrm>
            <a:off x="5887640" y="2329033"/>
            <a:ext cx="630141" cy="260439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FormerGaz Echanges</a:t>
            </a:r>
            <a:endParaRPr kumimoji="0" lang="fr-F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39" name="Rectangle à coins arrondis 238"/>
          <p:cNvSpPr/>
          <p:nvPr/>
        </p:nvSpPr>
        <p:spPr>
          <a:xfrm>
            <a:off x="6766953" y="2330432"/>
            <a:ext cx="630141" cy="260439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0" name="Rectangle à coins arrondis 239"/>
          <p:cNvSpPr/>
          <p:nvPr/>
        </p:nvSpPr>
        <p:spPr>
          <a:xfrm>
            <a:off x="7643799" y="2172069"/>
            <a:ext cx="839434" cy="1193818"/>
          </a:xfrm>
          <a:prstGeom prst="roundRect">
            <a:avLst>
              <a:gd name="adj" fmla="val 0"/>
            </a:avLst>
          </a:prstGeom>
          <a:solidFill>
            <a:srgbClr val="F4F8FA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GRTgaz</a:t>
            </a:r>
            <a:endParaRPr kumimoji="0" lang="fr-FR" sz="600" b="1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1" name="Rectangle à coins arrondis 240"/>
          <p:cNvSpPr/>
          <p:nvPr/>
        </p:nvSpPr>
        <p:spPr>
          <a:xfrm>
            <a:off x="7748295" y="2487396"/>
            <a:ext cx="630141" cy="260439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Pegaséo Echanges</a:t>
            </a:r>
            <a:endParaRPr kumimoji="0" lang="fr-F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3" name="Rectangle à coins arrondis 242"/>
          <p:cNvSpPr/>
          <p:nvPr/>
        </p:nvSpPr>
        <p:spPr>
          <a:xfrm>
            <a:off x="458390" y="2662408"/>
            <a:ext cx="630141" cy="260439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APACH’ Echanges</a:t>
            </a:r>
            <a:endParaRPr kumimoji="0" lang="fr-F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4" name="Rectangle à coins arrondis 243"/>
          <p:cNvSpPr/>
          <p:nvPr/>
        </p:nvSpPr>
        <p:spPr>
          <a:xfrm>
            <a:off x="1337703" y="2663807"/>
            <a:ext cx="630141" cy="260439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Pegasus</a:t>
            </a:r>
            <a:r>
              <a:rPr kumimoji="0" lang="fr-FR" sz="6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Echanges</a:t>
            </a:r>
            <a:endParaRPr kumimoji="0" lang="fr-F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5" name="Rectangle à coins arrondis 244"/>
          <p:cNvSpPr/>
          <p:nvPr/>
        </p:nvSpPr>
        <p:spPr>
          <a:xfrm>
            <a:off x="458390" y="2995783"/>
            <a:ext cx="630141" cy="260439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SIDRH Echanges</a:t>
            </a:r>
            <a:endParaRPr kumimoji="0" lang="fr-F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6" name="Rectangle à coins arrondis 245"/>
          <p:cNvSpPr/>
          <p:nvPr/>
        </p:nvSpPr>
        <p:spPr>
          <a:xfrm>
            <a:off x="1337703" y="2997182"/>
            <a:ext cx="630141" cy="260439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Pegasus</a:t>
            </a:r>
            <a:r>
              <a:rPr kumimoji="0" lang="fr-FR" sz="6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Echanges</a:t>
            </a:r>
            <a:endParaRPr kumimoji="0" lang="fr-F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7" name="Rectangle à coins arrondis 246"/>
          <p:cNvSpPr/>
          <p:nvPr/>
        </p:nvSpPr>
        <p:spPr>
          <a:xfrm>
            <a:off x="7643799" y="3518287"/>
            <a:ext cx="839434" cy="1193818"/>
          </a:xfrm>
          <a:prstGeom prst="roundRect">
            <a:avLst>
              <a:gd name="adj" fmla="val 0"/>
            </a:avLst>
          </a:prstGeom>
          <a:solidFill>
            <a:srgbClr val="F4F8FA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ENGIE IT</a:t>
            </a:r>
            <a:endParaRPr kumimoji="0" lang="fr-FR" sz="600" b="1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8" name="Rectangle à coins arrondis 247"/>
          <p:cNvSpPr/>
          <p:nvPr/>
        </p:nvSpPr>
        <p:spPr>
          <a:xfrm>
            <a:off x="7748295" y="3700264"/>
            <a:ext cx="630141" cy="260439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Cristal Echanges</a:t>
            </a:r>
            <a:endParaRPr kumimoji="0" lang="fr-F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51" name="Rectangle à coins arrondis 250"/>
          <p:cNvSpPr/>
          <p:nvPr/>
        </p:nvSpPr>
        <p:spPr>
          <a:xfrm>
            <a:off x="7748445" y="4020983"/>
            <a:ext cx="630141" cy="260439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GAIA Echanges</a:t>
            </a:r>
            <a:endParaRPr kumimoji="0" lang="fr-F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52" name="Rectangle à coins arrondis 251"/>
          <p:cNvSpPr/>
          <p:nvPr/>
        </p:nvSpPr>
        <p:spPr>
          <a:xfrm>
            <a:off x="7748445" y="4344833"/>
            <a:ext cx="630141" cy="260439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ADVEGA Echanges</a:t>
            </a:r>
            <a:endParaRPr kumimoji="0" lang="fr-F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53" name="Rectangle à coins arrondis 252"/>
          <p:cNvSpPr/>
          <p:nvPr/>
        </p:nvSpPr>
        <p:spPr>
          <a:xfrm>
            <a:off x="2258615" y="2671933"/>
            <a:ext cx="630141" cy="260439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fr-FR" sz="600" kern="0" dirty="0" smtClean="0">
                <a:solidFill>
                  <a:srgbClr val="FFFFFF"/>
                </a:solidFill>
                <a:cs typeface="Arial"/>
              </a:rPr>
              <a:t>AMADEUS </a:t>
            </a:r>
            <a:r>
              <a:rPr lang="fr-FR" sz="600" kern="0" dirty="0" smtClean="0">
                <a:solidFill>
                  <a:srgbClr val="FFFFFF"/>
                </a:solidFill>
                <a:cs typeface="Arial"/>
              </a:rPr>
              <a:t>Echanges</a:t>
            </a:r>
            <a:endParaRPr kumimoji="0" lang="fr-F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54" name="Rectangle à coins arrondis 253"/>
          <p:cNvSpPr/>
          <p:nvPr/>
        </p:nvSpPr>
        <p:spPr>
          <a:xfrm>
            <a:off x="3137928" y="2673332"/>
            <a:ext cx="630141" cy="260439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Orchestra</a:t>
            </a:r>
            <a:endParaRPr kumimoji="0" lang="fr-F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55" name="Rectangle à coins arrondis 254"/>
          <p:cNvSpPr/>
          <p:nvPr/>
        </p:nvSpPr>
        <p:spPr>
          <a:xfrm>
            <a:off x="6517781" y="4675487"/>
            <a:ext cx="839434" cy="1193818"/>
          </a:xfrm>
          <a:prstGeom prst="roundRect">
            <a:avLst>
              <a:gd name="adj" fmla="val 0"/>
            </a:avLst>
          </a:prstGeom>
          <a:solidFill>
            <a:srgbClr val="F4F8FA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GEM</a:t>
            </a:r>
            <a:endParaRPr kumimoji="0" lang="fr-FR" sz="600" b="1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56" name="Rectangle à coins arrondis 255"/>
          <p:cNvSpPr/>
          <p:nvPr/>
        </p:nvSpPr>
        <p:spPr>
          <a:xfrm>
            <a:off x="6622277" y="4990814"/>
            <a:ext cx="630141" cy="260439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GDFE Echanges</a:t>
            </a:r>
            <a:endParaRPr kumimoji="0" lang="fr-F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57" name="Rectangle à coins arrondis 256"/>
          <p:cNvSpPr/>
          <p:nvPr/>
        </p:nvSpPr>
        <p:spPr>
          <a:xfrm>
            <a:off x="2258615" y="3005308"/>
            <a:ext cx="630141" cy="2604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Sindi</a:t>
            </a:r>
            <a:endParaRPr kumimoji="0" lang="fr-F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58" name="Rectangle à coins arrondis 257"/>
          <p:cNvSpPr/>
          <p:nvPr/>
        </p:nvSpPr>
        <p:spPr>
          <a:xfrm>
            <a:off x="3137928" y="3006707"/>
            <a:ext cx="630141" cy="260439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Switch</a:t>
            </a:r>
            <a:endParaRPr kumimoji="0" lang="fr-F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60" name="Rectangle à coins arrondis 259"/>
          <p:cNvSpPr/>
          <p:nvPr/>
        </p:nvSpPr>
        <p:spPr>
          <a:xfrm>
            <a:off x="2258615" y="3329158"/>
            <a:ext cx="630141" cy="260439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Frontal / IGE / MPT</a:t>
            </a:r>
            <a:endParaRPr kumimoji="0" lang="fr-F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61" name="Rectangle à coins arrondis 260"/>
          <p:cNvSpPr/>
          <p:nvPr/>
        </p:nvSpPr>
        <p:spPr>
          <a:xfrm>
            <a:off x="3137928" y="3330557"/>
            <a:ext cx="630141" cy="260439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fr-FR" sz="600" kern="0" dirty="0" smtClean="0">
                <a:solidFill>
                  <a:srgbClr val="FFFFFF"/>
                </a:solidFill>
                <a:cs typeface="Arial"/>
              </a:rPr>
              <a:t>TSS Echanges</a:t>
            </a:r>
            <a:endParaRPr kumimoji="0" lang="fr-F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64" name="Rectangle à coins arrondis 263"/>
          <p:cNvSpPr/>
          <p:nvPr/>
        </p:nvSpPr>
        <p:spPr>
          <a:xfrm>
            <a:off x="2258615" y="3662533"/>
            <a:ext cx="630141" cy="260439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fr-FR" sz="600" kern="0" dirty="0" smtClean="0">
                <a:solidFill>
                  <a:srgbClr val="FFFFFF"/>
                </a:solidFill>
                <a:cs typeface="Arial"/>
              </a:rPr>
              <a:t>OSP (Flux Symphonie)</a:t>
            </a:r>
            <a:endParaRPr kumimoji="0" lang="fr-F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65" name="Rectangle à coins arrondis 264"/>
          <p:cNvSpPr/>
          <p:nvPr/>
        </p:nvSpPr>
        <p:spPr>
          <a:xfrm>
            <a:off x="3137928" y="3663932"/>
            <a:ext cx="630141" cy="260439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fr-FR" sz="600" kern="0" dirty="0" err="1" smtClean="0">
                <a:solidFill>
                  <a:srgbClr val="FFFFFF"/>
                </a:solidFill>
                <a:cs typeface="Arial"/>
              </a:rPr>
              <a:t>Akio</a:t>
            </a:r>
            <a:r>
              <a:rPr lang="fr-FR" sz="600" kern="0" dirty="0" smtClean="0">
                <a:solidFill>
                  <a:srgbClr val="FFFFFF"/>
                </a:solidFill>
                <a:cs typeface="Arial"/>
              </a:rPr>
              <a:t>(Flux </a:t>
            </a:r>
            <a:r>
              <a:rPr lang="fr-FR" sz="600" kern="0" dirty="0" smtClean="0">
                <a:solidFill>
                  <a:srgbClr val="FFFFFF"/>
                </a:solidFill>
                <a:cs typeface="Arial"/>
              </a:rPr>
              <a:t>Symphonie)</a:t>
            </a:r>
          </a:p>
        </p:txBody>
      </p:sp>
      <p:sp>
        <p:nvSpPr>
          <p:cNvPr id="266" name="Rectangle à coins arrondis 265"/>
          <p:cNvSpPr/>
          <p:nvPr/>
        </p:nvSpPr>
        <p:spPr>
          <a:xfrm>
            <a:off x="4067199" y="2671933"/>
            <a:ext cx="630141" cy="260439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APSARA</a:t>
            </a:r>
            <a:endParaRPr kumimoji="0" lang="fr-F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67" name="Rectangle à coins arrondis 266"/>
          <p:cNvSpPr/>
          <p:nvPr/>
        </p:nvSpPr>
        <p:spPr>
          <a:xfrm>
            <a:off x="2258615" y="3995908"/>
            <a:ext cx="630141" cy="260439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fr-FR" sz="600" kern="0" dirty="0" smtClean="0">
                <a:solidFill>
                  <a:srgbClr val="FFFFFF"/>
                </a:solidFill>
                <a:cs typeface="Arial"/>
              </a:rPr>
              <a:t>Estimation facture</a:t>
            </a:r>
            <a:endParaRPr lang="fr-FR" sz="600" kern="0" dirty="0" smtClean="0">
              <a:solidFill>
                <a:srgbClr val="FFFFFF"/>
              </a:solidFill>
              <a:cs typeface="Arial"/>
            </a:endParaRPr>
          </a:p>
        </p:txBody>
      </p:sp>
      <p:sp>
        <p:nvSpPr>
          <p:cNvPr id="268" name="Rectangle à coins arrondis 267"/>
          <p:cNvSpPr/>
          <p:nvPr/>
        </p:nvSpPr>
        <p:spPr>
          <a:xfrm>
            <a:off x="3137928" y="3997307"/>
            <a:ext cx="630141" cy="260439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fr-FR" sz="600" kern="0" dirty="0" smtClean="0">
                <a:solidFill>
                  <a:srgbClr val="FFFFFF"/>
                </a:solidFill>
                <a:cs typeface="Arial"/>
              </a:rPr>
              <a:t>SYMAON</a:t>
            </a:r>
            <a:endParaRPr lang="fr-FR" sz="600" kern="0" dirty="0" smtClean="0">
              <a:solidFill>
                <a:srgbClr val="FFFFFF"/>
              </a:solidFill>
              <a:cs typeface="Arial"/>
            </a:endParaRPr>
          </a:p>
        </p:txBody>
      </p:sp>
      <p:sp>
        <p:nvSpPr>
          <p:cNvPr id="269" name="Rectangle à coins arrondis 268"/>
          <p:cNvSpPr/>
          <p:nvPr/>
        </p:nvSpPr>
        <p:spPr>
          <a:xfrm>
            <a:off x="2258615" y="4324421"/>
            <a:ext cx="630141" cy="260439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fr-FR" sz="600" kern="0" dirty="0" err="1" smtClean="0">
                <a:solidFill>
                  <a:srgbClr val="FFFFFF"/>
                </a:solidFill>
                <a:cs typeface="Arial"/>
              </a:rPr>
              <a:t>MarelèveElec</a:t>
            </a:r>
            <a:endParaRPr lang="fr-FR" sz="600" kern="0" dirty="0" smtClean="0">
              <a:solidFill>
                <a:srgbClr val="FFFFFF"/>
              </a:solidFill>
              <a:cs typeface="Arial"/>
            </a:endParaRPr>
          </a:p>
        </p:txBody>
      </p:sp>
      <p:sp>
        <p:nvSpPr>
          <p:cNvPr id="270" name="Rectangle à coins arrondis 269"/>
          <p:cNvSpPr/>
          <p:nvPr/>
        </p:nvSpPr>
        <p:spPr>
          <a:xfrm>
            <a:off x="3137928" y="4325820"/>
            <a:ext cx="630141" cy="260439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Mobile Partner</a:t>
            </a:r>
            <a:endParaRPr kumimoji="0" lang="fr-F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72" name="Rectangle à coins arrondis 271"/>
          <p:cNvSpPr/>
          <p:nvPr/>
        </p:nvSpPr>
        <p:spPr>
          <a:xfrm>
            <a:off x="3137928" y="4659195"/>
            <a:ext cx="630141" cy="26043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73" name="Rectangle à coins arrondis 272"/>
          <p:cNvSpPr/>
          <p:nvPr/>
        </p:nvSpPr>
        <p:spPr>
          <a:xfrm>
            <a:off x="2258615" y="4979890"/>
            <a:ext cx="630141" cy="2604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accent3">
                <a:lumMod val="20000"/>
                <a:lumOff val="8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74" name="Rectangle à coins arrondis 273"/>
          <p:cNvSpPr/>
          <p:nvPr/>
        </p:nvSpPr>
        <p:spPr>
          <a:xfrm>
            <a:off x="3137928" y="4981289"/>
            <a:ext cx="630141" cy="26043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75" name="Rectangle à coins arrondis 274"/>
          <p:cNvSpPr/>
          <p:nvPr/>
        </p:nvSpPr>
        <p:spPr>
          <a:xfrm>
            <a:off x="2258615" y="5301647"/>
            <a:ext cx="630141" cy="2604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accent3">
                <a:lumMod val="20000"/>
                <a:lumOff val="8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76" name="Rectangle à coins arrondis 275"/>
          <p:cNvSpPr/>
          <p:nvPr/>
        </p:nvSpPr>
        <p:spPr>
          <a:xfrm>
            <a:off x="3137928" y="5303046"/>
            <a:ext cx="630141" cy="2604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accent3">
                <a:lumMod val="20000"/>
                <a:lumOff val="8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77" name="Rectangle à coins arrondis 276"/>
          <p:cNvSpPr/>
          <p:nvPr/>
        </p:nvSpPr>
        <p:spPr>
          <a:xfrm>
            <a:off x="2106215" y="6403821"/>
            <a:ext cx="636065" cy="23932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600" kern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78" name="ZoneTexte 277"/>
          <p:cNvSpPr txBox="1"/>
          <p:nvPr/>
        </p:nvSpPr>
        <p:spPr>
          <a:xfrm>
            <a:off x="2704617" y="6410439"/>
            <a:ext cx="1307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Appli + Infra (Non INES)</a:t>
            </a:r>
            <a:endParaRPr lang="fr-FR" sz="800" dirty="0"/>
          </a:p>
        </p:txBody>
      </p:sp>
      <p:sp>
        <p:nvSpPr>
          <p:cNvPr id="279" name="Rectangle à coins arrondis 278"/>
          <p:cNvSpPr/>
          <p:nvPr/>
        </p:nvSpPr>
        <p:spPr>
          <a:xfrm>
            <a:off x="2268140" y="4659195"/>
            <a:ext cx="630141" cy="2604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FREDI</a:t>
            </a:r>
            <a:endParaRPr kumimoji="0" lang="fr-FR" sz="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0" name="Rectangle à coins arrondis 279"/>
          <p:cNvSpPr/>
          <p:nvPr/>
        </p:nvSpPr>
        <p:spPr>
          <a:xfrm>
            <a:off x="4096940" y="6403821"/>
            <a:ext cx="636065" cy="23932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600" kern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81" name="ZoneTexte 280"/>
          <p:cNvSpPr txBox="1"/>
          <p:nvPr/>
        </p:nvSpPr>
        <p:spPr>
          <a:xfrm>
            <a:off x="4695342" y="6410439"/>
            <a:ext cx="1307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Infra INES</a:t>
            </a:r>
            <a:endParaRPr lang="fr-FR" sz="800" dirty="0"/>
          </a:p>
        </p:txBody>
      </p:sp>
      <p:sp>
        <p:nvSpPr>
          <p:cNvPr id="282" name="Rectangle à coins arrondis 281"/>
          <p:cNvSpPr/>
          <p:nvPr/>
        </p:nvSpPr>
        <p:spPr>
          <a:xfrm>
            <a:off x="5372853" y="6396087"/>
            <a:ext cx="636065" cy="23932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accent3">
                <a:lumMod val="20000"/>
                <a:lumOff val="8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600" kern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83" name="ZoneTexte 282"/>
          <p:cNvSpPr txBox="1"/>
          <p:nvPr/>
        </p:nvSpPr>
        <p:spPr>
          <a:xfrm>
            <a:off x="5971255" y="6402705"/>
            <a:ext cx="1307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Infra INES</a:t>
            </a:r>
            <a:endParaRPr lang="fr-F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000" dirty="0" smtClean="0"/>
              <a:t>Applications du Pôle Echanges</a:t>
            </a:r>
            <a:endParaRPr lang="fr-FR" sz="160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10243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008D2D-CA12-41CA-916D-6E462920AE00}" type="slidenum">
              <a:rPr lang="fr-FR" smtClean="0">
                <a:solidFill>
                  <a:srgbClr val="0073C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fr-FR" smtClean="0">
              <a:solidFill>
                <a:srgbClr val="0073CD"/>
              </a:solidFill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65101" y="1333612"/>
          <a:ext cx="8953499" cy="5442808"/>
        </p:xfrm>
        <a:graphic>
          <a:graphicData uri="http://schemas.openxmlformats.org/drawingml/2006/table">
            <a:tbl>
              <a:tblPr/>
              <a:tblGrid>
                <a:gridCol w="2137688"/>
                <a:gridCol w="811856"/>
                <a:gridCol w="2883996"/>
                <a:gridCol w="1675809"/>
                <a:gridCol w="1444150"/>
              </a:tblGrid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Prestation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Branche cliente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Bu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cliente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Client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Responsable au Pôle Echanges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ACCILINE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BFC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Direction Santé Sécurité et Système de Management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Mehdi M'TOUGUI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 VEGA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GSIT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Solutions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d'infrastructures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Mehdi M'TOUGUI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AMADEUS Echanges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DMPA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David BERGIN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APSARA / Echanges MAGC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E&amp;C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David BERGIN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Cristal Echanges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GSIT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Transformation et Qualité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Qualité, processus et SI interne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Mehdi M'TOUGUI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Echanges Formergaz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GSIT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Solutions Applicatives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Fonctions Support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Mehdi M'TOUGUI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Echanges PEGASEO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BINF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GRTgaz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Mehdi M'TOUGUI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Echanges PEGASUS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GSIT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Solutions Applicatives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Fonctions Support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Mehdi M'TOUGUI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Echanges SIDRH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GSIT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Solutions Applicatives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Décisionnel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Mehdi M'TOUGUI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Echanges SIMILI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GSIT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Solutions d'infrastructures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Mehdi M'TOUGUI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eAPACH'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GSIT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Support SI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Mehdi M'TOUGUI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Facture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Electronique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E&amp;C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David BERGIN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Frontal / IGE / MPT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E&amp;C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Amir HNAIN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GAIA Echanges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GSIT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Solutions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d'infrastructures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Pôle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Télécom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et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Sécurité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Mehdi M'TOUGUI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GDFE Echanges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GSIT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Solutions Applicatives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WEB IS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David BERGIN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ITB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GSIT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Solutions Applicatives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Fonctions Support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Mehdi M'TOUGUI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Orchestra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DMPA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David BERGIN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TSS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DMPA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David BERGIN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Switch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DMPA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Amir HNAIN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Sindi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DMPA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Amir HNAIN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OCTOPUS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DMPA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Christine Godart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Flux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symphonie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- OSP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DMPA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Christine Godart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Flux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symphonie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- AKIO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DMPA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Christine Godart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Flux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symphonie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- Estimation Facture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DMPA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Christine Godart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Flux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symphonie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- SYMAON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DMPA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Christine Godart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Flux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symphonie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MarelèveElec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DMPA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Christine Godart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WS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Portail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Mobile - partner</a:t>
                      </a:r>
                    </a:p>
                  </a:txBody>
                  <a:tcPr marL="5907" marR="5907" marT="5907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BEE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DMPA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Christine Godart</a:t>
                      </a:r>
                    </a:p>
                  </a:txBody>
                  <a:tcPr marL="5907" marR="5907" marT="5907" marB="0" anchor="b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F99002-2207-45C9-9E8B-125543CF2CEA}" type="datetime4">
              <a:rPr lang="fr-FR" smtClean="0"/>
              <a:pPr/>
              <a:t>19 avril 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7B63F8-E9BD-5549-9E1C-23FE3A0E3268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TITRE DE LA PRESENTATION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000" dirty="0" smtClean="0"/>
              <a:t>Le Pôle Echanges</a:t>
            </a:r>
            <a:endParaRPr lang="fr-FR" sz="2000" b="0" dirty="0" smtClean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9875" lvl="0" indent="-269875" defTabSz="9144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/>
            </a:pPr>
            <a:r>
              <a:rPr lang="fr-FR" sz="1800" b="1" dirty="0" smtClean="0">
                <a:latin typeface="+mj-lt"/>
                <a:cs typeface="Arial" pitchFamily="34" charset="0"/>
              </a:rPr>
              <a:t>En quelques chiffres : </a:t>
            </a:r>
          </a:p>
          <a:p>
            <a:pPr marL="3175" lvl="0" indent="-3175">
              <a:spcBef>
                <a:spcPct val="20000"/>
              </a:spcBef>
              <a:buNone/>
              <a:defRPr/>
            </a:pPr>
            <a:r>
              <a:rPr lang="fr-FR" sz="1400" dirty="0" smtClean="0">
                <a:solidFill>
                  <a:srgbClr val="008EC0"/>
                </a:solidFill>
              </a:rPr>
              <a:t>&gt;&gt; </a:t>
            </a:r>
            <a:r>
              <a:rPr lang="fr-FR" sz="1400" dirty="0" smtClean="0">
                <a:latin typeface="+mj-lt"/>
              </a:rPr>
              <a:t>+ de 60M de messages EAI transitent mensuellement sur INES</a:t>
            </a:r>
          </a:p>
          <a:p>
            <a:pPr marL="269875" indent="-269875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/>
            </a:pPr>
            <a:r>
              <a:rPr lang="fr-FR" sz="1800" b="1" dirty="0" smtClean="0">
                <a:latin typeface="+mj-lt"/>
                <a:cs typeface="Arial" pitchFamily="34" charset="0"/>
              </a:rPr>
              <a:t>Nos succès :</a:t>
            </a:r>
            <a:r>
              <a:rPr lang="fr-FR" sz="1800" dirty="0" smtClean="0">
                <a:solidFill>
                  <a:srgbClr val="008EC0"/>
                </a:solidFill>
              </a:rPr>
              <a:t> </a:t>
            </a:r>
          </a:p>
          <a:p>
            <a:pPr marL="269875" indent="-269875">
              <a:spcBef>
                <a:spcPct val="20000"/>
              </a:spcBef>
              <a:buClr>
                <a:schemeClr val="accent2"/>
              </a:buClr>
              <a:buSzPct val="80000"/>
              <a:buNone/>
              <a:defRPr/>
            </a:pPr>
            <a:r>
              <a:rPr lang="fr-FR" sz="1400" dirty="0" smtClean="0">
                <a:solidFill>
                  <a:srgbClr val="008EC0"/>
                </a:solidFill>
              </a:rPr>
              <a:t>&gt;&gt;</a:t>
            </a:r>
            <a:r>
              <a:rPr lang="fr-FR" sz="1800" dirty="0" smtClean="0">
                <a:solidFill>
                  <a:srgbClr val="008EC0"/>
                </a:solidFill>
              </a:rPr>
              <a:t> </a:t>
            </a:r>
            <a:r>
              <a:rPr lang="fr-FR" sz="1400" dirty="0" smtClean="0">
                <a:latin typeface="+mj-lt"/>
              </a:rPr>
              <a:t>Plateforme Octopus : Assure la publication, la composition et l’orchestration de services métiers SOA pour la BU DMPA</a:t>
            </a:r>
          </a:p>
          <a:p>
            <a:pPr marL="269875" lvl="0" indent="-269875" defTabSz="9144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/>
            </a:pPr>
            <a:r>
              <a:rPr lang="fr-FR" sz="1800" b="1" dirty="0" smtClean="0">
                <a:latin typeface="+mj-lt"/>
                <a:cs typeface="Arial" pitchFamily="34" charset="0"/>
              </a:rPr>
              <a:t>Notre ambition :</a:t>
            </a:r>
          </a:p>
          <a:p>
            <a:pPr marL="3175" lvl="0" indent="-3175">
              <a:spcBef>
                <a:spcPct val="20000"/>
              </a:spcBef>
              <a:buNone/>
              <a:defRPr/>
            </a:pPr>
            <a:r>
              <a:rPr lang="fr-FR" sz="1400" dirty="0" smtClean="0">
                <a:solidFill>
                  <a:srgbClr val="008EC0"/>
                </a:solidFill>
              </a:rPr>
              <a:t>&gt;&gt;</a:t>
            </a:r>
            <a:r>
              <a:rPr lang="fr-FR" sz="1800" dirty="0" smtClean="0">
                <a:solidFill>
                  <a:srgbClr val="008EC0"/>
                </a:solidFill>
              </a:rPr>
              <a:t> </a:t>
            </a:r>
            <a:r>
              <a:rPr lang="fr-FR" sz="1400" dirty="0" smtClean="0">
                <a:latin typeface="+mj-lt"/>
              </a:rPr>
              <a:t>Initier et faire adopter la démarche SOA à travers le groupe ENGIE pour devenir la plateforme de médiation incontournable</a:t>
            </a:r>
          </a:p>
          <a:p>
            <a:endParaRPr lang="fr-FR" dirty="0" smtClean="0"/>
          </a:p>
          <a:p>
            <a:endParaRPr lang="fr-FR" i="1" dirty="0" smtClean="0"/>
          </a:p>
          <a:p>
            <a:pPr lvl="1">
              <a:buNone/>
            </a:pPr>
            <a:endParaRPr lang="fr-FR" i="1" dirty="0" smtClean="0"/>
          </a:p>
          <a:p>
            <a:pPr>
              <a:spcAft>
                <a:spcPts val="0"/>
              </a:spcAft>
              <a:buNone/>
            </a:pPr>
            <a:endParaRPr lang="fr-FR" sz="1000" dirty="0" smtClean="0"/>
          </a:p>
          <a:p>
            <a:pPr>
              <a:spcAft>
                <a:spcPts val="0"/>
              </a:spcAft>
              <a:buFontTx/>
              <a:buChar char="-"/>
            </a:pPr>
            <a:endParaRPr lang="fr-FR" sz="1000" dirty="0" smtClean="0"/>
          </a:p>
          <a:p>
            <a:pPr>
              <a:spcAft>
                <a:spcPts val="0"/>
              </a:spcAft>
              <a:buFontTx/>
              <a:buChar char="-"/>
            </a:pPr>
            <a:endParaRPr lang="fr-FR" sz="1000" dirty="0" smtClean="0"/>
          </a:p>
          <a:p>
            <a:endParaRPr lang="fr-FR" dirty="0"/>
          </a:p>
        </p:txBody>
      </p:sp>
      <p:sp>
        <p:nvSpPr>
          <p:cNvPr id="10243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008D2D-CA12-41CA-916D-6E462920AE00}" type="slidenum">
              <a:rPr lang="fr-FR" smtClean="0">
                <a:solidFill>
                  <a:srgbClr val="0073C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fr-FR" smtClean="0">
              <a:solidFill>
                <a:srgbClr val="0073C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000" dirty="0" smtClean="0"/>
              <a:t>Le Pôle Echanges</a:t>
            </a:r>
            <a:endParaRPr lang="fr-FR" sz="160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9875" indent="-269875" defTabSz="9144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/>
            </a:pPr>
            <a:r>
              <a:rPr lang="fr-FR" sz="1800" b="1" dirty="0" smtClean="0">
                <a:latin typeface="+mj-lt"/>
                <a:cs typeface="Arial" pitchFamily="34" charset="0"/>
                <a:sym typeface="Wingdings" pitchFamily="2" charset="2"/>
              </a:rPr>
              <a:t>Les objectifs de l’offre :</a:t>
            </a:r>
          </a:p>
          <a:p>
            <a:pPr lvl="1"/>
            <a:r>
              <a:rPr lang="fr-FR" sz="1400" dirty="0" smtClean="0"/>
              <a:t>Urbaniser les échanges – Rendre le SI agile et adaptable</a:t>
            </a:r>
          </a:p>
          <a:p>
            <a:pPr lvl="1"/>
            <a:r>
              <a:rPr lang="fr-FR" sz="1400" dirty="0" smtClean="0"/>
              <a:t>Améliorer la gestion des processus métiers et la gestion des services métiers</a:t>
            </a:r>
          </a:p>
          <a:p>
            <a:pPr marL="269875" lvl="2" indent="-269875" defTabSz="9144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/>
            </a:pPr>
            <a:r>
              <a:rPr lang="fr-FR" sz="1800" b="1" dirty="0" smtClean="0">
                <a:latin typeface="+mj-lt"/>
                <a:cs typeface="Arial" pitchFamily="34" charset="0"/>
                <a:sym typeface="Wingdings" pitchFamily="2" charset="2"/>
              </a:rPr>
              <a:t>Les avantages :</a:t>
            </a:r>
          </a:p>
          <a:p>
            <a:pPr lvl="1"/>
            <a:r>
              <a:rPr lang="fr-FR" sz="1400" dirty="0" smtClean="0"/>
              <a:t>Accompagnement dans toutes les phases projets et les expressions de besoin</a:t>
            </a:r>
          </a:p>
          <a:p>
            <a:pPr lvl="1"/>
            <a:r>
              <a:rPr lang="fr-FR" sz="1400" dirty="0" smtClean="0"/>
              <a:t>Développement sur l’offre de service INES de DSInfra (logiciel WebMethods/Informatica, un standard du marché)</a:t>
            </a:r>
          </a:p>
          <a:p>
            <a:pPr marL="269875" lvl="2" indent="-269875" defTabSz="9144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/>
            </a:pPr>
            <a:r>
              <a:rPr lang="fr-FR" sz="1800" b="1" dirty="0" smtClean="0">
                <a:latin typeface="+mj-lt"/>
                <a:cs typeface="Arial" pitchFamily="34" charset="0"/>
                <a:sym typeface="Wingdings" pitchFamily="2" charset="2"/>
              </a:rPr>
              <a:t>Utilisateurs cibles : </a:t>
            </a:r>
          </a:p>
          <a:p>
            <a:pPr lvl="1">
              <a:buClr>
                <a:schemeClr val="accent2"/>
              </a:buClr>
              <a:buSzPct val="80000"/>
            </a:pPr>
            <a:r>
              <a:rPr lang="fr-FR" sz="1400" dirty="0" smtClean="0"/>
              <a:t>Ensemble des entités du groupe</a:t>
            </a:r>
          </a:p>
          <a:p>
            <a:pPr marL="174625" lvl="2" indent="-174625">
              <a:buClr>
                <a:schemeClr val="accent2"/>
              </a:buClr>
              <a:buSzPct val="80000"/>
              <a:buFont typeface="Arial" charset="0"/>
              <a:buChar char="&gt;"/>
            </a:pPr>
            <a:endParaRPr lang="fr-FR" sz="1400" dirty="0" smtClean="0">
              <a:latin typeface="+mj-lt"/>
            </a:endParaRPr>
          </a:p>
          <a:p>
            <a:endParaRPr lang="fr-FR" dirty="0" smtClean="0"/>
          </a:p>
          <a:p>
            <a:endParaRPr lang="fr-FR" i="1" dirty="0" smtClean="0"/>
          </a:p>
          <a:p>
            <a:pPr lvl="1">
              <a:buNone/>
            </a:pPr>
            <a:endParaRPr lang="fr-FR" i="1" dirty="0" smtClean="0"/>
          </a:p>
          <a:p>
            <a:pPr>
              <a:spcAft>
                <a:spcPts val="0"/>
              </a:spcAft>
              <a:buNone/>
            </a:pPr>
            <a:endParaRPr lang="fr-FR" sz="1000" dirty="0" smtClean="0"/>
          </a:p>
          <a:p>
            <a:pPr>
              <a:spcAft>
                <a:spcPts val="0"/>
              </a:spcAft>
              <a:buFontTx/>
              <a:buChar char="-"/>
            </a:pPr>
            <a:endParaRPr lang="fr-FR" sz="1000" dirty="0" smtClean="0"/>
          </a:p>
          <a:p>
            <a:pPr>
              <a:spcAft>
                <a:spcPts val="0"/>
              </a:spcAft>
              <a:buFontTx/>
              <a:buChar char="-"/>
            </a:pPr>
            <a:endParaRPr lang="fr-FR" sz="1000" dirty="0" smtClean="0"/>
          </a:p>
          <a:p>
            <a:endParaRPr lang="fr-FR" dirty="0"/>
          </a:p>
        </p:txBody>
      </p:sp>
      <p:sp>
        <p:nvSpPr>
          <p:cNvPr id="10243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008D2D-CA12-41CA-916D-6E462920AE00}" type="slidenum">
              <a:rPr lang="fr-FR" smtClean="0">
                <a:solidFill>
                  <a:srgbClr val="0073C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fr-FR" smtClean="0">
              <a:solidFill>
                <a:srgbClr val="0073C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F99002-2207-45C9-9E8B-125543CF2CEA}" type="datetime4">
              <a:rPr lang="fr-FR" smtClean="0"/>
              <a:pPr/>
              <a:t>19 avril 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7B63F8-E9BD-5549-9E1C-23FE3A0E3268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TITRE DE LA PRESENTATION</a:t>
            </a:r>
            <a:endParaRPr lang="fr-FR"/>
          </a:p>
        </p:txBody>
      </p:sp>
      <p:graphicFrame>
        <p:nvGraphicFramePr>
          <p:cNvPr id="8" name="Diagramme 7"/>
          <p:cNvGraphicFramePr/>
          <p:nvPr/>
        </p:nvGraphicFramePr>
        <p:xfrm>
          <a:off x="1310499" y="1840675"/>
          <a:ext cx="6313055" cy="4286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à coins arrondis 8"/>
          <p:cNvSpPr/>
          <p:nvPr/>
        </p:nvSpPr>
        <p:spPr>
          <a:xfrm>
            <a:off x="6908513" y="3989098"/>
            <a:ext cx="1623487" cy="2138568"/>
          </a:xfrm>
          <a:prstGeom prst="roundRect">
            <a:avLst>
              <a:gd name="adj" fmla="val 2052"/>
            </a:avLst>
          </a:prstGeom>
          <a:solidFill>
            <a:srgbClr val="EADCF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rgbClr val="824496"/>
                </a:solidFill>
                <a:latin typeface="Arial" pitchFamily="34" charset="0"/>
                <a:cs typeface="Arial" pitchFamily="34" charset="0"/>
              </a:rPr>
              <a:t>Chiffres clés</a:t>
            </a:r>
          </a:p>
          <a:p>
            <a:endParaRPr lang="fr-FR" sz="1000" dirty="0" smtClean="0">
              <a:solidFill>
                <a:srgbClr val="02294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fr-FR" sz="1000" dirty="0" smtClean="0">
                <a:solidFill>
                  <a:srgbClr val="02294F"/>
                </a:solidFill>
                <a:latin typeface="Arial" pitchFamily="34" charset="0"/>
                <a:cs typeface="Arial" pitchFamily="34" charset="0"/>
              </a:rPr>
              <a:t>27 Applications en RUN pour les Branches Infrastructure, BEE et les Fonctions Centrales</a:t>
            </a:r>
          </a:p>
          <a:p>
            <a:pPr algn="just">
              <a:buFont typeface="Wingdings" pitchFamily="2" charset="2"/>
              <a:buChar char="ü"/>
            </a:pPr>
            <a:r>
              <a:rPr lang="fr-FR" sz="1000" dirty="0" smtClean="0">
                <a:solidFill>
                  <a:srgbClr val="02294F"/>
                </a:solidFill>
                <a:latin typeface="Arial" pitchFamily="34" charset="0"/>
                <a:cs typeface="Arial" pitchFamily="34" charset="0"/>
              </a:rPr>
              <a:t>+ de 155 Partenaires d’échange internes</a:t>
            </a:r>
          </a:p>
          <a:p>
            <a:pPr algn="just">
              <a:buFont typeface="Wingdings" pitchFamily="2" charset="2"/>
              <a:buChar char="ü"/>
            </a:pPr>
            <a:r>
              <a:rPr lang="fr-FR" sz="1000" dirty="0" smtClean="0">
                <a:solidFill>
                  <a:srgbClr val="02294F"/>
                </a:solidFill>
                <a:latin typeface="Arial" pitchFamily="34" charset="0"/>
                <a:cs typeface="Arial" pitchFamily="34" charset="0"/>
              </a:rPr>
              <a:t>+ de 75 partenaires externes</a:t>
            </a:r>
          </a:p>
          <a:p>
            <a:pPr algn="just">
              <a:buFont typeface="Wingdings" pitchFamily="2" charset="2"/>
              <a:buChar char="ü"/>
            </a:pPr>
            <a:r>
              <a:rPr lang="fr-FR" sz="1000" dirty="0" smtClean="0">
                <a:solidFill>
                  <a:srgbClr val="02294F"/>
                </a:solidFill>
                <a:latin typeface="Arial" pitchFamily="34" charset="0"/>
                <a:cs typeface="Arial" pitchFamily="34" charset="0"/>
              </a:rPr>
              <a:t>Toutes les applications en RUN ont été développées par le Pôle Echanges</a:t>
            </a:r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576000" y="715033"/>
            <a:ext cx="5760000" cy="324000"/>
          </a:xfrm>
        </p:spPr>
        <p:txBody>
          <a:bodyPr/>
          <a:lstStyle/>
          <a:p>
            <a:r>
              <a:rPr lang="fr-FR" sz="2000" dirty="0" smtClean="0"/>
              <a:t>Le Pôle Echanges : Les points forts</a:t>
            </a:r>
            <a:endParaRPr lang="fr-FR" sz="160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F99002-2207-45C9-9E8B-125543CF2CEA}" type="datetime4">
              <a:rPr lang="fr-FR" smtClean="0"/>
              <a:pPr/>
              <a:t>19 avril 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7B63F8-E9BD-5549-9E1C-23FE3A0E3268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TITRE DE LA PRESENTATION</a:t>
            </a:r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8722" y="1886700"/>
            <a:ext cx="8133278" cy="4174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Titre 1"/>
          <p:cNvSpPr>
            <a:spLocks noGrp="1"/>
          </p:cNvSpPr>
          <p:nvPr>
            <p:ph type="ctrTitle"/>
          </p:nvPr>
        </p:nvSpPr>
        <p:spPr>
          <a:xfrm>
            <a:off x="576000" y="715033"/>
            <a:ext cx="5760000" cy="324000"/>
          </a:xfrm>
        </p:spPr>
        <p:txBody>
          <a:bodyPr/>
          <a:lstStyle/>
          <a:p>
            <a:r>
              <a:rPr lang="fr-FR" sz="2000" dirty="0" smtClean="0"/>
              <a:t>Le Pôle Echanges et INES</a:t>
            </a:r>
            <a:endParaRPr lang="fr-FR" sz="160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F99002-2207-45C9-9E8B-125543CF2CEA}" type="datetime4">
              <a:rPr lang="fr-FR" smtClean="0"/>
              <a:pPr/>
              <a:t>19 avril 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7B63F8-E9BD-5549-9E1C-23FE3A0E3268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TITRE DE LA PRESENTATION</a:t>
            </a:r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576000" y="715033"/>
            <a:ext cx="5760000" cy="324000"/>
          </a:xfrm>
        </p:spPr>
        <p:txBody>
          <a:bodyPr/>
          <a:lstStyle/>
          <a:p>
            <a:r>
              <a:rPr lang="fr-FR" sz="2000" dirty="0" smtClean="0"/>
              <a:t>Technologies d’intégration</a:t>
            </a:r>
            <a:endParaRPr lang="fr-FR" sz="160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726" y="1816735"/>
            <a:ext cx="7165790" cy="406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F99002-2207-45C9-9E8B-125543CF2CEA}" type="datetime4">
              <a:rPr lang="fr-FR" smtClean="0"/>
              <a:pPr/>
              <a:t>19 avril 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7B63F8-E9BD-5549-9E1C-23FE3A0E3268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TITRE DE LA PRESENTATION</a:t>
            </a:r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589" y="1827307"/>
            <a:ext cx="7890411" cy="3920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576000" y="715033"/>
            <a:ext cx="5760000" cy="324000"/>
          </a:xfrm>
        </p:spPr>
        <p:txBody>
          <a:bodyPr/>
          <a:lstStyle/>
          <a:p>
            <a:r>
              <a:rPr lang="fr-FR" sz="2000" dirty="0" smtClean="0"/>
              <a:t>Le middleware au cœur du SI</a:t>
            </a:r>
            <a:endParaRPr lang="fr-FR" sz="160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|3">
  <a:themeElements>
    <a:clrScheme name="Engie GBS 1">
      <a:dk1>
        <a:sysClr val="windowText" lastClr="000000"/>
      </a:dk1>
      <a:lt1>
        <a:sysClr val="window" lastClr="FFFFFF"/>
      </a:lt1>
      <a:dk2>
        <a:srgbClr val="005FAA"/>
      </a:dk2>
      <a:lt2>
        <a:srgbClr val="37B9C3"/>
      </a:lt2>
      <a:accent1>
        <a:srgbClr val="BECD00"/>
      </a:accent1>
      <a:accent2>
        <a:srgbClr val="008737"/>
      </a:accent2>
      <a:accent3>
        <a:srgbClr val="E62D87"/>
      </a:accent3>
      <a:accent4>
        <a:srgbClr val="552382"/>
      </a:accent4>
      <a:accent5>
        <a:srgbClr val="F07D00"/>
      </a:accent5>
      <a:accent6>
        <a:srgbClr val="B3B3B3"/>
      </a:accent6>
      <a:hlink>
        <a:srgbClr val="0074A7"/>
      </a:hlink>
      <a:folHlink>
        <a:srgbClr val="F07D00"/>
      </a:folHlink>
    </a:clrScheme>
    <a:fontScheme name="Arial">
      <a:majorFont>
        <a:latin typeface="Aria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Aria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GDF Suez IT">
  <a:themeElements>
    <a:clrScheme name="GDF SUEZ IT">
      <a:dk1>
        <a:srgbClr val="333333"/>
      </a:dk1>
      <a:lt1>
        <a:srgbClr val="FFFFFF"/>
      </a:lt1>
      <a:dk2>
        <a:srgbClr val="0073CD"/>
      </a:dk2>
      <a:lt2>
        <a:srgbClr val="5F5F5F"/>
      </a:lt2>
      <a:accent1>
        <a:srgbClr val="FF6E23"/>
      </a:accent1>
      <a:accent2>
        <a:srgbClr val="ACC22D"/>
      </a:accent2>
      <a:accent3>
        <a:srgbClr val="C42695"/>
      </a:accent3>
      <a:accent4>
        <a:srgbClr val="F9B000"/>
      </a:accent4>
      <a:accent5>
        <a:srgbClr val="C8D400"/>
      </a:accent5>
      <a:accent6>
        <a:srgbClr val="5BC5F2"/>
      </a:accent6>
      <a:hlink>
        <a:srgbClr val="C42695"/>
      </a:hlink>
      <a:folHlink>
        <a:srgbClr val="0073CD"/>
      </a:folHlink>
    </a:clrScheme>
    <a:fontScheme name="Titre &amp; tex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tre &amp; texte 1">
        <a:dk1>
          <a:srgbClr val="000000"/>
        </a:dk1>
        <a:lt1>
          <a:srgbClr val="FFFFFF"/>
        </a:lt1>
        <a:dk2>
          <a:srgbClr val="0073CD"/>
        </a:dk2>
        <a:lt2>
          <a:srgbClr val="5F5F5F"/>
        </a:lt2>
        <a:accent1>
          <a:srgbClr val="FF6E23"/>
        </a:accent1>
        <a:accent2>
          <a:srgbClr val="ACC22D"/>
        </a:accent2>
        <a:accent3>
          <a:srgbClr val="FFFFFF"/>
        </a:accent3>
        <a:accent4>
          <a:srgbClr val="000000"/>
        </a:accent4>
        <a:accent5>
          <a:srgbClr val="FFBAAC"/>
        </a:accent5>
        <a:accent6>
          <a:srgbClr val="9BB028"/>
        </a:accent6>
        <a:hlink>
          <a:srgbClr val="C42695"/>
        </a:hlink>
        <a:folHlink>
          <a:srgbClr val="00918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9722F120836D4384D40A92CC63DD68" ma:contentTypeVersion="1" ma:contentTypeDescription="Crée un document." ma:contentTypeScope="" ma:versionID="1a43239a7ac98658399a878902adca6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ee565551e1a1637f9df0223e78db73b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Date de début de planification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Date de fin de planification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CFF2E65-43F0-4B21-85A4-A623E072A0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07B2985-97A7-49FD-A7A8-5982440BE7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1BFB8C-4433-4B0F-84DD-43CF615037CB}">
  <ds:schemaRefs>
    <ds:schemaRef ds:uri="http://schemas.microsoft.com/office/2006/metadata/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4|3.potx</Template>
  <TotalTime>0</TotalTime>
  <Words>2586</Words>
  <Application>Microsoft Office PowerPoint</Application>
  <PresentationFormat>Affichage à l'écran (4:3)</PresentationFormat>
  <Paragraphs>862</Paragraphs>
  <Slides>33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2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33</vt:i4>
      </vt:variant>
    </vt:vector>
  </HeadingPairs>
  <TitlesOfParts>
    <vt:vector size="37" baseType="lpstr">
      <vt:lpstr>4|3</vt:lpstr>
      <vt:lpstr>GDF Suez IT</vt:lpstr>
      <vt:lpstr>Feuille Microsoft Office Excel</vt:lpstr>
      <vt:lpstr>Feuille de calcul</vt:lpstr>
      <vt:lpstr>Présentation du Pôle Echanges ENGIE IT Mars 2016</vt:lpstr>
      <vt:lpstr>Agenda</vt:lpstr>
      <vt:lpstr>Le Pôle Echanges</vt:lpstr>
      <vt:lpstr>Le Pôle Echanges</vt:lpstr>
      <vt:lpstr>Le Pôle Echanges</vt:lpstr>
      <vt:lpstr>Le Pôle Echanges : Les points forts</vt:lpstr>
      <vt:lpstr>Le Pôle Echanges et INES</vt:lpstr>
      <vt:lpstr>Technologies d’intégration</vt:lpstr>
      <vt:lpstr>Le middleware au cœur du SI</vt:lpstr>
      <vt:lpstr>Octopus</vt:lpstr>
      <vt:lpstr>eAPACH</vt:lpstr>
      <vt:lpstr>Cristal Echanges</vt:lpstr>
      <vt:lpstr>APSARA : Orchestra de processus métier</vt:lpstr>
      <vt:lpstr>ITB : Interfaces de transferts bancairE </vt:lpstr>
      <vt:lpstr>Organisation du Pole Echanges</vt:lpstr>
      <vt:lpstr>Organisation du Pole Echanges</vt:lpstr>
      <vt:lpstr>Gouvernance</vt:lpstr>
      <vt:lpstr>Gouvernance</vt:lpstr>
      <vt:lpstr>Gouvernance</vt:lpstr>
      <vt:lpstr>Applications du Pôle Echanges</vt:lpstr>
      <vt:lpstr>Roadmap applicative</vt:lpstr>
      <vt:lpstr>Modèle économique</vt:lpstr>
      <vt:lpstr>Modèle économique</vt:lpstr>
      <vt:lpstr>Modèle économique</vt:lpstr>
      <vt:lpstr>Budget Pôle Echanges</vt:lpstr>
      <vt:lpstr>Liste des travaux</vt:lpstr>
      <vt:lpstr>Liste des travaux</vt:lpstr>
      <vt:lpstr>Liste des travaux</vt:lpstr>
      <vt:lpstr>Transformation GDC</vt:lpstr>
      <vt:lpstr>Transformation GDC</vt:lpstr>
      <vt:lpstr>Cartographie des applications</vt:lpstr>
      <vt:lpstr>Applications du Pôle Echanges</vt:lpstr>
      <vt:lpstr>Diapositive 32</vt:lpstr>
    </vt:vector>
  </TitlesOfParts>
  <Company>ENGIE 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Mehdi M'TOUGUI</dc:creator>
  <cp:lastModifiedBy>MTOUGUI</cp:lastModifiedBy>
  <cp:revision>363</cp:revision>
  <dcterms:created xsi:type="dcterms:W3CDTF">2015-04-01T07:39:02Z</dcterms:created>
  <dcterms:modified xsi:type="dcterms:W3CDTF">2016-04-19T16:44:58Z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0x010100309722F120836D4384D40A92CC63DD68</vt:lpwstr>
  </property>
</Properties>
</file>