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ABD2BB-6BCE-44A0-B2FF-66144BCD2548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F8AB1A-119E-458A-93E5-24C1154339FC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3C1BB5-F8E2-4B77-BD99-1441D3C275B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236AB4-82B7-4416-BEEF-750C1042CAED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074863-593A-45C5-86E5-C8B4A4831176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fr-FR" sz="2000" strike="noStrike">
                <a:latin typeface="Arial"/>
              </a:rPr>
              <a:t>La garantie du succès de notre projet passe obligatoirement par différentes phases de vérifications minutieuses et de préventions contre d’éventuels risques.</a:t>
            </a:r>
            <a:endParaRPr/>
          </a:p>
          <a:p>
            <a:r>
              <a:rPr lang="fr-FR" sz="2000" strike="noStrike">
                <a:latin typeface="Arial"/>
              </a:rPr>
              <a:t>Pour cela l’activité de recettes est particulièrement sensibles dans notre projet car son objectif et de définir le niveau de qualité des produits livrés par rapport à un seuil d’acceptation défini dans la STB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87E5A5-B062-4175-A85C-8B9831BFB1AF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fr-FR" sz="2000" strike="noStrike">
                <a:latin typeface="Arial"/>
              </a:rPr>
              <a:t>Pour veillez au respect des spécifications, chacune sera validé par un test.</a:t>
            </a:r>
            <a:endParaRPr/>
          </a:p>
          <a:p>
            <a:r>
              <a:rPr lang="fr-FR" sz="2000" strike="noStrike">
                <a:latin typeface="Arial"/>
              </a:rPr>
              <a:t>On aura à tester par exemple: </a:t>
            </a:r>
            <a:endParaRPr/>
          </a:p>
          <a:p>
            <a:r>
              <a:rPr lang="fr-FR" sz="2000" strike="noStrike">
                <a:latin typeface="Arial"/>
              </a:rPr>
              <a:t>Description du tableau</a:t>
            </a:r>
            <a:endParaRPr/>
          </a:p>
          <a:p>
            <a:r>
              <a:rPr lang="fr-FR" sz="2000" strike="noStrike">
                <a:latin typeface="Arial"/>
              </a:rPr>
              <a:t>Chaque fonctionnalité fera l’objet de test unitaire qui permettrai de la valider.</a:t>
            </a:r>
            <a:endParaRPr/>
          </a:p>
          <a:p>
            <a:r>
              <a:rPr lang="fr-FR" sz="2000" strike="noStrike">
                <a:latin typeface="Arial"/>
              </a:rPr>
              <a:t>Le deuxième critère de garantie de succès est la gestion des risques.</a:t>
            </a:r>
            <a:endParaRPr/>
          </a:p>
          <a:p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221088-3E46-42DA-B62E-58EAF55C2FC9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r>
              <a:rPr lang="fr-FR" sz="2000" strike="noStrike">
                <a:latin typeface="Arial"/>
              </a:rPr>
              <a:t>Nous avons dès le début du projet réfléchis au différent risque liés aux premières idées pour coder le projet. Les principaux risques identifiés au départ</a:t>
            </a:r>
            <a:endParaRPr/>
          </a:p>
          <a:p>
            <a:r>
              <a:rPr lang="fr-FR" sz="2000" strike="noStrike">
                <a:latin typeface="Arial"/>
              </a:rPr>
              <a:t>étaient liés aux nouvelles technologies que l'on souhaitaient utilisé pour faire le projet. A savoir l'utilisation de javafx pour la partie ihm et de ant pour le parsing.</a:t>
            </a:r>
            <a:endParaRPr/>
          </a:p>
          <a:p>
            <a:r>
              <a:rPr lang="fr-FR" sz="2000" strike="noStrike">
                <a:latin typeface="Arial"/>
              </a:rPr>
              <a:t>Il a donc été décidé rapidement de tester ces nouvelles technologies afin d'être effectif dès le lancement de la partie codage.</a:t>
            </a:r>
            <a:endParaRPr/>
          </a:p>
          <a:p>
            <a:r>
              <a:rPr lang="fr-FR" sz="2000" strike="noStrike">
                <a:latin typeface="Calibri"/>
              </a:rPr>
              <a:t>Les risques ont donc déjà été réévaluer par rapport au départ suite a notre préparation sur ces deux technologies, et nous avons donc décidé de réévaluer régulierement les risques, à savoir après chaque réunion afin que le projet ne reste jamais bloqué et que tout le monde puisse réfléchir a des solutions.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9B2149-F09A-416C-88B8-61B35CBF166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205226-763B-43BA-86A3-052C73123370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89757C-D57C-4C60-AE52-0F9F4C27CD09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D269DD-25F2-4D68-8221-2BAE91215CFE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13363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600" cy="6691320"/>
          </a:xfrm>
          <a:prstGeom prst="roundRect">
            <a:avLst>
              <a:gd name="adj" fmla="val 13363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20880" cy="15267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20880" cy="1198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20880" cy="10980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16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1680" cy="457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13363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429080" y="4714920"/>
            <a:ext cx="439992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457200" y="1505880"/>
            <a:ext cx="82288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ffff"/>
                </a:solidFill>
                <a:latin typeface="Copperplate Gothic Light"/>
              </a:rPr>
              <a:t>UML Reverse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Étude du produit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Vue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700200" y="1919520"/>
            <a:ext cx="7800120" cy="47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Plan de développement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Organisation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méthode Scrum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3 itérations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développement en binômes 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285920" y="3267360"/>
            <a:ext cx="6730560" cy="34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Plan de développement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Planification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Matrice des leviers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Risques : preuves de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6 heures par membre par semaine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150 heures estimées par itération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2500200" y="2309760"/>
            <a:ext cx="4266360" cy="13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Plan de développement</a:t>
            </a:r>
            <a:endParaRPr/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2585880" y="1447920"/>
            <a:ext cx="442836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Conclusion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Stratégies mises en place pour garantir la réussite du projet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lang="fr-FR" sz="2400" strike="noStrike">
                <a:solidFill>
                  <a:srgbClr val="000000"/>
                </a:solidFill>
                <a:latin typeface="Perpetua"/>
              </a:rPr>
              <a:t>Une garantie de succès à l’aide du CDR et de l’ADR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lang="fr-FR" sz="2400" strike="noStrike">
                <a:solidFill>
                  <a:srgbClr val="000000"/>
                </a:solidFill>
                <a:latin typeface="Perpetua"/>
              </a:rPr>
              <a:t>Une étude de conception de produit (DAL)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lang="fr-FR" sz="2400" strike="noStrike">
                <a:solidFill>
                  <a:srgbClr val="000000"/>
                </a:solidFill>
                <a:latin typeface="Perpetua"/>
              </a:rPr>
              <a:t>Un plan de développement qui assure l’aboutissement du projet dans le temps et les exigences du client (PDD)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Sommaire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 rot="5400000">
            <a:off x="377280" y="1649160"/>
            <a:ext cx="1086120" cy="759960"/>
          </a:xfrm>
          <a:prstGeom prst="chevron">
            <a:avLst>
              <a:gd name="adj" fmla="val 216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480" rIns="6480" tIns="6480" bIns="6480" anchor="ctr"/>
          <a:p>
            <a:pPr algn="ctr">
              <a:lnSpc>
                <a:spcPct val="90000"/>
              </a:lnSpc>
            </a:pPr>
            <a:r>
              <a:rPr lang="fr-FR" sz="1000" strike="noStrike">
                <a:solidFill>
                  <a:srgbClr val="ffffff"/>
                </a:solidFill>
                <a:latin typeface="Perpetua"/>
                <a:ea typeface="DejaVu Sans"/>
              </a:rPr>
              <a:t>Présentation du projet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 rot="5400000">
            <a:off x="4671720" y="-1884240"/>
            <a:ext cx="705600" cy="74473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000" tIns="9000" bIns="9000" anchor="ctr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Présentation du client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Présentation du projet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Présentation de l’équipe</a:t>
            </a:r>
            <a:endParaRPr/>
          </a:p>
        </p:txBody>
      </p:sp>
      <p:sp>
        <p:nvSpPr>
          <p:cNvPr id="92" name="CustomShape 4"/>
          <p:cNvSpPr/>
          <p:nvPr/>
        </p:nvSpPr>
        <p:spPr>
          <a:xfrm rot="5400000">
            <a:off x="377280" y="2619000"/>
            <a:ext cx="1086120" cy="759960"/>
          </a:xfrm>
          <a:prstGeom prst="chevron">
            <a:avLst>
              <a:gd name="adj" fmla="val 216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480" rIns="6480" tIns="6480" bIns="6480" anchor="ctr"/>
          <a:p>
            <a:pPr algn="ctr">
              <a:lnSpc>
                <a:spcPct val="90000"/>
              </a:lnSpc>
            </a:pPr>
            <a:r>
              <a:rPr lang="fr-FR" sz="1000" strike="noStrike">
                <a:solidFill>
                  <a:srgbClr val="ffffff"/>
                </a:solidFill>
                <a:latin typeface="Perpetua"/>
                <a:ea typeface="DejaVu Sans"/>
              </a:rPr>
              <a:t>Garantis de succès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 rot="5400000">
            <a:off x="4671720" y="-914400"/>
            <a:ext cx="705600" cy="74473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000" tIns="9000" bIns="9000" anchor="ctr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Tests prévus pour les exigences qualité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Prévoyance des problèmes éventuels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 rot="5400000">
            <a:off x="377280" y="3588840"/>
            <a:ext cx="1086120" cy="759960"/>
          </a:xfrm>
          <a:prstGeom prst="chevron">
            <a:avLst>
              <a:gd name="adj" fmla="val 216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480" rIns="6480" tIns="6480" bIns="6480" anchor="ctr"/>
          <a:p>
            <a:pPr algn="ctr">
              <a:lnSpc>
                <a:spcPct val="90000"/>
              </a:lnSpc>
            </a:pPr>
            <a:r>
              <a:rPr lang="fr-FR" sz="1000" strike="noStrike">
                <a:solidFill>
                  <a:srgbClr val="ffffff"/>
                </a:solidFill>
                <a:latin typeface="Perpetua"/>
                <a:ea typeface="DejaVu Sans"/>
              </a:rPr>
              <a:t>Etude du produit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 rot="5400000">
            <a:off x="4671720" y="54720"/>
            <a:ext cx="705600" cy="74473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000" tIns="9000" bIns="9000" anchor="ctr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Conception prévue</a:t>
            </a:r>
            <a:endParaRPr/>
          </a:p>
        </p:txBody>
      </p:sp>
      <p:sp>
        <p:nvSpPr>
          <p:cNvPr id="96" name="CustomShape 8"/>
          <p:cNvSpPr/>
          <p:nvPr/>
        </p:nvSpPr>
        <p:spPr>
          <a:xfrm rot="5400000">
            <a:off x="377280" y="4558320"/>
            <a:ext cx="1086120" cy="759960"/>
          </a:xfrm>
          <a:prstGeom prst="chevron">
            <a:avLst>
              <a:gd name="adj" fmla="val 216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480" rIns="6480" tIns="6480" bIns="6480" anchor="ctr"/>
          <a:p>
            <a:pPr algn="ctr">
              <a:lnSpc>
                <a:spcPct val="90000"/>
              </a:lnSpc>
            </a:pPr>
            <a:r>
              <a:rPr lang="fr-FR" sz="1000" strike="noStrike">
                <a:solidFill>
                  <a:srgbClr val="ffffff"/>
                </a:solidFill>
                <a:latin typeface="Perpetua"/>
                <a:ea typeface="DejaVu Sans"/>
              </a:rPr>
              <a:t>Plan de développement </a:t>
            </a:r>
            <a:endParaRPr/>
          </a:p>
        </p:txBody>
      </p:sp>
      <p:sp>
        <p:nvSpPr>
          <p:cNvPr id="97" name="CustomShape 9"/>
          <p:cNvSpPr/>
          <p:nvPr/>
        </p:nvSpPr>
        <p:spPr>
          <a:xfrm rot="5400000">
            <a:off x="4671720" y="1024200"/>
            <a:ext cx="705600" cy="74473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000" tIns="9000" bIns="9000" anchor="ctr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Organisation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Planification</a:t>
            </a:r>
            <a:endParaRPr/>
          </a:p>
        </p:txBody>
      </p:sp>
      <p:sp>
        <p:nvSpPr>
          <p:cNvPr id="98" name="CustomShape 10"/>
          <p:cNvSpPr/>
          <p:nvPr/>
        </p:nvSpPr>
        <p:spPr>
          <a:xfrm rot="5400000">
            <a:off x="377280" y="5528160"/>
            <a:ext cx="1086120" cy="759960"/>
          </a:xfrm>
          <a:prstGeom prst="chevron">
            <a:avLst>
              <a:gd name="adj" fmla="val 216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480" rIns="6480" tIns="6480" bIns="6480" anchor="ctr"/>
          <a:p>
            <a:pPr algn="ctr">
              <a:lnSpc>
                <a:spcPct val="90000"/>
              </a:lnSpc>
            </a:pPr>
            <a:r>
              <a:rPr lang="fr-FR" sz="1000" strike="noStrike">
                <a:solidFill>
                  <a:srgbClr val="ffffff"/>
                </a:solidFill>
                <a:latin typeface="Perpetua"/>
                <a:ea typeface="DejaVu Sans"/>
              </a:rPr>
              <a:t>Conclusion</a:t>
            </a:r>
            <a:endParaRPr/>
          </a:p>
        </p:txBody>
      </p:sp>
      <p:sp>
        <p:nvSpPr>
          <p:cNvPr id="99" name="CustomShape 11"/>
          <p:cNvSpPr/>
          <p:nvPr/>
        </p:nvSpPr>
        <p:spPr>
          <a:xfrm rot="5400000">
            <a:off x="4671720" y="1994040"/>
            <a:ext cx="705600" cy="74473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000" tIns="9000" bIns="9000" anchor="ctr"/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Perpetua"/>
                <a:ea typeface="DejaVu Sans"/>
              </a:rPr>
              <a:t>Conduite du projet vers la réussite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Présentation du projet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Présentation du client</a:t>
            </a:r>
            <a:endParaRPr/>
          </a:p>
          <a:p>
            <a:pPr>
              <a:lnSpc>
                <a:spcPct val="100000"/>
              </a:lnSpc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lang="fr-FR" sz="2600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lang="fr-FR" sz="2600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lang="fr-FR" sz="2600" strike="noStrike">
                <a:solidFill>
                  <a:srgbClr val="000000"/>
                </a:solidFill>
                <a:latin typeface="Perpetua"/>
              </a:rPr>
              <a:t>M. Hérauville : Enseignant universitaire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Présentation du produit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Éditeur de diagrammes UML2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Reverse Engineering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Modulaire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Ergonomique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Garanties de succès</a:t>
            </a:r>
            <a:endParaRPr/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752840" y="1743480"/>
            <a:ext cx="6094440" cy="39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Garanties de succès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Tests prévus pour les exigences de qualité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6" name="Table 3"/>
          <p:cNvGraphicFramePr/>
          <p:nvPr/>
        </p:nvGraphicFramePr>
        <p:xfrm>
          <a:off x="1500120" y="2286000"/>
          <a:ext cx="6095520" cy="3592440"/>
        </p:xfrm>
        <a:graphic>
          <a:graphicData uri="http://schemas.openxmlformats.org/drawingml/2006/table">
            <a:tbl>
              <a:tblPr/>
              <a:tblGrid>
                <a:gridCol w="609588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trike="noStrike">
                          <a:solidFill>
                            <a:srgbClr val="ffffff"/>
                          </a:solidFill>
                          <a:latin typeface="Perpetua"/>
                        </a:rPr>
                        <a:t>Tests prévus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trike="noStrike">
                          <a:solidFill>
                            <a:srgbClr val="000000"/>
                          </a:solidFill>
                          <a:latin typeface="Perpetua"/>
                        </a:rPr>
                        <a:t>Création, ouverture, modification, et suppression de projet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trike="noStrike">
                          <a:solidFill>
                            <a:srgbClr val="000000"/>
                          </a:solidFill>
                          <a:latin typeface="Perpetua"/>
                        </a:rPr>
                        <a:t>Création, ouverture, modification, et suppression de diagramme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trike="noStrike">
                          <a:solidFill>
                            <a:srgbClr val="000000"/>
                          </a:solidFill>
                          <a:latin typeface="Perpetua"/>
                        </a:rPr>
                        <a:t>Création d’un diagramme à partir d’un fichier PlantUML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trike="noStrike">
                          <a:solidFill>
                            <a:srgbClr val="000000"/>
                          </a:solidFill>
                          <a:latin typeface="Perpetua"/>
                        </a:rPr>
                        <a:t>Reverse engineering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trike="noStrike">
                          <a:solidFill>
                            <a:srgbClr val="000000"/>
                          </a:solidFill>
                          <a:latin typeface="Perpetua"/>
                        </a:rPr>
                        <a:t>Respect de la norme UML 2 à travers les diagrammes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trike="noStrike">
                          <a:solidFill>
                            <a:srgbClr val="000000"/>
                          </a:solidFill>
                          <a:latin typeface="Perpetua"/>
                        </a:rPr>
                        <a:t>Déploiement sur les machines de l’université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Garanties de succès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Prévoyance des problèmes éventuels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Analyse des risques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Identification des problèmes importants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Travail sur ces risques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Réévaluation des risques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9" name="Image 3" descr=""/>
          <p:cNvPicPr/>
          <p:nvPr/>
        </p:nvPicPr>
        <p:blipFill>
          <a:blip r:embed="rId1"/>
          <a:stretch/>
        </p:blipFill>
        <p:spPr>
          <a:xfrm>
            <a:off x="5832000" y="3796200"/>
            <a:ext cx="2539440" cy="253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Étude du produit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Le produit est codé en MVC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La modularité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Projet divisé en 2 parties : Vue et modèle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4500720" y="3857760"/>
            <a:ext cx="4142520" cy="256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Étude du produit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Modèle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Les diagrammes modélisés en objet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Parseur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"/>
            </a:pPr>
            <a:r>
              <a:rPr lang="fr-FR" sz="2400" strike="noStrike">
                <a:solidFill>
                  <a:srgbClr val="000000"/>
                </a:solidFill>
                <a:latin typeface="Perpetua"/>
              </a:rPr>
              <a:t>Gestionnaire de projet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839880" y="3214800"/>
            <a:ext cx="7589160" cy="33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ff0000"/>
                </a:solidFill>
                <a:latin typeface="Copperplate Gothic Light"/>
              </a:rPr>
              <a:t>Étude du produit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600" strike="noStrike">
                <a:solidFill>
                  <a:srgbClr val="000000"/>
                </a:solidFill>
                <a:latin typeface="Perpetua"/>
              </a:rPr>
              <a:t>Vue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8" name="Picture 5" descr=""/>
          <p:cNvPicPr/>
          <p:nvPr/>
        </p:nvPicPr>
        <p:blipFill>
          <a:blip r:embed="rId1"/>
          <a:stretch/>
        </p:blipFill>
        <p:spPr>
          <a:xfrm>
            <a:off x="324000" y="1928880"/>
            <a:ext cx="8676720" cy="456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LibreOffice/4.4.6.3$Linux_X86_64 LibreOffice_project/40m0$Build-3</Application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2015-05-09T18:42:37Z</dcterms:created>
  <dc:creator>BELKHOUS</dc:creator>
  <dc:language>fr-FR</dc:language>
  <dcterms:modified xsi:type="dcterms:W3CDTF">2016-01-23T01:35:41Z</dcterms:modified>
  <cp:revision>143</cp:revision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