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8" r:id="rId4"/>
    <p:sldId id="260" r:id="rId5"/>
    <p:sldId id="261" r:id="rId6"/>
    <p:sldId id="273" r:id="rId7"/>
    <p:sldId id="263" r:id="rId8"/>
    <p:sldId id="271" r:id="rId9"/>
    <p:sldId id="270" r:id="rId10"/>
    <p:sldId id="274" r:id="rId11"/>
    <p:sldId id="27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A6C147A-837D-489A-B6CB-24823BBF9B55}" type="slidenum">
              <a:rPr lang="fr-FR" sz="1400">
                <a:latin typeface="Times New Roman"/>
              </a:rPr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D9BB4BB-0EC4-4F4D-B332-514A01DC1A8D}" type="slidenum">
              <a:rPr lang="fr-FR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Calibri"/>
              </a:rPr>
              <a:t>Parler des projets de diagrammes.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76ECD8B-FF40-4DA7-A10A-1F579AD83E8A}" type="slidenum">
              <a:rPr lang="fr-FR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Calibri"/>
              </a:rPr>
              <a:t>premiere partie : reunion une avec client et une entre nous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>
                <a:latin typeface="Calibri"/>
              </a:rPr>
              <a:t>deuxieme partie : reunion une mélée et une réunion standard et une réunion avec le client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04D786E-509A-46BB-AC21-5BB0BC4A58DF}" type="slidenum">
              <a:rPr lang="fr-FR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DFC45F5-6818-4984-A65B-A8DE02B93552}" type="slidenum">
              <a:rPr lang="fr-FR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00040" y="2340000"/>
            <a:ext cx="634212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fr-FR" sz="4400" dirty="0">
                <a:solidFill>
                  <a:srgbClr val="000000"/>
                </a:solidFill>
                <a:latin typeface="Verdana"/>
              </a:rPr>
              <a:t>UML REVERSE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143240" y="4143240"/>
            <a:ext cx="4427640" cy="19987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		Réalisé par : 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    		      Anthony GODIN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   		      Florian INCHINGOLO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   		      Nabil </a:t>
            </a:r>
            <a:r>
              <a:rPr lang="fr-FR" sz="1200" b="1" dirty="0" err="1">
                <a:solidFill>
                  <a:srgbClr val="000000"/>
                </a:solidFill>
                <a:latin typeface="Verdana"/>
                <a:ea typeface="Verdana"/>
              </a:rPr>
              <a:t>Redha</a:t>
            </a: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BELKHOUS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    		      Nicolas MENIEL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    		      Saad MRABET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	     	      Stephen CAUCHOIS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    		      Yohann HENRY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		Client :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     		      </a:t>
            </a:r>
            <a:r>
              <a:rPr lang="fr-FR" sz="1200" b="1" dirty="0" err="1">
                <a:solidFill>
                  <a:srgbClr val="000000"/>
                </a:solidFill>
                <a:latin typeface="Verdana"/>
                <a:ea typeface="Verdana"/>
              </a:rPr>
              <a:t>Stephane</a:t>
            </a:r>
            <a:r>
              <a:rPr lang="fr-FR" sz="1200" b="1" dirty="0">
                <a:solidFill>
                  <a:srgbClr val="000000"/>
                </a:solidFill>
                <a:latin typeface="Verdana"/>
                <a:ea typeface="Verdana"/>
              </a:rPr>
              <a:t> HERAUVILLE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1228680" y="1643040"/>
            <a:ext cx="6913800" cy="4986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Verdana"/>
                <a:ea typeface="Verdana"/>
              </a:rPr>
              <a:t>MASTER 1 GENIE DE L’INFORMATIQUE LOGICIELLE</a:t>
            </a:r>
            <a:endParaRPr/>
          </a:p>
        </p:txBody>
      </p:sp>
      <p:pic>
        <p:nvPicPr>
          <p:cNvPr id="80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20" y="357120"/>
            <a:ext cx="1808280" cy="646200"/>
          </a:xfrm>
          <a:prstGeom prst="rect">
            <a:avLst/>
          </a:prstGeom>
          <a:ln>
            <a:noFill/>
          </a:ln>
        </p:spPr>
      </p:pic>
      <p:pic>
        <p:nvPicPr>
          <p:cNvPr id="81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643800" y="357120"/>
            <a:ext cx="1784520" cy="55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000" b="1" dirty="0" smtClean="0">
                <a:latin typeface="+mj-lt"/>
              </a:rPr>
              <a:t>Bilan personnel</a:t>
            </a:r>
            <a:endParaRPr lang="fr-FR" sz="3000" b="1" dirty="0">
              <a:latin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2028836" y="1594500"/>
            <a:ext cx="6043626" cy="397764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Apprendre à travailler dans un équipe de plus de 3 personnes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endParaRPr lang="fr-FR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Apprendre à travailler sur un projet conséquent</a:t>
            </a:r>
            <a:endParaRPr lang="fr-FR" dirty="0"/>
          </a:p>
          <a:p>
            <a:pPr lvl="1">
              <a:lnSpc>
                <a:spcPct val="100000"/>
              </a:lnSpc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Apprendre à travailler de façon AGILE</a:t>
            </a:r>
            <a:endParaRPr lang="fr-FR" dirty="0" smtClean="0"/>
          </a:p>
          <a:p>
            <a:pPr lvl="1">
              <a:lnSpc>
                <a:spcPct val="100000"/>
              </a:lnSpc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Amélioration des compétences </a:t>
            </a:r>
            <a:endParaRPr lang="fr-FR" dirty="0" smtClean="0"/>
          </a:p>
          <a:p>
            <a:pPr lvl="1">
              <a:lnSpc>
                <a:spcPct val="100000"/>
              </a:lnSpc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I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ntrospection et développement personnel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2352246" y="2177462"/>
            <a:ext cx="6291720" cy="475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b="1" dirty="0" smtClean="0">
                <a:solidFill>
                  <a:srgbClr val="000000"/>
                </a:solidFill>
                <a:latin typeface="Arial"/>
              </a:rPr>
              <a:t>Création/Edition d</a:t>
            </a:r>
            <a:r>
              <a:rPr lang="fr-FR" b="1" dirty="0" smtClean="0">
                <a:solidFill>
                  <a:srgbClr val="000000"/>
                </a:solidFill>
                <a:latin typeface="Arial"/>
              </a:rPr>
              <a:t>iagramme UML</a:t>
            </a:r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Diagramme </a:t>
            </a:r>
            <a:r>
              <a:rPr lang="fr-FR" dirty="0">
                <a:solidFill>
                  <a:srgbClr val="000000"/>
                </a:solidFill>
              </a:rPr>
              <a:t>de classe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Diagramme </a:t>
            </a:r>
            <a:r>
              <a:rPr lang="fr-FR" dirty="0">
                <a:solidFill>
                  <a:srgbClr val="000000"/>
                </a:solidFill>
              </a:rPr>
              <a:t>de cas d’utilisation</a:t>
            </a:r>
            <a:endParaRPr lang="fr-FR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b="1" dirty="0" smtClean="0">
                <a:solidFill>
                  <a:srgbClr val="000000"/>
                </a:solidFill>
                <a:latin typeface="Arial"/>
              </a:rPr>
              <a:t>Fonctionnalités</a:t>
            </a:r>
            <a:endParaRPr b="1"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L'import Java 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L'import/export </a:t>
            </a:r>
            <a:r>
              <a:rPr lang="fr-FR" dirty="0">
                <a:solidFill>
                  <a:srgbClr val="000000"/>
                </a:solidFill>
                <a:latin typeface="Arial"/>
              </a:rPr>
              <a:t>de </a:t>
            </a:r>
            <a:r>
              <a:rPr lang="fr-FR" dirty="0" err="1" smtClean="0">
                <a:solidFill>
                  <a:srgbClr val="000000"/>
                </a:solidFill>
                <a:latin typeface="Arial"/>
              </a:rPr>
              <a:t>PlantUML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L'export </a:t>
            </a:r>
            <a:r>
              <a:rPr lang="fr-FR" dirty="0">
                <a:solidFill>
                  <a:srgbClr val="000000"/>
                </a:solidFill>
                <a:latin typeface="Arial"/>
              </a:rPr>
              <a:t>en 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image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S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auvegarde/chargement de projet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569328"/>
            <a:ext cx="8229240" cy="1145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Présentation du contexte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2"/>
          <p:cNvSpPr/>
          <p:nvPr/>
        </p:nvSpPr>
        <p:spPr>
          <a:xfrm>
            <a:off x="1718640" y="1714488"/>
            <a:ext cx="7229520" cy="228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1" dirty="0" smtClean="0">
                <a:solidFill>
                  <a:srgbClr val="000000"/>
                </a:solidFill>
              </a:rPr>
              <a:t>                              Méthode </a:t>
            </a:r>
            <a:r>
              <a:rPr lang="fr-FR" b="1" dirty="0">
                <a:solidFill>
                  <a:srgbClr val="000000"/>
                </a:solidFill>
              </a:rPr>
              <a:t>Agile (SCRUM) </a:t>
            </a:r>
            <a:endParaRPr lang="fr-FR" b="1" dirty="0" smtClean="0"/>
          </a:p>
          <a:p>
            <a:pPr>
              <a:lnSpc>
                <a:spcPct val="100000"/>
              </a:lnSpc>
            </a:pPr>
            <a:endParaRPr lang="fr-FR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000000"/>
                </a:solidFill>
                <a:latin typeface="Arial"/>
              </a:rPr>
              <a:t>Phase </a:t>
            </a:r>
            <a:r>
              <a:rPr lang="fr-FR" u="sng" dirty="0">
                <a:solidFill>
                  <a:srgbClr val="000000"/>
                </a:solidFill>
                <a:latin typeface="Arial"/>
              </a:rPr>
              <a:t>d'analyse </a:t>
            </a:r>
            <a:endParaRPr u="sng"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Deux </a:t>
            </a:r>
            <a:r>
              <a:rPr lang="fr-FR" dirty="0">
                <a:solidFill>
                  <a:srgbClr val="000000"/>
                </a:solidFill>
                <a:latin typeface="Arial"/>
              </a:rPr>
              <a:t>rédacteurs 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par documents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Relecture 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par l’ensemble de l’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équipe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Deux réunions par </a:t>
            </a:r>
            <a:r>
              <a:rPr lang="fr-FR" dirty="0" smtClean="0">
                <a:solidFill>
                  <a:srgbClr val="000000"/>
                </a:solidFill>
              </a:rPr>
              <a:t>semaine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1714320" y="3786120"/>
            <a:ext cx="7229520" cy="25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u="sng" dirty="0">
                <a:solidFill>
                  <a:srgbClr val="000000"/>
                </a:solidFill>
                <a:latin typeface="Arial"/>
              </a:rPr>
              <a:t>Phase de développement </a:t>
            </a:r>
            <a:endParaRPr u="sng"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Trois 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itérations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Deux </a:t>
            </a:r>
            <a:r>
              <a:rPr lang="fr-FR" dirty="0">
                <a:solidFill>
                  <a:srgbClr val="000000"/>
                </a:solidFill>
                <a:latin typeface="Arial"/>
              </a:rPr>
              <a:t>équipes : modèle (3), vue (4)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Trois réunions par semaine (mêlée)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569328"/>
            <a:ext cx="8229240" cy="1145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Organisation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allAtOnce"/>
      <p:bldP spid="88" grpId="0" build="allAtOnce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457200" y="855080"/>
            <a:ext cx="8229240" cy="1145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Interaction avec le client</a:t>
            </a:r>
          </a:p>
        </p:txBody>
      </p:sp>
      <p:sp>
        <p:nvSpPr>
          <p:cNvPr id="8" name="CustomShape 2"/>
          <p:cNvSpPr/>
          <p:nvPr/>
        </p:nvSpPr>
        <p:spPr>
          <a:xfrm>
            <a:off x="2270160" y="2138400"/>
            <a:ext cx="6422400" cy="35051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b="1" dirty="0" smtClean="0">
                <a:solidFill>
                  <a:srgbClr val="000000"/>
                </a:solidFill>
              </a:rPr>
              <a:t> Phase d'analyse : 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r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éunion hebdomadaire</a:t>
            </a: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</a:rPr>
              <a:t>P</a:t>
            </a:r>
            <a:r>
              <a:rPr lang="fr-FR" b="1" dirty="0" smtClean="0">
                <a:solidFill>
                  <a:srgbClr val="000000"/>
                </a:solidFill>
              </a:rPr>
              <a:t>hase de développement</a:t>
            </a:r>
            <a:r>
              <a:rPr lang="fr-FR" dirty="0" smtClean="0">
                <a:solidFill>
                  <a:srgbClr val="000000"/>
                </a:solidFill>
              </a:rPr>
              <a:t> : réunion </a:t>
            </a:r>
            <a:r>
              <a:rPr lang="fr-FR" dirty="0" smtClean="0">
                <a:solidFill>
                  <a:srgbClr val="000000"/>
                </a:solidFill>
              </a:rPr>
              <a:t>toutes les deux semaines</a:t>
            </a:r>
            <a:endParaRPr lang="fr-FR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Chaque </a:t>
            </a:r>
            <a:r>
              <a:rPr lang="fr-FR" b="1" dirty="0" smtClean="0">
                <a:solidFill>
                  <a:srgbClr val="000000"/>
                </a:solidFill>
              </a:rPr>
              <a:t>livrable </a:t>
            </a:r>
            <a:r>
              <a:rPr lang="fr-FR" dirty="0" smtClean="0">
                <a:solidFill>
                  <a:srgbClr val="000000"/>
                </a:solidFill>
              </a:rPr>
              <a:t>a été fourni avec un cahier de recettes</a:t>
            </a:r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Une semaine de correction pour répondre aux retours du client.</a:t>
            </a: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855080"/>
            <a:ext cx="8229240" cy="1145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Gestion des risques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14480" y="2071678"/>
            <a:ext cx="57864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smtClean="0"/>
              <a:t>M</a:t>
            </a:r>
            <a:r>
              <a:rPr lang="fr-FR" dirty="0" smtClean="0">
                <a:solidFill>
                  <a:srgbClr val="000000"/>
                </a:solidFill>
              </a:rPr>
              <a:t>auvaise estimation de la taille du projet</a:t>
            </a:r>
          </a:p>
          <a:p>
            <a:pPr>
              <a:buFont typeface="Wingdings" pitchFamily="2" charset="2"/>
              <a:buChar char="v"/>
            </a:pPr>
            <a:endParaRPr lang="fr-FR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dirty="0" smtClean="0">
                <a:solidFill>
                  <a:srgbClr val="000000"/>
                </a:solidFill>
              </a:rPr>
              <a:t> Changement </a:t>
            </a:r>
            <a:r>
              <a:rPr lang="fr-FR" dirty="0">
                <a:solidFill>
                  <a:srgbClr val="000000"/>
                </a:solidFill>
              </a:rPr>
              <a:t>de chef de projet en janvier</a:t>
            </a:r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 D</a:t>
            </a:r>
            <a:r>
              <a:rPr lang="fr-FR" dirty="0" smtClean="0">
                <a:solidFill>
                  <a:srgbClr val="000000"/>
                </a:solidFill>
              </a:rPr>
              <a:t>éfauts </a:t>
            </a:r>
            <a:r>
              <a:rPr lang="fr-FR" dirty="0">
                <a:solidFill>
                  <a:srgbClr val="000000"/>
                </a:solidFill>
              </a:rPr>
              <a:t>de l’architecture du </a:t>
            </a:r>
            <a:r>
              <a:rPr lang="fr-FR" dirty="0" smtClean="0">
                <a:solidFill>
                  <a:srgbClr val="000000"/>
                </a:solidFill>
              </a:rPr>
              <a:t>modèle</a:t>
            </a:r>
          </a:p>
          <a:p>
            <a:pPr>
              <a:buFont typeface="Wingdings" pitchFamily="2" charset="2"/>
              <a:buChar char="v"/>
            </a:pPr>
            <a:endParaRPr lang="fr-FR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dirty="0" smtClean="0">
                <a:solidFill>
                  <a:srgbClr val="000000"/>
                </a:solidFill>
              </a:rPr>
              <a:t> Adaptation au travail d'équipe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2"/>
          <p:cNvSpPr/>
          <p:nvPr/>
        </p:nvSpPr>
        <p:spPr>
          <a:xfrm>
            <a:off x="2104920" y="2347788"/>
            <a:ext cx="6971040" cy="37244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Tests </a:t>
            </a:r>
            <a:r>
              <a:rPr lang="fr-FR" dirty="0">
                <a:solidFill>
                  <a:srgbClr val="000000"/>
                </a:solidFill>
                <a:latin typeface="Arial"/>
              </a:rPr>
              <a:t>unitaires sur tout le modèle (</a:t>
            </a:r>
            <a:r>
              <a:rPr lang="fr-FR" dirty="0" err="1">
                <a:solidFill>
                  <a:srgbClr val="000000"/>
                </a:solidFill>
                <a:latin typeface="Arial"/>
              </a:rPr>
              <a:t>JUnit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rgbClr val="000000"/>
              </a:solidFill>
              <a:latin typeface="Arial"/>
            </a:endParaRPr>
          </a:p>
          <a:p>
            <a:pPr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Tests </a:t>
            </a:r>
            <a:r>
              <a:rPr lang="fr-FR" dirty="0">
                <a:solidFill>
                  <a:srgbClr val="000000"/>
                </a:solidFill>
              </a:rPr>
              <a:t>d’intégration</a:t>
            </a: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Tests </a:t>
            </a:r>
            <a:r>
              <a:rPr lang="fr-FR" dirty="0">
                <a:solidFill>
                  <a:srgbClr val="000000"/>
                </a:solidFill>
              </a:rPr>
              <a:t>de validation</a:t>
            </a: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Tests d’acceptation</a:t>
            </a:r>
          </a:p>
          <a:p>
            <a:pPr>
              <a:buFont typeface="Wingdings" charset="2"/>
              <a:buChar char=""/>
            </a:pPr>
            <a:endParaRPr lang="fr-FR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Tests </a:t>
            </a:r>
            <a:r>
              <a:rPr lang="fr-FR" dirty="0">
                <a:solidFill>
                  <a:srgbClr val="000000"/>
                </a:solidFill>
              </a:rPr>
              <a:t>de confirmation de régression </a:t>
            </a:r>
            <a:endParaRPr lang="fr-FR" dirty="0" smtClean="0"/>
          </a:p>
          <a:p>
            <a:pPr>
              <a:buFont typeface="Wingdings" charset="2"/>
              <a:buChar char=""/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57200" y="857232"/>
            <a:ext cx="8229240" cy="1145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000" b="1" kern="0" dirty="0" smtClean="0">
                <a:solidFill>
                  <a:sysClr val="windowText" lastClr="000000"/>
                </a:solidFill>
                <a:latin typeface="+mj-lt"/>
              </a:rPr>
              <a:t>Tests</a:t>
            </a:r>
            <a:endParaRPr kumimoji="0" lang="fr-FR" sz="3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857232"/>
            <a:ext cx="8229240" cy="1145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000" b="1" kern="0" dirty="0" smtClean="0">
                <a:solidFill>
                  <a:sysClr val="windowText" lastClr="000000"/>
                </a:solidFill>
                <a:latin typeface="+mj-lt"/>
              </a:rPr>
              <a:t>Choix technologiques</a:t>
            </a:r>
            <a:endParaRPr kumimoji="0" lang="fr-FR" sz="3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270160" y="2138400"/>
            <a:ext cx="6422400" cy="35051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b="1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Slack</a:t>
            </a:r>
            <a:endParaRPr lang="fr-FR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Trello</a:t>
            </a:r>
            <a:endParaRPr lang="fr-FR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Git</a:t>
            </a:r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Java 8 et </a:t>
            </a:r>
            <a:r>
              <a:rPr lang="fr-FR" dirty="0" err="1" smtClean="0">
                <a:solidFill>
                  <a:srgbClr val="000000"/>
                </a:solidFill>
              </a:rPr>
              <a:t>JavaFX</a:t>
            </a:r>
            <a:endParaRPr lang="fr-FR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Antlr</a:t>
            </a:r>
            <a:endParaRPr lang="fr-FR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Maven</a:t>
            </a: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000" b="1" dirty="0" smtClean="0">
                <a:latin typeface="+mj-lt"/>
              </a:rPr>
              <a:t>Rétrospection</a:t>
            </a:r>
            <a:endParaRPr lang="fr-FR" sz="3000" b="1" dirty="0">
              <a:latin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2028836" y="1604520"/>
            <a:ext cx="4829180" cy="397764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  Architecture différente</a:t>
            </a:r>
          </a:p>
          <a:p>
            <a:pPr>
              <a:buFont typeface="Wingdings" pitchFamily="2" charset="2"/>
              <a:buChar char="v"/>
            </a:pP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 Technologies alternatives</a:t>
            </a:r>
          </a:p>
          <a:p>
            <a:pPr>
              <a:buFont typeface="Wingdings" pitchFamily="2" charset="2"/>
              <a:buChar char="v"/>
            </a:pP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 Expérience du travail d’équipe</a:t>
            </a:r>
          </a:p>
          <a:p>
            <a:pPr>
              <a:buFont typeface="Wingdings" pitchFamily="2" charset="2"/>
              <a:buChar char="v"/>
            </a:pP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 Expérience du projet</a:t>
            </a:r>
          </a:p>
          <a:p>
            <a:pPr>
              <a:buFont typeface="Wingdings" pitchFamily="2" charset="2"/>
              <a:buChar char="v"/>
            </a:pP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 Organisation du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000" b="1" dirty="0" smtClean="0">
                <a:latin typeface="+mj-lt"/>
              </a:rPr>
              <a:t>Réalisation finale</a:t>
            </a:r>
            <a:endParaRPr lang="fr-FR" sz="3000" b="1" dirty="0">
              <a:latin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2028836" y="1604520"/>
            <a:ext cx="6043626" cy="3977640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Possibilité d'éditer un diagramme de classe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Possibilité d'éditer un diagramme de cas d’utilisations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Export des diagrammes en image 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Possibilité d'importer / exporter en </a:t>
            </a:r>
            <a:r>
              <a:rPr lang="fr-FR" dirty="0" err="1" smtClean="0">
                <a:solidFill>
                  <a:srgbClr val="000000"/>
                </a:solidFill>
                <a:latin typeface="Arial"/>
              </a:rPr>
              <a:t>PlantUML</a:t>
            </a:r>
            <a:endParaRPr lang="fr-FR" dirty="0" smtClean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 smtClean="0">
                <a:solidFill>
                  <a:srgbClr val="000000"/>
                </a:solidFill>
                <a:latin typeface="Arial"/>
              </a:rPr>
              <a:t> Possibilité de </a:t>
            </a:r>
            <a:r>
              <a:rPr lang="fr-FR" dirty="0" err="1" smtClean="0">
                <a:solidFill>
                  <a:srgbClr val="000000"/>
                </a:solidFill>
                <a:latin typeface="Arial"/>
              </a:rPr>
              <a:t>parser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 du Java en diagramme de classe</a:t>
            </a:r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endParaRPr lang="fr-FR" dirty="0" smtClean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fr-FR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Arial"/>
              </a:rPr>
              <a:t>Sauvegarder / Charger un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348</Words>
  <PresentationFormat>Affichage à l'écran (4:3)</PresentationFormat>
  <Paragraphs>127</Paragraphs>
  <Slides>10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Rétrospection</vt:lpstr>
      <vt:lpstr>Réalisation finale</vt:lpstr>
      <vt:lpstr>Bilan personnel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BELKHOUS</cp:lastModifiedBy>
  <cp:revision>42</cp:revision>
  <dcterms:modified xsi:type="dcterms:W3CDTF">2016-05-24T13:49:37Z</dcterms:modified>
</cp:coreProperties>
</file>