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67" r:id="rId4"/>
    <p:sldId id="257" r:id="rId5"/>
    <p:sldId id="268" r:id="rId6"/>
    <p:sldId id="269" r:id="rId7"/>
    <p:sldId id="271" r:id="rId8"/>
    <p:sldId id="272" r:id="rId9"/>
    <p:sldId id="273" r:id="rId10"/>
    <p:sldId id="274" r:id="rId11"/>
    <p:sldId id="258" r:id="rId12"/>
    <p:sldId id="264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Белкин" initials="АБ" lastIdx="1" clrIdx="0">
    <p:extLst>
      <p:ext uri="{19B8F6BF-5375-455C-9EA6-DF929625EA0E}">
        <p15:presenceInfo xmlns:p15="http://schemas.microsoft.com/office/powerpoint/2012/main" userId="765d38f6cf5e84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BC4-CC27-4430-A9F7-56A1F10466A6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8C3D0-C5D7-40D2-AE0D-380AECFED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5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8C3D0-C5D7-40D2-AE0D-380AECFED30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129C3-FA32-B1EF-DFDD-3816C130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1F868-71BD-A7F0-6A13-8A87AFB4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E8C10-1465-36BA-BC40-80275EA0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27310-028A-E8FF-4A36-1D48642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21045-8EB8-1C8F-8305-D7674C52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6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0A223-F0F7-C72F-7A1F-3127061A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60A87-E99B-F817-EEAF-549ABCE7C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B769B-A3AE-C673-C55A-0E7058E7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1F827-63BC-1A30-DFEC-BE65A5E1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7BF98-3536-9AA9-0590-FACA333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32795-FE66-B3E3-C4DD-C926441B1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583D7-A3DB-D615-B65A-EB6576A0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3A334-5D1B-A8BA-3020-55D037E0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813FB-BD9A-B269-7148-D5567D4A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40CCD-A03E-9E10-AAE5-9026B7B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85BF0-A66F-E68E-9A9A-CC3098C5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0DB27-DC29-A817-0B8F-DA18717C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6DFAA-D1F3-E9D0-79BF-1D6ED99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99F31-BC67-A179-1C1C-F5DECCFC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2A754-201F-43BE-363B-BE4320A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11C4E-A047-0088-B0A4-4B8E44F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7DE89-7E43-A39E-68E3-624AFF64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32805-96FC-6CA7-2AC8-5BBF39B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A82FD-FA24-7C03-8888-B9D6C6E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EF863-916E-F36B-C512-0DA2C93D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46C13-DEB7-CA98-5257-D757085D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83EDBB-2880-CAA3-37BB-611DE8AB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ACB06F-3072-4D47-F131-1AA332A0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573835-80C2-3EDA-F30E-BA8122B2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2228CD-21EC-48A0-8C8D-540F3850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79DE29-C4D6-A7E8-8C84-83537197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1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8F787-F2D1-B26A-D6A4-7127FB1F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6C4EB-7DEA-CA5F-7F03-B29C0305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BC01E-6AAC-8E2E-CE26-1BD59099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DFF99E-2438-9184-1E0B-EDA6DE0F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F102C3-C041-A475-6193-1858E3636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0621F8-EC0E-6D46-1185-CCC3EF94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525E7A-8988-D0C2-F52F-B4A3F09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C212E0-2ACE-824B-57D5-8D7C3780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F6D-A945-92B8-EE0E-DF67C61B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9CEDFE-40CC-BBCD-4608-1C369065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C1D0B9-515B-17F3-FA14-82A119EE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2518AC-F70A-9288-CAE8-5315C0E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6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3B2C73-6409-7B49-534D-28B9ECD1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3478C7-3CC5-F3EA-CD4E-FD0BDCDD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DB2DEF-6AAF-5EC5-7F8B-DF23FDB0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1854B-1692-99CA-3830-464C485B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CCAB4-B149-ED4A-54AD-DED424EB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36D56A-493F-CB98-47FF-666D50D3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A8CE1-38F2-20FF-53A6-62B5730F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A88D1-BA30-DEBB-0A08-39C3CCC6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4725C-D77F-0B0D-6C85-33E1E4E5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6462-7E97-CF0B-366B-A3FBCFD0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FEBE1F-CA31-07AC-7D78-93627BA6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CA9071-3080-87BD-B384-8D05F559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E8CE55-6CA2-92EE-452E-E0F91A02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0CF5B1-B284-437B-0286-6E98384A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90CA5B-EDAC-E700-6DD1-05ED0F79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0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99B2-E647-1921-44C6-9956506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21FD3D-F44B-A26A-2285-848B475D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562A9-71F8-B7FC-7811-70D2AA35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0640-FE6B-4C22-9A2B-324709ECC692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3C3FE-3AC0-059E-6E07-632D4B1C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FFB9F-824A-0E0D-CDC5-30B70019A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8DB5-6509-4325-A0AB-243E3A831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.insure/" TargetMode="External"/><Relationship Id="rId2" Type="http://schemas.openxmlformats.org/officeDocument/2006/relationships/hyperlink" Target="https://sbe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berbank.r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EC11BC-0EB2-E738-E8E2-A9F59D7D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668871" cy="6846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88400-0FE4-870B-8C28-0C0E7133AC15}"/>
              </a:ext>
            </a:extLst>
          </p:cNvPr>
          <p:cNvSpPr txBox="1"/>
          <p:nvPr/>
        </p:nvSpPr>
        <p:spPr>
          <a:xfrm>
            <a:off x="-1" y="4272677"/>
            <a:ext cx="67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B0F0"/>
                </a:solidFill>
                <a:latin typeface="Monotype Corsiva" panose="03010101010201010101" pitchFamily="66" charset="0"/>
              </a:rPr>
              <a:t>Уникальный продукт -</a:t>
            </a:r>
          </a:p>
          <a:p>
            <a:r>
              <a:rPr lang="ru-RU" sz="5400" dirty="0">
                <a:solidFill>
                  <a:srgbClr val="00B0F0"/>
                </a:solidFill>
                <a:latin typeface="Monotype Corsiva" panose="03010101010201010101" pitchFamily="66" charset="0"/>
              </a:rPr>
              <a:t>				 удобная страховка.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60C834-708D-AEB3-6479-72538243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870" y="11652"/>
            <a:ext cx="3523130" cy="33526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A18A68-3B15-6004-D6B7-050B3A44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603" y="3834658"/>
            <a:ext cx="3536396" cy="10077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6C1F78-4E32-BB97-14E1-5EE32D725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603" y="5340503"/>
            <a:ext cx="3536397" cy="10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FBEBE-DC39-91F8-B95E-DA5E2CD9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Внедрение и поддержка продукта: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442C9-094E-645F-FF8F-25C3D37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in the Market and Maintenance – </a:t>
            </a:r>
            <a:r>
              <a:rPr lang="ru-RU" dirty="0"/>
              <a:t>после тестирования продукт выходит в релиз. </a:t>
            </a:r>
          </a:p>
          <a:p>
            <a:pPr marL="0" indent="0">
              <a:buNone/>
            </a:pPr>
            <a:r>
              <a:rPr lang="ru-RU" dirty="0"/>
              <a:t>Возможен поэтапный запуск, в ограниченном сегменте </a:t>
            </a:r>
            <a:r>
              <a:rPr lang="en-US" dirty="0"/>
              <a:t>UAT</a:t>
            </a:r>
            <a:r>
              <a:rPr lang="ru-RU" dirty="0"/>
              <a:t>-тестирование (</a:t>
            </a:r>
            <a:r>
              <a:rPr lang="en-US" dirty="0"/>
              <a:t>User Acceptance Testing)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Затем, основываясь на отзывах, вносятся необходимые правки, либо продукт выпускается как есть и передаётся в работу </a:t>
            </a:r>
            <a:r>
              <a:rPr lang="en-US" dirty="0"/>
              <a:t>Support-</a:t>
            </a:r>
            <a:r>
              <a:rPr lang="ru-RU" dirty="0"/>
              <a:t>команде.</a:t>
            </a:r>
          </a:p>
          <a:p>
            <a:pPr marL="0" indent="0">
              <a:buNone/>
            </a:pPr>
            <a:r>
              <a:rPr lang="ru-RU" dirty="0"/>
              <a:t>В гибкой методологии продукт выпускается как можно раньше, чтобы собрать отзывы реальных пользователей и </a:t>
            </a:r>
            <a:r>
              <a:rPr lang="ru-RU" dirty="0" err="1"/>
              <a:t>приоритезировать</a:t>
            </a:r>
            <a:r>
              <a:rPr lang="ru-RU" dirty="0"/>
              <a:t> дальнейшую разработку.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2870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8F5EF-605E-0475-2058-FDFB017A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76296" cy="972356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latin typeface="Arial Black" panose="020B0A04020102020204" pitchFamily="34" charset="0"/>
              </a:rPr>
            </a:br>
            <a:r>
              <a:rPr lang="ru-RU" b="1" dirty="0">
                <a:solidFill>
                  <a:srgbClr val="00B050"/>
                </a:solidFill>
                <a:latin typeface="Arial Black" panose="020B0A04020102020204" pitchFamily="34" charset="0"/>
              </a:rPr>
              <a:t>Блок 2: </a:t>
            </a:r>
            <a:r>
              <a:rPr lang="en-US" b="1" dirty="0">
                <a:latin typeface="Arial Black" panose="020B0A04020102020204" pitchFamily="34" charset="0"/>
              </a:rPr>
              <a:t>Team members</a:t>
            </a:r>
            <a:r>
              <a:rPr lang="ru-RU" b="1" dirty="0">
                <a:latin typeface="Arial Black" panose="020B0A04020102020204" pitchFamily="34" charset="0"/>
              </a:rPr>
              <a:t>			</a:t>
            </a:r>
            <a:r>
              <a:rPr lang="en-US" b="1" dirty="0">
                <a:latin typeface="Arial Black" panose="020B0A04020102020204" pitchFamily="34" charset="0"/>
              </a:rPr>
              <a:t> (</a:t>
            </a:r>
            <a:r>
              <a:rPr lang="ru-RU" b="1" dirty="0">
                <a:latin typeface="Arial Black" panose="020B0A04020102020204" pitchFamily="34" charset="0"/>
              </a:rPr>
              <a:t>Состав команды):</a:t>
            </a:r>
            <a:br>
              <a:rPr lang="ru-RU" b="1" dirty="0">
                <a:latin typeface="Arial Black" panose="020B0A04020102020204" pitchFamily="34" charset="0"/>
              </a:rPr>
            </a:b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6210B-7C2B-2B92-10E6-E9FB724C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475874"/>
            <a:ext cx="11529484" cy="5017000"/>
          </a:xfrm>
        </p:spPr>
        <p:txBody>
          <a:bodyPr>
            <a:normAutofit fontScale="92500"/>
          </a:bodyPr>
          <a:lstStyle/>
          <a:p>
            <a:r>
              <a:rPr lang="ru-RU" dirty="0"/>
              <a:t>Клиент – придумавший идею и финансирующий проект;</a:t>
            </a:r>
          </a:p>
          <a:p>
            <a:r>
              <a:rPr lang="en-US" dirty="0"/>
              <a:t>Product owner –</a:t>
            </a:r>
            <a:r>
              <a:rPr lang="ru-RU" dirty="0"/>
              <a:t> непосредственно контактирующий с клиентом по всему функционалу продукта;</a:t>
            </a:r>
          </a:p>
          <a:p>
            <a:r>
              <a:rPr lang="ru-RU" dirty="0"/>
              <a:t>Бизнес аналитик – хорошо понимает процессы необходимые в бизнесе (в данном случае страховка), составляет список приоритетных задач с </a:t>
            </a:r>
            <a:r>
              <a:rPr lang="en-US" dirty="0"/>
              <a:t>Product owner-</a:t>
            </a:r>
            <a:r>
              <a:rPr lang="ru-RU" dirty="0"/>
              <a:t>ом и Клиентом;</a:t>
            </a:r>
          </a:p>
          <a:p>
            <a:r>
              <a:rPr lang="ru-RU" dirty="0"/>
              <a:t>Программист – специалист, занимающийся программированием (создание компьютерной программы);</a:t>
            </a:r>
          </a:p>
          <a:p>
            <a:r>
              <a:rPr lang="ru-RU" dirty="0"/>
              <a:t>Архитектор ПО – принятие ключевых решений относительно внутреннего устройства программной системы и её технических интерфейсов;</a:t>
            </a:r>
          </a:p>
          <a:p>
            <a:r>
              <a:rPr lang="ru-RU" dirty="0"/>
              <a:t>Тестировщик – специалист, принимающий участие в тестировании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90910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8386E1-F54A-16B5-5C0E-656803DA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06" y="0"/>
            <a:ext cx="9865894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STLC </a:t>
            </a:r>
            <a:r>
              <a:rPr lang="ru-RU" dirty="0"/>
              <a:t>(жизненный цикл тестирования) – последовательность действий	, проводимых в процессе тестирования, с помощью которых гарантируется качество программного обеспечения и его соответствие требованиям.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033D0853-6E5B-98B6-C4B1-FAF02774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567"/>
            <a:ext cx="3153128" cy="529343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E5256F-61FA-4C60-DC0F-5C97D588A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29000"/>
            <a:ext cx="2042545" cy="34290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469F77C-D82C-6166-0155-7CD6FE1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662990" cy="118711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50"/>
                </a:solidFill>
                <a:latin typeface="Arial Black" panose="020B0A04020102020204" pitchFamily="34" charset="0"/>
              </a:rPr>
              <a:t>Блок 3: </a:t>
            </a:r>
            <a:r>
              <a:rPr lang="en-US" dirty="0">
                <a:latin typeface="Arial Black" panose="020B0A04020102020204" pitchFamily="34" charset="0"/>
              </a:rPr>
              <a:t>STLC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EA0C63-B148-AB77-4600-AEEA6886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89" y="1580147"/>
            <a:ext cx="9575387" cy="52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54BC4-23C9-AFB0-3AAA-153F6C4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7947" cy="162409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  <a:latin typeface="Arial Black" panose="020B0A04020102020204" pitchFamily="34" charset="0"/>
              </a:rPr>
              <a:t>Блок 4: </a:t>
            </a:r>
            <a:r>
              <a:rPr lang="ru-RU" b="1" dirty="0">
                <a:latin typeface="Arial Black" panose="020B0A04020102020204" pitchFamily="34" charset="0"/>
              </a:rPr>
              <a:t>Что такое тестирование, какого его значение в процессе создания программного обеспечения: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C12BC-F0AE-8DE8-E582-F4BD47C0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5894"/>
            <a:ext cx="11129211" cy="46121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600" dirty="0"/>
              <a:t>Тестирование играет жизненно важную роль в разработке программного обеспечения и является неотъемлемой частью жизненного цикла его разработки, так как:</a:t>
            </a:r>
          </a:p>
          <a:p>
            <a:pPr>
              <a:buFontTx/>
              <a:buChar char="-"/>
            </a:pPr>
            <a:r>
              <a:rPr lang="ru-RU" sz="3600" dirty="0"/>
              <a:t>Повышает надёжность, качество и производительность программного обеспечения</a:t>
            </a:r>
          </a:p>
          <a:p>
            <a:pPr>
              <a:buFontTx/>
              <a:buChar char="-"/>
            </a:pPr>
            <a:r>
              <a:rPr lang="ru-RU" sz="3600" dirty="0"/>
              <a:t>Помогает разработчику проверить, правильно ли работает программное обеспечение, убедиться, что программное обеспечение выполняет то, для чего оно предназначено.</a:t>
            </a:r>
          </a:p>
          <a:p>
            <a:pPr>
              <a:buFontTx/>
              <a:buChar char="-"/>
            </a:pPr>
            <a:r>
              <a:rPr lang="ru-RU" sz="3600" dirty="0"/>
              <a:t>Помогает понять разницу между фактическим и ожидаемым результатом, что обеспечивает качество продукта.</a:t>
            </a:r>
          </a:p>
          <a:p>
            <a:pPr>
              <a:buFontTx/>
              <a:buChar char="-"/>
            </a:pPr>
            <a:r>
              <a:rPr lang="ru-RU" sz="3600" dirty="0"/>
              <a:t>Обнаружение дефектов (багов) на ранней стадии производства экономят время и деньги компании.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65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6BE5-B09F-16A7-4896-9AFF7F3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0" y="252830"/>
            <a:ext cx="10515600" cy="1688264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Блок 5: </a:t>
            </a:r>
            <a:r>
              <a:rPr lang="ru-RU" sz="3600" b="1" dirty="0">
                <a:latin typeface="Arial Black" panose="020B0A04020102020204" pitchFamily="34" charset="0"/>
              </a:rPr>
              <a:t>Кто такой </a:t>
            </a:r>
            <a:r>
              <a:rPr lang="en-US" sz="3600" b="1" dirty="0">
                <a:latin typeface="Arial Black" panose="020B0A04020102020204" pitchFamily="34" charset="0"/>
              </a:rPr>
              <a:t>QA</a:t>
            </a:r>
            <a:r>
              <a:rPr lang="ru-RU" sz="3600" b="1" dirty="0">
                <a:latin typeface="Arial Black" panose="020B0A04020102020204" pitchFamily="34" charset="0"/>
              </a:rPr>
              <a:t>-специалист, значение роли тестировщика, обязанности и основные задачи, которые он выполняет на проекте: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81865-C0B6-8DEB-344C-AE89541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5" y="2085474"/>
            <a:ext cx="5129463" cy="4519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Обязанности </a:t>
            </a:r>
            <a:r>
              <a:rPr lang="en-US" dirty="0"/>
              <a:t>QA</a:t>
            </a:r>
            <a:r>
              <a:rPr lang="ru-RU" dirty="0"/>
              <a:t>-специалиста:</a:t>
            </a:r>
          </a:p>
          <a:p>
            <a:pPr>
              <a:buFontTx/>
              <a:buChar char="-"/>
            </a:pPr>
            <a:r>
              <a:rPr lang="ru-RU" dirty="0"/>
              <a:t>Настройка процессов разработки</a:t>
            </a:r>
          </a:p>
          <a:p>
            <a:pPr>
              <a:buFontTx/>
              <a:buChar char="-"/>
            </a:pPr>
            <a:r>
              <a:rPr lang="ru-RU" dirty="0"/>
              <a:t>Организация и управление командой разработки</a:t>
            </a:r>
          </a:p>
          <a:p>
            <a:pPr>
              <a:buFontTx/>
              <a:buChar char="-"/>
            </a:pPr>
            <a:r>
              <a:rPr lang="ru-RU" dirty="0"/>
              <a:t>Мониторинг и контроль качества не только продукта, но и проекта</a:t>
            </a:r>
          </a:p>
          <a:p>
            <a:pPr>
              <a:buFontTx/>
              <a:buChar char="-"/>
            </a:pPr>
            <a:r>
              <a:rPr lang="ru-RU" dirty="0"/>
              <a:t>Оценкой рисков проекта</a:t>
            </a:r>
          </a:p>
          <a:p>
            <a:pPr>
              <a:buFontTx/>
              <a:buChar char="-"/>
            </a:pPr>
            <a:r>
              <a:rPr lang="ru-RU" dirty="0"/>
              <a:t>Планирование и управление проектом с точки зрения тестирования</a:t>
            </a:r>
          </a:p>
          <a:p>
            <a:pPr>
              <a:buFontTx/>
              <a:buChar char="-"/>
            </a:pPr>
            <a:r>
              <a:rPr lang="ru-RU" dirty="0"/>
              <a:t>Улучшение процессов разработки и тестирования на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48FD0-83DE-57D8-FE37-9C8572727DF3}"/>
              </a:ext>
            </a:extLst>
          </p:cNvPr>
          <p:cNvSpPr txBox="1"/>
          <p:nvPr/>
        </p:nvSpPr>
        <p:spPr>
          <a:xfrm>
            <a:off x="5406188" y="1941094"/>
            <a:ext cx="5562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/>
              <a:t>Качество коммуникаций с заказчиком, подрядчиком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Контроль качества, при исполнении задач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Выявление проблем, затруднений на проекте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Предложения по улучшении. Внутренних и внешних процессов на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421146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3A5F82-43AC-7369-670F-3FA1A0B9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68941"/>
            <a:ext cx="11116235" cy="5908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>
                <a:latin typeface="Arial Black" panose="020B0A04020102020204" pitchFamily="34" charset="0"/>
              </a:rPr>
              <a:t>Тестирование ПО нормируется несколькими стандартами такими как: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ISO </a:t>
            </a:r>
            <a:r>
              <a:rPr lang="en-US" sz="4000" dirty="0"/>
              <a:t>(International Organization for Standardization)</a:t>
            </a:r>
            <a:r>
              <a:rPr lang="ru-RU" sz="4000" dirty="0"/>
              <a:t>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TQM</a:t>
            </a:r>
            <a:r>
              <a:rPr lang="en-US" sz="4000" dirty="0"/>
              <a:t> (Total Quality Management)</a:t>
            </a:r>
            <a:r>
              <a:rPr lang="ru-RU" sz="4000" dirty="0"/>
              <a:t>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>
                <a:solidFill>
                  <a:srgbClr val="00B0F0"/>
                </a:solidFill>
              </a:rPr>
              <a:t>Профстандарт 06.004 </a:t>
            </a:r>
            <a:r>
              <a:rPr lang="ru-RU" sz="4000" dirty="0"/>
              <a:t>Разработан Министерством труда и социальной защиты Российской Федерации.</a:t>
            </a:r>
            <a:endParaRPr lang="ru-RU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96C-3996-1675-5404-F835B4A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latin typeface="Arial Black" panose="020B0A04020102020204" pitchFamily="34" charset="0"/>
              </a:rPr>
              <a:t>Блок 6: </a:t>
            </a:r>
            <a:r>
              <a:rPr lang="ru-RU" dirty="0">
                <a:latin typeface="Arial Black" panose="020B0A04020102020204" pitchFamily="34" charset="0"/>
              </a:rPr>
              <a:t>Методологии разработки ПО: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A376D-A441-7829-962B-6AE56AE5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Существуют 2 вида разработки ПО: традиционный и гибкий.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3200" dirty="0">
                <a:solidFill>
                  <a:srgbClr val="00B0F0"/>
                </a:solidFill>
              </a:rPr>
              <a:t>- Традиционные методы:</a:t>
            </a:r>
          </a:p>
          <a:p>
            <a:pPr marL="0" indent="0">
              <a:buNone/>
            </a:pPr>
            <a:r>
              <a:rPr lang="ru-RU" sz="1600" dirty="0"/>
              <a:t>1) </a:t>
            </a:r>
            <a:r>
              <a:rPr lang="ru-RU" sz="1600" b="1" dirty="0"/>
              <a:t>Водопадный метод (</a:t>
            </a:r>
            <a:r>
              <a:rPr lang="en-US" sz="1600" b="1" dirty="0"/>
              <a:t>Waterfall)</a:t>
            </a:r>
            <a:r>
              <a:rPr lang="ru-RU" sz="1600" dirty="0"/>
              <a:t>. При использовании данной модели необходимо завершить текущий этап, прежде чем перейти к следующему. 	</a:t>
            </a:r>
          </a:p>
          <a:p>
            <a:pPr marL="0" indent="0">
              <a:buNone/>
            </a:pPr>
            <a:r>
              <a:rPr lang="ru-RU" sz="1600" dirty="0"/>
              <a:t>							</a:t>
            </a:r>
            <a:r>
              <a:rPr lang="ru-RU" sz="1600" dirty="0">
                <a:solidFill>
                  <a:srgbClr val="00B050"/>
                </a:solidFill>
              </a:rPr>
              <a:t>Плюсы:</a:t>
            </a:r>
          </a:p>
          <a:p>
            <a:pPr marL="0" indent="0">
              <a:buNone/>
            </a:pPr>
            <a:r>
              <a:rPr lang="ru-RU" sz="1600" dirty="0"/>
              <a:t>						- Полное документирование 									каждого этапа, что дает чёткие и 								неизменные требования;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>
                <a:solidFill>
                  <a:srgbClr val="FF0000"/>
                </a:solidFill>
              </a:rPr>
              <a:t>Минусы:</a:t>
            </a:r>
            <a:r>
              <a:rPr lang="ru-RU" sz="1600" dirty="0"/>
              <a:t>					- Чётко планируются сроки и 									затраты;</a:t>
            </a:r>
          </a:p>
          <a:p>
            <a:pPr marL="0" indent="0">
              <a:buNone/>
            </a:pPr>
            <a:r>
              <a:rPr lang="ru-RU" sz="1600" dirty="0"/>
              <a:t>						- Прозрачность процессов для 									заказчика;</a:t>
            </a:r>
          </a:p>
          <a:p>
            <a:pPr marL="0" indent="0">
              <a:buNone/>
            </a:pPr>
            <a:r>
              <a:rPr lang="ru-RU" sz="1600" dirty="0"/>
              <a:t>						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E97552-7AC3-8D54-19C4-74831A84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8" y="3287862"/>
            <a:ext cx="5266900" cy="141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EAC2B-DE51-912C-46DF-AD69A9050158}"/>
              </a:ext>
            </a:extLst>
          </p:cNvPr>
          <p:cNvSpPr txBox="1"/>
          <p:nvPr/>
        </p:nvSpPr>
        <p:spPr>
          <a:xfrm>
            <a:off x="333936" y="4701524"/>
            <a:ext cx="4155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/>
              <a:t>Необходимость подтверждения полного объёма требований до начала проекта;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Нет возможности вносить правки;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В случае необходимости изменений придётся начинать всё сначала, что приводит к увеличению затрат.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Непригодность промежуточного продукта для использования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Позднее обнаружение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21519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3AD87F-1569-19B0-C3B2-1B3A5262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34470"/>
            <a:ext cx="11734800" cy="65980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2) </a:t>
            </a:r>
            <a:r>
              <a:rPr lang="en-US" b="1" dirty="0"/>
              <a:t>V</a:t>
            </a:r>
            <a:r>
              <a:rPr lang="ru-RU" b="1" dirty="0"/>
              <a:t>-модель разработки </a:t>
            </a:r>
            <a:r>
              <a:rPr lang="ru-RU" dirty="0"/>
              <a:t>– модифицированная версия классической водопадной модели. На каждом из этапов происходит контроль текущего процесса для перехода к следующему (тестирование начинается на первом этапе и сопровождает весь процесс).</a:t>
            </a:r>
          </a:p>
          <a:p>
            <a:pPr marL="0" indent="0">
              <a:buNone/>
            </a:pPr>
            <a:r>
              <a:rPr lang="ru-RU" dirty="0"/>
              <a:t>				</a:t>
            </a:r>
            <a:r>
              <a:rPr lang="ru-RU" dirty="0">
                <a:solidFill>
                  <a:srgbClr val="00B050"/>
                </a:solidFill>
              </a:rPr>
              <a:t>Плюсы: 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	</a:t>
            </a:r>
            <a:r>
              <a:rPr lang="ru-RU" dirty="0"/>
              <a:t>- Строгие этапы;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	</a:t>
            </a:r>
            <a:r>
              <a:rPr lang="ru-RU" dirty="0"/>
              <a:t>-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Раннее тестирование;</a:t>
            </a:r>
          </a:p>
          <a:p>
            <a:pPr marL="0" indent="0">
              <a:buNone/>
            </a:pPr>
            <a:r>
              <a:rPr lang="ru-RU" dirty="0"/>
              <a:t>				- Промежуточное тестирование на каждом этапе.</a:t>
            </a:r>
          </a:p>
          <a:p>
            <a:pPr marL="0" indent="0">
              <a:buNone/>
            </a:pPr>
            <a:r>
              <a:rPr lang="ru-RU" dirty="0"/>
              <a:t>				</a:t>
            </a:r>
            <a:r>
              <a:rPr lang="ru-RU" dirty="0">
                <a:solidFill>
                  <a:srgbClr val="FF0000"/>
                </a:solidFill>
              </a:rPr>
              <a:t>Минусы: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			</a:t>
            </a:r>
            <a:r>
              <a:rPr lang="ru-RU" dirty="0"/>
              <a:t>- Написание кода начинается только в середине 				процесса;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		</a:t>
            </a:r>
            <a:r>
              <a:rPr lang="ru-RU" dirty="0"/>
              <a:t>	- Нет динамического внесения изменений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EC446E-ED6B-1742-18EC-446B14DD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3" y="1943727"/>
            <a:ext cx="3779520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A0D730B-AADD-4C76-15C8-D103EABA8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59" y="255493"/>
            <a:ext cx="7190367" cy="3814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EAB04-35D8-EAD2-4DE9-1F524F57FFA7}"/>
              </a:ext>
            </a:extLst>
          </p:cNvPr>
          <p:cNvSpPr txBox="1"/>
          <p:nvPr/>
        </p:nvSpPr>
        <p:spPr>
          <a:xfrm>
            <a:off x="277906" y="255493"/>
            <a:ext cx="46706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 </a:t>
            </a:r>
            <a:r>
              <a:rPr lang="ru-RU" b="1" dirty="0"/>
              <a:t>Итерационная система разработки ПО </a:t>
            </a:r>
            <a:r>
              <a:rPr lang="ru-RU" dirty="0"/>
              <a:t>(так же называют спиральной). Данная система стала родоначальником гибких моделей разработки. </a:t>
            </a:r>
          </a:p>
          <a:p>
            <a:r>
              <a:rPr lang="ru-RU" dirty="0"/>
              <a:t>По с равнению с предыдущими последовательными моделями, жизненный цикл разработки разбит на ряд коротких мини циклов (итерация). </a:t>
            </a:r>
          </a:p>
          <a:p>
            <a:r>
              <a:rPr lang="ru-RU" dirty="0"/>
              <a:t>В каждой итерации происходит разработка отдельного элемента системы, которая проходит по всем пунктам предыдущих моделей и добавляется к уже разработанному функционалу.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Плюсы: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Раннее создание рабочего ПО;</a:t>
            </a:r>
          </a:p>
          <a:p>
            <a:pPr marL="285750" indent="-285750">
              <a:buFontTx/>
              <a:buChar char="-"/>
            </a:pPr>
            <a:r>
              <a:rPr lang="ru-RU" dirty="0"/>
              <a:t>Есть возможность внести изменения на любом этапе разработки;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Проще провести тестирование.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94CA5-6C36-B2E5-9427-B2B7F9961D86}"/>
              </a:ext>
            </a:extLst>
          </p:cNvPr>
          <p:cNvSpPr txBox="1"/>
          <p:nvPr/>
        </p:nvSpPr>
        <p:spPr>
          <a:xfrm>
            <a:off x="5369858" y="4069976"/>
            <a:ext cx="6391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Минусы: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всегда есть чёткие требования к началу проектирования (может усложнить реализацию общей архитектуры системы);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подходит для маленьких проектов, т.к. оценка рисков после прохождения каждой итерации связана с большими затратами.</a:t>
            </a:r>
          </a:p>
        </p:txBody>
      </p:sp>
    </p:spTree>
    <p:extLst>
      <p:ext uri="{BB962C8B-B14F-4D97-AF65-F5344CB8AC3E}">
        <p14:creationId xmlns:p14="http://schemas.microsoft.com/office/powerpoint/2010/main" val="48842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DE499B-86D3-2596-CC6A-BB174199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3200" dirty="0">
                <a:solidFill>
                  <a:srgbClr val="00B0F0"/>
                </a:solidFill>
              </a:rPr>
              <a:t>-Гибкие</a:t>
            </a:r>
            <a:r>
              <a:rPr lang="en-US" sz="3200" dirty="0">
                <a:solidFill>
                  <a:srgbClr val="00B0F0"/>
                </a:solidFill>
              </a:rPr>
              <a:t> (Agile)</a:t>
            </a:r>
            <a:r>
              <a:rPr lang="ru-RU" sz="3200" dirty="0">
                <a:solidFill>
                  <a:srgbClr val="00B0F0"/>
                </a:solidFill>
              </a:rPr>
              <a:t> методы разработки ПО:</a:t>
            </a:r>
          </a:p>
          <a:p>
            <a:pPr marL="0" indent="0">
              <a:buNone/>
            </a:pPr>
            <a:r>
              <a:rPr lang="ru-RU" sz="1800" dirty="0"/>
              <a:t>Существует 6 видов</a:t>
            </a:r>
            <a:r>
              <a:rPr lang="en-US" sz="1800" dirty="0"/>
              <a:t> </a:t>
            </a:r>
            <a:r>
              <a:rPr lang="ru-RU" sz="1800" dirty="0"/>
              <a:t>гибкой разработки ПО, многие из них устарели - поэтому кратко:</a:t>
            </a:r>
          </a:p>
          <a:p>
            <a:pPr marL="0" indent="0">
              <a:buNone/>
            </a:pPr>
            <a:r>
              <a:rPr lang="ru-RU" sz="1800" b="1" dirty="0"/>
              <a:t>1) </a:t>
            </a:r>
            <a:r>
              <a:rPr lang="en-US" sz="1800" b="1" dirty="0"/>
              <a:t>FDD </a:t>
            </a:r>
            <a:r>
              <a:rPr lang="ru-RU" sz="1800" b="1" dirty="0"/>
              <a:t>(</a:t>
            </a:r>
            <a:r>
              <a:rPr lang="en-US" sz="1800" b="1" dirty="0"/>
              <a:t>Feature Driven Development) </a:t>
            </a:r>
            <a:r>
              <a:rPr lang="en-US" sz="1800" dirty="0"/>
              <a:t>– </a:t>
            </a:r>
            <a:r>
              <a:rPr lang="ru-RU" sz="1800" dirty="0"/>
              <a:t>Разработка, управляемая функциональностью. Представляет собой попытку объединить наиболее признанные в индустрии разработки программного обеспечения методики, принимающие за основу важные для заказчика функциональность. Основной целью является разработка реального , работающего программного обеспечения систематически, в поставленные сроки.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EFBAE5-F73C-290E-6E01-775C30A9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60" y="2595944"/>
            <a:ext cx="8743583" cy="31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E54CC1-10B0-459E-5C85-35854E42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256" y="164592"/>
            <a:ext cx="5230368" cy="637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Программы страхования:</a:t>
            </a:r>
          </a:p>
          <a:p>
            <a:pPr>
              <a:buFontTx/>
              <a:buChar char="-"/>
            </a:pPr>
            <a:r>
              <a:rPr lang="ru-RU" dirty="0"/>
              <a:t>«защита здоровья»:</a:t>
            </a:r>
          </a:p>
          <a:p>
            <a:r>
              <a:rPr lang="ru-RU" sz="1400" dirty="0"/>
              <a:t>Вы получите выплаты, если: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впервые получили диагноз инфаркт, инсульт или онкология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ушли на больничный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были госпитализированы из-за несчастного случая.</a:t>
            </a:r>
          </a:p>
          <a:p>
            <a:pPr>
              <a:buFontTx/>
              <a:buChar char="-"/>
            </a:pPr>
            <a:r>
              <a:rPr lang="ru-RU" dirty="0"/>
              <a:t>«Защита в связи не добровольной потерей работы»:</a:t>
            </a:r>
          </a:p>
          <a:p>
            <a:r>
              <a:rPr lang="ru-RU" sz="1400" dirty="0"/>
              <a:t>Вы получите выплаты, если: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попали под сокращение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потеряли работу по соглашению сторон.</a:t>
            </a:r>
          </a:p>
          <a:p>
            <a:pPr>
              <a:buFontTx/>
              <a:buChar char="-"/>
            </a:pPr>
            <a:r>
              <a:rPr lang="ru-RU" dirty="0"/>
              <a:t>«Пакет два в одном»:</a:t>
            </a:r>
          </a:p>
          <a:p>
            <a:r>
              <a:rPr lang="ru-RU" sz="1400" dirty="0"/>
              <a:t>Два в одном: включает как услуги по защите здоровья, так и при потере работы. </a:t>
            </a:r>
          </a:p>
          <a:p>
            <a:r>
              <a:rPr lang="ru-RU" sz="1400" dirty="0"/>
              <a:t>И при этом дешевле!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32B5C-AD7E-8153-DEA6-DEC02A22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" y="251012"/>
            <a:ext cx="6387084" cy="1670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684AD-089D-A9FA-5CA3-0E55837F9BF5}"/>
              </a:ext>
            </a:extLst>
          </p:cNvPr>
          <p:cNvSpPr txBox="1"/>
          <p:nvPr/>
        </p:nvSpPr>
        <p:spPr>
          <a:xfrm>
            <a:off x="233172" y="2456329"/>
            <a:ext cx="5943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Мы создадим уникальное страховое предложение – Умная Страховка!</a:t>
            </a:r>
          </a:p>
          <a:p>
            <a:endParaRPr lang="ru-RU" sz="1600" dirty="0"/>
          </a:p>
          <a:p>
            <a:r>
              <a:rPr lang="ru-RU" sz="1600" dirty="0"/>
              <a:t>Аналогов на рынке нет!</a:t>
            </a:r>
          </a:p>
          <a:p>
            <a:endParaRPr lang="ru-RU" sz="1600" dirty="0"/>
          </a:p>
          <a:p>
            <a:r>
              <a:rPr lang="ru-RU" sz="1600" dirty="0"/>
              <a:t>Позаботься о будущем на случай болезни или потери работы.</a:t>
            </a:r>
          </a:p>
          <a:p>
            <a:endParaRPr lang="ru-RU" sz="1600" dirty="0"/>
          </a:p>
          <a:p>
            <a:r>
              <a:rPr lang="ru-RU" sz="1600" dirty="0"/>
              <a:t>Застраховаться можно на любую сумму от 30 000 до 1 000 000 рублей. </a:t>
            </a:r>
          </a:p>
          <a:p>
            <a:endParaRPr lang="ru-RU" sz="1600" dirty="0"/>
          </a:p>
          <a:p>
            <a:r>
              <a:rPr lang="ru-RU" sz="1600" dirty="0"/>
              <a:t>Вы сами выбираете размер ежемесячного платежа.</a:t>
            </a:r>
          </a:p>
          <a:p>
            <a:endParaRPr lang="ru-RU" sz="1600" dirty="0"/>
          </a:p>
          <a:p>
            <a:r>
              <a:rPr lang="ru-RU" sz="1600" dirty="0"/>
              <a:t>Остановить страховку можно в любой момент.</a:t>
            </a:r>
          </a:p>
          <a:p>
            <a:endParaRPr lang="ru-RU" sz="1600" dirty="0"/>
          </a:p>
          <a:p>
            <a:r>
              <a:rPr lang="ru-RU" sz="1600" dirty="0"/>
              <a:t>Оформление займет не более двух минут, без посещения отделения банка.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569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7F0A3B-10BB-437B-F3BE-CD9C71E6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10" y="1932669"/>
            <a:ext cx="5550230" cy="4625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04704-CFFD-D8D2-7F62-951AB4655CE1}"/>
              </a:ext>
            </a:extLst>
          </p:cNvPr>
          <p:cNvSpPr txBox="1"/>
          <p:nvPr/>
        </p:nvSpPr>
        <p:spPr>
          <a:xfrm>
            <a:off x="98611" y="80682"/>
            <a:ext cx="9594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2) </a:t>
            </a:r>
            <a:r>
              <a:rPr lang="en-US" sz="2000" b="1" dirty="0"/>
              <a:t>DSDM (Dynamic Systems Development Method) </a:t>
            </a:r>
            <a:r>
              <a:rPr lang="ru-RU" sz="2000" dirty="0"/>
              <a:t>– Это итеративный метод разработки, придающий особое значение продолжительному участию в процессе пользователя.</a:t>
            </a:r>
          </a:p>
          <a:p>
            <a:r>
              <a:rPr lang="ru-RU" sz="2000" dirty="0"/>
              <a:t> </a:t>
            </a:r>
          </a:p>
          <a:p>
            <a:r>
              <a:rPr lang="ru-RU" sz="2000" dirty="0"/>
              <a:t>Цель метода - сдать готовый проект вовремя и уложиться в бюджет, но в то же время регулируя изменения требований к проекту во время его разработки.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8289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1145-1368-F7E7-6A09-9E040C86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3) Crystal clear (</a:t>
            </a:r>
            <a:r>
              <a:rPr lang="ru-RU" b="1" dirty="0"/>
              <a:t>идеально чисто) </a:t>
            </a:r>
            <a:r>
              <a:rPr lang="ru-RU" dirty="0"/>
              <a:t>- гибкая методология, предназначенная для небольших команд, для разработки некритических бизнес-приложений.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427A7D-4E5E-0406-5949-1A1927D8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6" y="1028546"/>
            <a:ext cx="9045387" cy="53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0FAA4-B88A-B76C-00E3-E73D18E0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4) </a:t>
            </a:r>
            <a:r>
              <a:rPr lang="en-US" sz="2400" b="1" dirty="0"/>
              <a:t>XP (extreme Programming) </a:t>
            </a:r>
            <a:r>
              <a:rPr lang="en-US" sz="2400" dirty="0"/>
              <a:t>– </a:t>
            </a:r>
            <a:r>
              <a:rPr lang="ru-RU" sz="2400" dirty="0"/>
              <a:t>экстремальное программирование. Автор данной методологии не придумал ничего нового, а взял лучшие практики гибкой разработки и усилил до максимума. В </a:t>
            </a:r>
            <a:r>
              <a:rPr lang="en-US" sz="2400" dirty="0"/>
              <a:t>XP </a:t>
            </a:r>
            <a:r>
              <a:rPr lang="ru-RU" sz="2400" dirty="0"/>
              <a:t>любой разработчик может править любой кусок кода, новые части кода сразу же встраиваются в систему, команда всегда работает с последней версией системы. Тесты пишут (до начала написания кода) и проводят тестирование сами разработчики. Данная методология подходит только для разработки программного обеспечения, в отличии от </a:t>
            </a:r>
            <a:r>
              <a:rPr lang="en-US" sz="2400" dirty="0"/>
              <a:t>Scrum </a:t>
            </a:r>
            <a:r>
              <a:rPr lang="ru-RU" sz="2400" dirty="0"/>
              <a:t>и </a:t>
            </a:r>
            <a:r>
              <a:rPr lang="en-US" sz="2400" dirty="0"/>
              <a:t>Kanban</a:t>
            </a:r>
            <a:r>
              <a:rPr lang="ru-RU" sz="2400" dirty="0"/>
              <a:t> (о них дальше).</a:t>
            </a:r>
            <a:endParaRPr lang="ru-RU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1767CF-A058-C564-FF66-4EC6E48E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43" y="2367855"/>
            <a:ext cx="9331698" cy="43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A9DC01-A1C4-0E77-4E52-D0752B85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5) </a:t>
            </a:r>
            <a:r>
              <a:rPr lang="en-US" sz="1800" b="1" dirty="0"/>
              <a:t>Kanban </a:t>
            </a:r>
            <a:r>
              <a:rPr lang="ru-RU" sz="1800" dirty="0"/>
              <a:t>(В переводе с японского </a:t>
            </a:r>
            <a:r>
              <a:rPr lang="ru-RU" sz="1800" dirty="0" err="1"/>
              <a:t>Kanban</a:t>
            </a:r>
            <a:r>
              <a:rPr lang="ru-RU" sz="1800" dirty="0"/>
              <a:t> дословно означает «визуальный сигнал»).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современной разработке используется принцип JIT (</a:t>
            </a:r>
            <a:r>
              <a:rPr lang="en-US" sz="1800" dirty="0"/>
              <a:t>Just In Time</a:t>
            </a:r>
            <a:r>
              <a:rPr lang="ru-RU" sz="1800" dirty="0"/>
              <a:t> – точно в срок), чтобы добиться соответствия между объемом незавершенной работы (WIP-</a:t>
            </a:r>
            <a:r>
              <a:rPr lang="en-US" sz="1800" dirty="0"/>
              <a:t>Work In Progress</a:t>
            </a:r>
            <a:r>
              <a:rPr lang="ru-RU" sz="1800" dirty="0"/>
              <a:t>) и производительностью команды.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 Это дает командам больше гибкости при планировании, позволяет быстрее получать результаты, облегчает концентрацию на работе и обеспечивает прозрачность всего цикла разработки. </a:t>
            </a:r>
          </a:p>
          <a:p>
            <a:pPr marL="0" indent="0">
              <a:buNone/>
            </a:pPr>
            <a:r>
              <a:rPr lang="ru-RU" sz="1800" b="0" dirty="0">
                <a:effectLst/>
              </a:rPr>
              <a:t>Цель системы - сделать проект наглядным, отследить готовность работ и проконтролировать нагрузку специалистов. 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Работа команды строится вокруг </a:t>
            </a:r>
            <a:r>
              <a:rPr lang="ru-RU" sz="1800" dirty="0" err="1"/>
              <a:t>Канбан</a:t>
            </a:r>
            <a:r>
              <a:rPr lang="ru-RU" sz="1800" dirty="0"/>
              <a:t> доски, которая используется для визуализации и оптимизации рабочего процесса.</a:t>
            </a:r>
          </a:p>
          <a:p>
            <a:pPr marL="0" indent="0">
              <a:buNone/>
            </a:pPr>
            <a:r>
              <a:rPr lang="ru-RU" sz="1800" b="0" dirty="0">
                <a:effectLst/>
              </a:rPr>
              <a:t>Каждая колонка — это текущее состояние работ. Непосредственно задачи отображают в </a:t>
            </a:r>
            <a:r>
              <a:rPr lang="ru-RU" sz="1800" b="0" dirty="0" err="1">
                <a:effectLst/>
              </a:rPr>
              <a:t>канбан</a:t>
            </a:r>
            <a:r>
              <a:rPr lang="ru-RU" sz="1800" b="0" dirty="0">
                <a:effectLst/>
              </a:rPr>
              <a:t>-карточках - там можно прочитать их описание, уровень важности и дополнительную информацию. Когда задача завершает определённый этап, карточку с её описанием переносят в соответствующую колонку. Взглянув на доску, можно сразу понять, как обстоит ситуация с проектом.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Методология </a:t>
            </a:r>
            <a:r>
              <a:rPr lang="ru-RU" sz="1800" dirty="0" err="1"/>
              <a:t>Kanban</a:t>
            </a:r>
            <a:r>
              <a:rPr lang="ru-RU" sz="1800" dirty="0"/>
              <a:t> основана на полной прозрачности работы и обсуждении производительности в режиме реального времени. Поэтому доска </a:t>
            </a:r>
            <a:r>
              <a:rPr lang="ru-RU" sz="1800" dirty="0" err="1"/>
              <a:t>Kanban</a:t>
            </a:r>
            <a:r>
              <a:rPr lang="ru-RU" sz="1800" dirty="0"/>
              <a:t> должна стать единственным достоверным источником информации о работе команды.</a:t>
            </a:r>
          </a:p>
          <a:p>
            <a:pPr marL="0" indent="0">
              <a:buNone/>
            </a:pPr>
            <a:r>
              <a:rPr lang="ru-RU" sz="1800" b="0" dirty="0">
                <a:effectLst/>
              </a:rPr>
              <a:t>Основной показатель эффективности в </a:t>
            </a:r>
            <a:r>
              <a:rPr lang="ru-RU" sz="1800" b="0" dirty="0" err="1">
                <a:effectLst/>
              </a:rPr>
              <a:t>kanban</a:t>
            </a:r>
            <a:r>
              <a:rPr lang="ru-RU" sz="1800" b="0" dirty="0">
                <a:effectLst/>
              </a:rPr>
              <a:t> — среднее время прохождения по доске. Быстрое решение задачи указывает на слаженную и продуктивную работу команды. Когда возникают задержки — нужно поискать их причины и оптимизировать процесс.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Упрощенный пример доски: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D7A548-F7BE-0943-25F6-ED8ABA95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7" y="4951075"/>
            <a:ext cx="4244032" cy="19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D3B37D-FAE1-17BE-D815-3FE6602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dirty="0">
                <a:effectLst/>
              </a:rPr>
              <a:t>За ведение доски отвечают все члены команды. Любой вовлечённый в процесс сотрудник может перемещать готовые карточки по доске. </a:t>
            </a:r>
          </a:p>
          <a:p>
            <a:pPr marL="0" indent="0">
              <a:buNone/>
            </a:pPr>
            <a:r>
              <a:rPr lang="ru-RU" b="0" dirty="0">
                <a:effectLst/>
              </a:rPr>
              <a:t>При работе по </a:t>
            </a:r>
            <a:r>
              <a:rPr lang="ru-RU" b="0" dirty="0" err="1">
                <a:effectLst/>
              </a:rPr>
              <a:t>kanban</a:t>
            </a:r>
            <a:r>
              <a:rPr lang="ru-RU" b="0" dirty="0">
                <a:effectLst/>
              </a:rPr>
              <a:t> команда едина - все решения принимают совместно. Есть менеджер проекта, но он не руководит, а организует работу. </a:t>
            </a:r>
            <a:endParaRPr lang="ru-RU" dirty="0"/>
          </a:p>
          <a:p>
            <a:pPr marL="0" indent="0">
              <a:buNone/>
            </a:pPr>
            <a:r>
              <a:rPr lang="ru-RU" b="0" dirty="0">
                <a:effectLst/>
              </a:rPr>
              <a:t>В самом начале работы над проектом, команда делит его на задачи. Их может быть несколько десятков или сотен. Все они попадают в единый список - </a:t>
            </a:r>
            <a:r>
              <a:rPr lang="ru-RU" b="0" dirty="0" err="1">
                <a:effectLst/>
              </a:rPr>
              <a:t>бэклог</a:t>
            </a:r>
            <a:r>
              <a:rPr lang="ru-RU" b="0" dirty="0">
                <a:effectLst/>
              </a:rPr>
              <a:t>. </a:t>
            </a:r>
          </a:p>
          <a:p>
            <a:pPr marL="0" indent="0">
              <a:buNone/>
            </a:pPr>
            <a:r>
              <a:rPr lang="ru-RU" b="0" dirty="0">
                <a:effectLst/>
              </a:rPr>
              <a:t>Все задания сортируют с учётом приоритета. Причём степень важности определяет сама команда. Приоритеты можно менять по мере необходимости. Команда самостоятельно определяет длительность работы. Над каждым столбцом обычно указывают лимит - максимальное число задач в этой колонке. Лимит </a:t>
            </a:r>
            <a:r>
              <a:rPr lang="ru-RU" b="0" dirty="0" err="1">
                <a:effectLst/>
              </a:rPr>
              <a:t>бэклога</a:t>
            </a:r>
            <a:r>
              <a:rPr lang="ru-RU" b="0" dirty="0">
                <a:effectLst/>
              </a:rPr>
              <a:t> высчитывают исходя из средних показателей.</a:t>
            </a:r>
          </a:p>
          <a:p>
            <a:pPr marL="0" indent="0">
              <a:buNone/>
            </a:pPr>
            <a:r>
              <a:rPr lang="ru-RU" b="0" dirty="0">
                <a:effectLst/>
              </a:rPr>
              <a:t>Определить оптимальное количество задач помогает метрика </a:t>
            </a:r>
            <a:r>
              <a:rPr lang="en-US" b="0" dirty="0">
                <a:effectLst/>
              </a:rPr>
              <a:t>Flow Efficiency</a:t>
            </a:r>
            <a:r>
              <a:rPr lang="ru-RU" b="0" dirty="0">
                <a:effectLst/>
              </a:rPr>
              <a:t> (Эффективность потока) –</a:t>
            </a:r>
          </a:p>
          <a:p>
            <a:pPr marL="0" indent="0">
              <a:buNone/>
            </a:pPr>
            <a:endParaRPr lang="ru-RU" b="0" dirty="0">
              <a:effectLst/>
            </a:endParaRPr>
          </a:p>
          <a:p>
            <a:pPr marL="0" indent="0">
              <a:buNone/>
            </a:pPr>
            <a:endParaRPr lang="ru-RU" b="0" dirty="0">
              <a:effectLst/>
            </a:endParaRPr>
          </a:p>
          <a:p>
            <a:pPr marL="0" indent="0">
              <a:buNone/>
            </a:pPr>
            <a:r>
              <a:rPr lang="ru-RU" b="0" dirty="0">
                <a:effectLst/>
              </a:rPr>
              <a:t> По </a:t>
            </a:r>
            <a:r>
              <a:rPr lang="ru-RU" b="0" dirty="0" err="1">
                <a:effectLst/>
              </a:rPr>
              <a:t>канбан</a:t>
            </a:r>
            <a:r>
              <a:rPr lang="ru-RU" b="0" dirty="0">
                <a:effectLst/>
              </a:rPr>
              <a:t>-методологии не предусмотрено чёткого соблюдения конкретных этапов. Команда сама определяет, что и когда ей удобнее делать. Например, подводить итоги можно в конце каждого месяца, планировать </a:t>
            </a:r>
            <a:r>
              <a:rPr lang="ru-RU" b="0" dirty="0" err="1">
                <a:effectLst/>
              </a:rPr>
              <a:t>бэклог</a:t>
            </a:r>
            <a:r>
              <a:rPr lang="ru-RU" b="0" dirty="0">
                <a:effectLst/>
              </a:rPr>
              <a:t> - после завершения заданий, обсуждать задачи - по мере необходимости. Но работа над проектом идёт непрерывно.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0D5B3-DA9C-B0BA-B854-96860ABC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69" y="3943586"/>
            <a:ext cx="6954069" cy="7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60C981-12AD-C267-5A30-9E2E9646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6) </a:t>
            </a:r>
            <a:r>
              <a:rPr lang="en-US" b="1" dirty="0"/>
              <a:t>Scrum</a:t>
            </a:r>
            <a:r>
              <a:rPr lang="ru-RU" b="1" dirty="0"/>
              <a:t> </a:t>
            </a:r>
            <a:r>
              <a:rPr lang="ru-RU" dirty="0"/>
              <a:t>– это один из часто используемых подходов в гибкой (</a:t>
            </a:r>
            <a:r>
              <a:rPr lang="en-US" dirty="0"/>
              <a:t>Agile)</a:t>
            </a:r>
            <a:r>
              <a:rPr lang="ru-RU" dirty="0"/>
              <a:t> разработке, основанной на </a:t>
            </a:r>
            <a:r>
              <a:rPr lang="en-US" dirty="0"/>
              <a:t>AGILE-</a:t>
            </a:r>
            <a:r>
              <a:rPr lang="ru-RU" dirty="0"/>
              <a:t>манифесте разработки программного обеспечения: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sz="32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Люди и взаимодействие важнее процессов и инструмента;</a:t>
            </a:r>
          </a:p>
          <a:p>
            <a:pPr>
              <a:buFontTx/>
              <a:buChar char="-"/>
            </a:pPr>
            <a:endParaRPr lang="ru-RU" sz="3200" b="1" dirty="0">
              <a:solidFill>
                <a:srgbClr val="0070C0"/>
              </a:solidFill>
              <a:latin typeface="Monotype Corsiva" panose="03010101010201010101" pitchFamily="66" charset="0"/>
            </a:endParaRPr>
          </a:p>
          <a:p>
            <a:pPr>
              <a:buFontTx/>
              <a:buChar char="-"/>
            </a:pPr>
            <a:r>
              <a:rPr lang="ru-RU" sz="32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Работающий продукт важнее исчерпывающей документации;</a:t>
            </a:r>
          </a:p>
          <a:p>
            <a:pPr>
              <a:buFontTx/>
              <a:buChar char="-"/>
            </a:pPr>
            <a:endParaRPr lang="ru-RU" sz="3200" b="1" dirty="0">
              <a:solidFill>
                <a:srgbClr val="0070C0"/>
              </a:solidFill>
              <a:latin typeface="Monotype Corsiva" panose="03010101010201010101" pitchFamily="66" charset="0"/>
            </a:endParaRPr>
          </a:p>
          <a:p>
            <a:pPr>
              <a:buFontTx/>
              <a:buChar char="-"/>
            </a:pPr>
            <a:r>
              <a:rPr lang="ru-RU" sz="32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Сотрудничество с заказчиком важнее согласования условий контракта;</a:t>
            </a:r>
          </a:p>
          <a:p>
            <a:pPr>
              <a:buFontTx/>
              <a:buChar char="-"/>
            </a:pPr>
            <a:endParaRPr lang="ru-RU" sz="3200" b="1" dirty="0">
              <a:solidFill>
                <a:srgbClr val="0070C0"/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- Готовность к изменениям важнее следования первоначальному плану.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66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AF4DA4-CB95-9838-B2BF-46B10A28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2" y="163599"/>
            <a:ext cx="12058218" cy="6530801"/>
          </a:xfrm>
        </p:spPr>
      </p:pic>
    </p:spTree>
    <p:extLst>
      <p:ext uri="{BB962C8B-B14F-4D97-AF65-F5344CB8AC3E}">
        <p14:creationId xmlns:p14="http://schemas.microsoft.com/office/powerpoint/2010/main" val="396320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F2CC1-FDE5-5E33-9409-8D38416D40FF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- Данная методология привлекательна тем (как и большинство гибких подходов), что заказчик на старте не должен детально описывать все функции и особенности будущей системы и в любой момент может изменить приоритеты и подстроится под внешний конкурентный рынок. Клиент описывает идею на своём языке, когда </a:t>
            </a:r>
            <a:r>
              <a:rPr lang="en-US" sz="2400" dirty="0"/>
              <a:t>Product Owner </a:t>
            </a:r>
            <a:r>
              <a:rPr lang="ru-RU" sz="2400" dirty="0"/>
              <a:t>«переводит» это на понятный для команды разработки язык.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	- </a:t>
            </a:r>
            <a:r>
              <a:rPr lang="en-US" sz="2400" dirty="0"/>
              <a:t>Scrum </a:t>
            </a:r>
            <a:r>
              <a:rPr lang="ru-RU" sz="2400" dirty="0"/>
              <a:t>полагается на концепцию малых шагов: выпускать версии работающего программного обеспечения регулярно, как можно чаще  и раньше. Каждая итерация – это микро этап разработки, немедленно проверяемый практикой. После каждого этапа заказчик может дать обратную связь. Заказчик здесь считается частью команды и должен присутствовать (или его представитель) на спринт демо, которые проводятся после каждого спринта.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	- Важные ключевые решения команда принимает перед каждой новой итерацией постоянно, в результате система развивается по критически оптимальному пути до тех пор, пока не превратится в максимально соответствующую бизнесу.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959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E6B0-4831-C1EB-7CF6-B839AF8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365125"/>
            <a:ext cx="2514600" cy="115194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Шаг №1: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7A6C6-BB97-E8B4-1BF7-DAC0690D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363" y="365125"/>
            <a:ext cx="8707581" cy="6118802"/>
          </a:xfrm>
        </p:spPr>
        <p:txBody>
          <a:bodyPr/>
          <a:lstStyle/>
          <a:p>
            <a:r>
              <a:rPr lang="ru-RU" dirty="0"/>
              <a:t>Бизнес анализ</a:t>
            </a:r>
          </a:p>
          <a:p>
            <a:r>
              <a:rPr lang="ru-RU" dirty="0"/>
              <a:t>Адаптация методологии</a:t>
            </a:r>
          </a:p>
          <a:p>
            <a:r>
              <a:rPr lang="ru-RU" dirty="0"/>
              <a:t>Создание списка требований, функционалов</a:t>
            </a:r>
          </a:p>
          <a:p>
            <a:r>
              <a:rPr lang="ru-RU" dirty="0"/>
              <a:t>Все упорядочивается по степени важности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E51B9-96FB-5CFB-2F43-218E2793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8" y="2605862"/>
            <a:ext cx="710664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5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37A85-1BF8-6F18-9FA0-296B5EB0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4946073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Шаг №2: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ABA75-8EA3-5BDA-D7F5-2191B2F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255" y="0"/>
            <a:ext cx="8596745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Планирование спринта (короткий временной интервал, в течении которого </a:t>
            </a:r>
            <a:r>
              <a:rPr lang="en-US" dirty="0"/>
              <a:t>Scrum</a:t>
            </a:r>
            <a:r>
              <a:rPr lang="ru-RU" dirty="0"/>
              <a:t>  команда выполняет заданный объем работы). Формулировка целей и утверждение </a:t>
            </a:r>
            <a:r>
              <a:rPr lang="en-US" dirty="0"/>
              <a:t>sprint backlog.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Для планирования часто используется метод </a:t>
            </a:r>
            <a:r>
              <a:rPr lang="en-US" dirty="0"/>
              <a:t>Scrum-poker</a:t>
            </a:r>
            <a:r>
              <a:rPr lang="ru-RU" dirty="0"/>
              <a:t>. Это шкала оценки сложности задачи, оценивается в </a:t>
            </a:r>
            <a:r>
              <a:rPr lang="en-US" dirty="0"/>
              <a:t>story points </a:t>
            </a:r>
            <a:r>
              <a:rPr lang="ru-RU" dirty="0"/>
              <a:t>(очки историй) каждым членом команды. Всем членам команды выдаются карточки с цифрами от 0 до 144, где каждое последующее число является суммой двух предыдущих чисел.</a:t>
            </a:r>
          </a:p>
          <a:p>
            <a:pPr marL="0" indent="0">
              <a:buNone/>
            </a:pPr>
            <a:r>
              <a:rPr lang="ru-RU" dirty="0"/>
              <a:t> Происходит голосование по каждой задаче и в случае расхождений в оценке даётся возможность высказаться члену команды поставившему наивысший балл и члену команды поставившему наименьший балл, после происходит переголосование.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B06883-54A2-B778-F307-8B9A45BE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44353"/>
            <a:ext cx="3345873" cy="60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7EBB2-8AEB-EA9E-3FC4-6D060C48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Содержание: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AB306-AB24-ECDB-FF47-71CA303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SDLC (</a:t>
            </a:r>
            <a:r>
              <a:rPr lang="ru-RU" dirty="0"/>
              <a:t>Жизненный цикл разработки ПО)……………………….стр. 4</a:t>
            </a:r>
          </a:p>
          <a:p>
            <a:pPr>
              <a:buFontTx/>
              <a:buChar char="-"/>
            </a:pPr>
            <a:r>
              <a:rPr lang="en-US" dirty="0"/>
              <a:t>Team members </a:t>
            </a:r>
            <a:r>
              <a:rPr lang="ru-RU" dirty="0"/>
              <a:t>(Состав команды)………………………………….стр. 11</a:t>
            </a:r>
          </a:p>
          <a:p>
            <a:pPr>
              <a:buFontTx/>
              <a:buChar char="-"/>
            </a:pPr>
            <a:r>
              <a:rPr lang="en-US" dirty="0"/>
              <a:t>STLC (</a:t>
            </a:r>
            <a:r>
              <a:rPr lang="ru-RU" dirty="0"/>
              <a:t>Жизненный цикл тестирования)..………………………..стр. 12</a:t>
            </a:r>
          </a:p>
          <a:p>
            <a:pPr>
              <a:buFontTx/>
              <a:buChar char="-"/>
            </a:pPr>
            <a:r>
              <a:rPr lang="ru-RU" dirty="0"/>
              <a:t>Что такое тестирование………………………………………………...стр. 13</a:t>
            </a:r>
          </a:p>
          <a:p>
            <a:pPr>
              <a:buFontTx/>
              <a:buChar char="-"/>
            </a:pPr>
            <a:r>
              <a:rPr lang="ru-RU" dirty="0"/>
              <a:t>Кто такой </a:t>
            </a:r>
            <a:r>
              <a:rPr lang="en-US" dirty="0"/>
              <a:t>QA-</a:t>
            </a:r>
            <a:r>
              <a:rPr lang="ru-RU" dirty="0"/>
              <a:t>специалист……………………………………………….стр. 14</a:t>
            </a:r>
          </a:p>
          <a:p>
            <a:pPr>
              <a:buFontTx/>
              <a:buChar char="-"/>
            </a:pPr>
            <a:r>
              <a:rPr lang="ru-RU" dirty="0"/>
              <a:t>Методологии разработки ПО…………………………………………стр. 16</a:t>
            </a:r>
          </a:p>
          <a:p>
            <a:pPr>
              <a:buFontTx/>
              <a:buChar char="-"/>
            </a:pPr>
            <a:r>
              <a:rPr lang="ru-RU" dirty="0"/>
              <a:t>Церемонии команд, работающих по </a:t>
            </a:r>
            <a:r>
              <a:rPr lang="en-US" dirty="0"/>
              <a:t>Agile</a:t>
            </a:r>
            <a:r>
              <a:rPr lang="ru-RU" dirty="0"/>
              <a:t>…………………….стр. 33</a:t>
            </a:r>
          </a:p>
        </p:txBody>
      </p:sp>
    </p:spTree>
    <p:extLst>
      <p:ext uri="{BB962C8B-B14F-4D97-AF65-F5344CB8AC3E}">
        <p14:creationId xmlns:p14="http://schemas.microsoft.com/office/powerpoint/2010/main" val="137941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6F3A79-4B55-CC3B-3FB8-FB6F36A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/>
              <a:t>Шаг №3: </a:t>
            </a:r>
            <a:r>
              <a:rPr lang="en-US" sz="3200" dirty="0"/>
              <a:t>Sprint execution </a:t>
            </a:r>
            <a:r>
              <a:rPr lang="ru-RU" sz="3200" dirty="0"/>
              <a:t>(выполнение спринта) – работа над утвержденным объемом. </a:t>
            </a:r>
          </a:p>
          <a:p>
            <a:pPr marL="0" indent="0">
              <a:buNone/>
            </a:pPr>
            <a:r>
              <a:rPr lang="ru-RU" sz="3200" dirty="0"/>
              <a:t>Ежедневно проводится </a:t>
            </a:r>
            <a:r>
              <a:rPr lang="en-US" sz="3200" dirty="0"/>
              <a:t>Scrum meeting</a:t>
            </a:r>
            <a:r>
              <a:rPr lang="ru-RU" sz="3200" dirty="0"/>
              <a:t> (встречи команды) на которых каждый участник коротко сообщает, согласно специально разработанному чек-листу, что он делал и  с какими проблемами столкнулся, что будет делать дальше. При возникновении проблем команда помогает решить ее наиболее быстрым и эффективным способом.</a:t>
            </a:r>
          </a:p>
          <a:p>
            <a:pPr marL="0" indent="0">
              <a:buNone/>
            </a:pPr>
            <a:r>
              <a:rPr lang="ru-RU" sz="3200" b="1" dirty="0"/>
              <a:t>Шаг №4: </a:t>
            </a:r>
            <a:r>
              <a:rPr lang="ru-RU" sz="3200" dirty="0"/>
              <a:t>Демонстрация результатов и получение обратной связи.</a:t>
            </a:r>
          </a:p>
          <a:p>
            <a:pPr marL="0" indent="0">
              <a:buNone/>
            </a:pPr>
            <a:r>
              <a:rPr lang="ru-RU" sz="3200" dirty="0"/>
              <a:t> Демонстрация проводится в виде небольшого демо утвержденной функциональности прошедшего спринта, демонстрация </a:t>
            </a:r>
            <a:r>
              <a:rPr lang="en-US" sz="3200" dirty="0"/>
              <a:t>User Story </a:t>
            </a:r>
            <a:r>
              <a:rPr lang="ru-RU" sz="3200" dirty="0"/>
              <a:t>(пользовательские истории).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en-US" sz="3200" dirty="0"/>
              <a:t>User Story - </a:t>
            </a:r>
            <a:r>
              <a:rPr lang="ru-RU" sz="3200" dirty="0"/>
              <a:t>Короткая формулировка намерения пользователя и того, что продукт должен сделать для него. </a:t>
            </a:r>
            <a:endParaRPr lang="ru-RU" sz="32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413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1C6306-519C-91B1-9D04-CC40202A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/>
              <a:t>Шаг №5: </a:t>
            </a:r>
            <a:r>
              <a:rPr lang="ru-RU" sz="4000" dirty="0"/>
              <a:t>Ретроспектива – это мероприятие, проводится сразу после </a:t>
            </a:r>
            <a:r>
              <a:rPr lang="en-US" sz="4000" dirty="0"/>
              <a:t>Sprint demo</a:t>
            </a:r>
            <a:r>
              <a:rPr lang="ru-RU" sz="4000" dirty="0"/>
              <a:t>, призвано для корректировки и переоценки задач, связанных с проблемами. </a:t>
            </a:r>
          </a:p>
          <a:p>
            <a:pPr marL="0" indent="0">
              <a:buNone/>
            </a:pPr>
            <a:r>
              <a:rPr lang="ru-RU" sz="4000" dirty="0"/>
              <a:t>Каждый член команды высказывает свое мнение, что удалось сделать хорошо, а от чего стоит отказаться.</a:t>
            </a:r>
          </a:p>
          <a:p>
            <a:pPr marL="0" indent="0">
              <a:buNone/>
            </a:pPr>
            <a:r>
              <a:rPr lang="ru-RU" sz="4000" dirty="0"/>
              <a:t>Свои выводы (например записанные на стикере), он помещает в одну из колонок: «хорошо», «могло быть и лучше», «нужно </a:t>
            </a:r>
            <a:r>
              <a:rPr lang="ru-RU" sz="4000" dirty="0" err="1"/>
              <a:t>фиксить</a:t>
            </a:r>
            <a:r>
              <a:rPr lang="ru-RU" sz="4000" dirty="0"/>
              <a:t>».</a:t>
            </a:r>
          </a:p>
          <a:p>
            <a:pPr marL="0" indent="0">
              <a:buNone/>
            </a:pPr>
            <a:r>
              <a:rPr lang="ru-RU" sz="4000" dirty="0"/>
              <a:t> После, при необходимости, вносятся изменения в </a:t>
            </a:r>
            <a:r>
              <a:rPr lang="en-US" sz="4000" dirty="0"/>
              <a:t>sprint backlog</a:t>
            </a:r>
            <a:r>
              <a:rPr lang="ru-RU" sz="4000" dirty="0"/>
              <a:t>, добавляются методологические часы.</a:t>
            </a:r>
            <a:endParaRPr lang="ru-RU" sz="40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113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63ACBE-5963-66A0-E20E-7E0514F3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322704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Шаг №6: </a:t>
            </a:r>
            <a:r>
              <a:rPr lang="en-US" sz="3200" dirty="0"/>
              <a:t>product backlog refinement</a:t>
            </a:r>
            <a:r>
              <a:rPr lang="ru-RU" sz="3200" dirty="0"/>
              <a:t> (Придание утонченности) – активность, на которой оглашается «горизонт планирования», какие функциональности будут разрабатываться в ближайшие спринты.</a:t>
            </a:r>
          </a:p>
          <a:p>
            <a:pPr marL="0" indent="0">
              <a:buNone/>
            </a:pPr>
            <a:r>
              <a:rPr lang="ru-RU" sz="3200" dirty="0"/>
              <a:t> И если среди них окажутся функциональности, требующие углубленного изучения или специальных компетенций, которых нет у команды – назначается собрание </a:t>
            </a:r>
            <a:r>
              <a:rPr lang="en-US" sz="3200" dirty="0"/>
              <a:t>pre-planning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r>
              <a:rPr lang="ru-RU" sz="3200" dirty="0"/>
              <a:t> Результатом, например может быть найм стороннего специалиста или покупка готовой библиотеки, вместо разработки сложного участка самостоятельно.</a:t>
            </a:r>
            <a:endParaRPr lang="ru-RU" sz="3200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CBB39-2E03-F50E-3B1F-75962E08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04" y="0"/>
            <a:ext cx="4869295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37C53-DAD9-2CCC-F959-EFD47F63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B050"/>
                </a:solidFill>
                <a:latin typeface="Arial Black" panose="020B0A04020102020204" pitchFamily="34" charset="0"/>
              </a:rPr>
              <a:t>Блок 7:</a:t>
            </a:r>
            <a:r>
              <a:rPr lang="ru-RU" b="1" dirty="0">
                <a:latin typeface="Arial Black" panose="020B0A04020102020204" pitchFamily="34" charset="0"/>
              </a:rPr>
              <a:t> Церемонии команд, работающих по </a:t>
            </a:r>
            <a:r>
              <a:rPr lang="en-US" b="1" dirty="0">
                <a:latin typeface="Arial Black" panose="020B0A04020102020204" pitchFamily="34" charset="0"/>
              </a:rPr>
              <a:t>Agile</a:t>
            </a:r>
            <a:r>
              <a:rPr lang="ru-RU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13F1D-48C0-53D6-75D6-8809EDDA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/>
              <a:t>Планирование спринта. </a:t>
            </a:r>
            <a:r>
              <a:rPr lang="ru-RU" dirty="0"/>
              <a:t>1 раз в спринт, длительностью 3-4 часа. Проводится в первый день каждого спринта. Встреча направлена на формирование цели и </a:t>
            </a:r>
            <a:r>
              <a:rPr lang="ru-RU" dirty="0" err="1"/>
              <a:t>бэклога</a:t>
            </a:r>
            <a:r>
              <a:rPr lang="ru-RU" dirty="0"/>
              <a:t> начавшегося спринта.</a:t>
            </a:r>
          </a:p>
          <a:p>
            <a:pPr>
              <a:buFontTx/>
              <a:buChar char="-"/>
            </a:pPr>
            <a:r>
              <a:rPr lang="ru-RU" b="1" dirty="0" err="1"/>
              <a:t>Скрам</a:t>
            </a:r>
            <a:r>
              <a:rPr lang="ru-RU" b="1" dirty="0"/>
              <a:t> митинг (так же называют стендап). </a:t>
            </a:r>
            <a:r>
              <a:rPr lang="ru-RU" dirty="0"/>
              <a:t>Ежедневно, длительностью </a:t>
            </a:r>
            <a:r>
              <a:rPr lang="en-US" dirty="0"/>
              <a:t>~</a:t>
            </a:r>
            <a:r>
              <a:rPr lang="ru-RU" dirty="0"/>
              <a:t>15 минут. Встреча всех участников команды для планирования и выяснения проблем. Высказывается каждый.</a:t>
            </a:r>
          </a:p>
          <a:p>
            <a:pPr>
              <a:buFontTx/>
              <a:buChar char="-"/>
            </a:pPr>
            <a:r>
              <a:rPr lang="ru-RU" b="1" dirty="0"/>
              <a:t>Актуализация </a:t>
            </a:r>
            <a:r>
              <a:rPr lang="ru-RU" b="1" dirty="0" err="1"/>
              <a:t>бэклога</a:t>
            </a:r>
            <a:r>
              <a:rPr lang="ru-RU" b="1" dirty="0"/>
              <a:t> команды</a:t>
            </a:r>
            <a:r>
              <a:rPr lang="ru-RU" dirty="0"/>
              <a:t>. Проводится минимум 1 раз в спринт. Встреча на 1 час. Ежедневный процесс поддержания </a:t>
            </a:r>
            <a:r>
              <a:rPr lang="ru-RU" dirty="0" err="1"/>
              <a:t>бэклога</a:t>
            </a:r>
            <a:r>
              <a:rPr lang="ru-RU" dirty="0"/>
              <a:t> в актуальном состоянии с регулярной встречей владельца продукта </a:t>
            </a:r>
            <a:r>
              <a:rPr lang="en-US" dirty="0"/>
              <a:t>(Product Owner)</a:t>
            </a:r>
            <a:r>
              <a:rPr lang="ru-RU" dirty="0"/>
              <a:t> и участников команды для подготовки к планированию следующего спринта.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883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627A8C8-3126-5AA7-2D89-80E0837E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436418"/>
            <a:ext cx="11152909" cy="5943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600" b="1" dirty="0"/>
              <a:t>- Спринт демо (демонстрация). </a:t>
            </a:r>
            <a:r>
              <a:rPr lang="ru-RU" sz="3600" dirty="0"/>
              <a:t>Проводится 1 раз по завершению каждого спринта, длительностью 2-4 часа. Встреча всех участников команды и любых других заинтересованных лиц для демонстрации продукта команды, созданного за данный спринт.</a:t>
            </a:r>
          </a:p>
          <a:p>
            <a:pPr marL="457200" lvl="1" indent="0">
              <a:buNone/>
            </a:pPr>
            <a:r>
              <a:rPr lang="ru-RU" sz="3600" b="1" dirty="0"/>
              <a:t>- Ретроспектива команды</a:t>
            </a:r>
            <a:r>
              <a:rPr lang="ru-RU" sz="3600" dirty="0"/>
              <a:t>. Проводится 1 раз в спринт длительностью 2 часа. Встреча участников команды, владельца продукта и </a:t>
            </a:r>
            <a:r>
              <a:rPr lang="ru-RU" sz="3600" dirty="0" err="1"/>
              <a:t>скрам</a:t>
            </a:r>
            <a:r>
              <a:rPr lang="ru-RU" sz="3600" dirty="0"/>
              <a:t>-мастера</a:t>
            </a:r>
            <a:r>
              <a:rPr lang="en-US" sz="3600" dirty="0"/>
              <a:t> </a:t>
            </a:r>
            <a:r>
              <a:rPr lang="ru-RU" sz="3600" dirty="0"/>
              <a:t>для обсуждения совершенствования процессов работы команды и выявления факторов, мешающих продуктивной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2386469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C490-CA6D-3B81-29FD-A7589D9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Роли в </a:t>
            </a:r>
            <a:r>
              <a:rPr lang="en-US" b="1" dirty="0">
                <a:latin typeface="Arial Black" panose="020B0A04020102020204" pitchFamily="34" charset="0"/>
              </a:rPr>
              <a:t>Agile </a:t>
            </a:r>
            <a:r>
              <a:rPr lang="ru-RU" b="1" dirty="0">
                <a:latin typeface="Arial Black" panose="020B0A04020102020204" pitchFamily="34" charset="0"/>
              </a:rPr>
              <a:t>команде: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2FA9B-956A-1A92-F9E3-827A8DDD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Клиент</a:t>
            </a:r>
            <a:r>
              <a:rPr lang="ru-RU" dirty="0"/>
              <a:t> – придумавший идею. Клиент или его представитель является частью команды разработки из-за постоянных демонстраций, уточнений и возможности влиять на приоритетность задач;</a:t>
            </a:r>
          </a:p>
          <a:p>
            <a:r>
              <a:rPr lang="en-US" b="1" dirty="0"/>
              <a:t>Product Owner </a:t>
            </a:r>
            <a:r>
              <a:rPr lang="ru-RU" b="1" dirty="0"/>
              <a:t>(Хозяин продукта) </a:t>
            </a:r>
            <a:r>
              <a:rPr lang="ru-RU" dirty="0"/>
              <a:t>- непосредственно контактирующий с клиентом по всему функционалу продукта;</a:t>
            </a:r>
          </a:p>
          <a:p>
            <a:r>
              <a:rPr lang="en-US" b="1" dirty="0"/>
              <a:t>Scrum master </a:t>
            </a:r>
            <a:r>
              <a:rPr lang="ru-RU" dirty="0"/>
              <a:t>– тренер команды для работы в </a:t>
            </a:r>
            <a:r>
              <a:rPr lang="en-US" dirty="0"/>
              <a:t>Scrum</a:t>
            </a:r>
            <a:r>
              <a:rPr lang="ru-RU" dirty="0"/>
              <a:t>. Не управляет командой, но следит за соблюдением всех </a:t>
            </a:r>
            <a:r>
              <a:rPr lang="en-US" dirty="0"/>
              <a:t>Scrum </a:t>
            </a:r>
            <a:r>
              <a:rPr lang="ru-RU" dirty="0"/>
              <a:t>процессов, тренирует команду для повышения эффективности и самоуправления.</a:t>
            </a:r>
          </a:p>
          <a:p>
            <a:r>
              <a:rPr lang="en-US" b="1" dirty="0"/>
              <a:t>Team member (</a:t>
            </a:r>
            <a:r>
              <a:rPr lang="ru-RU" b="1" dirty="0"/>
              <a:t>Член команды) </a:t>
            </a:r>
            <a:r>
              <a:rPr lang="ru-RU" dirty="0"/>
              <a:t>– В </a:t>
            </a:r>
            <a:r>
              <a:rPr lang="en-US" dirty="0"/>
              <a:t>Agile </a:t>
            </a:r>
            <a:r>
              <a:rPr lang="ru-RU" dirty="0"/>
              <a:t>методологии, конкретные роли упразднены и каждый член команды занимается задачей, необходимой на данный момент. Это приводит к более высоким требованиям к знаниям и умениям членов команды.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7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AB35E-0B29-BA35-973B-FB1B7A62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70" y="341194"/>
            <a:ext cx="2524834" cy="1323833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  <a:latin typeface="Arial Black" panose="020B0A04020102020204" pitchFamily="34" charset="0"/>
              </a:rPr>
              <a:t>Блок 1: </a:t>
            </a:r>
            <a:r>
              <a:rPr lang="en-US" b="1" dirty="0">
                <a:latin typeface="Arial Black" panose="020B0A04020102020204" pitchFamily="34" charset="0"/>
              </a:rPr>
              <a:t>SDLC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36E3B-B3CC-1A8D-1691-C1467B72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904" y="477672"/>
            <a:ext cx="8637896" cy="569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latin typeface="Arial Black" panose="020B0A04020102020204" pitchFamily="34" charset="0"/>
              </a:rPr>
              <a:t>Жизненный цикл разработки ПО</a:t>
            </a:r>
          </a:p>
          <a:p>
            <a:pPr lvl="6">
              <a:buFontTx/>
              <a:buChar char="-"/>
            </a:pPr>
            <a:r>
              <a:rPr lang="ru-RU" sz="3000" dirty="0"/>
              <a:t>Сбор и анализ требований</a:t>
            </a:r>
          </a:p>
          <a:p>
            <a:pPr lvl="6">
              <a:buFontTx/>
              <a:buChar char="-"/>
            </a:pPr>
            <a:r>
              <a:rPr lang="ru-RU" sz="3000" dirty="0"/>
              <a:t>Документирование</a:t>
            </a:r>
          </a:p>
          <a:p>
            <a:pPr lvl="6">
              <a:buFontTx/>
              <a:buChar char="-"/>
            </a:pPr>
            <a:r>
              <a:rPr lang="ru-RU" sz="3000" dirty="0"/>
              <a:t>Дизайн</a:t>
            </a:r>
          </a:p>
          <a:p>
            <a:pPr lvl="6">
              <a:buFontTx/>
              <a:buChar char="-"/>
            </a:pPr>
            <a:r>
              <a:rPr lang="ru-RU" sz="3000" dirty="0"/>
              <a:t>Разработка ПО</a:t>
            </a:r>
          </a:p>
          <a:p>
            <a:pPr lvl="6">
              <a:buFontTx/>
              <a:buChar char="-"/>
            </a:pPr>
            <a:r>
              <a:rPr lang="ru-RU" sz="3000" dirty="0"/>
              <a:t>Тестирование</a:t>
            </a:r>
          </a:p>
          <a:p>
            <a:pPr lvl="6">
              <a:buFontTx/>
              <a:buChar char="-"/>
            </a:pPr>
            <a:r>
              <a:rPr lang="ru-RU" sz="3000" dirty="0"/>
              <a:t>Внедрение и поддержка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66D69-CEDB-8255-CF95-48473714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653"/>
            <a:ext cx="5257800" cy="50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218-AA85-025A-3958-FE39C3C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Сбор и анализ требований: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0544D-AFB6-0A4C-9550-7448CE8C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690688"/>
            <a:ext cx="10648950" cy="44862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</a:t>
            </a:r>
            <a:r>
              <a:rPr lang="en-US" dirty="0"/>
              <a:t>WEB </a:t>
            </a:r>
            <a:r>
              <a:rPr lang="ru-RU" dirty="0"/>
              <a:t>страницу «Удобная страховка»;</a:t>
            </a:r>
          </a:p>
          <a:p>
            <a:r>
              <a:rPr lang="ru-RU" dirty="0"/>
              <a:t>Интеграция в базу данных поиска Сбербанка </a:t>
            </a:r>
            <a:r>
              <a:rPr lang="en-US" dirty="0">
                <a:hlinkClick r:id="rId2"/>
              </a:rPr>
              <a:t>https://sber.ru/</a:t>
            </a:r>
            <a:r>
              <a:rPr lang="ru-RU" dirty="0"/>
              <a:t>;</a:t>
            </a:r>
          </a:p>
          <a:p>
            <a:r>
              <a:rPr lang="ru-RU" dirty="0"/>
              <a:t>Интеграция в меню сайта Сбербанк </a:t>
            </a:r>
            <a:r>
              <a:rPr lang="en-US" dirty="0">
                <a:hlinkClick r:id="rId2"/>
              </a:rPr>
              <a:t>https://sber.ru/</a:t>
            </a:r>
            <a:r>
              <a:rPr lang="ru-RU" dirty="0"/>
              <a:t>;</a:t>
            </a:r>
          </a:p>
          <a:p>
            <a:r>
              <a:rPr lang="ru-RU" dirty="0"/>
              <a:t>Интеграция в базу данных поиска Сбербанка </a:t>
            </a:r>
            <a:r>
              <a:rPr lang="en-US" dirty="0">
                <a:hlinkClick r:id="rId3"/>
              </a:rPr>
              <a:t>https://sber.insure/</a:t>
            </a:r>
            <a:r>
              <a:rPr lang="ru-RU" dirty="0"/>
              <a:t>;</a:t>
            </a:r>
          </a:p>
          <a:p>
            <a:r>
              <a:rPr lang="ru-RU" dirty="0"/>
              <a:t>Интеграция в меню сайта Сбербанк </a:t>
            </a:r>
            <a:r>
              <a:rPr lang="en-US" dirty="0">
                <a:hlinkClick r:id="rId3"/>
              </a:rPr>
              <a:t>https://sber.insure/</a:t>
            </a:r>
            <a:r>
              <a:rPr lang="ru-RU" dirty="0"/>
              <a:t>;</a:t>
            </a:r>
          </a:p>
          <a:p>
            <a:r>
              <a:rPr lang="ru-RU" dirty="0"/>
              <a:t>Интеграция в личный кабинет браузерной версии сайта </a:t>
            </a:r>
            <a:r>
              <a:rPr lang="en-US" dirty="0">
                <a:hlinkClick r:id="rId4"/>
              </a:rPr>
              <a:t>https://online.sberbank.ru/</a:t>
            </a:r>
            <a:r>
              <a:rPr lang="ru-RU" dirty="0"/>
              <a:t>;</a:t>
            </a:r>
          </a:p>
          <a:p>
            <a:r>
              <a:rPr lang="ru-RU" dirty="0"/>
              <a:t>Интеграция в личный кабинет мобильного приложения «Сбербанк Онлайн».</a:t>
            </a:r>
          </a:p>
          <a:p>
            <a:r>
              <a:rPr lang="ru-RU" dirty="0"/>
              <a:t>Планирование требований по обеспечению качества и выявления рисков;</a:t>
            </a:r>
          </a:p>
          <a:p>
            <a:r>
              <a:rPr lang="ru-RU" dirty="0"/>
              <a:t>Создание макетов для утверждения планов.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4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8C5BC-E5DE-0F4F-F0D5-9735176F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Документирование: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04E2D-EC0E-A48B-D83A-32483108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Составление </a:t>
            </a:r>
            <a:r>
              <a:rPr lang="en-US" dirty="0"/>
              <a:t>SRS (Software Requirement Specification)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Чтобы документ не получился громоздким, стоит придерживаться гибкой системы разработки. На начальном этапе выясняются высокоуровневые требования и в ходе разработки и коммуникации с заказчиком документация дописывается и корректируется план.</a:t>
            </a:r>
          </a:p>
        </p:txBody>
      </p:sp>
    </p:spTree>
    <p:extLst>
      <p:ext uri="{BB962C8B-B14F-4D97-AF65-F5344CB8AC3E}">
        <p14:creationId xmlns:p14="http://schemas.microsoft.com/office/powerpoint/2010/main" val="10141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14AAA-F202-EA97-BD93-C03C8ABB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Дизайн: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6B07E-BBEC-DA75-2CE8-28870722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7808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Составление </a:t>
            </a:r>
            <a:r>
              <a:rPr lang="en-US" dirty="0"/>
              <a:t>DDS (Design Document Specification)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На данном этапе предлагаются все варианты дизайна продукта и подбирается лучшая архитектура на основе требований </a:t>
            </a:r>
            <a:r>
              <a:rPr lang="en-US" dirty="0"/>
              <a:t>SRS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Определяются все архитектурные модули продукта и их связь с внешними и сторонними модулями.</a:t>
            </a:r>
          </a:p>
        </p:txBody>
      </p:sp>
    </p:spTree>
    <p:extLst>
      <p:ext uri="{BB962C8B-B14F-4D97-AF65-F5344CB8AC3E}">
        <p14:creationId xmlns:p14="http://schemas.microsoft.com/office/powerpoint/2010/main" val="15595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C1F37-982D-91E3-7942-0161683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Разработка ПО: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8D3D4-2767-EDEF-7202-E6B93CE6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or Developing the Product – </a:t>
            </a:r>
            <a:r>
              <a:rPr lang="ru-RU" dirty="0"/>
              <a:t>начало разработки и сборки продукта.</a:t>
            </a:r>
          </a:p>
          <a:p>
            <a:pPr marL="0" indent="0">
              <a:buNone/>
            </a:pPr>
            <a:r>
              <a:rPr lang="ru-RU" dirty="0"/>
              <a:t>Написание кода, добавление новых модулей и фичей (</a:t>
            </a:r>
            <a:r>
              <a:rPr lang="en-US" dirty="0"/>
              <a:t>Features)</a:t>
            </a:r>
            <a:r>
              <a:rPr lang="ru-RU" dirty="0"/>
              <a:t>, согласно </a:t>
            </a:r>
            <a:r>
              <a:rPr lang="en-US" dirty="0"/>
              <a:t>DDS </a:t>
            </a:r>
            <a:r>
              <a:rPr lang="ru-RU" dirty="0"/>
              <a:t>и </a:t>
            </a:r>
            <a:r>
              <a:rPr lang="en-US" dirty="0"/>
              <a:t>SRS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Написанный код покрывается </a:t>
            </a:r>
            <a:r>
              <a:rPr lang="en-US" dirty="0"/>
              <a:t>Unit</a:t>
            </a:r>
            <a:r>
              <a:rPr lang="ru-RU" dirty="0"/>
              <a:t>-тестами. Их проводит команда разработчиков.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en-US" dirty="0"/>
              <a:t>Unit</a:t>
            </a:r>
            <a:r>
              <a:rPr lang="ru-RU" dirty="0"/>
              <a:t>-тест (модульное тестирование) </a:t>
            </a:r>
            <a:r>
              <a:rPr lang="en-US" dirty="0"/>
              <a:t>– </a:t>
            </a:r>
            <a:r>
              <a:rPr lang="ru-RU" dirty="0"/>
              <a:t>проверка частей кода на компиляторе, в большинстве случаев для выявления синтаксических ошибок в коде)).</a:t>
            </a:r>
          </a:p>
        </p:txBody>
      </p:sp>
    </p:spTree>
    <p:extLst>
      <p:ext uri="{BB962C8B-B14F-4D97-AF65-F5344CB8AC3E}">
        <p14:creationId xmlns:p14="http://schemas.microsoft.com/office/powerpoint/2010/main" val="133524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D4839-E141-A448-3EB8-BF284FE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Тестирование: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02D34-1425-6A3E-1371-C593B880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product – </a:t>
            </a:r>
            <a:r>
              <a:rPr lang="ru-RU" dirty="0"/>
              <a:t>тестирование затрагивает все этапы жизненного цикла продукта. </a:t>
            </a:r>
          </a:p>
          <a:p>
            <a:pPr marL="0" indent="0">
              <a:buNone/>
            </a:pPr>
            <a:r>
              <a:rPr lang="ru-RU" dirty="0"/>
              <a:t>Дефекты регистрируются, отслеживаются, исправляются и повторно тестируются. Тесты проводятся до тех пор, пока продукт не будет соответствовать качеству прописанному в </a:t>
            </a:r>
            <a:r>
              <a:rPr lang="en-US" dirty="0"/>
              <a:t>SRS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гибкой методологии тестирование проводится с каждой задачей, сразу после её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1328836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2943</Words>
  <Application>Microsoft Office PowerPoint</Application>
  <PresentationFormat>Широкоэкранный</PresentationFormat>
  <Paragraphs>215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Содержание:</vt:lpstr>
      <vt:lpstr>Блок 1: SDLC</vt:lpstr>
      <vt:lpstr>Сбор и анализ требований:</vt:lpstr>
      <vt:lpstr>Документирование:</vt:lpstr>
      <vt:lpstr>Дизайн:</vt:lpstr>
      <vt:lpstr>Разработка ПО:</vt:lpstr>
      <vt:lpstr>Тестирование:</vt:lpstr>
      <vt:lpstr>Внедрение и поддержка продукта:</vt:lpstr>
      <vt:lpstr> Блок 2: Team members    (Состав команды): </vt:lpstr>
      <vt:lpstr>Блок 3: STLC</vt:lpstr>
      <vt:lpstr>Блок 4: Что такое тестирование, какого его значение в процессе создания программного обеспечения:</vt:lpstr>
      <vt:lpstr>Блок 5: Кто такой QA-специалист, значение роли тестировщика, обязанности и основные задачи, которые он выполняет на проекте:</vt:lpstr>
      <vt:lpstr>Презентация PowerPoint</vt:lpstr>
      <vt:lpstr>Блок 6: Методологии разработки ПО: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Шаг №1:</vt:lpstr>
      <vt:lpstr>Шаг №2:</vt:lpstr>
      <vt:lpstr>Презентация PowerPoint</vt:lpstr>
      <vt:lpstr>Презентация PowerPoint</vt:lpstr>
      <vt:lpstr>Презентация PowerPoint</vt:lpstr>
      <vt:lpstr>Блок 7: Церемонии команд, работающих по Agile:</vt:lpstr>
      <vt:lpstr>Презентация PowerPoint</vt:lpstr>
      <vt:lpstr>Роли в Agile команде: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Белкин</dc:creator>
  <cp:lastModifiedBy>Александр Белкин</cp:lastModifiedBy>
  <cp:revision>7</cp:revision>
  <dcterms:created xsi:type="dcterms:W3CDTF">2022-08-11T12:32:33Z</dcterms:created>
  <dcterms:modified xsi:type="dcterms:W3CDTF">2022-08-17T10:54:43Z</dcterms:modified>
</cp:coreProperties>
</file>