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04691-5750-49E1-869A-7D7FFB19F766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B26D2-6967-4B7D-8FDD-C4B5B2288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7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defTabSz="990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defTabSz="990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defTabSz="990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defTabSz="990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5BCA692-61E5-4547-9375-A00F630B05C3}" type="slidenum">
              <a:rPr lang="en-US" altLang="ko-KR" sz="1300" smtClean="0"/>
              <a:pPr>
                <a:spcBef>
                  <a:spcPct val="0"/>
                </a:spcBef>
              </a:pPr>
              <a:t>21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96176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5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1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5888"/>
            <a:ext cx="10972800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1" y="981075"/>
            <a:ext cx="5425017" cy="5327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37818" y="981076"/>
            <a:ext cx="5427133" cy="2587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37818" y="3721101"/>
            <a:ext cx="5427133" cy="2587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381750"/>
            <a:ext cx="2844800" cy="3190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/>
            </a:lvl1pPr>
          </a:lstStyle>
          <a:p>
            <a:pPr>
              <a:defRPr/>
            </a:pPr>
            <a:fld id="{B1E05E89-1648-4504-8789-1D443687128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9592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1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6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D3C6-3065-4DDC-A65B-5B6BDE8F8477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1003-1FA6-4ECE-946A-D2870834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2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7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447676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/>
              <a:t>밝기값 히스토그램</a:t>
            </a:r>
            <a:r>
              <a:rPr lang="en-US" altLang="ko-KR"/>
              <a:t>(histogram)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영상의 </a:t>
            </a:r>
            <a:r>
              <a:rPr lang="ko-KR" altLang="en-US" dirty="0" err="1"/>
              <a:t>명암값</a:t>
            </a:r>
            <a:r>
              <a:rPr lang="ko-KR" altLang="en-US" dirty="0"/>
              <a:t> 프로필을 보여주기 위해 사용</a:t>
            </a:r>
            <a:r>
              <a:rPr lang="en-US" altLang="ko-KR" dirty="0"/>
              <a:t>, </a:t>
            </a:r>
            <a:r>
              <a:rPr lang="ko-KR" altLang="en-US" dirty="0"/>
              <a:t>영상의 구성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명암대비 및 </a:t>
            </a:r>
            <a:r>
              <a:rPr lang="ko-KR" altLang="en-US" dirty="0" err="1"/>
              <a:t>명암값</a:t>
            </a:r>
            <a:r>
              <a:rPr lang="ko-KR" altLang="en-US" dirty="0"/>
              <a:t> 분포에 대한 정보를 제공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855914" y="6165851"/>
            <a:ext cx="6345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/>
              <a:t>[</a:t>
            </a:r>
            <a:r>
              <a:rPr lang="ko-KR" altLang="en-US" sz="1800"/>
              <a:t>그림 </a:t>
            </a:r>
            <a:r>
              <a:rPr lang="en-US" altLang="ko-KR" sz="1800"/>
              <a:t>2-34] 16 </a:t>
            </a:r>
            <a:r>
              <a:rPr lang="ko-KR" altLang="en-US" sz="1800"/>
              <a:t>화소</a:t>
            </a:r>
            <a:r>
              <a:rPr lang="en-US" altLang="ko-KR" sz="1800"/>
              <a:t>(4x4) </a:t>
            </a:r>
            <a:r>
              <a:rPr lang="ko-KR" altLang="en-US" sz="1800"/>
              <a:t>영상에 대한 밝기값 히스토그램</a:t>
            </a:r>
          </a:p>
        </p:txBody>
      </p:sp>
      <p:grpSp>
        <p:nvGrpSpPr>
          <p:cNvPr id="118789" name="Group 6"/>
          <p:cNvGrpSpPr>
            <a:grpSpLocks/>
          </p:cNvGrpSpPr>
          <p:nvPr/>
        </p:nvGrpSpPr>
        <p:grpSpPr bwMode="auto">
          <a:xfrm>
            <a:off x="2489200" y="2924175"/>
            <a:ext cx="7207250" cy="3125612"/>
            <a:chOff x="567" y="618"/>
            <a:chExt cx="4627" cy="2006"/>
          </a:xfrm>
        </p:grpSpPr>
        <p:sp>
          <p:nvSpPr>
            <p:cNvPr id="118790" name="Rectangle 7"/>
            <p:cNvSpPr>
              <a:spLocks noChangeArrowheads="1"/>
            </p:cNvSpPr>
            <p:nvPr/>
          </p:nvSpPr>
          <p:spPr bwMode="auto">
            <a:xfrm>
              <a:off x="567" y="1071"/>
              <a:ext cx="1088" cy="10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791" name="Rectangle 8"/>
            <p:cNvSpPr>
              <a:spLocks noChangeArrowheads="1"/>
            </p:cNvSpPr>
            <p:nvPr/>
          </p:nvSpPr>
          <p:spPr bwMode="auto">
            <a:xfrm>
              <a:off x="567" y="107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5</a:t>
              </a:r>
            </a:p>
          </p:txBody>
        </p:sp>
        <p:sp>
          <p:nvSpPr>
            <p:cNvPr id="118792" name="Rectangle 9"/>
            <p:cNvSpPr>
              <a:spLocks noChangeArrowheads="1"/>
            </p:cNvSpPr>
            <p:nvPr/>
          </p:nvSpPr>
          <p:spPr bwMode="auto">
            <a:xfrm>
              <a:off x="839" y="107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4</a:t>
              </a:r>
            </a:p>
          </p:txBody>
        </p:sp>
        <p:sp>
          <p:nvSpPr>
            <p:cNvPr id="118793" name="Rectangle 10"/>
            <p:cNvSpPr>
              <a:spLocks noChangeArrowheads="1"/>
            </p:cNvSpPr>
            <p:nvPr/>
          </p:nvSpPr>
          <p:spPr bwMode="auto">
            <a:xfrm>
              <a:off x="1111" y="107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794" name="Rectangle 11"/>
            <p:cNvSpPr>
              <a:spLocks noChangeArrowheads="1"/>
            </p:cNvSpPr>
            <p:nvPr/>
          </p:nvSpPr>
          <p:spPr bwMode="auto">
            <a:xfrm>
              <a:off x="567" y="134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5</a:t>
              </a:r>
            </a:p>
          </p:txBody>
        </p:sp>
        <p:sp>
          <p:nvSpPr>
            <p:cNvPr id="118795" name="Rectangle 12"/>
            <p:cNvSpPr>
              <a:spLocks noChangeArrowheads="1"/>
            </p:cNvSpPr>
            <p:nvPr/>
          </p:nvSpPr>
          <p:spPr bwMode="auto">
            <a:xfrm>
              <a:off x="839" y="134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4</a:t>
              </a:r>
            </a:p>
          </p:txBody>
        </p:sp>
        <p:sp>
          <p:nvSpPr>
            <p:cNvPr id="118796" name="Rectangle 13"/>
            <p:cNvSpPr>
              <a:spLocks noChangeArrowheads="1"/>
            </p:cNvSpPr>
            <p:nvPr/>
          </p:nvSpPr>
          <p:spPr bwMode="auto">
            <a:xfrm>
              <a:off x="1111" y="134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4</a:t>
              </a:r>
            </a:p>
          </p:txBody>
        </p:sp>
        <p:sp>
          <p:nvSpPr>
            <p:cNvPr id="118797" name="Rectangle 14"/>
            <p:cNvSpPr>
              <a:spLocks noChangeArrowheads="1"/>
            </p:cNvSpPr>
            <p:nvPr/>
          </p:nvSpPr>
          <p:spPr bwMode="auto">
            <a:xfrm>
              <a:off x="567" y="161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2</a:t>
              </a:r>
            </a:p>
          </p:txBody>
        </p:sp>
        <p:sp>
          <p:nvSpPr>
            <p:cNvPr id="118798" name="Rectangle 15"/>
            <p:cNvSpPr>
              <a:spLocks noChangeArrowheads="1"/>
            </p:cNvSpPr>
            <p:nvPr/>
          </p:nvSpPr>
          <p:spPr bwMode="auto">
            <a:xfrm>
              <a:off x="1383" y="107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799" name="Rectangle 16"/>
            <p:cNvSpPr>
              <a:spLocks noChangeArrowheads="1"/>
            </p:cNvSpPr>
            <p:nvPr/>
          </p:nvSpPr>
          <p:spPr bwMode="auto">
            <a:xfrm>
              <a:off x="839" y="1616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1</a:t>
              </a:r>
            </a:p>
          </p:txBody>
        </p:sp>
        <p:sp>
          <p:nvSpPr>
            <p:cNvPr id="118800" name="Rectangle 17"/>
            <p:cNvSpPr>
              <a:spLocks noChangeArrowheads="1"/>
            </p:cNvSpPr>
            <p:nvPr/>
          </p:nvSpPr>
          <p:spPr bwMode="auto">
            <a:xfrm>
              <a:off x="1111" y="1616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801" name="Rectangle 18"/>
            <p:cNvSpPr>
              <a:spLocks noChangeArrowheads="1"/>
            </p:cNvSpPr>
            <p:nvPr/>
          </p:nvSpPr>
          <p:spPr bwMode="auto">
            <a:xfrm>
              <a:off x="1383" y="134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5</a:t>
              </a:r>
            </a:p>
          </p:txBody>
        </p:sp>
        <p:sp>
          <p:nvSpPr>
            <p:cNvPr id="118802" name="Rectangle 19"/>
            <p:cNvSpPr>
              <a:spLocks noChangeArrowheads="1"/>
            </p:cNvSpPr>
            <p:nvPr/>
          </p:nvSpPr>
          <p:spPr bwMode="auto">
            <a:xfrm>
              <a:off x="1383" y="161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803" name="Rectangle 20"/>
            <p:cNvSpPr>
              <a:spLocks noChangeArrowheads="1"/>
            </p:cNvSpPr>
            <p:nvPr/>
          </p:nvSpPr>
          <p:spPr bwMode="auto">
            <a:xfrm>
              <a:off x="567" y="1888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804" name="Rectangle 21"/>
            <p:cNvSpPr>
              <a:spLocks noChangeArrowheads="1"/>
            </p:cNvSpPr>
            <p:nvPr/>
          </p:nvSpPr>
          <p:spPr bwMode="auto">
            <a:xfrm>
              <a:off x="839" y="1888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1</a:t>
              </a:r>
            </a:p>
          </p:txBody>
        </p:sp>
        <p:sp>
          <p:nvSpPr>
            <p:cNvPr id="118805" name="Rectangle 22"/>
            <p:cNvSpPr>
              <a:spLocks noChangeArrowheads="1"/>
            </p:cNvSpPr>
            <p:nvPr/>
          </p:nvSpPr>
          <p:spPr bwMode="auto">
            <a:xfrm>
              <a:off x="1111" y="1888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4</a:t>
              </a:r>
            </a:p>
          </p:txBody>
        </p:sp>
        <p:sp>
          <p:nvSpPr>
            <p:cNvPr id="118806" name="Rectangle 23"/>
            <p:cNvSpPr>
              <a:spLocks noChangeArrowheads="1"/>
            </p:cNvSpPr>
            <p:nvPr/>
          </p:nvSpPr>
          <p:spPr bwMode="auto">
            <a:xfrm>
              <a:off x="1383" y="1888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2</a:t>
              </a:r>
            </a:p>
          </p:txBody>
        </p:sp>
        <p:sp>
          <p:nvSpPr>
            <p:cNvPr id="118807" name="Text Box 24"/>
            <p:cNvSpPr txBox="1">
              <a:spLocks noChangeArrowheads="1"/>
            </p:cNvSpPr>
            <p:nvPr/>
          </p:nvSpPr>
          <p:spPr bwMode="auto">
            <a:xfrm>
              <a:off x="839" y="2251"/>
              <a:ext cx="86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b="1"/>
                <a:t>4x4 </a:t>
              </a:r>
              <a:r>
                <a:rPr lang="ko-KR" altLang="en-US" sz="1600" b="1"/>
                <a:t>영상</a:t>
              </a:r>
            </a:p>
          </p:txBody>
        </p:sp>
        <p:sp>
          <p:nvSpPr>
            <p:cNvPr id="118808" name="Line 25"/>
            <p:cNvSpPr>
              <a:spLocks noChangeShapeType="1"/>
            </p:cNvSpPr>
            <p:nvPr/>
          </p:nvSpPr>
          <p:spPr bwMode="auto">
            <a:xfrm>
              <a:off x="2608" y="2296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09" name="Line 26"/>
            <p:cNvSpPr>
              <a:spLocks noChangeShapeType="1"/>
            </p:cNvSpPr>
            <p:nvPr/>
          </p:nvSpPr>
          <p:spPr bwMode="auto">
            <a:xfrm flipV="1">
              <a:off x="2608" y="84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10" name="Text Box 27"/>
            <p:cNvSpPr txBox="1">
              <a:spLocks noChangeArrowheads="1"/>
            </p:cNvSpPr>
            <p:nvPr/>
          </p:nvSpPr>
          <p:spPr bwMode="auto">
            <a:xfrm>
              <a:off x="2517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0</a:t>
              </a:r>
            </a:p>
          </p:txBody>
        </p:sp>
        <p:sp>
          <p:nvSpPr>
            <p:cNvPr id="118811" name="Text Box 28"/>
            <p:cNvSpPr txBox="1">
              <a:spLocks noChangeArrowheads="1"/>
            </p:cNvSpPr>
            <p:nvPr/>
          </p:nvSpPr>
          <p:spPr bwMode="auto">
            <a:xfrm>
              <a:off x="2880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1</a:t>
              </a:r>
            </a:p>
          </p:txBody>
        </p:sp>
        <p:sp>
          <p:nvSpPr>
            <p:cNvPr id="118812" name="Text Box 29"/>
            <p:cNvSpPr txBox="1">
              <a:spLocks noChangeArrowheads="1"/>
            </p:cNvSpPr>
            <p:nvPr/>
          </p:nvSpPr>
          <p:spPr bwMode="auto">
            <a:xfrm>
              <a:off x="3197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2</a:t>
              </a:r>
            </a:p>
          </p:txBody>
        </p:sp>
        <p:sp>
          <p:nvSpPr>
            <p:cNvPr id="118813" name="Text Box 30"/>
            <p:cNvSpPr txBox="1">
              <a:spLocks noChangeArrowheads="1"/>
            </p:cNvSpPr>
            <p:nvPr/>
          </p:nvSpPr>
          <p:spPr bwMode="auto">
            <a:xfrm>
              <a:off x="3515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814" name="Text Box 31"/>
            <p:cNvSpPr txBox="1">
              <a:spLocks noChangeArrowheads="1"/>
            </p:cNvSpPr>
            <p:nvPr/>
          </p:nvSpPr>
          <p:spPr bwMode="auto">
            <a:xfrm>
              <a:off x="3877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4</a:t>
              </a:r>
            </a:p>
          </p:txBody>
        </p:sp>
        <p:sp>
          <p:nvSpPr>
            <p:cNvPr id="118815" name="Text Box 32"/>
            <p:cNvSpPr txBox="1">
              <a:spLocks noChangeArrowheads="1"/>
            </p:cNvSpPr>
            <p:nvPr/>
          </p:nvSpPr>
          <p:spPr bwMode="auto">
            <a:xfrm>
              <a:off x="4195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5</a:t>
              </a:r>
            </a:p>
          </p:txBody>
        </p:sp>
        <p:sp>
          <p:nvSpPr>
            <p:cNvPr id="118816" name="Text Box 33"/>
            <p:cNvSpPr txBox="1">
              <a:spLocks noChangeArrowheads="1"/>
            </p:cNvSpPr>
            <p:nvPr/>
          </p:nvSpPr>
          <p:spPr bwMode="auto">
            <a:xfrm>
              <a:off x="4512" y="238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6</a:t>
              </a:r>
            </a:p>
          </p:txBody>
        </p:sp>
        <p:sp>
          <p:nvSpPr>
            <p:cNvPr id="118817" name="Line 34"/>
            <p:cNvSpPr>
              <a:spLocks noChangeShapeType="1"/>
            </p:cNvSpPr>
            <p:nvPr/>
          </p:nvSpPr>
          <p:spPr bwMode="auto">
            <a:xfrm>
              <a:off x="256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18" name="Line 35"/>
            <p:cNvSpPr>
              <a:spLocks noChangeShapeType="1"/>
            </p:cNvSpPr>
            <p:nvPr/>
          </p:nvSpPr>
          <p:spPr bwMode="auto">
            <a:xfrm>
              <a:off x="2562" y="179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19" name="Line 36"/>
            <p:cNvSpPr>
              <a:spLocks noChangeShapeType="1"/>
            </p:cNvSpPr>
            <p:nvPr/>
          </p:nvSpPr>
          <p:spPr bwMode="auto">
            <a:xfrm>
              <a:off x="2562" y="1570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0" name="Line 37"/>
            <p:cNvSpPr>
              <a:spLocks noChangeShapeType="1"/>
            </p:cNvSpPr>
            <p:nvPr/>
          </p:nvSpPr>
          <p:spPr bwMode="auto">
            <a:xfrm>
              <a:off x="2562" y="134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1" name="Line 38"/>
            <p:cNvSpPr>
              <a:spLocks noChangeShapeType="1"/>
            </p:cNvSpPr>
            <p:nvPr/>
          </p:nvSpPr>
          <p:spPr bwMode="auto">
            <a:xfrm>
              <a:off x="2562" y="1071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2" name="Text Box 39"/>
            <p:cNvSpPr txBox="1">
              <a:spLocks noChangeArrowheads="1"/>
            </p:cNvSpPr>
            <p:nvPr/>
          </p:nvSpPr>
          <p:spPr bwMode="auto">
            <a:xfrm>
              <a:off x="2381" y="1929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1</a:t>
              </a:r>
            </a:p>
          </p:txBody>
        </p:sp>
        <p:sp>
          <p:nvSpPr>
            <p:cNvPr id="118823" name="Text Box 40"/>
            <p:cNvSpPr txBox="1">
              <a:spLocks noChangeArrowheads="1"/>
            </p:cNvSpPr>
            <p:nvPr/>
          </p:nvSpPr>
          <p:spPr bwMode="auto">
            <a:xfrm>
              <a:off x="2380" y="1661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2</a:t>
              </a:r>
            </a:p>
          </p:txBody>
        </p:sp>
        <p:sp>
          <p:nvSpPr>
            <p:cNvPr id="118824" name="Text Box 41"/>
            <p:cNvSpPr txBox="1">
              <a:spLocks noChangeArrowheads="1"/>
            </p:cNvSpPr>
            <p:nvPr/>
          </p:nvSpPr>
          <p:spPr bwMode="auto">
            <a:xfrm>
              <a:off x="2381" y="1434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3</a:t>
              </a:r>
            </a:p>
          </p:txBody>
        </p:sp>
        <p:sp>
          <p:nvSpPr>
            <p:cNvPr id="118825" name="Text Box 42"/>
            <p:cNvSpPr txBox="1">
              <a:spLocks noChangeArrowheads="1"/>
            </p:cNvSpPr>
            <p:nvPr/>
          </p:nvSpPr>
          <p:spPr bwMode="auto">
            <a:xfrm>
              <a:off x="2381" y="1207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4</a:t>
              </a:r>
            </a:p>
          </p:txBody>
        </p:sp>
        <p:sp>
          <p:nvSpPr>
            <p:cNvPr id="118826" name="Text Box 43"/>
            <p:cNvSpPr txBox="1">
              <a:spLocks noChangeArrowheads="1"/>
            </p:cNvSpPr>
            <p:nvPr/>
          </p:nvSpPr>
          <p:spPr bwMode="auto">
            <a:xfrm>
              <a:off x="2381" y="935"/>
              <a:ext cx="18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b="1"/>
                <a:t>5</a:t>
              </a:r>
            </a:p>
          </p:txBody>
        </p:sp>
        <p:sp>
          <p:nvSpPr>
            <p:cNvPr id="118827" name="Rectangle 44"/>
            <p:cNvSpPr>
              <a:spLocks noChangeArrowheads="1"/>
            </p:cNvSpPr>
            <p:nvPr/>
          </p:nvSpPr>
          <p:spPr bwMode="auto">
            <a:xfrm>
              <a:off x="2880" y="1797"/>
              <a:ext cx="1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828" name="Rectangle 45"/>
            <p:cNvSpPr>
              <a:spLocks noChangeArrowheads="1"/>
            </p:cNvSpPr>
            <p:nvPr/>
          </p:nvSpPr>
          <p:spPr bwMode="auto">
            <a:xfrm>
              <a:off x="3198" y="1797"/>
              <a:ext cx="1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829" name="Rectangle 46"/>
            <p:cNvSpPr>
              <a:spLocks noChangeArrowheads="1"/>
            </p:cNvSpPr>
            <p:nvPr/>
          </p:nvSpPr>
          <p:spPr bwMode="auto">
            <a:xfrm>
              <a:off x="3515" y="1026"/>
              <a:ext cx="181" cy="1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830" name="Rectangle 47"/>
            <p:cNvSpPr>
              <a:spLocks noChangeArrowheads="1"/>
            </p:cNvSpPr>
            <p:nvPr/>
          </p:nvSpPr>
          <p:spPr bwMode="auto">
            <a:xfrm>
              <a:off x="3878" y="1344"/>
              <a:ext cx="181" cy="9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831" name="Rectangle 48"/>
            <p:cNvSpPr>
              <a:spLocks noChangeArrowheads="1"/>
            </p:cNvSpPr>
            <p:nvPr/>
          </p:nvSpPr>
          <p:spPr bwMode="auto">
            <a:xfrm>
              <a:off x="4195" y="1616"/>
              <a:ext cx="182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832" name="Text Box 49"/>
            <p:cNvSpPr txBox="1">
              <a:spLocks noChangeArrowheads="1"/>
            </p:cNvSpPr>
            <p:nvPr/>
          </p:nvSpPr>
          <p:spPr bwMode="auto">
            <a:xfrm>
              <a:off x="4513" y="2069"/>
              <a:ext cx="68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400" b="1"/>
                <a:t>밝기값</a:t>
              </a:r>
            </a:p>
          </p:txBody>
        </p:sp>
        <p:sp>
          <p:nvSpPr>
            <p:cNvPr id="118833" name="Text Box 50"/>
            <p:cNvSpPr txBox="1">
              <a:spLocks noChangeArrowheads="1"/>
            </p:cNvSpPr>
            <p:nvPr/>
          </p:nvSpPr>
          <p:spPr bwMode="auto">
            <a:xfrm>
              <a:off x="1882" y="618"/>
              <a:ext cx="77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400" b="1"/>
                <a:t>빈도수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400" b="1"/>
                <a:t>(frequency)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영상이진화 사용 예</a:t>
            </a:r>
            <a:r>
              <a:rPr lang="en-US" altLang="ko-KR"/>
              <a:t>(1)</a:t>
            </a:r>
            <a:endParaRPr lang="ko-KR" altLang="en-US"/>
          </a:p>
        </p:txBody>
      </p:sp>
      <p:pic>
        <p:nvPicPr>
          <p:cNvPr id="130051" name="Picture 3" descr="UNI0000045c0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424113"/>
            <a:ext cx="38163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2" name="Picture 4" descr="UNI0000045c0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2424114"/>
            <a:ext cx="38163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144159" y="4583390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(a) </a:t>
            </a:r>
            <a:r>
              <a:rPr lang="ko-KR" altLang="en-US" sz="1800" b="1"/>
              <a:t>스캔한 문서</a:t>
            </a:r>
          </a:p>
        </p:txBody>
      </p:sp>
      <p:sp>
        <p:nvSpPr>
          <p:cNvPr id="130054" name="Rectangle 7"/>
          <p:cNvSpPr>
            <a:spLocks noChangeArrowheads="1"/>
          </p:cNvSpPr>
          <p:nvPr/>
        </p:nvSpPr>
        <p:spPr bwMode="auto">
          <a:xfrm>
            <a:off x="6499973" y="4582210"/>
            <a:ext cx="30957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(b) </a:t>
            </a:r>
            <a:r>
              <a:rPr lang="ko-KR" altLang="en-US" sz="1800" b="1"/>
              <a:t>자동 경계값</a:t>
            </a:r>
            <a:r>
              <a:rPr lang="ko-KR" altLang="en-US" sz="1800" b="1">
                <a:latin typeface="Arial" panose="020B0604020202020204" pitchFamily="34" charset="0"/>
              </a:rPr>
              <a:t> </a:t>
            </a:r>
            <a:r>
              <a:rPr lang="ko-KR" altLang="en-US" sz="1800" b="1"/>
              <a:t>설정에 의한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/>
              <a:t>이진화 영상</a:t>
            </a:r>
            <a:r>
              <a:rPr lang="en-US" altLang="ko-KR" sz="1800" b="1"/>
              <a:t>(</a:t>
            </a:r>
            <a:r>
              <a:rPr lang="ko-KR" altLang="en-US" sz="1800" b="1"/>
              <a:t>영상분할</a:t>
            </a:r>
            <a:r>
              <a:rPr lang="en-US" altLang="ko-KR" sz="1800" b="1"/>
              <a:t>) </a:t>
            </a:r>
          </a:p>
        </p:txBody>
      </p:sp>
      <p:sp>
        <p:nvSpPr>
          <p:cNvPr id="130055" name="직사각형 11"/>
          <p:cNvSpPr>
            <a:spLocks noChangeArrowheads="1"/>
          </p:cNvSpPr>
          <p:nvPr/>
        </p:nvSpPr>
        <p:spPr bwMode="auto">
          <a:xfrm>
            <a:off x="2208213" y="126841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2000">
                <a:latin typeface="나눔고딕" pitchFamily="50" charset="-127"/>
                <a:ea typeface="나눔고딕" pitchFamily="50" charset="-127"/>
              </a:rPr>
              <a:t>– OCR</a:t>
            </a:r>
            <a:r>
              <a:rPr kumimoji="0" lang="ko-KR" altLang="en-US" sz="2000">
                <a:latin typeface="나눔고딕" pitchFamily="50" charset="-127"/>
                <a:ea typeface="나눔고딕" pitchFamily="50" charset="-127"/>
              </a:rPr>
              <a:t>방법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17419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4" descr="UNI353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726" y="2260600"/>
            <a:ext cx="2663825" cy="2681288"/>
          </a:xfrm>
          <a:noFill/>
        </p:spPr>
      </p:pic>
      <p:pic>
        <p:nvPicPr>
          <p:cNvPr id="131075" name="Picture 3" descr="UNI35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093913"/>
            <a:ext cx="3960812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2279650" y="5334001"/>
            <a:ext cx="410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(a) </a:t>
            </a:r>
            <a:r>
              <a:rPr lang="ko-KR" altLang="en-US" sz="1800" b="1"/>
              <a:t>동전영상의 정규화된 히스토그램 </a:t>
            </a:r>
          </a:p>
        </p:txBody>
      </p:sp>
      <p:sp>
        <p:nvSpPr>
          <p:cNvPr id="131077" name="Rectangle 6"/>
          <p:cNvSpPr>
            <a:spLocks noChangeArrowheads="1"/>
          </p:cNvSpPr>
          <p:nvPr/>
        </p:nvSpPr>
        <p:spPr bwMode="auto">
          <a:xfrm>
            <a:off x="6311901" y="5334001"/>
            <a:ext cx="36369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(b) Otsu </a:t>
            </a:r>
            <a:r>
              <a:rPr lang="ko-KR" altLang="en-US" sz="1800" b="1"/>
              <a:t>임계값 자동결정방법에  의한 동전영상 이진화 결과          </a:t>
            </a:r>
            <a:r>
              <a:rPr lang="en-US" altLang="ko-KR" sz="1800" b="1"/>
              <a:t>(</a:t>
            </a:r>
            <a:r>
              <a:rPr lang="ko-KR" altLang="en-US" sz="1800" b="1"/>
              <a:t>임계값 </a:t>
            </a:r>
            <a:r>
              <a:rPr lang="en-US" altLang="ko-KR" sz="1800" b="1"/>
              <a:t>= 100) </a:t>
            </a:r>
          </a:p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800" b="1"/>
          </a:p>
        </p:txBody>
      </p:sp>
      <p:sp>
        <p:nvSpPr>
          <p:cNvPr id="131078" name="Rectangle 2"/>
          <p:cNvSpPr txBox="1">
            <a:spLocks noChangeArrowheads="1"/>
          </p:cNvSpPr>
          <p:nvPr/>
        </p:nvSpPr>
        <p:spPr bwMode="auto">
          <a:xfrm>
            <a:off x="2152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5143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8572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2001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15430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300">
                <a:latin typeface="Microsoft JhengHei" panose="020B0604030504040204" pitchFamily="34" charset="-120"/>
              </a:rPr>
              <a:t>영상이진화 사용 예</a:t>
            </a:r>
            <a:r>
              <a:rPr lang="en-US" altLang="ko-KR" sz="3300">
                <a:latin typeface="Microsoft JhengHei" panose="020B0604030504040204" pitchFamily="34" charset="-120"/>
              </a:rPr>
              <a:t>(2)</a:t>
            </a:r>
            <a:endParaRPr lang="ko-KR" altLang="en-US" sz="3300">
              <a:latin typeface="Microsoft JhengHei" panose="020B0604030504040204" pitchFamily="34" charset="-120"/>
            </a:endParaRPr>
          </a:p>
        </p:txBody>
      </p:sp>
      <p:sp>
        <p:nvSpPr>
          <p:cNvPr id="131079" name="직사각형 11"/>
          <p:cNvSpPr>
            <a:spLocks noChangeArrowheads="1"/>
          </p:cNvSpPr>
          <p:nvPr/>
        </p:nvSpPr>
        <p:spPr bwMode="auto">
          <a:xfrm>
            <a:off x="2208213" y="1268413"/>
            <a:ext cx="1744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2000">
                <a:latin typeface="나눔고딕" pitchFamily="50" charset="-127"/>
                <a:ea typeface="나눔고딕" pitchFamily="50" charset="-127"/>
              </a:rPr>
              <a:t>– Otsu</a:t>
            </a:r>
            <a:r>
              <a:rPr kumimoji="0" lang="ko-KR" altLang="en-US" sz="2000">
                <a:latin typeface="나눔고딕" pitchFamily="50" charset="-127"/>
                <a:ea typeface="나눔고딕" pitchFamily="50" charset="-127"/>
              </a:rPr>
              <a:t>방법</a:t>
            </a:r>
            <a:r>
              <a:rPr kumimoji="0" lang="en-US" altLang="ko-KR" sz="2000">
                <a:latin typeface="나눔고딕" pitchFamily="50" charset="-127"/>
                <a:ea typeface="나눔고딕" pitchFamily="50" charset="-127"/>
              </a:rPr>
              <a:t>(1)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094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4" descr="UNI356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1788" y="2143125"/>
            <a:ext cx="2582862" cy="2654300"/>
          </a:xfrm>
          <a:noFill/>
        </p:spPr>
      </p:pic>
      <p:pic>
        <p:nvPicPr>
          <p:cNvPr id="132099" name="Picture 3" descr="UNI35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143125"/>
            <a:ext cx="38163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Rectangle 5"/>
          <p:cNvSpPr>
            <a:spLocks noChangeArrowheads="1"/>
          </p:cNvSpPr>
          <p:nvPr/>
        </p:nvSpPr>
        <p:spPr bwMode="auto">
          <a:xfrm>
            <a:off x="2495550" y="5237163"/>
            <a:ext cx="3455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AutoNum type="alphaLcParenBoth"/>
            </a:pPr>
            <a:r>
              <a:rPr lang="en-US" altLang="ko-KR" sz="1800" b="1"/>
              <a:t> Lenna </a:t>
            </a:r>
            <a:r>
              <a:rPr lang="ko-KR" altLang="en-US" sz="1800" b="1"/>
              <a:t>영상의 정규화된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/>
              <a:t>  히스토그램</a:t>
            </a:r>
          </a:p>
        </p:txBody>
      </p:sp>
      <p:sp>
        <p:nvSpPr>
          <p:cNvPr id="132101" name="Rectangle 6"/>
          <p:cNvSpPr>
            <a:spLocks noChangeArrowheads="1"/>
          </p:cNvSpPr>
          <p:nvPr/>
        </p:nvSpPr>
        <p:spPr bwMode="auto">
          <a:xfrm>
            <a:off x="6096001" y="5143250"/>
            <a:ext cx="396081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(b) Otsu </a:t>
            </a:r>
            <a:r>
              <a:rPr lang="ko-KR" altLang="en-US" sz="1800" b="1"/>
              <a:t>임계값 자동결정방법에  의한 동전영상 이진화 결과 </a:t>
            </a:r>
            <a:endParaRPr lang="en-US" altLang="ko-KR" sz="1800" b="1"/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</a:t>
            </a:r>
            <a:r>
              <a:rPr lang="ko-KR" altLang="en-US" sz="1800" b="1"/>
              <a:t>임계값 </a:t>
            </a:r>
            <a:r>
              <a:rPr lang="en-US" altLang="ko-KR" sz="1800" b="1"/>
              <a:t>= 116)</a:t>
            </a:r>
          </a:p>
        </p:txBody>
      </p:sp>
      <p:sp>
        <p:nvSpPr>
          <p:cNvPr id="132102" name="Rectangle 2"/>
          <p:cNvSpPr txBox="1">
            <a:spLocks noChangeArrowheads="1"/>
          </p:cNvSpPr>
          <p:nvPr/>
        </p:nvSpPr>
        <p:spPr bwMode="auto">
          <a:xfrm>
            <a:off x="2152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5143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8572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2001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15430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300">
                <a:latin typeface="Microsoft JhengHei" panose="020B0604030504040204" pitchFamily="34" charset="-120"/>
              </a:rPr>
              <a:t>영상이진화 사용 예</a:t>
            </a:r>
            <a:r>
              <a:rPr lang="en-US" altLang="ko-KR" sz="3300">
                <a:latin typeface="Microsoft JhengHei" panose="020B0604030504040204" pitchFamily="34" charset="-120"/>
              </a:rPr>
              <a:t>(3)</a:t>
            </a:r>
            <a:endParaRPr lang="ko-KR" altLang="en-US" sz="3300">
              <a:latin typeface="Microsoft JhengHei" panose="020B0604030504040204" pitchFamily="34" charset="-120"/>
            </a:endParaRPr>
          </a:p>
        </p:txBody>
      </p:sp>
      <p:sp>
        <p:nvSpPr>
          <p:cNvPr id="132103" name="직사각형 11"/>
          <p:cNvSpPr>
            <a:spLocks noChangeArrowheads="1"/>
          </p:cNvSpPr>
          <p:nvPr/>
        </p:nvSpPr>
        <p:spPr bwMode="auto">
          <a:xfrm>
            <a:off x="2208213" y="1268413"/>
            <a:ext cx="1744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2000">
                <a:latin typeface="나눔고딕" pitchFamily="50" charset="-127"/>
                <a:ea typeface="나눔고딕" pitchFamily="50" charset="-127"/>
              </a:rPr>
              <a:t>– Otsu</a:t>
            </a:r>
            <a:r>
              <a:rPr kumimoji="0" lang="ko-KR" altLang="en-US" sz="2000">
                <a:latin typeface="나눔고딕" pitchFamily="50" charset="-127"/>
                <a:ea typeface="나눔고딕" pitchFamily="50" charset="-127"/>
              </a:rPr>
              <a:t>방법</a:t>
            </a:r>
            <a:r>
              <a:rPr kumimoji="0" lang="en-US" altLang="ko-KR" sz="2000">
                <a:latin typeface="나눔고딕" pitchFamily="50" charset="-127"/>
                <a:ea typeface="나눔고딕" pitchFamily="50" charset="-127"/>
              </a:rPr>
              <a:t>(2)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2070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447676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/>
              <a:t>히스토그램 평활화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957389"/>
            <a:ext cx="7886700" cy="43513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/>
              <a:t>영상의 분포도 폭이 작거나 한쪽으로 치우쳐 있을 때</a:t>
            </a:r>
            <a:r>
              <a:rPr lang="en-US" altLang="ko-KR"/>
              <a:t>, </a:t>
            </a:r>
            <a:r>
              <a:rPr lang="ko-KR" altLang="en-US"/>
              <a:t>영상의 분포가 일정하도록 하는 것</a:t>
            </a:r>
          </a:p>
        </p:txBody>
      </p:sp>
      <p:pic>
        <p:nvPicPr>
          <p:cNvPr id="133124" name="Picture 4" descr="UNI00000b840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556001"/>
            <a:ext cx="716915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40138" y="5722939"/>
            <a:ext cx="5192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[</a:t>
            </a:r>
            <a:r>
              <a:rPr lang="ko-KR" altLang="en-US" sz="1800" b="1"/>
              <a:t>영상의 분포도 평활화 </a:t>
            </a:r>
            <a:r>
              <a:rPr lang="en-US" altLang="ko-KR" sz="1800" b="1"/>
              <a:t>(Histogram Equalization) ]</a:t>
            </a:r>
          </a:p>
        </p:txBody>
      </p:sp>
    </p:spTree>
    <p:extLst>
      <p:ext uri="{BB962C8B-B14F-4D97-AF65-F5344CB8AC3E}">
        <p14:creationId xmlns:p14="http://schemas.microsoft.com/office/powerpoint/2010/main" val="66414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44767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/>
              <a:t>Lenna </a:t>
            </a:r>
            <a:r>
              <a:rPr lang="ko-KR" altLang="en-US"/>
              <a:t>영상의 평활화 </a:t>
            </a:r>
          </a:p>
        </p:txBody>
      </p:sp>
      <p:pic>
        <p:nvPicPr>
          <p:cNvPr id="134147" name="Picture 3" descr="UNI00000b8400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741489"/>
            <a:ext cx="6408737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8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내용 개체 틀 3"/>
          <p:cNvSpPr>
            <a:spLocks noGrp="1"/>
          </p:cNvSpPr>
          <p:nvPr>
            <p:ph idx="1"/>
          </p:nvPr>
        </p:nvSpPr>
        <p:spPr>
          <a:xfrm>
            <a:off x="2170113" y="1844675"/>
            <a:ext cx="8153400" cy="4495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히스토그램의 형상을 분석하여 밝기 분포가 특정한 부분으로 치우친 것을 좀더 넓은 밝기 영역에 걸쳐 분포가 존재하도록 히스토그램을 펼쳐준 것</a:t>
            </a:r>
            <a:r>
              <a:rPr lang="en-US" altLang="ko-KR" dirty="0"/>
              <a:t>( </a:t>
            </a:r>
            <a:r>
              <a:rPr lang="ko-KR" altLang="en-US" dirty="0"/>
              <a:t>데이터의 양이 바뀌지 않음</a:t>
            </a:r>
            <a:r>
              <a:rPr lang="en-US" altLang="ko-KR" dirty="0"/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히스토그램 </a:t>
            </a:r>
            <a:r>
              <a:rPr lang="ko-KR" altLang="en-US" dirty="0" err="1"/>
              <a:t>평활화의</a:t>
            </a:r>
            <a:r>
              <a:rPr lang="ko-KR" altLang="en-US" dirty="0"/>
              <a:t> 단계</a:t>
            </a:r>
            <a:endParaRPr lang="en-US" altLang="ko-KR" dirty="0"/>
          </a:p>
          <a:p>
            <a:pPr marL="366713" lvl="1" indent="0">
              <a:lnSpc>
                <a:spcPct val="150000"/>
              </a:lnSpc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원시 입력영상의 </a:t>
            </a:r>
            <a:r>
              <a:rPr lang="ko-KR" altLang="en-US" dirty="0" err="1"/>
              <a:t>밝기값에</a:t>
            </a:r>
            <a:r>
              <a:rPr lang="ko-KR" altLang="en-US" dirty="0"/>
              <a:t> 대한 히스토그램을 생성</a:t>
            </a:r>
            <a:endParaRPr lang="en-US" altLang="ko-KR" dirty="0"/>
          </a:p>
          <a:p>
            <a:pPr marL="366713" lvl="1" indent="0">
              <a:lnSpc>
                <a:spcPct val="150000"/>
              </a:lnSpc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생성된 히스토그램을 정규화합 히스토그램으로 변형</a:t>
            </a:r>
            <a:endParaRPr lang="en-US" altLang="ko-KR" dirty="0"/>
          </a:p>
          <a:p>
            <a:pPr marL="366713" lvl="1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366713" lvl="1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366713" lvl="1" indent="0">
              <a:lnSpc>
                <a:spcPct val="150000"/>
              </a:lnSpc>
              <a:buNone/>
              <a:defRPr/>
            </a:pPr>
            <a:endParaRPr lang="en-US" altLang="ko-KR" sz="500" dirty="0"/>
          </a:p>
          <a:p>
            <a:pPr marL="366713" lvl="1" indent="0">
              <a:lnSpc>
                <a:spcPct val="150000"/>
              </a:lnSpc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정규화합 히스토그램을 이용하여 입력영상을 다시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marL="319088" indent="-319088">
              <a:buFont typeface="Wingdings" panose="05000000000000000000" pitchFamily="2" charset="2"/>
              <a:buChar char=""/>
              <a:defRPr/>
            </a:pPr>
            <a:endParaRPr lang="en-US" altLang="ko-KR" dirty="0"/>
          </a:p>
          <a:p>
            <a:pPr marL="319088" indent="-319088">
              <a:buFont typeface="Wingdings" panose="05000000000000000000" pitchFamily="2" charset="2"/>
              <a:buChar char=""/>
              <a:defRPr/>
            </a:pPr>
            <a:endParaRPr lang="en-US" altLang="ko-KR" dirty="0"/>
          </a:p>
          <a:p>
            <a:pPr marL="319088" indent="-319088">
              <a:buFont typeface="Wingdings" panose="05000000000000000000" pitchFamily="2" charset="2"/>
              <a:buChar char=""/>
              <a:defRPr/>
            </a:pPr>
            <a:endParaRPr lang="ko-KR" altLang="en-US" dirty="0"/>
          </a:p>
        </p:txBody>
      </p:sp>
      <p:pic>
        <p:nvPicPr>
          <p:cNvPr id="6" name="그림 5" descr="수식 6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9" y="4696699"/>
            <a:ext cx="1919287" cy="936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159376" y="4679237"/>
            <a:ext cx="3744913" cy="95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영상의 누적 히스토그램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정규화합 히스토그램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en-US" altLang="ko-KR" sz="1400" b="1" baseline="-25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영상의 최대 밝기 값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sz="1400" b="1" baseline="-25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입력영상내부에 존재하는 픽셀의 개수</a:t>
            </a:r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447676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/>
              <a:t>평활화</a:t>
            </a:r>
            <a:r>
              <a:rPr lang="en-US" altLang="ko-KR"/>
              <a:t>(1)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7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D:\강의 교재 그림\06장\6-5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1795463"/>
            <a:ext cx="1397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강의 교재 그림\06장\6-50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3213" y="1798639"/>
            <a:ext cx="2728912" cy="2009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8" name="Picture 4" descr="D:\강의 교재 그림\06장\6-50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0325" y="1795463"/>
            <a:ext cx="2643188" cy="21383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9" name="Picture 5" descr="D:\강의 교재 그림\06장\6-50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3525" y="4584701"/>
            <a:ext cx="2814638" cy="1920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6198" name="Picture 6" descr="D:\강의 교재 그림\06장\6-50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9" y="4578350"/>
            <a:ext cx="14001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아래쪽 화살표 8"/>
          <p:cNvSpPr/>
          <p:nvPr/>
        </p:nvSpPr>
        <p:spPr>
          <a:xfrm rot="1859769">
            <a:off x="6946901" y="4035425"/>
            <a:ext cx="765175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400425" y="2232025"/>
            <a:ext cx="642938" cy="571500"/>
          </a:xfrm>
          <a:prstGeom prst="rightArrow">
            <a:avLst>
              <a:gd name="adj1" fmla="val 50000"/>
              <a:gd name="adj2" fmla="val 6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940550" y="2227263"/>
            <a:ext cx="642938" cy="571500"/>
          </a:xfrm>
          <a:prstGeom prst="rightArrow">
            <a:avLst>
              <a:gd name="adj1" fmla="val 50000"/>
              <a:gd name="adj2" fmla="val 6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3303589" y="5010150"/>
            <a:ext cx="642937" cy="571500"/>
          </a:xfrm>
          <a:prstGeom prst="rightArrow">
            <a:avLst>
              <a:gd name="adj1" fmla="val 50000"/>
              <a:gd name="adj2" fmla="val 6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 descr="수식 6-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01" y="4578350"/>
            <a:ext cx="1801813" cy="7953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175500" y="5499100"/>
            <a:ext cx="3327400" cy="1169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영상의 누적 히스토그램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정규화합 히스토그램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en-US" altLang="ko-KR" sz="1400" b="1" baseline="-25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영상의 최대 밝기 값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sz="1400" b="1" baseline="-25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입력영상내부에 존재하는 픽셀의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개수</a:t>
            </a:r>
          </a:p>
        </p:txBody>
      </p:sp>
      <p:sp>
        <p:nvSpPr>
          <p:cNvPr id="1362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447676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/>
              <a:t>평활화</a:t>
            </a:r>
            <a:r>
              <a:rPr lang="en-US" altLang="ko-KR"/>
              <a:t>(2)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16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제목 1"/>
          <p:cNvSpPr>
            <a:spLocks noGrp="1"/>
          </p:cNvSpPr>
          <p:nvPr>
            <p:ph type="title"/>
          </p:nvPr>
        </p:nvSpPr>
        <p:spPr>
          <a:xfrm>
            <a:off x="2119313" y="549275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스트레칭</a:t>
            </a:r>
          </a:p>
        </p:txBody>
      </p:sp>
      <p:pic>
        <p:nvPicPr>
          <p:cNvPr id="7170" name="Picture 2" descr="D:\강의 교재 그림\06장\6-55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0" y="4186238"/>
            <a:ext cx="2254250" cy="218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171" name="Picture 3" descr="D:\강의 교재 그림\06장\6-55B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050" y="1484314"/>
            <a:ext cx="2255838" cy="22383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172" name="Picture 4" descr="D:\강의 교재 그림\06장\6-55B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2688" y="4198939"/>
            <a:ext cx="2254250" cy="21621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173" name="Picture 5" descr="D:\강의 교재 그림\06장\6-55C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1625" y="1484313"/>
            <a:ext cx="2254250" cy="22463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174" name="Picture 6" descr="D:\강의 교재 그림\06장\6-55C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1625" y="4186239"/>
            <a:ext cx="2254250" cy="2181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175" name="Picture 7" descr="D:\강의 교재 그림\06장\6-55A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3750" y="1484313"/>
            <a:ext cx="2254250" cy="22653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67000" y="3792539"/>
            <a:ext cx="107315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3538" y="3789364"/>
            <a:ext cx="135255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평활화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4525" y="3789364"/>
            <a:ext cx="156845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스트레칭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</a:p>
        </p:txBody>
      </p:sp>
    </p:spTree>
    <p:extLst>
      <p:ext uri="{BB962C8B-B14F-4D97-AF65-F5344CB8AC3E}">
        <p14:creationId xmlns:p14="http://schemas.microsoft.com/office/powerpoint/2010/main" val="194414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제목 1"/>
          <p:cNvSpPr>
            <a:spLocks noGrp="1"/>
          </p:cNvSpPr>
          <p:nvPr>
            <p:ph type="title"/>
          </p:nvPr>
        </p:nvSpPr>
        <p:spPr>
          <a:xfrm>
            <a:off x="2136775" y="620713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스트레칭 </a:t>
            </a:r>
            <a:r>
              <a:rPr lang="en-US" altLang="ko-KR"/>
              <a:t>vs. </a:t>
            </a:r>
            <a:r>
              <a:rPr lang="ko-KR" altLang="en-US"/>
              <a:t>평활화</a:t>
            </a:r>
          </a:p>
        </p:txBody>
      </p:sp>
      <p:sp>
        <p:nvSpPr>
          <p:cNvPr id="138243" name="내용 개체 틀 7"/>
          <p:cNvSpPr>
            <a:spLocks noGrp="1"/>
          </p:cNvSpPr>
          <p:nvPr>
            <p:ph idx="1"/>
          </p:nvPr>
        </p:nvSpPr>
        <p:spPr>
          <a:xfrm>
            <a:off x="2136775" y="167005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dirty="0" err="1"/>
              <a:t>스트레칭은</a:t>
            </a:r>
            <a:r>
              <a:rPr lang="ko-KR" altLang="en-US" sz="2400" dirty="0"/>
              <a:t> 단순히 영상 내 픽셀의 최소</a:t>
            </a:r>
            <a:r>
              <a:rPr lang="en-US" altLang="ko-KR" sz="2400" dirty="0"/>
              <a:t>, </a:t>
            </a:r>
            <a:r>
              <a:rPr lang="ko-KR" altLang="en-US" sz="2400" dirty="0"/>
              <a:t>최대 값을 비율을 이용하여 고정된 비율로 영상을 낮은 밝기와 높은 밝기로 당겨준 것에 불과</a:t>
            </a:r>
          </a:p>
        </p:txBody>
      </p:sp>
      <p:grpSp>
        <p:nvGrpSpPr>
          <p:cNvPr id="138244" name="그룹 13"/>
          <p:cNvGrpSpPr>
            <a:grpSpLocks/>
          </p:cNvGrpSpPr>
          <p:nvPr/>
        </p:nvGrpSpPr>
        <p:grpSpPr bwMode="auto">
          <a:xfrm>
            <a:off x="2442906" y="3235325"/>
            <a:ext cx="5115183" cy="1447800"/>
            <a:chOff x="919414" y="2786058"/>
            <a:chExt cx="5114648" cy="1447803"/>
          </a:xfrm>
        </p:grpSpPr>
        <p:sp>
          <p:nvSpPr>
            <p:cNvPr id="11" name="TextBox 10"/>
            <p:cNvSpPr txBox="1"/>
            <p:nvPr/>
          </p:nvSpPr>
          <p:spPr>
            <a:xfrm>
              <a:off x="919414" y="2786058"/>
              <a:ext cx="1005299" cy="338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스트레칭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내용 개체 틀 4" descr="수식 6-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196" y="3214684"/>
              <a:ext cx="5104866" cy="101917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38245" name="그룹 12"/>
          <p:cNvGrpSpPr>
            <a:grpSpLocks/>
          </p:cNvGrpSpPr>
          <p:nvPr/>
        </p:nvGrpSpPr>
        <p:grpSpPr bwMode="auto">
          <a:xfrm>
            <a:off x="2468564" y="4953000"/>
            <a:ext cx="2200275" cy="1428750"/>
            <a:chOff x="928662" y="4286256"/>
            <a:chExt cx="2200275" cy="1428760"/>
          </a:xfrm>
        </p:grpSpPr>
        <p:sp>
          <p:nvSpPr>
            <p:cNvPr id="12" name="TextBox 11"/>
            <p:cNvSpPr txBox="1"/>
            <p:nvPr/>
          </p:nvSpPr>
          <p:spPr>
            <a:xfrm>
              <a:off x="1002421" y="4286256"/>
              <a:ext cx="800219" cy="338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평활화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그림 9" descr="수식 6-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662" y="4743459"/>
              <a:ext cx="2200275" cy="97155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2286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제목 1"/>
          <p:cNvSpPr>
            <a:spLocks noGrp="1"/>
          </p:cNvSpPr>
          <p:nvPr>
            <p:ph type="title"/>
          </p:nvPr>
        </p:nvSpPr>
        <p:spPr>
          <a:xfrm>
            <a:off x="2119313" y="709613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개선된 명암대비 스트레칭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139267" name="내용 개체 틀 3"/>
          <p:cNvSpPr>
            <a:spLocks noGrp="1"/>
          </p:cNvSpPr>
          <p:nvPr>
            <p:ph idx="1"/>
          </p:nvPr>
        </p:nvSpPr>
        <p:spPr>
          <a:xfrm>
            <a:off x="2136775" y="1916113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단순한 히스토그램 </a:t>
            </a:r>
            <a:r>
              <a:rPr lang="ko-KR" altLang="en-US" sz="2000" dirty="0" err="1"/>
              <a:t>스트레칭은</a:t>
            </a:r>
            <a:r>
              <a:rPr lang="ko-KR" altLang="en-US" sz="2000" dirty="0"/>
              <a:t> 낮은 값 이거나 높은 값인 픽셀이       존재하면 효과가 떨어짐</a:t>
            </a:r>
            <a:endParaRPr lang="en-US" altLang="ko-KR" sz="2000" dirty="0"/>
          </a:p>
          <a:p>
            <a:pPr eaLnBrk="1" hangingPunct="1">
              <a:lnSpc>
                <a:spcPct val="150000"/>
              </a:lnSpc>
            </a:pPr>
            <a:r>
              <a:rPr lang="ko-KR" altLang="en-US" sz="2000" dirty="0"/>
              <a:t>이를 해결 하기 위해 사용자가 두 개의 값을 입력하여 </a:t>
            </a:r>
            <a:r>
              <a:rPr lang="en-US" altLang="ko-KR" sz="2000" dirty="0"/>
              <a:t>0</a:t>
            </a:r>
            <a:r>
              <a:rPr lang="ko-KR" altLang="en-US" sz="2000" dirty="0"/>
              <a:t>이나 </a:t>
            </a:r>
            <a:r>
              <a:rPr lang="en-US" altLang="ko-KR" sz="2000" dirty="0"/>
              <a:t>255</a:t>
            </a:r>
            <a:r>
              <a:rPr lang="ko-KR" altLang="en-US" sz="2000" dirty="0"/>
              <a:t>로  할 비율을 정하는 </a:t>
            </a:r>
            <a:r>
              <a:rPr lang="ko-KR" altLang="en-US" sz="2000" dirty="0" err="1"/>
              <a:t>엔드인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탐색법을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eaLnBrk="1" hangingPunct="1">
              <a:lnSpc>
                <a:spcPct val="150000"/>
              </a:lnSpc>
            </a:pPr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ko-KR" altLang="en-US" sz="2000" dirty="0"/>
          </a:p>
        </p:txBody>
      </p:sp>
      <p:pic>
        <p:nvPicPr>
          <p:cNvPr id="5" name="내용 개체 틀 4" descr="수식 6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65626"/>
            <a:ext cx="8153400" cy="1674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329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519113"/>
            <a:ext cx="7886700" cy="1325562"/>
          </a:xfrm>
        </p:spPr>
        <p:txBody>
          <a:bodyPr/>
          <a:lstStyle/>
          <a:p>
            <a:pPr eaLnBrk="1" hangingPunct="1"/>
            <a:r>
              <a:rPr lang="ko-KR" altLang="en-US"/>
              <a:t>히스토그램 </a:t>
            </a:r>
            <a:r>
              <a:rPr lang="en-US" altLang="ko-KR"/>
              <a:t>(histogram)(1)</a:t>
            </a:r>
          </a:p>
        </p:txBody>
      </p:sp>
      <p:pic>
        <p:nvPicPr>
          <p:cNvPr id="119811" name="Picture 3" descr="UNI34b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2305050"/>
            <a:ext cx="2736850" cy="2813050"/>
          </a:xfrm>
          <a:noFill/>
        </p:spPr>
      </p:pic>
      <p:pic>
        <p:nvPicPr>
          <p:cNvPr id="119812" name="Picture 4" descr="UNI34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1539" y="2233613"/>
            <a:ext cx="3887787" cy="2995612"/>
          </a:xfrm>
          <a:noFill/>
        </p:spPr>
      </p:pic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44938" y="5723215"/>
            <a:ext cx="4352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[</a:t>
            </a:r>
            <a:r>
              <a:rPr lang="ko-KR" altLang="en-US" sz="1800" b="1"/>
              <a:t>동전 영상의 히스토그램</a:t>
            </a:r>
            <a:r>
              <a:rPr lang="en-US" altLang="ko-KR" sz="1800" b="1"/>
              <a:t>(</a:t>
            </a:r>
            <a:r>
              <a:rPr lang="ko-KR" altLang="en-US" sz="1800" b="1"/>
              <a:t>밝기값 분포도</a:t>
            </a:r>
            <a:r>
              <a:rPr lang="en-US" altLang="ko-KR" sz="1800" b="1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7011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제목 1"/>
          <p:cNvSpPr>
            <a:spLocks noGrp="1"/>
          </p:cNvSpPr>
          <p:nvPr>
            <p:ph type="title"/>
          </p:nvPr>
        </p:nvSpPr>
        <p:spPr>
          <a:xfrm>
            <a:off x="2119313" y="638175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개선된 명암대비 스트레칭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140291" name="Picture 2" descr="D:\강의 교재 그림\06장\6-57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17651"/>
            <a:ext cx="22352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D:\강의 교재 그림\06장\6-57A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4221164"/>
            <a:ext cx="2235200" cy="21669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0293" name="Picture 4" descr="D:\강의 교재 그림\06장\6-57B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1517651"/>
            <a:ext cx="2184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D:\강의 교재 그림\06장\6-57B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2688" y="4221163"/>
            <a:ext cx="2235200" cy="22018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0295" name="Picture 6" descr="D:\강의 교재 그림\06장\6-57C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1517650"/>
            <a:ext cx="2235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D:\강의 교재 그림\06장\6-57C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1625" y="4225925"/>
            <a:ext cx="2235200" cy="2197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640014" y="3803650"/>
            <a:ext cx="1063625" cy="33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원본영상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94638" y="3708400"/>
            <a:ext cx="2305050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끝을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정한</a:t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개선된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스트레칭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3839" y="3770314"/>
            <a:ext cx="1552575" cy="33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스트레칭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</a:t>
            </a:r>
          </a:p>
        </p:txBody>
      </p:sp>
    </p:spTree>
    <p:extLst>
      <p:ext uri="{BB962C8B-B14F-4D97-AF65-F5344CB8AC3E}">
        <p14:creationId xmlns:p14="http://schemas.microsoft.com/office/powerpoint/2010/main" val="168737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제목 1"/>
          <p:cNvSpPr>
            <a:spLocks noGrp="1"/>
          </p:cNvSpPr>
          <p:nvPr>
            <p:ph type="title"/>
          </p:nvPr>
        </p:nvSpPr>
        <p:spPr>
          <a:xfrm>
            <a:off x="2155825" y="538163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히스토그램 지정</a:t>
            </a:r>
            <a:r>
              <a:rPr lang="en-US" altLang="ko-KR"/>
              <a:t>(1)</a:t>
            </a:r>
            <a:endParaRPr lang="ko-KR" altLang="en-US"/>
          </a:p>
        </p:txBody>
      </p:sp>
      <p:pic>
        <p:nvPicPr>
          <p:cNvPr id="20482" name="Picture 2" descr="D:\강의 교재 그림\06장\6-59C2.jp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4613" y="4168776"/>
            <a:ext cx="2278062" cy="22764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484" name="Picture 4" descr="D:\강의 교재 그림\06장\6-59A2.jpg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1538" y="4168776"/>
            <a:ext cx="2278062" cy="22764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486" name="Picture 6" descr="D:\강의 교재 그림\06장\6-59B2.jpg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7601" y="4149726"/>
            <a:ext cx="2278063" cy="22764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566989" y="3811589"/>
            <a:ext cx="1385887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원입력영상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588" y="3811589"/>
            <a:ext cx="114935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변환영상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21325" y="3789364"/>
            <a:ext cx="1150938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지정영상</a:t>
            </a:r>
          </a:p>
        </p:txBody>
      </p:sp>
      <p:pic>
        <p:nvPicPr>
          <p:cNvPr id="13" name="Picture 3" descr="D:\강의 교재 그림\06장\6-59A1.jpg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1538" y="1528763"/>
            <a:ext cx="2278062" cy="22780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5" descr="D:\강의 교재 그림\06장\6-59B1.jpg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7601" y="1528763"/>
            <a:ext cx="2278063" cy="22780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7" descr="D:\강의 교재 그림\06장\6-59C1.jpg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94613" y="1528763"/>
            <a:ext cx="2278062" cy="22780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415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제목 1"/>
          <p:cNvSpPr>
            <a:spLocks noGrp="1"/>
          </p:cNvSpPr>
          <p:nvPr>
            <p:ph type="title"/>
          </p:nvPr>
        </p:nvSpPr>
        <p:spPr>
          <a:xfrm>
            <a:off x="2190750" y="422275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/>
              <a:t>히스토그램 지정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21506" name="Picture 2" descr="D:\강의 교재 그림\06장\6-60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9088" y="3284538"/>
            <a:ext cx="2811462" cy="3168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507" name="Picture 3" descr="D:\강의 교재 그림\06장\6-60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13" y="1301750"/>
            <a:ext cx="3249612" cy="1766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508" name="Picture 4" descr="D:\강의 교재 그림\06장\6-60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5250" y="1292226"/>
            <a:ext cx="3251200" cy="17764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509" name="Picture 5" descr="D:\강의 교재 그림\06장\6-60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6839" y="3222625"/>
            <a:ext cx="2867025" cy="31956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3000376" y="6027739"/>
            <a:ext cx="3959225" cy="1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143251" y="5740401"/>
            <a:ext cx="4105275" cy="7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154363" y="5314950"/>
            <a:ext cx="4381500" cy="63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5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127" t="27450" r="31032" b="37090"/>
          <a:stretch/>
        </p:blipFill>
        <p:spPr>
          <a:xfrm>
            <a:off x="0" y="2104571"/>
            <a:ext cx="7909472" cy="4753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048" t="32938" r="35555" b="24236"/>
          <a:stretch/>
        </p:blipFill>
        <p:spPr>
          <a:xfrm>
            <a:off x="5430668" y="0"/>
            <a:ext cx="6761332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UNI34e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7439" y="2143125"/>
            <a:ext cx="3959225" cy="3048000"/>
          </a:xfrm>
          <a:noFill/>
        </p:spPr>
      </p:pic>
      <p:pic>
        <p:nvPicPr>
          <p:cNvPr id="120835" name="Picture 3" descr="UNI34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2143125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Rectangle 6"/>
          <p:cNvSpPr>
            <a:spLocks noChangeArrowheads="1"/>
          </p:cNvSpPr>
          <p:nvPr/>
        </p:nvSpPr>
        <p:spPr bwMode="auto">
          <a:xfrm>
            <a:off x="3359151" y="5722939"/>
            <a:ext cx="560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[</a:t>
            </a:r>
            <a:r>
              <a:rPr lang="ko-KR" altLang="en-US" sz="1800"/>
              <a:t>그림 </a:t>
            </a:r>
            <a:r>
              <a:rPr lang="en-US" altLang="ko-KR" sz="1800"/>
              <a:t>2-35] Lenna </a:t>
            </a:r>
            <a:r>
              <a:rPr lang="ko-KR" altLang="en-US" sz="1800"/>
              <a:t>영상의 히스토그램</a:t>
            </a:r>
            <a:r>
              <a:rPr lang="en-US" altLang="ko-KR" sz="1800"/>
              <a:t>(</a:t>
            </a:r>
            <a:r>
              <a:rPr lang="ko-KR" altLang="en-US" sz="1800"/>
              <a:t>밝기값 분포도</a:t>
            </a:r>
            <a:r>
              <a:rPr lang="en-US" altLang="ko-KR" sz="1800"/>
              <a:t>) </a:t>
            </a: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519113"/>
            <a:ext cx="7886700" cy="1325562"/>
          </a:xfrm>
        </p:spPr>
        <p:txBody>
          <a:bodyPr/>
          <a:lstStyle/>
          <a:p>
            <a:pPr eaLnBrk="1" hangingPunct="1"/>
            <a:r>
              <a:rPr lang="ko-KR" altLang="en-US"/>
              <a:t>히스토그램 </a:t>
            </a:r>
            <a:r>
              <a:rPr lang="en-US" altLang="ko-KR"/>
              <a:t>(histogram)(2)</a:t>
            </a:r>
          </a:p>
        </p:txBody>
      </p:sp>
    </p:spTree>
    <p:extLst>
      <p:ext uri="{BB962C8B-B14F-4D97-AF65-F5344CB8AC3E}">
        <p14:creationId xmlns:p14="http://schemas.microsoft.com/office/powerpoint/2010/main" val="2775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365126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/>
              <a:t>영상분포도의 치우침 현상</a:t>
            </a:r>
          </a:p>
        </p:txBody>
      </p:sp>
      <p:graphicFrame>
        <p:nvGraphicFramePr>
          <p:cNvPr id="121859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426200" y="1747839"/>
          <a:ext cx="31257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그림" r:id="rId3" imgW="4184027" imgH="3242240" progId="StaticMetafile">
                  <p:embed/>
                </p:oleObj>
              </mc:Choice>
              <mc:Fallback>
                <p:oleObj name="그림" r:id="rId3" imgW="4184027" imgH="3242240" progId="StaticMetafil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1747839"/>
                        <a:ext cx="3125788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426200" y="4149726"/>
          <a:ext cx="31257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그림" r:id="rId5" imgW="4471583" imgH="3058143" progId="StaticMetafile">
                  <p:embed/>
                </p:oleObj>
              </mc:Choice>
              <mc:Fallback>
                <p:oleObj name="그림" r:id="rId5" imgW="4471583" imgH="3058143" progId="StaticMetafil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4149726"/>
                        <a:ext cx="31257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1" name="Picture 5" descr="UNI00000f34bd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6" y="1628776"/>
            <a:ext cx="21510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2" name="Picture 9" descr="UNI00000f34bd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6" y="4013200"/>
            <a:ext cx="215106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3" name="Text Box 12"/>
          <p:cNvSpPr txBox="1">
            <a:spLocks noChangeArrowheads="1"/>
          </p:cNvSpPr>
          <p:nvPr/>
        </p:nvSpPr>
        <p:spPr bwMode="auto">
          <a:xfrm>
            <a:off x="1893888" y="2435226"/>
            <a:ext cx="1681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/>
              <a:t>(a) </a:t>
            </a:r>
            <a:r>
              <a:rPr lang="ko-KR" altLang="en-US" sz="1800" b="1"/>
              <a:t>어두운 영상</a:t>
            </a:r>
          </a:p>
        </p:txBody>
      </p:sp>
      <p:sp>
        <p:nvSpPr>
          <p:cNvPr id="121864" name="Text Box 13"/>
          <p:cNvSpPr txBox="1">
            <a:spLocks noChangeArrowheads="1"/>
          </p:cNvSpPr>
          <p:nvPr/>
        </p:nvSpPr>
        <p:spPr bwMode="auto">
          <a:xfrm>
            <a:off x="1960564" y="4854575"/>
            <a:ext cx="1614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/>
              <a:t>(b) </a:t>
            </a:r>
            <a:r>
              <a:rPr lang="ko-KR" altLang="en-US" sz="1800" b="1"/>
              <a:t>밝은 영상</a:t>
            </a:r>
          </a:p>
        </p:txBody>
      </p:sp>
      <p:sp>
        <p:nvSpPr>
          <p:cNvPr id="121865" name="Rectangle 14"/>
          <p:cNvSpPr>
            <a:spLocks noChangeArrowheads="1"/>
          </p:cNvSpPr>
          <p:nvPr/>
        </p:nvSpPr>
        <p:spPr bwMode="auto">
          <a:xfrm>
            <a:off x="3412830" y="6301065"/>
            <a:ext cx="5609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[</a:t>
            </a:r>
            <a:r>
              <a:rPr lang="ko-KR" altLang="en-US" sz="1800"/>
              <a:t>그림 </a:t>
            </a:r>
            <a:r>
              <a:rPr lang="en-US" altLang="ko-KR" sz="1800"/>
              <a:t>2-36] </a:t>
            </a:r>
            <a:r>
              <a:rPr lang="ko-KR" altLang="en-US" sz="1800"/>
              <a:t>어두운 영상과 밝은 영상의 밝기값 분포도</a:t>
            </a:r>
          </a:p>
        </p:txBody>
      </p:sp>
    </p:spTree>
    <p:extLst>
      <p:ext uri="{BB962C8B-B14F-4D97-AF65-F5344CB8AC3E}">
        <p14:creationId xmlns:p14="http://schemas.microsoft.com/office/powerpoint/2010/main" val="17469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임계값에 의한 영상 이진화 처리</a:t>
            </a:r>
          </a:p>
        </p:txBody>
      </p:sp>
      <p:graphicFrame>
        <p:nvGraphicFramePr>
          <p:cNvPr id="12288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332164" y="1854200"/>
          <a:ext cx="34131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562100" imgH="457200" progId="Equation.3">
                  <p:embed/>
                </p:oleObj>
              </mc:Choice>
              <mc:Fallback>
                <p:oleObj name="Equation" r:id="rId3" imgW="15621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4" y="1854200"/>
                        <a:ext cx="34131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884" name="Picture 7" descr="UNI00000f34bd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3297238"/>
            <a:ext cx="22320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9" descr="UNI00000f34bd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297238"/>
            <a:ext cx="23050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Line 10"/>
          <p:cNvSpPr>
            <a:spLocks noChangeShapeType="1"/>
          </p:cNvSpPr>
          <p:nvPr/>
        </p:nvSpPr>
        <p:spPr bwMode="auto">
          <a:xfrm>
            <a:off x="4943475" y="4376738"/>
            <a:ext cx="208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887" name="Text Box 11"/>
          <p:cNvSpPr txBox="1">
            <a:spLocks noChangeArrowheads="1"/>
          </p:cNvSpPr>
          <p:nvPr/>
        </p:nvSpPr>
        <p:spPr bwMode="auto">
          <a:xfrm>
            <a:off x="5016500" y="3865564"/>
            <a:ext cx="187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/>
              <a:t>임계값</a:t>
            </a:r>
            <a:r>
              <a:rPr lang="en-US" altLang="ko-KR" sz="1800" b="1"/>
              <a:t>(T) = 128</a:t>
            </a:r>
          </a:p>
        </p:txBody>
      </p:sp>
      <p:sp>
        <p:nvSpPr>
          <p:cNvPr id="122888" name="Rectangle 12"/>
          <p:cNvSpPr>
            <a:spLocks noChangeArrowheads="1"/>
          </p:cNvSpPr>
          <p:nvPr/>
        </p:nvSpPr>
        <p:spPr bwMode="auto">
          <a:xfrm>
            <a:off x="3216276" y="5876925"/>
            <a:ext cx="5840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[</a:t>
            </a:r>
            <a:r>
              <a:rPr lang="ko-KR" altLang="en-US" sz="1800"/>
              <a:t>그림 </a:t>
            </a:r>
            <a:r>
              <a:rPr lang="en-US" altLang="ko-KR" sz="1800"/>
              <a:t>2-37] </a:t>
            </a:r>
            <a:r>
              <a:rPr lang="ko-KR" altLang="en-US" sz="1800"/>
              <a:t>임계값 </a:t>
            </a:r>
            <a:r>
              <a:rPr lang="en-US" altLang="ko-KR" sz="1800"/>
              <a:t>128</a:t>
            </a:r>
            <a:r>
              <a:rPr lang="ko-KR" altLang="en-US" sz="1800"/>
              <a:t>을 이용한 </a:t>
            </a:r>
            <a:r>
              <a:rPr lang="en-US" altLang="ko-KR" sz="1800"/>
              <a:t>Lenna </a:t>
            </a:r>
            <a:r>
              <a:rPr lang="ko-KR" altLang="en-US" sz="1800"/>
              <a:t>영상의 이진화</a:t>
            </a:r>
            <a:r>
              <a:rPr lang="en-US" altLang="ko-KR" sz="1800"/>
              <a:t>: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(a) </a:t>
            </a:r>
            <a:r>
              <a:rPr lang="ko-KR" altLang="en-US" sz="1800"/>
              <a:t>원본영상</a:t>
            </a:r>
            <a:r>
              <a:rPr lang="en-US" altLang="ko-KR" sz="1800"/>
              <a:t>; (b) </a:t>
            </a:r>
            <a:r>
              <a:rPr lang="ko-KR" altLang="en-US" sz="1800"/>
              <a:t>임계값 </a:t>
            </a:r>
            <a:r>
              <a:rPr lang="en-US" altLang="ko-KR" sz="1800"/>
              <a:t>128</a:t>
            </a:r>
            <a:r>
              <a:rPr lang="ko-KR" altLang="en-US" sz="1800"/>
              <a:t>로 이진화된 영상</a:t>
            </a:r>
          </a:p>
        </p:txBody>
      </p:sp>
      <p:sp>
        <p:nvSpPr>
          <p:cNvPr id="122889" name="Rectangle 13"/>
          <p:cNvSpPr>
            <a:spLocks noChangeArrowheads="1"/>
          </p:cNvSpPr>
          <p:nvPr/>
        </p:nvSpPr>
        <p:spPr bwMode="auto">
          <a:xfrm>
            <a:off x="8112126" y="2133600"/>
            <a:ext cx="1008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 </a:t>
            </a:r>
            <a:r>
              <a:rPr lang="en-US" altLang="ko-KR" sz="1800"/>
              <a:t>(</a:t>
            </a:r>
            <a:r>
              <a:rPr lang="ko-KR" altLang="en-US" sz="1800"/>
              <a:t>식 </a:t>
            </a:r>
            <a:r>
              <a:rPr lang="en-US" altLang="ko-KR" sz="1800"/>
              <a:t>2-7)</a:t>
            </a:r>
          </a:p>
        </p:txBody>
      </p:sp>
    </p:spTree>
    <p:extLst>
      <p:ext uri="{BB962C8B-B14F-4D97-AF65-F5344CB8AC3E}">
        <p14:creationId xmlns:p14="http://schemas.microsoft.com/office/powerpoint/2010/main" val="20159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임계값 결정</a:t>
            </a:r>
            <a:r>
              <a:rPr lang="en-US" altLang="ko-KR"/>
              <a:t>(</a:t>
            </a:r>
            <a:r>
              <a:rPr lang="ko-KR" altLang="en-US"/>
              <a:t>주관적인 판단</a:t>
            </a:r>
            <a:r>
              <a:rPr lang="en-US" altLang="ko-KR"/>
              <a:t>)</a:t>
            </a:r>
          </a:p>
        </p:txBody>
      </p:sp>
      <p:pic>
        <p:nvPicPr>
          <p:cNvPr id="123907" name="Picture 6" descr="UNI00000f34bd8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1844675"/>
            <a:ext cx="6049962" cy="3803650"/>
          </a:xfrm>
          <a:noFill/>
        </p:spPr>
      </p:pic>
      <p:sp>
        <p:nvSpPr>
          <p:cNvPr id="123908" name="Rectangle 8"/>
          <p:cNvSpPr>
            <a:spLocks noChangeArrowheads="1"/>
          </p:cNvSpPr>
          <p:nvPr/>
        </p:nvSpPr>
        <p:spPr bwMode="auto">
          <a:xfrm>
            <a:off x="2154203" y="5796240"/>
            <a:ext cx="7853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[</a:t>
            </a:r>
            <a:r>
              <a:rPr lang="ko-KR" altLang="en-US" sz="1800"/>
              <a:t>그림 </a:t>
            </a:r>
            <a:r>
              <a:rPr lang="en-US" altLang="ko-KR" sz="1800"/>
              <a:t>2-39] </a:t>
            </a:r>
            <a:r>
              <a:rPr lang="ko-KR" altLang="en-US" sz="1800"/>
              <a:t>두 모드</a:t>
            </a:r>
            <a:r>
              <a:rPr lang="en-US" altLang="ko-KR" sz="1800"/>
              <a:t>(bimodal) </a:t>
            </a:r>
            <a:r>
              <a:rPr lang="ko-KR" altLang="en-US" sz="1800"/>
              <a:t>히스토그램의 시각적 분석에 의한 임계값 결정</a:t>
            </a:r>
          </a:p>
        </p:txBody>
      </p:sp>
    </p:spTree>
    <p:extLst>
      <p:ext uri="{BB962C8B-B14F-4D97-AF65-F5344CB8AC3E}">
        <p14:creationId xmlns:p14="http://schemas.microsoft.com/office/powerpoint/2010/main" val="412423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638176"/>
            <a:ext cx="8229600" cy="703263"/>
          </a:xfrm>
        </p:spPr>
        <p:txBody>
          <a:bodyPr/>
          <a:lstStyle/>
          <a:p>
            <a:pPr eaLnBrk="1" hangingPunct="1"/>
            <a:r>
              <a:rPr lang="ko-KR" altLang="en-US"/>
              <a:t>히스토그램을 이용한 이진화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</p:txBody>
      </p:sp>
      <p:pic>
        <p:nvPicPr>
          <p:cNvPr id="124932" name="Picture 4" descr="6-6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4" y="1711326"/>
            <a:ext cx="1933575" cy="1985963"/>
          </a:xfrm>
          <a:noFill/>
        </p:spPr>
      </p:pic>
      <p:pic>
        <p:nvPicPr>
          <p:cNvPr id="124933" name="Picture 5" descr="6-6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313" y="1693864"/>
            <a:ext cx="1968500" cy="2022475"/>
          </a:xfrm>
          <a:noFill/>
        </p:spPr>
      </p:pic>
      <p:pic>
        <p:nvPicPr>
          <p:cNvPr id="124934" name="Picture 6" descr="6-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1687514"/>
            <a:ext cx="1865313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7" descr="6-6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1687514"/>
            <a:ext cx="1851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8" descr="6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292600"/>
            <a:ext cx="2016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7" name="Picture 9" descr="6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4292600"/>
            <a:ext cx="2016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8" name="Picture 10" descr="6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4221163"/>
            <a:ext cx="2016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9" name="Picture 11" descr="6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4221163"/>
            <a:ext cx="20161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063751" y="551656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ko-KR" altLang="ko-KR" sz="1800"/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1990725" y="5942013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/>
              <a:t>(a) </a:t>
            </a:r>
            <a:r>
              <a:rPr lang="ko-KR" altLang="en-US" sz="1800" b="1"/>
              <a:t>원영상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224339" y="594201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/>
              <a:t>(b) T</a:t>
            </a:r>
            <a:r>
              <a:rPr lang="ko-KR" altLang="en-US" sz="1800" b="1"/>
              <a:t>가 작을 때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6308726" y="5940426"/>
            <a:ext cx="20161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/>
              <a:t>(c ) T</a:t>
            </a:r>
            <a:r>
              <a:rPr lang="ko-KR" altLang="en-US" sz="1800" b="1"/>
              <a:t>가 너무 </a:t>
            </a:r>
            <a:endParaRPr lang="en-US" altLang="ko-KR" sz="1800" b="1"/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/>
              <a:t>클 때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8615364" y="59420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/>
              <a:t>(d) </a:t>
            </a:r>
            <a:r>
              <a:rPr lang="ko-KR" altLang="en-US" sz="1800" b="1"/>
              <a:t>적당한 </a:t>
            </a:r>
            <a:r>
              <a:rPr lang="en-US" altLang="ko-KR" sz="1800" b="1"/>
              <a:t>T</a:t>
            </a: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4727575" y="4581526"/>
            <a:ext cx="0" cy="576263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7391400" y="4437063"/>
            <a:ext cx="0" cy="576262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9409113" y="4437063"/>
            <a:ext cx="0" cy="576262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3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709613"/>
            <a:ext cx="8507412" cy="703262"/>
          </a:xfrm>
        </p:spPr>
        <p:txBody>
          <a:bodyPr/>
          <a:lstStyle/>
          <a:p>
            <a:pPr eaLnBrk="1" hangingPunct="1"/>
            <a:r>
              <a:rPr lang="ko-KR" altLang="en-US"/>
              <a:t>경계값 자동 결정 방법</a:t>
            </a:r>
            <a:r>
              <a:rPr lang="en-US" altLang="ko-KR"/>
              <a:t>(1)</a:t>
            </a:r>
            <a:endParaRPr lang="en-US" altLang="ko-KR" sz="300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35926" y="1872903"/>
            <a:ext cx="8507412" cy="4895850"/>
          </a:xfrm>
        </p:spPr>
        <p:txBody>
          <a:bodyPr rtlCol="0">
            <a:noAutofit/>
          </a:bodyPr>
          <a:lstStyle/>
          <a:p>
            <a:pPr marL="495300" indent="-495300">
              <a:lnSpc>
                <a:spcPct val="100000"/>
              </a:lnSpc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 dirty="0" err="1"/>
              <a:t>경계값</a:t>
            </a:r>
            <a:r>
              <a:rPr lang="ko-KR" altLang="en-US" sz="1800" dirty="0"/>
              <a:t> </a:t>
            </a:r>
            <a:r>
              <a:rPr lang="en-US" altLang="ko-KR" sz="1800" dirty="0"/>
              <a:t>T</a:t>
            </a:r>
            <a:r>
              <a:rPr lang="ko-KR" altLang="en-US" sz="1800" dirty="0"/>
              <a:t>의 초기값을 추정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800" dirty="0"/>
              <a:t>     (</a:t>
            </a:r>
            <a:r>
              <a:rPr lang="ko-KR" altLang="en-US" sz="1800" dirty="0"/>
              <a:t>제안된 추정 값은 영상에서 밝기의 최소값과 최대값 사이의 </a:t>
            </a:r>
            <a:r>
              <a:rPr lang="ko-KR" altLang="en-US" sz="1800" dirty="0" err="1"/>
              <a:t>중간점</a:t>
            </a:r>
            <a:r>
              <a:rPr lang="en-US" altLang="ko-KR" sz="1800" dirty="0"/>
              <a:t>)</a:t>
            </a:r>
          </a:p>
          <a:p>
            <a:pPr marL="495300" indent="-49530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ko-KR" altLang="en-US" sz="1800" dirty="0" err="1"/>
              <a:t>경계값</a:t>
            </a:r>
            <a:r>
              <a:rPr lang="ko-KR" altLang="en-US" sz="1800" dirty="0"/>
              <a:t> </a:t>
            </a:r>
            <a:r>
              <a:rPr lang="en-US" altLang="ko-KR" sz="1800" dirty="0"/>
              <a:t>T</a:t>
            </a:r>
            <a:r>
              <a:rPr lang="ko-KR" altLang="en-US" sz="1800" dirty="0"/>
              <a:t>로 이진화</a:t>
            </a:r>
            <a:r>
              <a:rPr lang="en-US" altLang="ko-KR" sz="1800" dirty="0"/>
              <a:t>(</a:t>
            </a:r>
            <a:r>
              <a:rPr lang="ko-KR" altLang="en-US" sz="1800" dirty="0"/>
              <a:t>영상분할</a:t>
            </a:r>
            <a:r>
              <a:rPr lang="en-US" altLang="ko-KR" sz="1800" dirty="0"/>
              <a:t>)</a:t>
            </a:r>
            <a:r>
              <a:rPr lang="ko-KR" altLang="en-US" sz="1800" dirty="0"/>
              <a:t>함</a:t>
            </a:r>
            <a:r>
              <a:rPr lang="en-US" altLang="ko-KR" sz="1800" dirty="0"/>
              <a:t>. </a:t>
            </a:r>
            <a:r>
              <a:rPr lang="ko-KR" altLang="en-US" sz="1800" dirty="0"/>
              <a:t>그 결과 </a:t>
            </a:r>
            <a:r>
              <a:rPr lang="ko-KR" altLang="en-US" sz="1800" dirty="0" err="1"/>
              <a:t>밝기값이</a:t>
            </a:r>
            <a:r>
              <a:rPr lang="ko-KR" altLang="en-US" sz="1800" dirty="0"/>
              <a:t> </a:t>
            </a:r>
            <a:r>
              <a:rPr lang="en-US" altLang="ko-KR" sz="1800" dirty="0"/>
              <a:t>T</a:t>
            </a:r>
            <a:r>
              <a:rPr lang="ko-KR" altLang="en-US" sz="1800" dirty="0"/>
              <a:t>보다 큰 </a:t>
            </a:r>
            <a:r>
              <a:rPr lang="ko-KR" altLang="en-US" sz="1800" dirty="0" err="1"/>
              <a:t>화소들로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800" dirty="0"/>
              <a:t>      </a:t>
            </a:r>
            <a:r>
              <a:rPr lang="ko-KR" altLang="en-US" sz="1800" dirty="0"/>
              <a:t>구성된 영역</a:t>
            </a:r>
            <a:r>
              <a:rPr lang="en-US" altLang="ko-KR" sz="1800" dirty="0"/>
              <a:t>(G1)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밝기값이</a:t>
            </a:r>
            <a:r>
              <a:rPr lang="ko-KR" altLang="en-US" sz="1800" dirty="0"/>
              <a:t> </a:t>
            </a:r>
            <a:r>
              <a:rPr lang="en-US" altLang="ko-KR" sz="1800" dirty="0"/>
              <a:t>T </a:t>
            </a:r>
            <a:r>
              <a:rPr lang="ko-KR" altLang="en-US" sz="1800" dirty="0"/>
              <a:t>보다 작은 </a:t>
            </a:r>
            <a:r>
              <a:rPr lang="ko-KR" altLang="en-US" sz="1800" dirty="0" err="1"/>
              <a:t>화소들로</a:t>
            </a:r>
            <a:r>
              <a:rPr lang="ko-KR" altLang="en-US" sz="1800" dirty="0"/>
              <a:t> 구성된 영역</a:t>
            </a:r>
            <a:r>
              <a:rPr lang="en-US" altLang="ko-KR" sz="1800" dirty="0"/>
              <a:t>(G2)</a:t>
            </a:r>
            <a:r>
              <a:rPr lang="ko-KR" altLang="en-US" sz="1800" dirty="0"/>
              <a:t>의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800" dirty="0"/>
              <a:t>      </a:t>
            </a:r>
            <a:r>
              <a:rPr lang="ko-KR" altLang="en-US" sz="1800" dirty="0" err="1"/>
              <a:t>화소들로</a:t>
            </a:r>
            <a:r>
              <a:rPr lang="ko-KR" altLang="en-US" sz="1800" dirty="0"/>
              <a:t> 나누어짐</a:t>
            </a:r>
          </a:p>
          <a:p>
            <a:pPr marL="495300" indent="-4953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ko-KR" altLang="en-US" sz="1800" dirty="0"/>
              <a:t>영역 </a:t>
            </a:r>
            <a:r>
              <a:rPr lang="en-US" altLang="ko-KR" sz="1800" dirty="0"/>
              <a:t>G1</a:t>
            </a:r>
            <a:r>
              <a:rPr lang="ko-KR" altLang="en-US" sz="1800" dirty="0"/>
              <a:t>과 </a:t>
            </a:r>
            <a:r>
              <a:rPr lang="en-US" altLang="ko-KR" sz="1800" dirty="0"/>
              <a:t>G2</a:t>
            </a:r>
            <a:r>
              <a:rPr lang="ko-KR" altLang="en-US" sz="1800" dirty="0"/>
              <a:t>에 대하여 </a:t>
            </a:r>
            <a:r>
              <a:rPr lang="ko-KR" altLang="en-US" sz="1800" dirty="0" err="1"/>
              <a:t>화소들의</a:t>
            </a:r>
            <a:r>
              <a:rPr lang="ko-KR" altLang="en-US" sz="1800" dirty="0"/>
              <a:t> 밝기의 평균값</a:t>
            </a:r>
            <a:r>
              <a:rPr lang="en-US" altLang="ko-KR" sz="1800" dirty="0"/>
              <a:t>(         )</a:t>
            </a:r>
            <a:r>
              <a:rPr lang="ko-KR" altLang="en-US" sz="1800" dirty="0"/>
              <a:t>을 계산함</a:t>
            </a:r>
            <a:endParaRPr lang="en-US" altLang="ko-KR" sz="1800" dirty="0"/>
          </a:p>
          <a:p>
            <a:pPr marL="495300" indent="-495300">
              <a:lnSpc>
                <a:spcPct val="15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ko-KR" altLang="en-US" sz="1800" dirty="0"/>
              <a:t>연속적으로 다음과 같은 새로운 </a:t>
            </a:r>
            <a:r>
              <a:rPr lang="ko-KR" altLang="en-US" sz="1800" dirty="0" err="1"/>
              <a:t>경계값을</a:t>
            </a:r>
            <a:r>
              <a:rPr lang="ko-KR" altLang="en-US" sz="1800" dirty="0"/>
              <a:t> 계산함</a:t>
            </a:r>
            <a:endParaRPr lang="en-US" altLang="ko-KR" sz="1800" dirty="0"/>
          </a:p>
          <a:p>
            <a:pPr marL="495300" indent="-495300">
              <a:lnSpc>
                <a:spcPct val="150000"/>
              </a:lnSpc>
              <a:buFont typeface="Wingdings" panose="05000000000000000000" pitchFamily="2" charset="2"/>
              <a:buAutoNum type="arabicPeriod" startAt="3"/>
              <a:defRPr/>
            </a:pPr>
            <a:endParaRPr lang="en-US" altLang="ko-KR" sz="1800" dirty="0"/>
          </a:p>
          <a:p>
            <a:pPr marL="495300" indent="-495300">
              <a:lnSpc>
                <a:spcPct val="150000"/>
              </a:lnSpc>
              <a:buFont typeface="Wingdings" panose="05000000000000000000" pitchFamily="2" charset="2"/>
              <a:buAutoNum type="arabicPeriod" startAt="3"/>
              <a:defRPr/>
            </a:pPr>
            <a:endParaRPr lang="en-US" altLang="ko-KR" sz="1800" dirty="0"/>
          </a:p>
          <a:p>
            <a:pPr marL="495300" indent="-495300">
              <a:lnSpc>
                <a:spcPct val="10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ko-KR" altLang="en-US" sz="1800" dirty="0"/>
              <a:t>연속적인 반복에서 경계 값의 변화가 미리 정의된 오차      보다 작을 때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800" dirty="0"/>
              <a:t>      </a:t>
            </a:r>
            <a:r>
              <a:rPr lang="ko-KR" altLang="en-US" sz="1800" dirty="0"/>
              <a:t>까지 단계 </a:t>
            </a:r>
            <a:r>
              <a:rPr lang="en-US" altLang="ko-KR" sz="1800" dirty="0"/>
              <a:t>2</a:t>
            </a:r>
            <a:r>
              <a:rPr lang="ko-KR" altLang="en-US" sz="1800" dirty="0"/>
              <a:t>에서 </a:t>
            </a:r>
            <a:r>
              <a:rPr lang="en-US" altLang="ko-KR" sz="1800" dirty="0"/>
              <a:t>4</a:t>
            </a:r>
            <a:r>
              <a:rPr lang="ko-KR" altLang="en-US" sz="1800" dirty="0"/>
              <a:t>까지 반복함</a:t>
            </a:r>
            <a:r>
              <a:rPr lang="en-US" altLang="ko-KR" sz="1800" dirty="0"/>
              <a:t> </a:t>
            </a:r>
          </a:p>
        </p:txBody>
      </p:sp>
      <p:graphicFrame>
        <p:nvGraphicFramePr>
          <p:cNvPr id="1259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96225" y="3933826"/>
          <a:ext cx="615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406048" imgH="215713" progId="Equation.3">
                  <p:embed/>
                </p:oleObj>
              </mc:Choice>
              <mc:Fallback>
                <p:oleObj name="Equation" r:id="rId3" imgW="406048" imgH="21571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933826"/>
                        <a:ext cx="6159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03839" y="4881563"/>
          <a:ext cx="17287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761669" imgH="393529" progId="Equation.3">
                  <p:embed/>
                </p:oleObj>
              </mc:Choice>
              <mc:Fallback>
                <p:oleObj name="Equation" r:id="rId5" imgW="761669" imgH="39352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4881563"/>
                        <a:ext cx="172878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0389"/>
              </p:ext>
            </p:extLst>
          </p:nvPr>
        </p:nvGraphicFramePr>
        <p:xfrm>
          <a:off x="8588724" y="6022490"/>
          <a:ext cx="3095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26835" imgH="139518" progId="Equation.3">
                  <p:embed/>
                </p:oleObj>
              </mc:Choice>
              <mc:Fallback>
                <p:oleObj name="Equation" r:id="rId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724" y="6022490"/>
                        <a:ext cx="3095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직사각형 6"/>
          <p:cNvSpPr>
            <a:spLocks noChangeArrowheads="1"/>
          </p:cNvSpPr>
          <p:nvPr/>
        </p:nvSpPr>
        <p:spPr bwMode="auto">
          <a:xfrm>
            <a:off x="2208213" y="1268413"/>
            <a:ext cx="245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2000">
                <a:latin typeface="나눔고딕" pitchFamily="50" charset="-127"/>
                <a:ea typeface="나눔고딕" pitchFamily="50" charset="-127"/>
              </a:rPr>
              <a:t>(Gonzalez, Woods)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6366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나눔고딕" pitchFamily="50" charset="-127"/>
              </a:rPr>
              <a:t>Otsu </a:t>
            </a:r>
            <a:r>
              <a:rPr lang="ko-KR" altLang="en-US">
                <a:latin typeface="나눔고딕" pitchFamily="50" charset="-127"/>
              </a:rPr>
              <a:t>방법과 </a:t>
            </a:r>
            <a:r>
              <a:rPr lang="en-US" altLang="ko-KR">
                <a:latin typeface="나눔고딕" pitchFamily="50" charset="-127"/>
              </a:rPr>
              <a:t>Gonzalez </a:t>
            </a:r>
            <a:r>
              <a:rPr lang="ko-KR" altLang="en-US">
                <a:latin typeface="나눔고딕" pitchFamily="50" charset="-127"/>
              </a:rPr>
              <a:t>방법에 의한 </a:t>
            </a:r>
            <a:br>
              <a:rPr lang="en-US" altLang="ko-KR">
                <a:latin typeface="나눔고딕" pitchFamily="50" charset="-127"/>
              </a:rPr>
            </a:br>
            <a:r>
              <a:rPr lang="ko-KR" altLang="en-US">
                <a:latin typeface="나눔고딕" pitchFamily="50" charset="-127"/>
              </a:rPr>
              <a:t>이진화 결과</a:t>
            </a:r>
          </a:p>
        </p:txBody>
      </p:sp>
      <p:pic>
        <p:nvPicPr>
          <p:cNvPr id="129027" name="Picture 5" descr="UNI00000c9c01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1693864"/>
            <a:ext cx="200025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7" descr="UNI00000c9c01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9" y="1690689"/>
            <a:ext cx="20669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9" name="Rectangle 8"/>
          <p:cNvSpPr>
            <a:spLocks noChangeArrowheads="1"/>
          </p:cNvSpPr>
          <p:nvPr/>
        </p:nvSpPr>
        <p:spPr bwMode="auto">
          <a:xfrm>
            <a:off x="6122988" y="3706814"/>
            <a:ext cx="278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(b) Otsu : </a:t>
            </a:r>
            <a:r>
              <a:rPr lang="ko-KR" altLang="en-US" sz="1800" b="1"/>
              <a:t>임계값 </a:t>
            </a:r>
            <a:r>
              <a:rPr lang="en-US" altLang="ko-KR" sz="1800" b="1"/>
              <a:t>104</a:t>
            </a:r>
          </a:p>
        </p:txBody>
      </p:sp>
      <p:sp>
        <p:nvSpPr>
          <p:cNvPr id="129030" name="Rectangle 9"/>
          <p:cNvSpPr>
            <a:spLocks noChangeArrowheads="1"/>
          </p:cNvSpPr>
          <p:nvPr/>
        </p:nvSpPr>
        <p:spPr bwMode="auto">
          <a:xfrm>
            <a:off x="2784476" y="3708400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(a) Gonzalez: </a:t>
            </a:r>
            <a:r>
              <a:rPr lang="ko-KR" altLang="en-US" sz="1800" b="1"/>
              <a:t>임계값 </a:t>
            </a:r>
            <a:r>
              <a:rPr lang="en-US" altLang="ko-KR" sz="1800" b="1"/>
              <a:t>102</a:t>
            </a:r>
          </a:p>
        </p:txBody>
      </p:sp>
      <p:pic>
        <p:nvPicPr>
          <p:cNvPr id="129031" name="Picture 11" descr="UNI00000c9c01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6" y="4214814"/>
            <a:ext cx="20224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Rectangle 14"/>
          <p:cNvSpPr>
            <a:spLocks noChangeArrowheads="1"/>
          </p:cNvSpPr>
          <p:nvPr/>
        </p:nvSpPr>
        <p:spPr bwMode="auto">
          <a:xfrm>
            <a:off x="2906713" y="6219825"/>
            <a:ext cx="307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(c) Gonzalez: </a:t>
            </a:r>
            <a:r>
              <a:rPr lang="ko-KR" altLang="en-US" sz="1800" b="1"/>
              <a:t>임계값 </a:t>
            </a:r>
            <a:r>
              <a:rPr lang="en-US" altLang="ko-KR" sz="1800" b="1"/>
              <a:t>100</a:t>
            </a:r>
          </a:p>
        </p:txBody>
      </p:sp>
      <p:pic>
        <p:nvPicPr>
          <p:cNvPr id="129033" name="Picture 16" descr="UNI00000c9c01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6" y="4213226"/>
            <a:ext cx="202406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4" name="Rectangle 17"/>
          <p:cNvSpPr>
            <a:spLocks noChangeArrowheads="1"/>
          </p:cNvSpPr>
          <p:nvPr/>
        </p:nvSpPr>
        <p:spPr bwMode="auto">
          <a:xfrm>
            <a:off x="6240463" y="6189663"/>
            <a:ext cx="2735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/>
              <a:t>(d) Otsu : </a:t>
            </a:r>
            <a:r>
              <a:rPr lang="ko-KR" altLang="en-US" sz="1800" b="1"/>
              <a:t>임계값 </a:t>
            </a:r>
            <a:r>
              <a:rPr lang="en-US" altLang="ko-KR" sz="1800" b="1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7368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634</Words>
  <Application>Microsoft Office PowerPoint</Application>
  <PresentationFormat>와이드스크린</PresentationFormat>
  <Paragraphs>137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Microsoft JhengHei</vt:lpstr>
      <vt:lpstr>굴림</vt:lpstr>
      <vt:lpstr>나눔고딕</vt:lpstr>
      <vt:lpstr>맑은 고딕</vt:lpstr>
      <vt:lpstr>Arial</vt:lpstr>
      <vt:lpstr>Wingdings</vt:lpstr>
      <vt:lpstr>Office 테마</vt:lpstr>
      <vt:lpstr>그림</vt:lpstr>
      <vt:lpstr>Equation</vt:lpstr>
      <vt:lpstr>밝기값 히스토그램(histogram)</vt:lpstr>
      <vt:lpstr>히스토그램 (histogram)(1)</vt:lpstr>
      <vt:lpstr>히스토그램 (histogram)(2)</vt:lpstr>
      <vt:lpstr>영상분포도의 치우침 현상</vt:lpstr>
      <vt:lpstr>임계값에 의한 영상 이진화 처리</vt:lpstr>
      <vt:lpstr>임계값 결정(주관적인 판단)</vt:lpstr>
      <vt:lpstr>히스토그램을 이용한 이진화</vt:lpstr>
      <vt:lpstr>경계값 자동 결정 방법(1)</vt:lpstr>
      <vt:lpstr>Otsu 방법과 Gonzalez 방법에 의한  이진화 결과</vt:lpstr>
      <vt:lpstr>영상이진화 사용 예(1)</vt:lpstr>
      <vt:lpstr>PowerPoint 프레젠테이션</vt:lpstr>
      <vt:lpstr>PowerPoint 프레젠테이션</vt:lpstr>
      <vt:lpstr>히스토그램 평활화</vt:lpstr>
      <vt:lpstr>Lenna 영상의 평활화 </vt:lpstr>
      <vt:lpstr>평활화(1) </vt:lpstr>
      <vt:lpstr>평활화(2) </vt:lpstr>
      <vt:lpstr>스트레칭</vt:lpstr>
      <vt:lpstr>스트레칭 vs. 평활화</vt:lpstr>
      <vt:lpstr>개선된 명암대비 스트레칭(1)</vt:lpstr>
      <vt:lpstr>개선된 명암대비 스트레칭(2)</vt:lpstr>
      <vt:lpstr>히스토그램 지정(1)</vt:lpstr>
      <vt:lpstr>히스토그램 지정(2)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EUICHUL LEE</dc:creator>
  <cp:lastModifiedBy>EUICHUL LEE</cp:lastModifiedBy>
  <cp:revision>6</cp:revision>
  <dcterms:created xsi:type="dcterms:W3CDTF">2017-07-25T08:29:29Z</dcterms:created>
  <dcterms:modified xsi:type="dcterms:W3CDTF">2017-10-26T11:29:54Z</dcterms:modified>
</cp:coreProperties>
</file>