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90"/>
  </p:notesMasterIdLst>
  <p:sldIdLst>
    <p:sldId id="323" r:id="rId2"/>
    <p:sldId id="327" r:id="rId3"/>
    <p:sldId id="324" r:id="rId4"/>
    <p:sldId id="325" r:id="rId5"/>
    <p:sldId id="328" r:id="rId6"/>
    <p:sldId id="326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9" r:id="rId32"/>
    <p:sldId id="353" r:id="rId33"/>
    <p:sldId id="354" r:id="rId34"/>
    <p:sldId id="355" r:id="rId35"/>
    <p:sldId id="356" r:id="rId36"/>
    <p:sldId id="357" r:id="rId37"/>
    <p:sldId id="358" r:id="rId38"/>
    <p:sldId id="360" r:id="rId39"/>
    <p:sldId id="361" r:id="rId40"/>
    <p:sldId id="362" r:id="rId41"/>
    <p:sldId id="364" r:id="rId42"/>
    <p:sldId id="365" r:id="rId43"/>
    <p:sldId id="366" r:id="rId44"/>
    <p:sldId id="369" r:id="rId45"/>
    <p:sldId id="370" r:id="rId46"/>
    <p:sldId id="371" r:id="rId47"/>
    <p:sldId id="372" r:id="rId48"/>
    <p:sldId id="373" r:id="rId49"/>
    <p:sldId id="378" r:id="rId50"/>
    <p:sldId id="380" r:id="rId51"/>
    <p:sldId id="381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7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400" r:id="rId70"/>
    <p:sldId id="399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5" r:id="rId83"/>
    <p:sldId id="413" r:id="rId84"/>
    <p:sldId id="414" r:id="rId85"/>
    <p:sldId id="424" r:id="rId86"/>
    <p:sldId id="425" r:id="rId87"/>
    <p:sldId id="426" r:id="rId88"/>
    <p:sldId id="427" r:id="rId8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1"/>
      <p:bold r:id="rId92"/>
    </p:embeddedFont>
    <p:embeddedFont>
      <p:font typeface="Garamond" panose="02020404030301010803" pitchFamily="18" charset="0"/>
      <p:regular r:id="rId93"/>
      <p:bold r:id="rId94"/>
      <p:italic r:id="rId95"/>
    </p:embeddedFont>
    <p:embeddedFont>
      <p:font typeface="Consolas" panose="020B0609020204030204" pitchFamily="49" charset="0"/>
      <p:regular r:id="rId96"/>
      <p:bold r:id="rId97"/>
      <p:italic r:id="rId98"/>
      <p:boldItalic r:id="rId9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0610" autoAdjust="0"/>
  </p:normalViewPr>
  <p:slideViewPr>
    <p:cSldViewPr>
      <p:cViewPr varScale="1">
        <p:scale>
          <a:sx n="104" d="100"/>
          <a:sy n="104" d="100"/>
        </p:scale>
        <p:origin x="3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02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.html" TargetMode="External"/><Relationship Id="rId2" Type="http://schemas.openxmlformats.org/officeDocument/2006/relationships/hyperlink" Target="http://www.tiobe.com/tiobe-inde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s-freeware.ch/notepad2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r/d2codingfont/releases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ko-KR" altLang="en-US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자바 언어 소개</a:t>
            </a:r>
            <a:r>
              <a: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, </a:t>
            </a:r>
            <a:r>
              <a:rPr kumimoji="0" lang="ko-KR" altLang="en-US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개발용 도구 설치</a:t>
            </a:r>
            <a:r>
              <a: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, </a:t>
            </a:r>
            <a:r>
              <a:rPr kumimoji="0" lang="en-US" altLang="ko-KR" sz="4400" dirty="0" err="1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JShell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언어의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r>
              <a:rPr lang="ko-KR" altLang="en-US" dirty="0" smtClean="0"/>
              <a:t>이 공개된 이후 꾸준히 발전하고 있음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개의 키워드</a:t>
            </a:r>
            <a:r>
              <a:rPr lang="en-US" altLang="ko-KR" dirty="0" smtClean="0"/>
              <a:t>(keywords)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제공되는 클래스의 개수가 지속적으로 늘어남</a:t>
            </a:r>
            <a:endParaRPr lang="en-US" altLang="ko-KR" dirty="0" smtClean="0"/>
          </a:p>
          <a:p>
            <a:r>
              <a:rPr lang="ko-KR" altLang="en-US" dirty="0" err="1" smtClean="0"/>
              <a:t>오라</a:t>
            </a:r>
            <a:r>
              <a:rPr lang="ko-KR" altLang="en-US" dirty="0" err="1"/>
              <a:t>클</a:t>
            </a:r>
            <a:r>
              <a:rPr lang="ko-KR" altLang="en-US" dirty="0" err="1" smtClean="0"/>
              <a:t>에서는</a:t>
            </a:r>
            <a:r>
              <a:rPr lang="ko-KR" altLang="en-US" dirty="0" smtClean="0"/>
              <a:t> 자바 언어를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개월 간격으로 공개하겠다고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최신 </a:t>
            </a:r>
            <a:r>
              <a:rPr lang="ko-KR" altLang="en-US" dirty="0" err="1" smtClean="0"/>
              <a:t>트렌드와</a:t>
            </a:r>
            <a:r>
              <a:rPr lang="ko-KR" altLang="en-US" dirty="0" smtClean="0"/>
              <a:t> 신기술을 빠르게 적용하겠다는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개월만 지원</a:t>
            </a:r>
            <a:r>
              <a:rPr lang="en-US" altLang="ko-KR" dirty="0" smtClean="0"/>
              <a:t>(support)</a:t>
            </a:r>
          </a:p>
          <a:p>
            <a:r>
              <a:rPr lang="en-US" altLang="ko-KR" dirty="0" smtClean="0"/>
              <a:t>LTS (Long-Term Support) </a:t>
            </a:r>
            <a:r>
              <a:rPr lang="ko-KR" altLang="en-US" dirty="0" smtClean="0"/>
              <a:t>버전을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년간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월까지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en-US" altLang="ko-KR" dirty="0" smtClean="0"/>
              <a:t>LTS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월에 발표되는 자바 </a:t>
            </a:r>
            <a:r>
              <a:rPr lang="en-US" altLang="ko-KR" dirty="0" smtClean="0"/>
              <a:t>17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74700"/>
          </a:xfrm>
        </p:spPr>
        <p:txBody>
          <a:bodyPr/>
          <a:lstStyle/>
          <a:p>
            <a:r>
              <a:rPr lang="ko-KR" altLang="en-US" dirty="0"/>
              <a:t>자바 언어의 발전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50787"/>
              </p:ext>
            </p:extLst>
          </p:nvPr>
        </p:nvGraphicFramePr>
        <p:xfrm>
          <a:off x="179388" y="980728"/>
          <a:ext cx="8785224" cy="58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460"/>
                <a:gridCol w="1584176"/>
                <a:gridCol w="1800200"/>
                <a:gridCol w="2376388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effectLst/>
                        </a:rPr>
                        <a:t>자바 버전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effectLst/>
                        </a:rPr>
                        <a:t>코드명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effectLst/>
                        </a:rPr>
                        <a:t>공개일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effectLst/>
                        </a:rPr>
                        <a:t>클래스 개수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mtClean="0"/>
                        <a:t>Java SE 13</a:t>
                      </a:r>
                      <a:endParaRPr lang="ko-KR" alt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2019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…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11 (LTS)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2018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9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10 (18.3)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2018</a:t>
                      </a:r>
                      <a:r>
                        <a:rPr lang="ko-KR" altLang="en-US" dirty="0">
                          <a:effectLst/>
                        </a:rPr>
                        <a:t>년 </a:t>
                      </a:r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6,005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8 (LTS)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4,240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7 with JDK 1.7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Dolphin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2011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4,024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6 with JDK 1.6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Mustang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2006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3,793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5 with JDK 1.5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3,279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with SDK 1.4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Merlin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2,991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SE with SDK 1.3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Kestrel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1,824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Java </a:t>
                      </a:r>
                      <a:r>
                        <a:rPr lang="en-US" dirty="0">
                          <a:effectLst/>
                        </a:rPr>
                        <a:t>2 with SDK 1.3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Playground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1998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1,520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Development Kit 1.1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504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Development Kit 1.0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212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실행 환경</a:t>
            </a:r>
            <a:r>
              <a:rPr lang="en-US" altLang="ko-KR" dirty="0" smtClean="0"/>
              <a:t>(Java Runtime Environment)</a:t>
            </a:r>
          </a:p>
          <a:p>
            <a:pPr lvl="2"/>
            <a:r>
              <a:rPr lang="ko-KR" altLang="en-US" dirty="0" smtClean="0"/>
              <a:t>자바 개발 도구</a:t>
            </a:r>
            <a:r>
              <a:rPr lang="en-US" altLang="ko-KR" dirty="0" smtClean="0"/>
              <a:t>(Java Development Kit)</a:t>
            </a:r>
          </a:p>
          <a:p>
            <a:r>
              <a:rPr lang="ko-KR" altLang="en-US" dirty="0" smtClean="0"/>
              <a:t>자바 개발 도구</a:t>
            </a:r>
            <a:r>
              <a:rPr lang="en-US" altLang="ko-KR" dirty="0" smtClean="0"/>
              <a:t>(JDK)</a:t>
            </a:r>
          </a:p>
          <a:p>
            <a:pPr lvl="1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JDK – </a:t>
            </a:r>
            <a:r>
              <a:rPr lang="ko-KR" altLang="en-US" dirty="0" smtClean="0"/>
              <a:t>상용화된 버전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개월마다 버전 갱신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LTS(Long term support)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보안 패치 지원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OpenJDK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오픈 소스 버전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개월만 보안 패치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Zulu(</a:t>
            </a:r>
            <a:r>
              <a:rPr lang="en-US" altLang="ko-KR" dirty="0" err="1" smtClean="0"/>
              <a:t>Ajul</a:t>
            </a:r>
            <a:r>
              <a:rPr lang="en-US" altLang="ko-KR" dirty="0" smtClean="0"/>
              <a:t> Systems)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Corretto</a:t>
            </a:r>
            <a:r>
              <a:rPr lang="en-US" altLang="ko-KR" dirty="0" smtClean="0"/>
              <a:t> (Amazon) </a:t>
            </a:r>
            <a:r>
              <a:rPr lang="ko-KR" altLang="en-US" dirty="0" smtClean="0"/>
              <a:t>등도 있음</a:t>
            </a:r>
            <a:r>
              <a:rPr lang="en-US" altLang="ko-KR" dirty="0" smtClean="0"/>
              <a:t>(LTS)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플랫폼의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SE (Standard Edition)</a:t>
            </a:r>
          </a:p>
          <a:p>
            <a:pPr lvl="1"/>
            <a:r>
              <a:rPr lang="ko-KR" altLang="en-US" dirty="0" smtClean="0"/>
              <a:t>기본적인 데스크톱 컴퓨터용 패키지</a:t>
            </a:r>
            <a:endParaRPr lang="en-US" altLang="ko-KR" dirty="0" smtClean="0"/>
          </a:p>
          <a:p>
            <a:r>
              <a:rPr lang="en-US" altLang="ko-KR" dirty="0" smtClean="0"/>
              <a:t>Java EE (Enterprise Edition)</a:t>
            </a:r>
          </a:p>
          <a:p>
            <a:pPr lvl="1"/>
            <a:r>
              <a:rPr lang="ko-KR" altLang="en-US" dirty="0" smtClean="0"/>
              <a:t>웹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구조로 이루어진 비즈니스 소프트웨어 개발용</a:t>
            </a:r>
            <a:endParaRPr lang="en-US" altLang="ko-KR" dirty="0" smtClean="0"/>
          </a:p>
          <a:p>
            <a:r>
              <a:rPr lang="en-US" altLang="ko-KR" dirty="0" smtClean="0"/>
              <a:t>Java ME (Micro Edition)</a:t>
            </a:r>
          </a:p>
          <a:p>
            <a:pPr lvl="1"/>
            <a:r>
              <a:rPr lang="ko-KR" altLang="en-US" dirty="0" err="1" smtClean="0"/>
              <a:t>모바일용으로</a:t>
            </a:r>
            <a:r>
              <a:rPr lang="ko-KR" altLang="en-US" dirty="0" smtClean="0"/>
              <a:t> 개발되었지만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거의 사용 안됨</a:t>
            </a:r>
            <a:endParaRPr lang="en-US" altLang="ko-KR" dirty="0" smtClean="0"/>
          </a:p>
          <a:p>
            <a:r>
              <a:rPr lang="en-US" altLang="ko-KR" smtClean="0"/>
              <a:t>Java </a:t>
            </a:r>
            <a:r>
              <a:rPr lang="en-US" altLang="ko-KR" dirty="0" smtClean="0"/>
              <a:t>FX</a:t>
            </a:r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만들기 위해 사용</a:t>
            </a:r>
            <a:r>
              <a:rPr lang="en-US" altLang="ko-KR" dirty="0" smtClean="0"/>
              <a:t>. Java SE 8</a:t>
            </a:r>
            <a:r>
              <a:rPr lang="ko-KR" altLang="en-US" dirty="0" smtClean="0"/>
              <a:t>에 포함되었다가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에서 다시 분리됨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또는 유사 기기에서 동작할 프로그램의 요구사항을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및 검수하는 과정</a:t>
            </a:r>
            <a:endParaRPr lang="en-US" altLang="ko-KR" dirty="0" smtClean="0"/>
          </a:p>
          <a:p>
            <a:r>
              <a:rPr lang="ko-KR" altLang="en-US" dirty="0" smtClean="0"/>
              <a:t>프로그래밍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사람에게 일을 시키기 위해 의사 소통이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프로그래밍에서도 사람과 컴퓨터가 이해할 수 있는 공통된 언어 혹은 통역이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컴퓨터가 이해할 수 있는 기계어로 번역할 수 있는 언어가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프로그래밍 언어라고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고급 프로그래밍 언어</a:t>
            </a:r>
            <a:r>
              <a:rPr lang="en-US" altLang="ko-KR" dirty="0" smtClean="0"/>
              <a:t>(high-level programming language)</a:t>
            </a:r>
            <a:r>
              <a:rPr lang="ko-KR" altLang="en-US" dirty="0" smtClean="0"/>
              <a:t> 중 한 가지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0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 객체 지향 언어</a:t>
            </a:r>
            <a:r>
              <a:rPr lang="en-US" altLang="ko-KR" dirty="0" smtClean="0"/>
              <a:t>(Object-Oriented Language)</a:t>
            </a:r>
          </a:p>
          <a:p>
            <a:r>
              <a:rPr lang="ko-KR" altLang="en-US" dirty="0" smtClean="0"/>
              <a:t>객체 지향 프로그래밍이란 프로그램에서 사용하는 데이터들을 추상화해서 객체들을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객체들간의 관계 또는 상호작용을 통해 프로그램을 구성하는 방법</a:t>
            </a:r>
            <a:endParaRPr lang="en-US" altLang="ko-KR" dirty="0" smtClean="0"/>
          </a:p>
          <a:p>
            <a:r>
              <a:rPr lang="ko-KR" altLang="en-US" dirty="0" smtClean="0"/>
              <a:t>객체 지향 언어란 다양한 프로그래밍 패러다임 중에서 객체 지향 프로그래밍 방법에 특화되어 있다는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언어에서는 컴퓨터가 실행하는 단위가 객체</a:t>
            </a:r>
            <a:r>
              <a:rPr lang="en-US" altLang="ko-KR" dirty="0" smtClean="0"/>
              <a:t>(object)</a:t>
            </a:r>
          </a:p>
          <a:p>
            <a:pPr lvl="1"/>
            <a:r>
              <a:rPr lang="ko-KR" altLang="en-US" dirty="0" smtClean="0"/>
              <a:t>이 객체는 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로부터 만들어짐</a:t>
            </a:r>
            <a:endParaRPr lang="en-US" altLang="ko-KR" dirty="0" smtClean="0"/>
          </a:p>
          <a:p>
            <a:r>
              <a:rPr lang="ko-KR" altLang="en-US" dirty="0" smtClean="0"/>
              <a:t>클래스는 프로그램에서 사용하는 데이터와 그 데이터를 처리하는 작업 즉 연산을 함께 묶어서 제공하여 재사용</a:t>
            </a:r>
            <a:r>
              <a:rPr lang="en-US" altLang="ko-KR" dirty="0" smtClean="0"/>
              <a:t>(reusability)</a:t>
            </a:r>
            <a:r>
              <a:rPr lang="ko-KR" altLang="en-US" dirty="0" smtClean="0"/>
              <a:t>에 유리한 구조를 갖춤</a:t>
            </a:r>
            <a:endParaRPr lang="en-US" altLang="ko-KR" dirty="0" smtClean="0"/>
          </a:p>
          <a:p>
            <a:r>
              <a:rPr lang="ko-KR" altLang="en-US" dirty="0" smtClean="0"/>
              <a:t>객체 지향을 사용하면 재사용에 유리한 프로그램을 만들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언어를 이용해서 프로그램을 만드는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-</a:t>
            </a:r>
            <a:r>
              <a:rPr lang="ko-KR" altLang="en-US" dirty="0" smtClean="0"/>
              <a:t>검수</a:t>
            </a: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사항을 </a:t>
            </a:r>
            <a:r>
              <a:rPr lang="ko-KR" altLang="en-US" dirty="0" smtClean="0"/>
              <a:t>해결할 수 있도록 클래스를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클래스간 상호작용을 위한 관계를 구성</a:t>
            </a:r>
            <a:endParaRPr lang="en-US" altLang="ko-KR" dirty="0" smtClean="0"/>
          </a:p>
          <a:p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설계된 클래스를 소스 코드</a:t>
            </a:r>
            <a:r>
              <a:rPr lang="en-US" altLang="ko-KR" dirty="0" smtClean="0"/>
              <a:t>(source code)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만드는 것</a:t>
            </a:r>
            <a:r>
              <a:rPr lang="en-US" altLang="ko-KR" dirty="0" smtClean="0"/>
              <a:t>(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코드를 바이트코드</a:t>
            </a:r>
            <a:r>
              <a:rPr lang="en-US" altLang="ko-KR" dirty="0" smtClean="0"/>
              <a:t>(bytecode)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에서 바이트 코드를 읽고 순서대로 수행됨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실행되는 다양한 컴퓨터에서 자바 프로그램을 실행시킬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자바의 특징 중 한 가지를 </a:t>
            </a:r>
            <a:r>
              <a:rPr lang="en-US" altLang="ko-KR" dirty="0" smtClean="0"/>
              <a:t>WORA(Write Once, Run Anywhere)</a:t>
            </a:r>
            <a:r>
              <a:rPr lang="ko-KR" altLang="en-US" dirty="0" smtClean="0"/>
              <a:t>라고 부른다</a:t>
            </a:r>
            <a:endParaRPr lang="en-US" altLang="ko-KR" dirty="0" smtClean="0"/>
          </a:p>
          <a:p>
            <a:r>
              <a:rPr lang="ko-KR" altLang="en-US" dirty="0" smtClean="0"/>
              <a:t>검수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사항이 충족되었는지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오류를 제거하는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6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개발 도구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(http://openjdk.java.net)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5" y="1340768"/>
            <a:ext cx="4968552" cy="53998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1118" y="1335531"/>
            <a:ext cx="4973370" cy="54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9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언어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썬 </a:t>
            </a:r>
            <a:r>
              <a:rPr lang="ko-KR" altLang="en-US" dirty="0" err="1" smtClean="0"/>
              <a:t>마이크로시스템즈</a:t>
            </a:r>
            <a:r>
              <a:rPr lang="en-US" altLang="ko-KR" dirty="0" smtClean="0"/>
              <a:t>(Sun Microsystems)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1996</a:t>
            </a:r>
            <a:r>
              <a:rPr lang="ko-KR" altLang="en-US" dirty="0" smtClean="0"/>
              <a:t>년 발표한 객체 지향 프로그래밍 언어</a:t>
            </a:r>
            <a:endParaRPr lang="en-US" altLang="ko-KR" dirty="0" smtClean="0"/>
          </a:p>
          <a:p>
            <a:r>
              <a:rPr lang="ko-KR" altLang="en-US" dirty="0" smtClean="0"/>
              <a:t>초기에는 </a:t>
            </a:r>
            <a:r>
              <a:rPr lang="ko-KR" altLang="en-US" dirty="0" err="1" smtClean="0"/>
              <a:t>셋톱</a:t>
            </a:r>
            <a:r>
              <a:rPr lang="ko-KR" altLang="en-US" dirty="0" smtClean="0"/>
              <a:t> 박스 같은 가전 제품에서 사용하기 위해 만들었지만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웹이 발전하면서 웹 브라우저에서 실행시킬 수 있는 자바 애플릿</a:t>
            </a:r>
            <a:r>
              <a:rPr lang="en-US" altLang="ko-KR" dirty="0" smtClean="0"/>
              <a:t>(Java Applet)</a:t>
            </a:r>
            <a:r>
              <a:rPr lang="ko-KR" altLang="en-US" dirty="0" smtClean="0"/>
              <a:t>을 만들 수 있는 언어로 많이 알려짐</a:t>
            </a:r>
            <a:endParaRPr lang="en-US" altLang="ko-KR" dirty="0" smtClean="0"/>
          </a:p>
          <a:p>
            <a:r>
              <a:rPr lang="ko-KR" altLang="en-US" dirty="0" smtClean="0"/>
              <a:t>이후 자바는 데스크톱과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서버용 프로그램 작성 등 다양한 분야에서 사용되고 있음</a:t>
            </a:r>
            <a:endParaRPr lang="en-US" altLang="ko-KR" dirty="0" smtClean="0"/>
          </a:p>
          <a:p>
            <a:r>
              <a:rPr lang="en-US" altLang="ko-KR" dirty="0" smtClean="0"/>
              <a:t>2007</a:t>
            </a:r>
            <a:r>
              <a:rPr lang="ko-KR" altLang="en-US" dirty="0" smtClean="0"/>
              <a:t>년에 자바 기술의 대부분이 오픈 소스화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err="1" smtClean="0"/>
              <a:t>OpenJDK</a:t>
            </a:r>
            <a:r>
              <a:rPr lang="ko-KR" altLang="en-US" dirty="0" smtClean="0"/>
              <a:t>라는 이름으로 개발되고 있음</a:t>
            </a:r>
            <a:endParaRPr lang="en-US" altLang="ko-KR" dirty="0" smtClean="0"/>
          </a:p>
          <a:p>
            <a:r>
              <a:rPr lang="ko-KR" altLang="en-US" dirty="0" smtClean="0"/>
              <a:t>썬 </a:t>
            </a:r>
            <a:r>
              <a:rPr lang="ko-KR" altLang="en-US" dirty="0" err="1" smtClean="0"/>
              <a:t>마이크로시스템즈는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오라클에</a:t>
            </a:r>
            <a:r>
              <a:rPr lang="ko-KR" altLang="en-US" dirty="0" smtClean="0"/>
              <a:t> 인수되었고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자바는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개발하고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200702" cy="4392488"/>
          </a:xfrm>
        </p:spPr>
      </p:pic>
    </p:spTree>
    <p:extLst>
      <p:ext uri="{BB962C8B-B14F-4D97-AF65-F5344CB8AC3E}">
        <p14:creationId xmlns:p14="http://schemas.microsoft.com/office/powerpoint/2010/main" val="13851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6" y="1268413"/>
            <a:ext cx="6483349" cy="4862512"/>
          </a:xfrm>
        </p:spPr>
      </p:pic>
    </p:spTree>
    <p:extLst>
      <p:ext uri="{BB962C8B-B14F-4D97-AF65-F5344CB8AC3E}">
        <p14:creationId xmlns:p14="http://schemas.microsoft.com/office/powerpoint/2010/main" val="31802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59" y="1268413"/>
            <a:ext cx="6445083" cy="4862512"/>
          </a:xfrm>
        </p:spPr>
      </p:pic>
    </p:spTree>
    <p:extLst>
      <p:ext uri="{BB962C8B-B14F-4D97-AF65-F5344CB8AC3E}">
        <p14:creationId xmlns:p14="http://schemas.microsoft.com/office/powerpoint/2010/main" val="40619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63" y="1268413"/>
            <a:ext cx="4369874" cy="4862512"/>
          </a:xfrm>
        </p:spPr>
      </p:pic>
    </p:spTree>
    <p:extLst>
      <p:ext uri="{BB962C8B-B14F-4D97-AF65-F5344CB8AC3E}">
        <p14:creationId xmlns:p14="http://schemas.microsoft.com/office/powerpoint/2010/main" val="29849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268413"/>
            <a:ext cx="58864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219825" cy="1571625"/>
          </a:xfrm>
        </p:spPr>
      </p:pic>
    </p:spTree>
    <p:extLst>
      <p:ext uri="{BB962C8B-B14F-4D97-AF65-F5344CB8AC3E}">
        <p14:creationId xmlns:p14="http://schemas.microsoft.com/office/powerpoint/2010/main" val="2814302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413"/>
            <a:ext cx="58864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3800475" cy="196215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45024"/>
            <a:ext cx="5468113" cy="2448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94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코드와 실행 파일을 넣을 폴더 구성 후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폴더 내에 소스 코드와 실행 파일을 모두 넣음</a:t>
            </a:r>
            <a:endParaRPr lang="en-US" altLang="ko-KR" dirty="0" smtClean="0"/>
          </a:p>
          <a:p>
            <a:r>
              <a:rPr lang="ko-KR" altLang="en-US" dirty="0" smtClean="0"/>
              <a:t>폴더 구성 후 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폴더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) “Code”</a:t>
            </a:r>
            <a:r>
              <a:rPr lang="ko-KR" altLang="en-US" dirty="0" smtClean="0"/>
              <a:t>를 먼저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“Code”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myProject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myProject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“lib”, “classes”, 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“lib”</a:t>
            </a:r>
            <a:r>
              <a:rPr lang="ko-KR" altLang="en-US" dirty="0" smtClean="0"/>
              <a:t>은 라이브러리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파일들을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라이브러리는 이미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코드들을 묶어서 한 개의 큰 파일로 만든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“classes”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파일들을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소스 코드 파일들을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70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58776"/>
            <a:ext cx="8784976" cy="48625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C:\Code\myProject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|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---&gt; </a:t>
            </a:r>
            <a:r>
              <a:rPr lang="en-US" altLang="ko-KR" dirty="0"/>
              <a:t>lib\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|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---&gt; classes\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|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---&gt; </a:t>
            </a:r>
            <a:r>
              <a:rPr lang="en-US" altLang="ko-KR" dirty="0" err="1" smtClean="0"/>
              <a:t>Hello.class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|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---&gt; </a:t>
            </a:r>
            <a:r>
              <a:rPr lang="en-US" altLang="ko-KR" dirty="0" err="1"/>
              <a:t>src</a:t>
            </a:r>
            <a:r>
              <a:rPr lang="en-US" altLang="ko-KR" dirty="0"/>
              <a:t>\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|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---&gt; Hello.java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5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 중 인기가 높은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TIOBE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http://www.tiobe.com/tiobe-index</a:t>
            </a:r>
            <a:r>
              <a:rPr lang="en-US" altLang="ko-KR" dirty="0" smtClean="0"/>
              <a:t>) – 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현재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TIOBE </a:t>
            </a:r>
            <a:r>
              <a:rPr lang="ko-KR" altLang="en-US" dirty="0" smtClean="0"/>
              <a:t>사이트는 인터넷의 여러 검색 엔진들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유투브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위키피디아</a:t>
            </a:r>
            <a:r>
              <a:rPr lang="ko-KR" altLang="en-US" dirty="0" smtClean="0"/>
              <a:t> 등에서 검색된 내용을 바탕으로 순위 집계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PYPL </a:t>
            </a:r>
            <a:r>
              <a:rPr lang="en-US" altLang="ko-KR" dirty="0" err="1" smtClean="0"/>
              <a:t>PopularitY</a:t>
            </a:r>
            <a:r>
              <a:rPr lang="en-US" altLang="ko-KR" dirty="0" smtClean="0"/>
              <a:t> of Programming Language (</a:t>
            </a:r>
            <a:r>
              <a:rPr lang="en-US" altLang="ko-KR" dirty="0" smtClean="0">
                <a:hlinkClick r:id="rId3"/>
              </a:rPr>
              <a:t>http://pypl.github.io/PYPL.html</a:t>
            </a:r>
            <a:r>
              <a:rPr lang="en-US" altLang="ko-KR" dirty="0" smtClean="0"/>
              <a:t>) - 2020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현재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PYPL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많이 검색한 언어들의 순위를 집계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작성하고 컴파일 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413"/>
            <a:ext cx="7096815" cy="275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// Hello.java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처음으로 작성하는 자바 코드</a:t>
            </a: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화면에 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hello world!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를 출력함 *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class Hello { /* Hello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클래스 시작 *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("hello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!");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} // Hello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클래스 끝</a:t>
            </a:r>
          </a:p>
        </p:txBody>
      </p:sp>
    </p:spTree>
    <p:extLst>
      <p:ext uri="{BB962C8B-B14F-4D97-AF65-F5344CB8AC3E}">
        <p14:creationId xmlns:p14="http://schemas.microsoft.com/office/powerpoint/2010/main" val="170088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주석문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r>
              <a:rPr lang="en-US" altLang="ko-KR" dirty="0" smtClean="0"/>
              <a:t>/* … */ </a:t>
            </a:r>
            <a:r>
              <a:rPr lang="ko-KR" altLang="en-US" dirty="0" smtClean="0"/>
              <a:t>형태로 구성되는 </a:t>
            </a:r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r>
              <a:rPr lang="en-US" altLang="ko-KR" dirty="0" smtClean="0"/>
              <a:t>/* … */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주석문이</a:t>
            </a:r>
            <a:r>
              <a:rPr lang="ko-KR" altLang="en-US" dirty="0" smtClean="0"/>
              <a:t> 들어갈 수 있음</a:t>
            </a:r>
            <a:endParaRPr lang="en-US" altLang="ko-KR" dirty="0" smtClean="0"/>
          </a:p>
          <a:p>
            <a:r>
              <a:rPr lang="en-US" altLang="ko-KR" dirty="0" smtClean="0"/>
              <a:t>/* … */</a:t>
            </a:r>
            <a:r>
              <a:rPr lang="ko-KR" altLang="en-US" dirty="0" smtClean="0"/>
              <a:t>에 또 다른 </a:t>
            </a:r>
            <a:r>
              <a:rPr lang="en-US" altLang="ko-KR" dirty="0" smtClean="0"/>
              <a:t>/* … */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주석문은</a:t>
            </a:r>
            <a:r>
              <a:rPr lang="ko-KR" altLang="en-US" dirty="0" smtClean="0"/>
              <a:t> 들어갈 수 없음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34" y="4577780"/>
            <a:ext cx="3506088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주석문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내용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한 줄짜리 </a:t>
            </a:r>
            <a:r>
              <a:rPr lang="ko-KR" altLang="en-US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주석문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나머지 </a:t>
            </a:r>
            <a:r>
              <a:rPr lang="ko-KR" altLang="en-US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주석문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내용</a:t>
            </a: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0145" y="4577780"/>
            <a:ext cx="3781805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여러 줄에 걸친 </a:t>
            </a:r>
            <a:r>
              <a:rPr lang="ko-KR" altLang="en-US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주석문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또 다른 </a:t>
            </a:r>
            <a:r>
              <a:rPr lang="ko-KR" altLang="en-US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주석문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나머지 내용</a:t>
            </a:r>
          </a:p>
          <a:p>
            <a:pPr>
              <a:lnSpc>
                <a:spcPts val="2600"/>
              </a:lnSpc>
            </a:pP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788" y="596210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가능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502" y="596210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1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492895"/>
            <a:ext cx="8784976" cy="3638029"/>
          </a:xfrm>
        </p:spPr>
        <p:txBody>
          <a:bodyPr/>
          <a:lstStyle/>
          <a:p>
            <a:r>
              <a:rPr lang="ko-KR" altLang="en-US" dirty="0" smtClean="0"/>
              <a:t>자바 프로그램을 실행시키면</a:t>
            </a:r>
            <a:r>
              <a:rPr lang="en-US" altLang="ko-KR" dirty="0" smtClean="0"/>
              <a:t>, main()</a:t>
            </a:r>
            <a:r>
              <a:rPr lang="ko-KR" altLang="en-US" dirty="0" smtClean="0"/>
              <a:t>함수 내부에 있는 코드가 순차적으로 실행됨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 내부의 코드가 모두 실행되면 프로그램이 종료됨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413"/>
            <a:ext cx="6468437" cy="1092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실행시킬 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코드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2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커맨드라인에서 컴파일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/java</a:t>
            </a:r>
            <a:r>
              <a:rPr lang="ko-KR" altLang="en-US" dirty="0" smtClean="0"/>
              <a:t>의 선택 명령어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컴파일과 실행 명령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64273"/>
              </p:ext>
            </p:extLst>
          </p:nvPr>
        </p:nvGraphicFramePr>
        <p:xfrm>
          <a:off x="539552" y="1863080"/>
          <a:ext cx="84249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 err="1" smtClean="0">
                          <a:effectLst/>
                        </a:rPr>
                        <a:t>javac</a:t>
                      </a:r>
                      <a:r>
                        <a:rPr lang="en-US" altLang="ko-KR" sz="2400" b="1" dirty="0" smtClean="0">
                          <a:effectLst/>
                        </a:rPr>
                        <a:t>/java</a:t>
                      </a:r>
                      <a:r>
                        <a:rPr lang="ko-KR" altLang="en-US" sz="2400" b="1" dirty="0" smtClean="0">
                          <a:effectLst/>
                        </a:rPr>
                        <a:t>의 </a:t>
                      </a:r>
                      <a:r>
                        <a:rPr lang="ko-KR" altLang="en-US" sz="2400" b="1" dirty="0">
                          <a:effectLst/>
                        </a:rPr>
                        <a:t>선택 명령어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-d &lt;</a:t>
                      </a:r>
                      <a:r>
                        <a:rPr lang="ko-KR" altLang="en-US" sz="2400" dirty="0" err="1">
                          <a:effectLst/>
                        </a:rPr>
                        <a:t>디렉토리</a:t>
                      </a:r>
                      <a:r>
                        <a:rPr lang="en-US" altLang="ko-KR" sz="2400" dirty="0">
                          <a:effectLst/>
                        </a:rPr>
                        <a:t>&gt;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>
                          <a:effectLst/>
                        </a:rPr>
                        <a:t>생성된 </a:t>
                      </a:r>
                      <a:r>
                        <a:rPr lang="en-US" altLang="ko-KR" sz="2400">
                          <a:effectLst/>
                        </a:rPr>
                        <a:t>class </a:t>
                      </a:r>
                      <a:r>
                        <a:rPr lang="ko-KR" altLang="en-US" sz="2400">
                          <a:effectLst/>
                        </a:rPr>
                        <a:t>파일을 저장하는 디렉토리</a:t>
                      </a: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sourcepath</a:t>
                      </a:r>
                      <a:r>
                        <a:rPr lang="en-US" sz="2400" dirty="0">
                          <a:effectLst/>
                        </a:rPr>
                        <a:t> &lt;path&gt;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</a:rPr>
                        <a:t>소스코드가 저장된 경로</a:t>
                      </a: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cp</a:t>
                      </a:r>
                      <a:r>
                        <a:rPr lang="en-US" sz="2400" dirty="0">
                          <a:effectLst/>
                        </a:rPr>
                        <a:t> &lt;path&gt;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R" sz="2400" dirty="0">
                          <a:effectLst/>
                        </a:rPr>
                        <a:t>class </a:t>
                      </a:r>
                      <a:r>
                        <a:rPr lang="ko-KR" altLang="en-US" sz="2400" dirty="0">
                          <a:effectLst/>
                        </a:rPr>
                        <a:t>파일이 저장된 경로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69725"/>
              </p:ext>
            </p:extLst>
          </p:nvPr>
        </p:nvGraphicFramePr>
        <p:xfrm>
          <a:off x="539552" y="4869160"/>
          <a:ext cx="8424936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15"/>
                <a:gridCol w="70349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명령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컴파일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</a:rPr>
                        <a:t>javac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-d classes -</a:t>
                      </a:r>
                      <a:r>
                        <a:rPr lang="en-US" sz="2400" dirty="0" err="1">
                          <a:effectLst/>
                        </a:rPr>
                        <a:t>sourcepath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src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src</a:t>
                      </a:r>
                      <a:r>
                        <a:rPr lang="en-US" sz="2400" dirty="0">
                          <a:effectLst/>
                        </a:rPr>
                        <a:t>\Hello.java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-</a:t>
                      </a:r>
                      <a:r>
                        <a:rPr lang="en-US" altLang="ko-KR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classes Hello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커맨드라인에서 컴파일 및 실행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0" y="1916832"/>
            <a:ext cx="8615000" cy="2888194"/>
          </a:xfrm>
          <a:ln>
            <a:solidFill>
              <a:schemeClr val="tx1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9512" y="1302792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실행 화면</a:t>
            </a:r>
          </a:p>
          <a:p>
            <a:endParaRPr lang="ko-KR" altLang="en-US" kern="0" dirty="0" smtClean="0"/>
          </a:p>
          <a:p>
            <a:endParaRPr lang="ko-KR" altLang="en-US" kern="0" dirty="0" smtClean="0"/>
          </a:p>
          <a:p>
            <a:endParaRPr lang="ko-KR" altLang="en-US" kern="0" dirty="0" smtClean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83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구성하지 않고 컴파일 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코드가 있는 폴더에서 다음 명령을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폴더에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파일이 함께 있음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87492"/>
              </p:ext>
            </p:extLst>
          </p:nvPr>
        </p:nvGraphicFramePr>
        <p:xfrm>
          <a:off x="425788" y="1844824"/>
          <a:ext cx="8292423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64"/>
                <a:gridCol w="60238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명령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컴파일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</a:rPr>
                        <a:t>javac</a:t>
                      </a:r>
                      <a:r>
                        <a:rPr lang="en-US" sz="2400" dirty="0" smtClean="0">
                          <a:effectLst/>
                        </a:rPr>
                        <a:t> Hello.java (</a:t>
                      </a:r>
                      <a:r>
                        <a:rPr lang="ko-KR" altLang="en-US" sz="2400" dirty="0" smtClean="0">
                          <a:effectLst/>
                        </a:rPr>
                        <a:t>또는 </a:t>
                      </a:r>
                      <a:r>
                        <a:rPr lang="en-US" altLang="ko-KR" sz="2400" dirty="0" err="1" smtClean="0">
                          <a:effectLst/>
                        </a:rPr>
                        <a:t>javac</a:t>
                      </a:r>
                      <a:r>
                        <a:rPr lang="en-US" altLang="ko-KR" sz="2400" dirty="0" smtClean="0">
                          <a:effectLst/>
                        </a:rPr>
                        <a:t> *.java)</a:t>
                      </a:r>
                      <a:endParaRPr lang="en-US" sz="2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실행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Hello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디렉토리</a:t>
            </a:r>
            <a:r>
              <a:rPr lang="ko-KR" altLang="en-US" dirty="0"/>
              <a:t> 구성하지 않고 컴파일 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5977172" cy="54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쉽게 배우는 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9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JShell</a:t>
            </a:r>
            <a:r>
              <a:rPr lang="ko-KR" altLang="en-US" dirty="0" smtClean="0"/>
              <a:t>은 대화형 프로그래밍을 제공하는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명령어를 입력하면 읽고 실행하고 결과를 바로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컴파일하기</a:t>
            </a:r>
            <a:r>
              <a:rPr lang="ko-KR" altLang="en-US" dirty="0" smtClean="0"/>
              <a:t> 위해 클래스를 만들고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함수를 사용해야 하는 복잡함을 덜어낼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JShell</a:t>
            </a:r>
            <a:r>
              <a:rPr lang="ko-KR" altLang="en-US" dirty="0" smtClean="0"/>
              <a:t>이 유용한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코드를 작성할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클래스를 만들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클래스에 포함되지 않는 함수를 사용할 수도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 없이 코드 실행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간단하게 자바에서 제공하는 클래스 등을 확인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9 </a:t>
            </a:r>
            <a:r>
              <a:rPr lang="ko-KR" altLang="en-US" dirty="0" smtClean="0"/>
              <a:t>이상 필요함</a:t>
            </a:r>
            <a:endParaRPr lang="en-US" altLang="ko-KR" dirty="0" smtClean="0"/>
          </a:p>
          <a:p>
            <a:r>
              <a:rPr lang="ko-KR" altLang="en-US" dirty="0" smtClean="0"/>
              <a:t>윈도우에서는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powershell</a:t>
            </a:r>
            <a:r>
              <a:rPr lang="ko-KR" altLang="en-US" dirty="0" smtClean="0"/>
              <a:t>을 실행시킨 후 아래 코드를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이 시작되면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이라는 프롬프트를 출력하고 입력을 기다림</a:t>
            </a:r>
            <a:endParaRPr lang="en-US" altLang="ko-KR" dirty="0" smtClean="0"/>
          </a:p>
          <a:p>
            <a:r>
              <a:rPr lang="ko-KR" altLang="en-US" dirty="0" smtClean="0"/>
              <a:t>코드를 입력하면 실행됨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2708920"/>
            <a:ext cx="7848872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c:\Users\java&gt;jshell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Welcome to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-- Version 13.0.2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For an introduction type: /help intro</a:t>
            </a:r>
          </a:p>
          <a:p>
            <a:pPr>
              <a:lnSpc>
                <a:spcPts val="2600"/>
              </a:lnSpc>
            </a:pP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도움말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995" y="1757121"/>
            <a:ext cx="2260821" cy="4257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/help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7" y="2290829"/>
            <a:ext cx="5652628" cy="2956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21067"/>
            <a:ext cx="2260821" cy="4257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/exit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자바가 다른 언어와 비교해서 많이 사용되는 분야</a:t>
            </a:r>
            <a:endParaRPr lang="en-US" altLang="ko-KR" dirty="0" smtClean="0"/>
          </a:p>
          <a:p>
            <a:pPr lvl="1"/>
            <a:r>
              <a:rPr lang="ko-KR" altLang="en-US" dirty="0"/>
              <a:t>기업에서 많이 사용하는 </a:t>
            </a:r>
            <a:r>
              <a:rPr lang="en-US" altLang="ko-KR" dirty="0"/>
              <a:t>Java</a:t>
            </a:r>
          </a:p>
          <a:p>
            <a:pPr lvl="1"/>
            <a:r>
              <a:rPr lang="ko-KR" altLang="en-US" dirty="0" smtClean="0"/>
              <a:t>응용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등을 만들 때 사용하는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C++</a:t>
            </a:r>
          </a:p>
          <a:p>
            <a:pPr lvl="1"/>
            <a:r>
              <a:rPr lang="ko-KR" altLang="en-US" dirty="0" smtClean="0"/>
              <a:t>웹 브라우저에서 동작하는 프로그램들을 작성할 때 사용하는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분석뿐만 아니라 웹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 프로그램 개발 등 다양한 분야에서 많이 사용되는 언어 </a:t>
            </a:r>
            <a:r>
              <a:rPr lang="en-US" altLang="ko-KR" dirty="0" smtClean="0"/>
              <a:t>Python</a:t>
            </a:r>
          </a:p>
          <a:p>
            <a:pPr lvl="1"/>
            <a:r>
              <a:rPr lang="ko-KR" altLang="en-US" dirty="0" smtClean="0"/>
              <a:t>데이터베이스를 다룰 때 배워야 하는 언어 </a:t>
            </a:r>
            <a:r>
              <a:rPr lang="en-US" altLang="ko-KR" dirty="0" smtClean="0"/>
              <a:t>SQL</a:t>
            </a:r>
          </a:p>
          <a:p>
            <a:pPr lvl="1"/>
            <a:r>
              <a:rPr lang="ko-KR" altLang="en-US" dirty="0" smtClean="0"/>
              <a:t>웹 서버에서 동작하는 프로그램을 만들 때 사용되는 </a:t>
            </a:r>
            <a:r>
              <a:rPr lang="en-US" altLang="ko-KR" dirty="0" smtClean="0"/>
              <a:t>PHP, Ruby</a:t>
            </a:r>
          </a:p>
          <a:p>
            <a:pPr lvl="1"/>
            <a:r>
              <a:rPr lang="ko-KR" altLang="en-US" dirty="0" smtClean="0"/>
              <a:t>윈도우용 프로그램을 만들 때 많이 사용되는 </a:t>
            </a:r>
            <a:r>
              <a:rPr lang="en-US" altLang="ko-KR" dirty="0" smtClean="0"/>
              <a:t>C#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/>
              <a:t>제외한 다른 언어들은 일반적으로 범용으로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6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“hello world!”</a:t>
            </a:r>
            <a:r>
              <a:rPr lang="ko-KR" altLang="en-US" dirty="0" smtClean="0"/>
              <a:t>를 출력해보기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숫자 </a:t>
            </a:r>
            <a:r>
              <a:rPr lang="en-US" altLang="ko-KR" dirty="0"/>
              <a:t>1, 2</a:t>
            </a:r>
            <a:r>
              <a:rPr lang="ko-KR" altLang="en-US" dirty="0"/>
              <a:t>를 더하고 화면에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</a:t>
            </a:r>
            <a:r>
              <a:rPr lang="en-US" altLang="ko-KR" dirty="0"/>
              <a:t>1 + 2</a:t>
            </a:r>
            <a:r>
              <a:rPr lang="ko-KR" altLang="en-US" dirty="0"/>
              <a:t>의 결과 값을 화면에 출력하는 간단한 프로그램도 컴파일 해야만 함</a:t>
            </a:r>
            <a:endParaRPr lang="en-US" altLang="ko-KR" dirty="0"/>
          </a:p>
          <a:p>
            <a:pPr lvl="1"/>
            <a:r>
              <a:rPr lang="ko-KR" altLang="en-US" dirty="0"/>
              <a:t>이를 위해 여러 줄의 코드를 추가로 작성해야 함</a:t>
            </a:r>
            <a:endParaRPr lang="en-US" altLang="ko-KR" dirty="0"/>
          </a:p>
          <a:p>
            <a:pPr lvl="1"/>
            <a:r>
              <a:rPr lang="en-US" altLang="ko-KR" dirty="0" err="1" smtClean="0"/>
              <a:t>JShell</a:t>
            </a:r>
            <a:r>
              <a:rPr lang="ko-KR" altLang="en-US" dirty="0" smtClean="0"/>
              <a:t>에서는 이럴 필요가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6912768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("hello world!");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world!</a:t>
            </a:r>
          </a:p>
          <a:p>
            <a:pPr>
              <a:lnSpc>
                <a:spcPts val="2600"/>
              </a:lnSpc>
            </a:pP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587643"/>
            <a:ext cx="2736304" cy="759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 1 + 2;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$1 ==&gt; 3</a:t>
            </a:r>
            <a:endParaRPr lang="ko-KR" altLang="en-US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66926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$1</a:t>
            </a:r>
            <a:r>
              <a:rPr lang="ko-KR" altLang="en-US" sz="2400" dirty="0">
                <a:solidFill>
                  <a:srgbClr val="FF0000"/>
                </a:solidFill>
              </a:rPr>
              <a:t>은 임시 기억 장소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smtClean="0">
                <a:solidFill>
                  <a:srgbClr val="FF0000"/>
                </a:solidFill>
              </a:rPr>
              <a:t>스크래치 변수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ko-KR" altLang="en-US" dirty="0" smtClean="0"/>
              <a:t>변수에 대해서는 뒤에서 다시 설명할 예정</a:t>
            </a:r>
            <a:endParaRPr lang="en-US" altLang="ko-KR" dirty="0" smtClean="0"/>
          </a:p>
          <a:p>
            <a:r>
              <a:rPr lang="ko-KR" altLang="en-US" dirty="0" smtClean="0"/>
              <a:t>변수는 물건을 담는 상자와 비슷함</a:t>
            </a:r>
            <a:endParaRPr lang="en-US" altLang="ko-KR" dirty="0" smtClean="0"/>
          </a:p>
          <a:p>
            <a:r>
              <a:rPr lang="ko-KR" altLang="en-US" dirty="0" smtClean="0"/>
              <a:t>상자에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이라는 숫자를 넣은 후에 나중에 다시 이 상자를 사용한다면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있는 상자보다는 이름을 붙여서 사용하는 것이 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간단하게 </a:t>
            </a:r>
            <a:r>
              <a:rPr lang="en-US" altLang="ko-KR" dirty="0" smtClean="0"/>
              <a:t>"a"</a:t>
            </a:r>
            <a:r>
              <a:rPr lang="ko-KR" altLang="en-US" dirty="0" smtClean="0"/>
              <a:t>라고 이름을 붙이기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"a"</a:t>
            </a:r>
            <a:r>
              <a:rPr lang="ko-KR" altLang="en-US" dirty="0" smtClean="0"/>
              <a:t>라는 이름이 붙은 상자에 숫자를 넣는 것을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자바에서는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이라는 숫자를 가지고 있음</a:t>
            </a:r>
            <a:r>
              <a:rPr lang="en-US" altLang="ko-KR" dirty="0" smtClean="0"/>
              <a:t>"</a:t>
            </a:r>
          </a:p>
          <a:p>
            <a:pPr lvl="2"/>
            <a:r>
              <a:rPr lang="en-US" altLang="ko-KR" dirty="0" smtClean="0"/>
              <a:t>"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저장</a:t>
            </a:r>
            <a:r>
              <a:rPr lang="en-US" altLang="ko-KR" dirty="0" smtClean="0"/>
              <a:t>"</a:t>
            </a:r>
          </a:p>
          <a:p>
            <a:r>
              <a:rPr lang="ko-KR" altLang="en-US" dirty="0" smtClean="0"/>
              <a:t>변수는 값을 담을 수 있는 상자 또는 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9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자바의 변수는 담을 수 있는 자료의 종류가 정해져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상자의 모양이 다르다고 생각해도 됨</a:t>
            </a: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에서 아래 코드를 실행시켜 볼 것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자바에서 변수에 값을 저장할 때에는 대입 연산자</a:t>
            </a:r>
            <a:r>
              <a:rPr lang="en-US" altLang="ko-KR" dirty="0" smtClean="0"/>
              <a:t>(assignment operator)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'='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왼쪽에는 변수 이름이 오른쪽에는 값이 위치함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연산자 오른쪽에 있는 값을 왼쪽에 있는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저장하라는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세미콜론</a:t>
            </a:r>
            <a:r>
              <a:rPr lang="en-US" altLang="ko-KR" dirty="0" smtClean="0"/>
              <a:t>(';')</a:t>
            </a:r>
            <a:r>
              <a:rPr lang="ko-KR" altLang="en-US" dirty="0" smtClean="0"/>
              <a:t>은 명령</a:t>
            </a:r>
            <a:r>
              <a:rPr lang="ko-KR" altLang="en-US" dirty="0"/>
              <a:t>문</a:t>
            </a:r>
            <a:r>
              <a:rPr lang="ko-KR" altLang="en-US" dirty="0" smtClean="0"/>
              <a:t>이 끝났음을 나타냄</a:t>
            </a:r>
            <a:endParaRPr lang="en-US" altLang="ko-KR" dirty="0" smtClean="0"/>
          </a:p>
          <a:p>
            <a:r>
              <a:rPr lang="ko-KR" altLang="en-US" dirty="0" smtClean="0"/>
              <a:t>앞에 작성한 코드는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저장하라는 명령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12976"/>
            <a:ext cx="122413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= 1;</a:t>
            </a:r>
          </a:p>
        </p:txBody>
      </p:sp>
    </p:spTree>
    <p:extLst>
      <p:ext uri="{BB962C8B-B14F-4D97-AF65-F5344CB8AC3E}">
        <p14:creationId xmlns:p14="http://schemas.microsoft.com/office/powerpoint/2010/main" val="349730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 실행시킨 결과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찾을 수 없다는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먼저 준비해야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그래야만 준비된 변수에 값을 넣을 수 있음</a:t>
            </a:r>
            <a:endParaRPr lang="en-US" altLang="ko-KR" dirty="0" smtClean="0"/>
          </a:p>
          <a:p>
            <a:r>
              <a:rPr lang="ko-KR" altLang="en-US" dirty="0" err="1" smtClean="0"/>
              <a:t>정숫값을</a:t>
            </a:r>
            <a:r>
              <a:rPr lang="ko-KR" altLang="en-US" dirty="0" smtClean="0"/>
              <a:t> 담을 수 있는 변수 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4320480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 a = 1;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Error: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cannot find symbol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symbol:   variable a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a = 1;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705167"/>
            <a:ext cx="1287760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a;</a:t>
            </a:r>
          </a:p>
        </p:txBody>
      </p:sp>
    </p:spTree>
    <p:extLst>
      <p:ext uri="{BB962C8B-B14F-4D97-AF65-F5344CB8AC3E}">
        <p14:creationId xmlns:p14="http://schemas.microsoft.com/office/powerpoint/2010/main" val="73260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 넣어보기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변수에 다른 종류 값 넣어보기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2520280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a;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==&gt; 0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 a = 1;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==&gt;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7632848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a = "hello";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Error: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incompatible types: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java.lang.String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cannot be converted to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a = "hello";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  ^_____^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두 개를 만들고 더해서 새로운 변수에 저장하는 코드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04864"/>
            <a:ext cx="3024336" cy="2426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b;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b ==&gt; 0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b = 2;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c;</a:t>
            </a: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c ==&gt; 0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c = a + b;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c ==&gt;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만들고 사용해보기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특정 작업을 처리하도록 만들어진 코드의 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자동차를 정비해주는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함수를 사용하는 것은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일을 진행할 때 필요한 내용을 전달할 수 있음 </a:t>
            </a:r>
            <a:r>
              <a:rPr lang="en-US" altLang="ko-KR" dirty="0" smtClean="0"/>
              <a:t>(</a:t>
            </a:r>
            <a:r>
              <a:rPr lang="ko-KR" altLang="en-US" b="1" u="sng" dirty="0" smtClean="0"/>
              <a:t>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진행된 결과물을 받을 수 있음 </a:t>
            </a:r>
            <a:r>
              <a:rPr lang="en-US" altLang="ko-KR" dirty="0" smtClean="0"/>
              <a:t>(</a:t>
            </a:r>
            <a:r>
              <a:rPr lang="ko-KR" altLang="en-US" b="1" u="sng" dirty="0" smtClean="0"/>
              <a:t>출력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ko-KR" altLang="en-US" b="1" u="sng" dirty="0" err="1" smtClean="0"/>
              <a:t>반환값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여기서는 간단하게 정수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개를 입력 받아서 합계를 반환하는 함수를 사용해봄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13176"/>
            <a:ext cx="4824536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int add(int num1, int num2) {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 int res;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 res = num1 + num2;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 return res;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만들고 사용해보기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JShell</a:t>
            </a:r>
            <a:r>
              <a:rPr lang="ko-KR" altLang="en-US" smtClean="0"/>
              <a:t>에서 사용해본 화면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6192688" cy="476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jshell&gt; int add(int num1, int num2) {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...&gt;     int res;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...&gt;     res = num1 + num2;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...&gt;     return res;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   ...&gt;}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|  created method add(int,int)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jshell&gt; a = 3;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a ==&gt; 3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jshell&gt; b = 2;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b ==&gt; 2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jshell&gt; c = add(a, b);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c ==&gt; 5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jshell&gt; System.out.println(c);</a:t>
            </a:r>
          </a:p>
          <a:p>
            <a:pPr>
              <a:lnSpc>
                <a:spcPts val="2600"/>
              </a:lnSpc>
            </a:pPr>
            <a:r>
              <a:rPr lang="pt-BR" altLang="ko-KR" sz="2400" spc="-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&lt;Tab&gt; </a:t>
            </a:r>
            <a:r>
              <a:rPr lang="ko-KR" altLang="en-US" dirty="0" smtClean="0"/>
              <a:t>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에서도 명령어 자동 완성</a:t>
            </a:r>
            <a:r>
              <a:rPr lang="en-US" altLang="ko-KR" dirty="0" smtClean="0"/>
              <a:t>(auto completion) </a:t>
            </a:r>
            <a:r>
              <a:rPr lang="ko-KR" altLang="en-US" dirty="0" smtClean="0"/>
              <a:t>기능을 제공함</a:t>
            </a:r>
            <a:endParaRPr lang="en-US" altLang="ko-KR" dirty="0" smtClean="0"/>
          </a:p>
          <a:p>
            <a:r>
              <a:rPr lang="ko-KR" altLang="en-US" dirty="0" smtClean="0"/>
              <a:t>명령어 자동 완성이란 명령어의 일부를 입력한 후에 특정 키를 누르면 현재까지 입력한 내용과 관련된 명령들을 나열하고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선택할 수 있도록 해서 코드 입력을 단순화시키는 기능</a:t>
            </a:r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에서는 명령어 일부를 입력한 후</a:t>
            </a:r>
            <a:r>
              <a:rPr lang="en-US" altLang="ko-KR" dirty="0" smtClean="0"/>
              <a:t>, &lt;Tab&gt; </a:t>
            </a:r>
            <a:r>
              <a:rPr lang="ko-KR" altLang="en-US" dirty="0" smtClean="0"/>
              <a:t>키를 누르면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상태에서 사용 가능한 명령어를 보여주고 선택할 수 있도록 해줌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50138"/>
            <a:ext cx="6120680" cy="759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pt-BR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System.out.print&lt;Tab&gt;</a:t>
            </a:r>
          </a:p>
          <a:p>
            <a:pPr>
              <a:lnSpc>
                <a:spcPts val="2600"/>
              </a:lnSpc>
            </a:pPr>
            <a:r>
              <a:rPr lang="pt-BR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print(	printf(		println(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여러 줄 입력해보기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자바에서는 </a:t>
            </a:r>
            <a:r>
              <a:rPr lang="ko-KR" altLang="en-US" dirty="0" err="1" smtClean="0"/>
              <a:t>조건문이나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코드 여러 줄을 입력하고 한 개의 묶음으로 취급하는 경우가 있음</a:t>
            </a:r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중 한 가지인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실행시키기</a:t>
            </a:r>
            <a:endParaRPr lang="en-US" altLang="ko-KR" dirty="0" smtClean="0"/>
          </a:p>
          <a:p>
            <a:r>
              <a:rPr lang="en-US" altLang="ko-KR" dirty="0" smtClean="0"/>
              <a:t>1~100</a:t>
            </a:r>
            <a:r>
              <a:rPr lang="ko-KR" altLang="en-US" dirty="0" smtClean="0"/>
              <a:t>까지의 합계를 구하고 화면에 결과를 출력하는 프로그램 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04675"/>
            <a:ext cx="6408712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sum = 0;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sum ==&gt; 0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</a:t>
            </a: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int i = 1; i &lt;= 100; i++)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sum += i;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System.out.println(sum);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5050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업계에서 많이 사용되고 있어 취업 기회가 높음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Coding Dojo</a:t>
            </a:r>
            <a:r>
              <a:rPr lang="ko-KR" altLang="en-US" dirty="0" smtClean="0"/>
              <a:t>에서 조사한 바에 따르면 미국 </a:t>
            </a:r>
            <a:r>
              <a:rPr lang="ko-KR" altLang="en-US" dirty="0" err="1" smtClean="0"/>
              <a:t>포츈</a:t>
            </a:r>
            <a:r>
              <a:rPr lang="en-US" altLang="ko-KR" dirty="0" smtClean="0"/>
              <a:t>(Fortune)</a:t>
            </a:r>
            <a:r>
              <a:rPr lang="ko-KR" altLang="en-US" dirty="0" smtClean="0"/>
              <a:t>지에서 선정한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대 기업의 </a:t>
            </a:r>
            <a:r>
              <a:rPr lang="en-US" altLang="ko-KR" dirty="0" smtClean="0"/>
              <a:t>90</a:t>
            </a:r>
            <a:r>
              <a:rPr lang="ko-KR" altLang="en-US" dirty="0" smtClean="0"/>
              <a:t>퍼센트 정도의 회사들에서 사용되고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월에 살펴본 국내 취업 사이트의 공고에서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관련 업종 </a:t>
            </a:r>
            <a:r>
              <a:rPr lang="en-US" altLang="ko-KR" dirty="0" smtClean="0"/>
              <a:t>2300</a:t>
            </a:r>
            <a:r>
              <a:rPr lang="ko-KR" altLang="en-US" dirty="0" err="1" smtClean="0"/>
              <a:t>여개</a:t>
            </a:r>
            <a:r>
              <a:rPr lang="ko-KR" altLang="en-US" dirty="0" smtClean="0"/>
              <a:t> 중 자바 관련 업종이 </a:t>
            </a:r>
            <a:r>
              <a:rPr lang="en-US" altLang="ko-KR" dirty="0" smtClean="0"/>
              <a:t>1600</a:t>
            </a:r>
            <a:r>
              <a:rPr lang="ko-KR" altLang="en-US" dirty="0" err="1" smtClean="0"/>
              <a:t>여개에</a:t>
            </a:r>
            <a:r>
              <a:rPr lang="ko-KR" altLang="en-US" dirty="0" smtClean="0"/>
              <a:t> 해당됨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변숫값</a:t>
            </a:r>
            <a:r>
              <a:rPr lang="ko-KR" altLang="en-US" dirty="0" smtClean="0"/>
              <a:t> 비교하기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언어에서는 </a:t>
            </a:r>
            <a:r>
              <a:rPr lang="ko-KR" altLang="en-US" dirty="0" err="1" smtClean="0"/>
              <a:t>변숫값이</a:t>
            </a:r>
            <a:r>
              <a:rPr lang="ko-KR" altLang="en-US" dirty="0" smtClean="0"/>
              <a:t> 동일한지 확인할 때 </a:t>
            </a:r>
            <a:r>
              <a:rPr lang="en-US" altLang="ko-KR" dirty="0" smtClean="0"/>
              <a:t>"=="</a:t>
            </a:r>
            <a:r>
              <a:rPr lang="ko-KR" altLang="en-US" dirty="0" smtClean="0"/>
              <a:t>를 사용함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2736304" cy="275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a;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a ==&gt; 0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a = 1;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a ==&gt; 1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a == 1;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$1 ==&gt; true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a == 2;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$2 ==&gt; false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 명령어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/help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/exit</a:t>
            </a:r>
            <a:r>
              <a:rPr lang="ko-KR" altLang="en-US" dirty="0" smtClean="0"/>
              <a:t>처럼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에 직접 전달되는 명령어는 </a:t>
            </a:r>
            <a:r>
              <a:rPr lang="en-US" altLang="ko-KR" dirty="0" smtClean="0"/>
              <a:t>'/'</a:t>
            </a:r>
            <a:r>
              <a:rPr lang="ko-KR" altLang="en-US" dirty="0" smtClean="0"/>
              <a:t>로 시작됨</a:t>
            </a:r>
            <a:endParaRPr lang="en-US" altLang="ko-KR" dirty="0" smtClean="0"/>
          </a:p>
          <a:p>
            <a:r>
              <a:rPr lang="ko-KR" altLang="en-US" dirty="0" smtClean="0"/>
              <a:t>일부 명령어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87069"/>
              </p:ext>
            </p:extLst>
          </p:nvPr>
        </p:nvGraphicFramePr>
        <p:xfrm>
          <a:off x="2627784" y="2636912"/>
          <a:ext cx="568863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98"/>
                <a:gridCol w="391093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명령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/set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설정 지정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/edit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직전 명령어 재실행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</a:t>
                      </a:r>
                      <a:r>
                        <a:rPr lang="en-US" altLang="ko-KR" sz="2400" dirty="0" err="1" smtClean="0"/>
                        <a:t>vars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정의된 변수와 값 확인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/methods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정의된 함수 보기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/list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입력한 코드 보기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/imports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Import</a:t>
                      </a:r>
                      <a:r>
                        <a:rPr lang="ko-KR" altLang="en-US" sz="2400" dirty="0" smtClean="0"/>
                        <a:t>된 패키지 목록 확인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/save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코드를 파일에 저장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/open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파일 열기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편의를 위해 몇 가지 설정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대표적으로 피드백</a:t>
            </a:r>
            <a:r>
              <a:rPr lang="en-US" altLang="ko-KR" dirty="0" smtClean="0"/>
              <a:t>(feedback)</a:t>
            </a:r>
            <a:r>
              <a:rPr lang="ko-KR" altLang="en-US" dirty="0" smtClean="0"/>
              <a:t>과 에디터</a:t>
            </a:r>
            <a:r>
              <a:rPr lang="en-US" altLang="ko-KR" dirty="0" smtClean="0"/>
              <a:t>(editor)</a:t>
            </a:r>
            <a:r>
              <a:rPr lang="ko-KR" altLang="en-US" dirty="0" smtClean="0"/>
              <a:t>를 살펴보기로 함</a:t>
            </a:r>
            <a:endParaRPr lang="en-US" altLang="ko-KR" dirty="0" smtClean="0"/>
          </a:p>
          <a:p>
            <a:r>
              <a:rPr lang="ko-KR" altLang="en-US" dirty="0" smtClean="0"/>
              <a:t>피드백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코드를 실행시키면 결과를 보여주는 것을 피드백이라고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피드백 내용이 너무 많으면 </a:t>
            </a:r>
            <a:r>
              <a:rPr lang="en-US" altLang="ko-KR" dirty="0" smtClean="0"/>
              <a:t>"off"</a:t>
            </a:r>
            <a:r>
              <a:rPr lang="ko-KR" altLang="en-US" dirty="0" smtClean="0"/>
              <a:t>로 제거 가능</a:t>
            </a:r>
            <a:endParaRPr lang="en-US" altLang="ko-KR" dirty="0" smtClean="0"/>
          </a:p>
          <a:p>
            <a:r>
              <a:rPr lang="ko-KR" altLang="en-US" dirty="0" smtClean="0"/>
              <a:t>현재 설정 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933056"/>
            <a:ext cx="4752528" cy="275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feedback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/set feedback normal 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Available feedback modes: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 concise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 normal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 silent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 verbose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피드백 설정 수정</a:t>
            </a:r>
            <a:endParaRPr lang="en-US" altLang="ko-KR" dirty="0" smtClean="0"/>
          </a:p>
          <a:p>
            <a:r>
              <a:rPr lang="ko-KR" altLang="en-US" dirty="0"/>
              <a:t>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872" y="1289395"/>
            <a:ext cx="3672408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/set feedback </a:t>
            </a:r>
            <a:r>
              <a:rPr lang="ko-KR" alt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모드이름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92039"/>
            <a:ext cx="4752528" cy="3760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a = 3;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a ==&gt; 3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feedback concise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b = 4;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feedback silent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-&gt; int c = 5;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-&gt; /set feedback verbose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Feedback mode: verbose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d = 6;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d ==&gt; 6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created variable d : int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에디터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JShell</a:t>
            </a:r>
            <a:r>
              <a:rPr lang="ko-KR" altLang="en-US" dirty="0" smtClean="0"/>
              <a:t>에서 긴 코드를 작성하는 것은 불편함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에디터를 이용해서 코드 작성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2204864"/>
            <a:ext cx="1079942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/edit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630622"/>
            <a:ext cx="230425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 /edit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2647102"/>
            <a:ext cx="6264697" cy="41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의 텍스트 에디터는 다른 전문적인 프로그래밍 에디터에 비해 많이 부족함</a:t>
            </a:r>
            <a:endParaRPr lang="en-US" altLang="ko-KR" dirty="0" smtClean="0"/>
          </a:p>
          <a:p>
            <a:r>
              <a:rPr lang="ko-KR" altLang="en-US" dirty="0" smtClean="0"/>
              <a:t>다른 에디터를 등록해서 사용하는 것이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설정하는 에디터는 실행 경로에 등록되어 있거나 프로그램의 위치를 명확하게 지정해야 함</a:t>
            </a:r>
            <a:endParaRPr lang="en-US" altLang="ko-KR" dirty="0" smtClean="0"/>
          </a:p>
          <a:p>
            <a:r>
              <a:rPr lang="ko-KR" altLang="en-US" dirty="0" smtClean="0"/>
              <a:t>현재 설정되어 있는 에디터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4752528" cy="759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editor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/set editor -default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메모장으로 대체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400600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</a:t>
            </a: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editor notepad.exe</a:t>
            </a:r>
            <a:endParaRPr lang="nn-NO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</a:t>
            </a: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Editor set to: notepad.exe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/edit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sum ==&gt; 0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18904"/>
            <a:ext cx="6602703" cy="3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en-US" altLang="ko-KR" dirty="0"/>
              <a:t> </a:t>
            </a:r>
            <a:r>
              <a:rPr lang="ko-KR" altLang="en-US" dirty="0" smtClean="0"/>
              <a:t>스튜디오 코드와 </a:t>
            </a:r>
            <a:r>
              <a:rPr lang="en-US" altLang="ko-KR" dirty="0" smtClean="0"/>
              <a:t>notepad2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'/'</a:t>
            </a:r>
            <a:r>
              <a:rPr lang="ko-KR" altLang="en-US" dirty="0" smtClean="0"/>
              <a:t>로 경로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nn-NO" altLang="ko-KR" spc="-100" dirty="0" smtClean="0">
                <a:latin typeface="Consolas" panose="020B0609020204030204" pitchFamily="49" charset="0"/>
              </a:rPr>
              <a:t>\\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 경로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개를 붙여야 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45608"/>
            <a:ext cx="7848872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editor -wait "C:/Apps/Microsoft VS Code/bin/code.cmd" 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Editor set to: C:/Apps/Microsoft VS Code/bin/code..cmd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/edit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437112"/>
            <a:ext cx="7848872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editor "C:\\Apps\\Microsoft VS Code\\bin\code.cmd" 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Editor set to: C:\Apps\Microsoft VS Code\bin\code.cmd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/edit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57" y="6237312"/>
            <a:ext cx="416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lt"/>
              </a:rPr>
              <a:t>visual studio code</a:t>
            </a:r>
            <a:r>
              <a:rPr lang="en-US" altLang="ko-KR" sz="14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2"/>
              </a:rPr>
              <a:t>https://code.visualstudio.com</a:t>
            </a:r>
            <a:r>
              <a:rPr lang="en-US" altLang="ko-KR" sz="14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lt"/>
              </a:rPr>
              <a:t>notepad2: </a:t>
            </a:r>
            <a:r>
              <a:rPr lang="en-US" altLang="ko-KR" sz="1400" dirty="0">
                <a:hlinkClick r:id="rId3"/>
              </a:rPr>
              <a:t>http://www.flos-freeware.ch/notepad2.html</a:t>
            </a:r>
            <a:endParaRPr lang="ko-KR" alt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8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코드에서 코드를 저장하면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에 반영되도록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-wait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이 종료되어도 에디터 설정이 남도록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-retain </a:t>
            </a:r>
            <a:r>
              <a:rPr lang="ko-KR" altLang="en-US" dirty="0" smtClean="0"/>
              <a:t>옵션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564" y="5157192"/>
            <a:ext cx="7848872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editor -retain -wait "C:\\Apps\\Microsoft VS Code\\bin\\code.cmd" 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Editor set to: C:\Apps\Microsoft VS Code\bin\code.cmd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2708920"/>
            <a:ext cx="7848872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/set editor </a:t>
            </a: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wait "C:\\Apps\\Microsoft VS Code\\bin\\code.cmd" 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Editor set to: C:\Apps\Microsoft VS Code\bin\code.cmd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4320480" cy="4862512"/>
          </a:xfrm>
        </p:spPr>
        <p:txBody>
          <a:bodyPr/>
          <a:lstStyle/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입력하면 현재까지 만들어진 모든 변수들과 값을 확인할 수 있음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6781" y="1268760"/>
            <a:ext cx="4297707" cy="5093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a = 3;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a ==&gt; 3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b = 4;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b ==&gt; 4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String s = "abc";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s ==&gt; "abc"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double d = 3.14;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d ==&gt; 3.14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d = 3.1415;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d ==&gt; 3.1415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/vars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int a = 3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int b = 4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String s = "abc"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double d = 3.1415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자바는 객체 지향 언어</a:t>
            </a:r>
            <a:r>
              <a:rPr lang="en-US" altLang="ko-KR" dirty="0"/>
              <a:t>(object oriented language)</a:t>
            </a:r>
          </a:p>
          <a:p>
            <a:pPr lvl="1"/>
            <a:r>
              <a:rPr lang="ko-KR" altLang="en-US" dirty="0"/>
              <a:t>객체 지향 방법만을 사용해서 프로그래밍 해야 함</a:t>
            </a:r>
            <a:endParaRPr lang="en-US" altLang="ko-KR" dirty="0"/>
          </a:p>
          <a:p>
            <a:pPr lvl="1"/>
            <a:r>
              <a:rPr lang="ko-KR" altLang="en-US" dirty="0"/>
              <a:t>객체 지향 프로그래밍 방법은 데이터와 그 데이터를 사용하는 명령들을 함께 묶어서 클래스로 만들고</a:t>
            </a:r>
            <a:r>
              <a:rPr lang="en-US" altLang="ko-KR" dirty="0"/>
              <a:t>, </a:t>
            </a:r>
            <a:r>
              <a:rPr lang="ko-KR" altLang="en-US" dirty="0"/>
              <a:t>클래스들을 조합하고 연관시키면서 프로그램을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자바와 비슷하게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 영향을 받은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도 객체 지향 언어지만 객체 지향 기법을 전혀 사용하지 않아도 프로그램 작성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클래스를 사용하지 않으면 프로그램을 작성할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2664296" cy="4862512"/>
          </a:xfrm>
        </p:spPr>
        <p:txBody>
          <a:bodyPr/>
          <a:lstStyle/>
          <a:p>
            <a:r>
              <a:rPr lang="ko-KR" altLang="en-US" dirty="0" smtClean="0"/>
              <a:t>만들었던 함수 목록을 뽑기 위해 </a:t>
            </a:r>
            <a:r>
              <a:rPr lang="en-US" altLang="ko-KR" dirty="0" smtClean="0"/>
              <a:t>/methods </a:t>
            </a:r>
            <a:r>
              <a:rPr lang="ko-KR" altLang="en-US" dirty="0" smtClean="0"/>
              <a:t>명령을 사용할 수 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1268760"/>
            <a:ext cx="5976664" cy="5427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int add(int num1, int num2) {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int res;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res = num1 + num2;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return res;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...&gt;}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created method add(int,int)</a:t>
            </a:r>
          </a:p>
          <a:p>
            <a:pPr>
              <a:lnSpc>
                <a:spcPts val="2600"/>
              </a:lnSpc>
            </a:pPr>
            <a:endParaRPr lang="nn-NO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void sayHello() {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System.out.println("Hello");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}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created method sayHello()</a:t>
            </a:r>
          </a:p>
          <a:p>
            <a:pPr>
              <a:lnSpc>
                <a:spcPts val="2600"/>
              </a:lnSpc>
            </a:pPr>
            <a:endParaRPr lang="nn-NO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/methods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int add(int, int)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void sayHello()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06028"/>
            <a:ext cx="8784976" cy="774700"/>
          </a:xfrm>
        </p:spPr>
        <p:txBody>
          <a:bodyPr anchor="b"/>
          <a:lstStyle/>
          <a:p>
            <a:r>
              <a:rPr lang="ko-KR" altLang="en-US" dirty="0" smtClean="0"/>
              <a:t>입력했던 코드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/list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59" y="1802621"/>
            <a:ext cx="7560841" cy="3426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2 + 3;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$1 ==&gt; 5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System.out.println("Hello");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System.out.println("World");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void f() {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    System.out.println("Hello World");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...&gt; }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created method f</a:t>
            </a: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nn-NO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입력했던 코드 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244737"/>
            <a:ext cx="8784976" cy="1886188"/>
          </a:xfrm>
        </p:spPr>
        <p:txBody>
          <a:bodyPr/>
          <a:lstStyle/>
          <a:p>
            <a:r>
              <a:rPr lang="ko-KR" altLang="en-US" dirty="0" smtClean="0"/>
              <a:t>특정 코드 수정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번에 해당되는 코드가 에디터에 나타나고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수정하면 다시 반영됨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560841" cy="275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&gt;/list</a:t>
            </a:r>
          </a:p>
          <a:p>
            <a:pPr>
              <a:lnSpc>
                <a:spcPts val="2600"/>
              </a:lnSpc>
            </a:pPr>
            <a:endParaRPr lang="nn-NO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1 : 2 + 3;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2 : System.out.println("Hello");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3 : System.out.println("World");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4 : void f() {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       System.out.println("Hello World");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   }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4704894"/>
            <a:ext cx="176419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smtClean="0">
                <a:solidFill>
                  <a:schemeClr val="tx1"/>
                </a:solidFill>
                <a:latin typeface="Consolas" panose="020B0609020204030204" pitchFamily="49" charset="0"/>
              </a:rPr>
              <a:t>/edit </a:t>
            </a:r>
            <a:r>
              <a:rPr lang="ko-KR" alt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번호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사용할 수 있는 패키지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176419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76050"/>
            <a:ext cx="5760640" cy="3426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jshell&gt; /imports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java.io.*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java.math.*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java.net.*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java.nio.file.*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java.util.*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java.util.concurrent.*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java.util.prefs.*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java.util.regex.*</a:t>
            </a:r>
          </a:p>
          <a:p>
            <a:pPr>
              <a:lnSpc>
                <a:spcPts val="2600"/>
              </a:lnSpc>
            </a:pPr>
            <a:r>
              <a:rPr lang="nn-NO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import java.util.stream.*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사용 이력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사용했던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목록을 확인할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176419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780928"/>
            <a:ext cx="2736304" cy="1426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/history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vars</a:t>
            </a: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/imports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/history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작성했던 코드 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현재까지 작성했던 코드를 저장하는 기능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176419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02895"/>
            <a:ext cx="3744416" cy="2426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a = 3;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a ==&gt; 3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b = 4;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b ==&gt; 4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c = a + b;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/save output.txt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87" y="2786731"/>
            <a:ext cx="448690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있는 코드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파일에 있는 코드를 실행시킬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앞에서 저장했던 </a:t>
            </a:r>
            <a:r>
              <a:rPr lang="en-US" altLang="ko-KR" dirty="0" smtClean="0"/>
              <a:t>output.txt</a:t>
            </a:r>
            <a:r>
              <a:rPr lang="ko-KR" altLang="en-US" dirty="0" smtClean="0"/>
              <a:t>의 코드를 실행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819941"/>
            <a:ext cx="4104456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/open output.txt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vars</a:t>
            </a:r>
            <a:endParaRPr lang="en-US" altLang="ko-KR" sz="24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a = 3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b = 4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|    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c = 7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2376264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open </a:t>
            </a:r>
            <a:r>
              <a:rPr lang="ko-KR" altLang="en-US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파일이름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패키지들을 사용할 때 기본적으로 제공되는 것들이 아닌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패키지가 있는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지정해주어야 함</a:t>
            </a:r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classpath</a:t>
            </a:r>
            <a:r>
              <a:rPr lang="ko-KR" altLang="en-US" dirty="0" smtClean="0"/>
              <a:t>를 지정할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140968"/>
            <a:ext cx="4104456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–class-path </a:t>
            </a:r>
            <a:r>
              <a:rPr lang="ko-KR" altLang="en-US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디렉토리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34" y="4186493"/>
            <a:ext cx="8029122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jshell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/</a:t>
            </a:r>
            <a:r>
              <a:rPr lang="en-US" altLang="ko-KR" sz="24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class-path C</a:t>
            </a: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:/Users/ycho/javaclasses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통합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 개발 환경</a:t>
            </a:r>
            <a:r>
              <a:rPr lang="en-US" altLang="ko-KR" dirty="0" smtClean="0"/>
              <a:t>(Integrated Development Environment, IDE)</a:t>
            </a:r>
          </a:p>
          <a:p>
            <a:pPr lvl="1"/>
            <a:r>
              <a:rPr lang="ko-KR" altLang="en-US" dirty="0" smtClean="0"/>
              <a:t>한 개 프로그램에서 코드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 등을 함께 할 수 있는 프로그래밍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인텔리제이</a:t>
            </a:r>
            <a:r>
              <a:rPr lang="en-US" altLang="ko-KR" dirty="0" smtClean="0"/>
              <a:t>(IntelliJ</a:t>
            </a:r>
            <a:r>
              <a:rPr lang="en-US" altLang="ko-KR" dirty="0" smtClean="0"/>
              <a:t>) IDEA,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(Eclipse), </a:t>
            </a:r>
            <a:r>
              <a:rPr lang="ko-KR" altLang="en-US" dirty="0" err="1" smtClean="0"/>
              <a:t>넷빈즈</a:t>
            </a:r>
            <a:r>
              <a:rPr lang="en-US" altLang="ko-KR" dirty="0" smtClean="0"/>
              <a:t>(NetBeans) </a:t>
            </a:r>
            <a:r>
              <a:rPr lang="ko-KR" altLang="en-US" dirty="0" smtClean="0"/>
              <a:t>등이 많이 알려져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스튜디오가 인텔리제이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커뮤니티 버전은 무료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수업에서는 기본적으로 인텔리제이 사용</a:t>
            </a:r>
            <a:endParaRPr lang="en-US" altLang="ko-KR" dirty="0" smtClean="0"/>
          </a:p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/>
              <a:t>https://jetbrains.com/idea/download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IDEA(IntelliJ IDEA)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" y="1772816"/>
            <a:ext cx="7929475" cy="4862512"/>
          </a:xfr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다운로드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313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 다양한 플랫폼에서 동작하는 프로그램을 작성하기에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자바로 만드는 프로그램들은 컴파일 과정을 통해 바이트 코드</a:t>
            </a:r>
            <a:r>
              <a:rPr lang="en-US" altLang="ko-KR" dirty="0" smtClean="0"/>
              <a:t>(byte code)</a:t>
            </a:r>
            <a:r>
              <a:rPr lang="ko-KR" altLang="en-US" dirty="0" smtClean="0"/>
              <a:t>로 변환됨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바이트 코드는 자바 가상 머신</a:t>
            </a:r>
            <a:r>
              <a:rPr lang="en-US" altLang="ko-KR" dirty="0" smtClean="0"/>
              <a:t>(Java Virtual Machine)</a:t>
            </a:r>
            <a:r>
              <a:rPr lang="ko-KR" altLang="en-US" dirty="0" smtClean="0"/>
              <a:t>이라는 가상의 컴퓨터에서 동작하는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제공되는 컴퓨터라면 어디서나 자바 프로그램을 똑같이 실행시킬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가상 </a:t>
            </a:r>
            <a:r>
              <a:rPr lang="ko-KR" altLang="en-US" dirty="0" err="1" smtClean="0"/>
              <a:t>머신은</a:t>
            </a:r>
            <a:r>
              <a:rPr lang="ko-KR" altLang="en-US" dirty="0" smtClean="0"/>
              <a:t> 다양한 플랫폼에서 제공되고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프로그램을 여러 종류의 컴퓨터에서 실행시킬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이렇게 다양한 플랫폼을 지원하는 것을 </a:t>
            </a:r>
            <a:r>
              <a:rPr lang="en-US" altLang="ko-KR" dirty="0" smtClean="0"/>
              <a:t>WORA(Write Once, Run Anywhere)</a:t>
            </a:r>
            <a:r>
              <a:rPr lang="ko-KR" altLang="en-US" dirty="0" smtClean="0"/>
              <a:t>라고 부름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6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3" y="116632"/>
            <a:ext cx="4202765" cy="326788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87" y="116632"/>
            <a:ext cx="4202765" cy="3267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3" y="3411835"/>
            <a:ext cx="4202765" cy="3267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87" y="3411835"/>
            <a:ext cx="4202765" cy="32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IDEA(IntelliJ IDEA)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01980"/>
            <a:ext cx="4334558" cy="36255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09940"/>
            <a:ext cx="4325042" cy="36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73325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테마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5670481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플러그인 설정</a:t>
            </a:r>
            <a:endParaRPr lang="en-US" altLang="ko-KR" sz="2800" dirty="0" smtClean="0"/>
          </a:p>
          <a:p>
            <a:r>
              <a:rPr lang="ko-KR" altLang="en-US" sz="2800" dirty="0" smtClean="0"/>
              <a:t>건너 뛰어도 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2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IDEA(IntelliJ IDEA)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1844824"/>
            <a:ext cx="4046209" cy="3384376"/>
          </a:xfrm>
        </p:spPr>
      </p:pic>
      <p:sp>
        <p:nvSpPr>
          <p:cNvPr id="5" name="TextBox 4"/>
          <p:cNvSpPr txBox="1"/>
          <p:nvPr/>
        </p:nvSpPr>
        <p:spPr>
          <a:xfrm>
            <a:off x="924367" y="5373216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건너 뛰어도 됨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348880"/>
            <a:ext cx="4283968" cy="2723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619" y="522920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시작 화면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18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" y="2060848"/>
            <a:ext cx="4045994" cy="2676042"/>
          </a:xfrm>
        </p:spPr>
      </p:pic>
      <p:sp>
        <p:nvSpPr>
          <p:cNvPr id="5" name="TextBox 4"/>
          <p:cNvSpPr txBox="1"/>
          <p:nvPr/>
        </p:nvSpPr>
        <p:spPr>
          <a:xfrm>
            <a:off x="1408418" y="4725144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JDK </a:t>
            </a:r>
            <a:r>
              <a:rPr lang="ko-KR" altLang="en-US" sz="2800" dirty="0" smtClean="0"/>
              <a:t>지정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427436" cy="2676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4725144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프로젝트 이름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지정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8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7" y="1988840"/>
            <a:ext cx="4221279" cy="302433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15" y="1986849"/>
            <a:ext cx="4224057" cy="302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36" y="501317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프로젝트 시작 화면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6539" y="5038359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클래스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7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321784" cy="30963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84" y="2213814"/>
            <a:ext cx="4322186" cy="3096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012" y="5310445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클래스 이름 지정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5328097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클래스 코드 생성됨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67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IDEA(IntelliJ IDEA)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처음으로 실행시키려면 </a:t>
            </a:r>
            <a:r>
              <a:rPr lang="en-US" altLang="ko-KR" dirty="0" smtClean="0"/>
              <a:t>"Run…" </a:t>
            </a:r>
            <a:r>
              <a:rPr lang="ko-KR" altLang="en-US" dirty="0" smtClean="0"/>
              <a:t>메뉴에서 실행할 </a:t>
            </a:r>
            <a:r>
              <a:rPr lang="en-US" altLang="ko-KR" dirty="0" smtClean="0"/>
              <a:t>(main()  </a:t>
            </a:r>
            <a:r>
              <a:rPr lang="ko-KR" altLang="en-US" dirty="0" smtClean="0"/>
              <a:t>함수가 있는</a:t>
            </a:r>
            <a:r>
              <a:rPr lang="en-US" altLang="ko-KR" dirty="0"/>
              <a:t>)</a:t>
            </a:r>
            <a:r>
              <a:rPr lang="ko-KR" altLang="en-US" dirty="0" smtClean="0"/>
              <a:t> 클래스를 선택해서 지정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6840760" cy="1759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class Hello {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public static void main(String[] </a:t>
            </a: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("hello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!");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600"/>
              </a:lnSpc>
            </a:pPr>
            <a:r>
              <a:rPr lang="en-US" altLang="ko-KR" sz="2400" spc="-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4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IDEA(IntelliJ IDEA)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9" y="1988840"/>
            <a:ext cx="4275219" cy="3062982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8840"/>
            <a:ext cx="4275219" cy="3062982"/>
          </a:xfrm>
        </p:spPr>
      </p:pic>
      <p:sp>
        <p:nvSpPr>
          <p:cNvPr id="9" name="TextBox 8"/>
          <p:cNvSpPr txBox="1"/>
          <p:nvPr/>
        </p:nvSpPr>
        <p:spPr>
          <a:xfrm>
            <a:off x="611560" y="5051822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n-lt"/>
              </a:rPr>
              <a:t>Hello </a:t>
            </a:r>
            <a:r>
              <a:rPr lang="ko-KR" altLang="en-US" sz="2800" dirty="0" smtClean="0">
                <a:solidFill>
                  <a:schemeClr val="tx1"/>
                </a:solidFill>
                <a:latin typeface="+mn-lt"/>
              </a:rPr>
              <a:t>클래스 선택</a:t>
            </a:r>
            <a:endParaRPr lang="ko-KR" alt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50492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선택된 클래스 실행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현재 한글 출력이 안됨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버전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IntelliJ IDEA 2017.3 </a:t>
            </a:r>
            <a:r>
              <a:rPr lang="ko-KR" altLang="en-US" dirty="0" smtClean="0"/>
              <a:t>또는 이후 버전이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9 </a:t>
            </a:r>
            <a:r>
              <a:rPr lang="ko-KR" altLang="en-US" dirty="0" smtClean="0"/>
              <a:t>이상 필요</a:t>
            </a:r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ko-KR" altLang="en-US" dirty="0" smtClean="0"/>
              <a:t>을 사용하려면 먼저 프로젝트를 한 개 생성해야 함</a:t>
            </a:r>
            <a:endParaRPr lang="en-US" altLang="ko-KR" dirty="0" smtClean="0"/>
          </a:p>
          <a:p>
            <a:r>
              <a:rPr lang="en-US" altLang="ko-KR" dirty="0" smtClean="0"/>
              <a:t>Tools </a:t>
            </a:r>
            <a:r>
              <a:rPr lang="ko-KR" altLang="en-US" dirty="0" smtClean="0"/>
              <a:t>메뉴의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Console…" </a:t>
            </a:r>
            <a:r>
              <a:rPr lang="ko-KR" altLang="en-US" dirty="0" smtClean="0"/>
              <a:t>항목을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9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</a:t>
            </a:r>
            <a:r>
              <a:rPr lang="ko-KR" altLang="en-US" dirty="0"/>
              <a:t>에서 </a:t>
            </a:r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377372"/>
            <a:ext cx="8748464" cy="43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자바를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</a:t>
            </a:r>
            <a:r>
              <a:rPr lang="en-US" altLang="ko-KR" dirty="0"/>
              <a:t> </a:t>
            </a:r>
            <a:r>
              <a:rPr lang="ko-KR" altLang="en-US" dirty="0" smtClean="0"/>
              <a:t>기본적인 문법이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와 비슷하지만 다루기가 쉬움</a:t>
            </a:r>
            <a:endParaRPr lang="en-US" altLang="ko-KR" dirty="0" smtClean="0"/>
          </a:p>
          <a:p>
            <a:r>
              <a:rPr lang="ko-KR" altLang="en-US" dirty="0" smtClean="0"/>
              <a:t>자바는 포인터가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의 다양한 문제를 만들어내는 부분이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초보자들이 배우면서 힘들어하는 부분이 사라짐</a:t>
            </a:r>
            <a:endParaRPr lang="en-US" altLang="ko-KR" dirty="0" smtClean="0"/>
          </a:p>
          <a:p>
            <a:r>
              <a:rPr lang="ko-KR" altLang="en-US" dirty="0" smtClean="0"/>
              <a:t>자바는 동적 할당된 메모리를 반환하지 않아도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콜렉션</a:t>
            </a:r>
            <a:r>
              <a:rPr lang="en-US" altLang="ko-KR" dirty="0" smtClean="0"/>
              <a:t>(garbage collection)</a:t>
            </a:r>
            <a:r>
              <a:rPr lang="ko-KR" altLang="en-US" dirty="0" smtClean="0"/>
              <a:t> 기능이 있어 자동으로 사용되지 않는 메모리를 회수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할당된 메모리를 반환하지 않아 발생할 수 있는 여러 가지 문제를 사전에 제거함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33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</a:t>
            </a:r>
            <a:r>
              <a:rPr lang="ko-KR" altLang="en-US" dirty="0"/>
              <a:t>에서 </a:t>
            </a:r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4" y="1196752"/>
            <a:ext cx="8425061" cy="417713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5445224"/>
            <a:ext cx="8784976" cy="11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인텔리제이 </a:t>
            </a:r>
            <a:r>
              <a:rPr lang="en-US" altLang="ko-KR" kern="0" dirty="0" smtClean="0"/>
              <a:t>IDEA</a:t>
            </a:r>
            <a:r>
              <a:rPr lang="ko-KR" altLang="en-US" kern="0" dirty="0" smtClean="0"/>
              <a:t>에서 </a:t>
            </a:r>
            <a:r>
              <a:rPr lang="en-US" altLang="ko-KR" kern="0" dirty="0" err="1" smtClean="0"/>
              <a:t>JShell</a:t>
            </a:r>
            <a:r>
              <a:rPr lang="ko-KR" altLang="en-US" kern="0" dirty="0" smtClean="0"/>
              <a:t> 사용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코드 </a:t>
            </a:r>
            <a:r>
              <a:rPr lang="ko-KR" altLang="en-US" kern="0" dirty="0" err="1" smtClean="0"/>
              <a:t>입력후</a:t>
            </a:r>
            <a:r>
              <a:rPr lang="ko-KR" altLang="en-US" kern="0" dirty="0" smtClean="0"/>
              <a:t> 실행시키려고 하는 부분을 선택한 후에 실행 버튼 또는 </a:t>
            </a:r>
            <a:r>
              <a:rPr lang="en-US" altLang="ko-KR" kern="0" dirty="0" smtClean="0"/>
              <a:t>Ctrl-Enter </a:t>
            </a:r>
            <a:r>
              <a:rPr lang="ko-KR" altLang="en-US" kern="0" dirty="0" smtClean="0"/>
              <a:t>키를 누름</a:t>
            </a:r>
          </a:p>
        </p:txBody>
      </p:sp>
    </p:spTree>
    <p:extLst>
      <p:ext uri="{BB962C8B-B14F-4D97-AF65-F5344CB8AC3E}">
        <p14:creationId xmlns:p14="http://schemas.microsoft.com/office/powerpoint/2010/main" val="13666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수업에서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수업에서 다음 경우에 대해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ko-KR" altLang="en-US" dirty="0"/>
              <a:t>문법을 처음 익히는 과정</a:t>
            </a:r>
          </a:p>
          <a:p>
            <a:pPr lvl="1"/>
            <a:r>
              <a:rPr lang="ko-KR" altLang="en-US" dirty="0" smtClean="0"/>
              <a:t>간단한 </a:t>
            </a:r>
            <a:r>
              <a:rPr lang="ko-KR" altLang="en-US" dirty="0"/>
              <a:t>코드를 입력해서 실행시키는 경우</a:t>
            </a:r>
          </a:p>
          <a:p>
            <a:pPr lvl="1"/>
            <a:r>
              <a:rPr lang="ko-KR" altLang="en-US" dirty="0" smtClean="0"/>
              <a:t>자바에서 </a:t>
            </a:r>
            <a:r>
              <a:rPr lang="ko-KR" altLang="en-US" dirty="0"/>
              <a:t>제공하는 클래스 사용법을 익히는 경우</a:t>
            </a:r>
          </a:p>
          <a:p>
            <a:pPr lvl="1"/>
            <a:r>
              <a:rPr lang="ko-KR" altLang="en-US" dirty="0" smtClean="0"/>
              <a:t>주어진 문제를 해결하는 중간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코딩용 한글 폰트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네이버에서</a:t>
            </a:r>
            <a:r>
              <a:rPr lang="ko-KR" altLang="en-US" dirty="0" smtClean="0"/>
              <a:t> 개발해서 오픈 폰트 라이선스로 공개한 코딩용 한글 폰트인 </a:t>
            </a:r>
            <a:r>
              <a:rPr lang="en-US" altLang="ko-KR" dirty="0" smtClean="0"/>
              <a:t>D2Coding</a:t>
            </a:r>
            <a:r>
              <a:rPr lang="ko-KR" altLang="en-US" dirty="0" smtClean="0"/>
              <a:t>을 설치하고 사용</a:t>
            </a:r>
            <a:endParaRPr lang="en-US" altLang="ko-KR" dirty="0" smtClean="0"/>
          </a:p>
          <a:p>
            <a:r>
              <a:rPr lang="en-US" altLang="ko-KR" dirty="0" smtClean="0"/>
              <a:t>D2Coding </a:t>
            </a:r>
            <a:r>
              <a:rPr lang="ko-KR" altLang="en-US" dirty="0" smtClean="0"/>
              <a:t>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github.com/naver/d2codingfont/releases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폰트 최신 버전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최신 버전은 </a:t>
            </a:r>
            <a:r>
              <a:rPr lang="en-US" altLang="ko-KR" dirty="0" smtClean="0"/>
              <a:t>D2Coding-Ver1.3.2-20180524.zip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8" y="4296335"/>
            <a:ext cx="6773220" cy="2114845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8" y="116632"/>
            <a:ext cx="5559399" cy="396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216" y="1916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다운로드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4427" y="433047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압축 해제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7535327" cy="211484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67358"/>
            <a:ext cx="7563906" cy="3439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0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확장자가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ttc</a:t>
            </a:r>
            <a:r>
              <a:rPr lang="ko-KR" altLang="en-US" sz="2400" dirty="0" smtClean="0">
                <a:solidFill>
                  <a:schemeClr val="tx1"/>
                </a:solidFill>
              </a:rPr>
              <a:t>인 파일 설치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인텔리제이 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터미널 </a:t>
            </a:r>
            <a:r>
              <a:rPr lang="ko-KR" altLang="en-US" dirty="0" smtClean="0"/>
              <a:t>화면에서 </a:t>
            </a:r>
            <a:r>
              <a:rPr lang="en-US" altLang="ko-KR" dirty="0" smtClean="0"/>
              <a:t>D2Coding </a:t>
            </a:r>
            <a:r>
              <a:rPr lang="ko-KR" altLang="en-US" dirty="0" smtClean="0"/>
              <a:t>폰트 사용하도록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Settings…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Ctrl + Alt + S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2636911"/>
            <a:ext cx="2808312" cy="37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Console Font </a:t>
            </a:r>
            <a:r>
              <a:rPr lang="ko-KR" altLang="en-US" kern="0" dirty="0" smtClean="0"/>
              <a:t>선택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Use console font instead of default </a:t>
            </a:r>
            <a:r>
              <a:rPr lang="ko-KR" altLang="en-US" kern="0" dirty="0" smtClean="0"/>
              <a:t>선택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Font</a:t>
            </a:r>
            <a:r>
              <a:rPr lang="ko-KR" altLang="en-US" kern="0" dirty="0" smtClean="0"/>
              <a:t>를 </a:t>
            </a:r>
            <a:r>
              <a:rPr lang="en-US" altLang="ko-KR" kern="0" dirty="0" smtClean="0"/>
              <a:t>D2Coding</a:t>
            </a:r>
            <a:r>
              <a:rPr lang="ko-KR" altLang="en-US" kern="0" dirty="0" smtClean="0"/>
              <a:t>으로 변경</a:t>
            </a:r>
            <a:endParaRPr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36" y="2636912"/>
            <a:ext cx="5796136" cy="4163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35730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+mn-lt"/>
              </a:rPr>
              <a:t>1</a:t>
            </a:r>
            <a:endParaRPr lang="ko-KR" alt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416" y="28529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+mn-lt"/>
              </a:rPr>
              <a:t>2</a:t>
            </a:r>
            <a:endParaRPr lang="ko-KR" alt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6025" y="34688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+mn-lt"/>
              </a:rPr>
              <a:t>3</a:t>
            </a:r>
            <a:endParaRPr lang="ko-KR" altLang="en-US" sz="2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</a:t>
            </a:r>
            <a:r>
              <a:rPr lang="ko-KR" altLang="en-US" dirty="0"/>
              <a:t>에서 </a:t>
            </a:r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프로젝트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프로젝트를 사용하거나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같은 이름으로 생성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90468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</a:t>
            </a:r>
            <a:r>
              <a:rPr lang="ko-KR" altLang="en-US" dirty="0"/>
              <a:t>에서 </a:t>
            </a:r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97310"/>
            <a:ext cx="2592288" cy="2902632"/>
          </a:xfr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7221" y="1196752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기존에 설치된 </a:t>
            </a:r>
            <a:r>
              <a:rPr lang="en-US" altLang="ko-KR" kern="0" dirty="0" smtClean="0"/>
              <a:t>JDK </a:t>
            </a:r>
            <a:r>
              <a:rPr lang="ko-KR" altLang="en-US" kern="0" dirty="0" smtClean="0"/>
              <a:t>폴더 선택</a:t>
            </a:r>
            <a:endParaRPr lang="en-US" altLang="ko-KR" kern="0" dirty="0" smtClean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는 설치된 최신 버전 사용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13.0.2)</a:t>
            </a:r>
            <a:endParaRPr lang="ko-KR" altLang="en-US" dirty="0"/>
          </a:p>
          <a:p>
            <a:pPr lvl="1"/>
            <a:endParaRPr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5291422"/>
            <a:ext cx="8704165" cy="1247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966" y="5199583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JDK </a:t>
            </a:r>
            <a:r>
              <a:rPr lang="ko-KR" altLang="en-US" sz="2400" dirty="0" smtClean="0">
                <a:solidFill>
                  <a:schemeClr val="tx1"/>
                </a:solidFill>
              </a:rPr>
              <a:t>바뀐 것 확인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97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인텔리제이 </a:t>
            </a:r>
            <a:r>
              <a:rPr lang="en-US" altLang="ko-KR" dirty="0"/>
              <a:t>IDEA</a:t>
            </a:r>
            <a:r>
              <a:rPr lang="ko-KR" altLang="en-US" dirty="0"/>
              <a:t>에서 </a:t>
            </a:r>
            <a:r>
              <a:rPr lang="en-US" altLang="ko-KR" dirty="0" err="1"/>
              <a:t>JShell</a:t>
            </a:r>
            <a:r>
              <a:rPr lang="en-US" altLang="ko-KR" dirty="0"/>
              <a:t>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2445130" cy="4862512"/>
          </a:xfrm>
        </p:spPr>
        <p:txBody>
          <a:bodyPr/>
          <a:lstStyle/>
          <a:p>
            <a:r>
              <a:rPr lang="ko-KR" altLang="en-US" dirty="0" smtClean="0"/>
              <a:t>화면 하단의 </a:t>
            </a:r>
            <a:r>
              <a:rPr lang="en-US" altLang="ko-KR" dirty="0" smtClean="0"/>
              <a:t>Terminal </a:t>
            </a:r>
            <a:r>
              <a:rPr lang="ko-KR" altLang="en-US" dirty="0" smtClean="0"/>
              <a:t>클릭해서 터미널 화면 생성</a:t>
            </a:r>
            <a:endParaRPr lang="en-US" altLang="ko-KR" dirty="0" smtClean="0"/>
          </a:p>
          <a:p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후 코드 입력해서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42" y="1340768"/>
            <a:ext cx="6411854" cy="42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언어를 이용해서 할 수 있는 일들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응용 프로그램</a:t>
            </a:r>
            <a:r>
              <a:rPr lang="en-US" altLang="ko-KR" dirty="0" smtClean="0"/>
              <a:t>(Java Application)</a:t>
            </a:r>
          </a:p>
          <a:p>
            <a:pPr lvl="1"/>
            <a:r>
              <a:rPr lang="ko-KR" altLang="en-US" dirty="0" smtClean="0"/>
              <a:t>데스크톱 컴퓨터에서 사용하는 일반적인 응용 소프트웨어를 개발 </a:t>
            </a:r>
            <a:endParaRPr lang="en-US" altLang="ko-KR" dirty="0" smtClean="0"/>
          </a:p>
          <a:p>
            <a:r>
              <a:rPr lang="ko-KR" altLang="en-US" dirty="0" smtClean="0"/>
              <a:t>자바 애플릿</a:t>
            </a:r>
            <a:r>
              <a:rPr lang="en-US" altLang="ko-KR" dirty="0" smtClean="0"/>
              <a:t>(Java Applet) –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9</a:t>
            </a:r>
            <a:r>
              <a:rPr lang="ko-KR" altLang="en-US" dirty="0"/>
              <a:t>부터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브라우저에서 동작하는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dirty="0" smtClean="0"/>
              <a:t>웹 응용 프로그램</a:t>
            </a:r>
            <a:r>
              <a:rPr lang="en-US" altLang="ko-KR" dirty="0" smtClean="0"/>
              <a:t>(Web Application)</a:t>
            </a:r>
          </a:p>
          <a:p>
            <a:pPr lvl="1"/>
            <a:r>
              <a:rPr lang="ko-KR" altLang="en-US" dirty="0" smtClean="0"/>
              <a:t>웹 서버에서 동작하는 프로그램을 만들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Servlet, JSP(Java Server Page), EJB(Enterprise Java Beans)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빈즈</a:t>
            </a:r>
            <a:r>
              <a:rPr lang="en-US" altLang="ko-KR" dirty="0" smtClean="0"/>
              <a:t>(Java Beans) – </a:t>
            </a:r>
            <a:r>
              <a:rPr lang="ko-KR" altLang="en-US" dirty="0" smtClean="0"/>
              <a:t>재사용 가능한 컴포넌트 개발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50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10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2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3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4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5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6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7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8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ppt/theme/themeOverride9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58648</TotalTime>
  <Words>3912</Words>
  <Application>Microsoft Office PowerPoint</Application>
  <PresentationFormat>화면 슬라이드 쇼(4:3)</PresentationFormat>
  <Paragraphs>763</Paragraphs>
  <Slides>88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맑은 고딕</vt:lpstr>
      <vt:lpstr>굴림</vt:lpstr>
      <vt:lpstr>Garamond</vt:lpstr>
      <vt:lpstr>Times New Roman</vt:lpstr>
      <vt:lpstr>Consolas</vt:lpstr>
      <vt:lpstr>Wingdings</vt:lpstr>
      <vt:lpstr>Level</vt:lpstr>
      <vt:lpstr>PowerPoint 프레젠테이션</vt:lpstr>
      <vt:lpstr>자바 언어 소개</vt:lpstr>
      <vt:lpstr>왜 자바를 배워야 하는가?</vt:lpstr>
      <vt:lpstr>왜 자바를 배워야 하는가?</vt:lpstr>
      <vt:lpstr>왜 자바를 배워야 하는가?</vt:lpstr>
      <vt:lpstr>왜 자바를 배워야 하는가?</vt:lpstr>
      <vt:lpstr>왜 자바를 배워야 하는가?</vt:lpstr>
      <vt:lpstr>왜 자바를 배워야 하는가?</vt:lpstr>
      <vt:lpstr>자바 언어를 이용해서 할 수 있는 일들</vt:lpstr>
      <vt:lpstr>자바 언어의 발전</vt:lpstr>
      <vt:lpstr>자바 언어의 발전</vt:lpstr>
      <vt:lpstr>자바 언어, 실행 환경, 개발 도구, 플랫폼</vt:lpstr>
      <vt:lpstr>자바 플랫폼의 종류</vt:lpstr>
      <vt:lpstr>객체 지향 언어</vt:lpstr>
      <vt:lpstr>객체 지향 언어</vt:lpstr>
      <vt:lpstr>객체 지향 언어</vt:lpstr>
      <vt:lpstr>프로그래밍 절차</vt:lpstr>
      <vt:lpstr>프로그래밍 절차</vt:lpstr>
      <vt:lpstr>자바 개발 도구 설치 (http://openjdk.java.net) </vt:lpstr>
      <vt:lpstr>자바 개발 도구 설치 </vt:lpstr>
      <vt:lpstr>자바 개발 도구 설치 </vt:lpstr>
      <vt:lpstr>자바 개발 도구 설치 </vt:lpstr>
      <vt:lpstr>자바 개발 도구 설치 </vt:lpstr>
      <vt:lpstr>자바 개발 도구 설치 </vt:lpstr>
      <vt:lpstr>자바 개발 도구 설치 </vt:lpstr>
      <vt:lpstr>자바 개발 도구 설치 </vt:lpstr>
      <vt:lpstr>자바 개발 도구 설치 </vt:lpstr>
      <vt:lpstr>자바 프로그램 컴파일</vt:lpstr>
      <vt:lpstr>자바 프로그램 컴파일</vt:lpstr>
      <vt:lpstr>코드 작성하고 컴파일 하기</vt:lpstr>
      <vt:lpstr>주석문</vt:lpstr>
      <vt:lpstr>main() 함수</vt:lpstr>
      <vt:lpstr>커맨드라인에서 컴파일 및 실행</vt:lpstr>
      <vt:lpstr>커맨드라인에서 컴파일 및 실행</vt:lpstr>
      <vt:lpstr>디렉토리 구성하지 않고 컴파일 해보기</vt:lpstr>
      <vt:lpstr>디렉토리 구성하지 않고 컴파일 해보기</vt:lpstr>
      <vt:lpstr>JShell</vt:lpstr>
      <vt:lpstr>JShell 시작하기</vt:lpstr>
      <vt:lpstr>JShell 사용하기</vt:lpstr>
      <vt:lpstr>JShell 시작하기</vt:lpstr>
      <vt:lpstr>변수</vt:lpstr>
      <vt:lpstr>변수</vt:lpstr>
      <vt:lpstr>변수</vt:lpstr>
      <vt:lpstr>변수</vt:lpstr>
      <vt:lpstr>변수</vt:lpstr>
      <vt:lpstr>함수 만들고 사용해보기</vt:lpstr>
      <vt:lpstr>함수 만들고 사용해보기</vt:lpstr>
      <vt:lpstr>&lt;Tab&gt; 키 사용하기</vt:lpstr>
      <vt:lpstr>코드 여러 줄 입력해보기</vt:lpstr>
      <vt:lpstr>변숫값 비교하기</vt:lpstr>
      <vt:lpstr>JShell에서 명령어 사용해보기</vt:lpstr>
      <vt:lpstr>설정</vt:lpstr>
      <vt:lpstr>설정</vt:lpstr>
      <vt:lpstr>설정</vt:lpstr>
      <vt:lpstr>설정</vt:lpstr>
      <vt:lpstr>설정</vt:lpstr>
      <vt:lpstr>설정</vt:lpstr>
      <vt:lpstr>설정</vt:lpstr>
      <vt:lpstr>변수 확인</vt:lpstr>
      <vt:lpstr>함수 확인하기</vt:lpstr>
      <vt:lpstr>입력했던 코드 살펴보기</vt:lpstr>
      <vt:lpstr>입력했던 코드 살펴보기</vt:lpstr>
      <vt:lpstr>패키지 확인</vt:lpstr>
      <vt:lpstr>명령어 사용 이력 확인</vt:lpstr>
      <vt:lpstr>작성했던 코드 저장하기</vt:lpstr>
      <vt:lpstr>파일에 있는 코드 실행</vt:lpstr>
      <vt:lpstr>클래스 경로(classpath) 지정</vt:lpstr>
      <vt:lpstr>자바 통합 개발 환경</vt:lpstr>
      <vt:lpstr>인텔리제이 IDEA(IntelliJ IDEA) 설치</vt:lpstr>
      <vt:lpstr>PowerPoint 프레젠테이션</vt:lpstr>
      <vt:lpstr>인텔리제이 IDEA(IntelliJ IDEA) 설치</vt:lpstr>
      <vt:lpstr>인텔리제이 IDEA(IntelliJ IDEA) 설치</vt:lpstr>
      <vt:lpstr>프로젝트 생성</vt:lpstr>
      <vt:lpstr>프로젝트 생성</vt:lpstr>
      <vt:lpstr>프로젝트 생성</vt:lpstr>
      <vt:lpstr>인텔리제이 IDEA(IntelliJ IDEA) 설치</vt:lpstr>
      <vt:lpstr>인텔리제이 IDEA(IntelliJ IDEA) 설치</vt:lpstr>
      <vt:lpstr>인텔리제이 IDEA에서 JShell 사용</vt:lpstr>
      <vt:lpstr>인텔리제이 IDEA에서 JShell 사용</vt:lpstr>
      <vt:lpstr>인텔리제이 IDEA에서 JShell 사용</vt:lpstr>
      <vt:lpstr>수업에서 JShell 사용</vt:lpstr>
      <vt:lpstr>코딩용 한글 폰트 설치</vt:lpstr>
      <vt:lpstr>PowerPoint 프레젠테이션</vt:lpstr>
      <vt:lpstr>PowerPoint 프레젠테이션</vt:lpstr>
      <vt:lpstr>인텔리제이 IDEA에서 JShell 사용하기</vt:lpstr>
      <vt:lpstr>인텔리제이 IDEA에서 JShell 사용하기</vt:lpstr>
      <vt:lpstr>인텔리제이 IDEA에서 JShell 사용하기</vt:lpstr>
      <vt:lpstr>인텔리제이 IDEA에서 JShell 사용하기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ice</cp:lastModifiedBy>
  <cp:revision>3473</cp:revision>
  <dcterms:created xsi:type="dcterms:W3CDTF">2001-05-01T19:45:44Z</dcterms:created>
  <dcterms:modified xsi:type="dcterms:W3CDTF">2020-03-15T06:28:14Z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