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96f6b910d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96f6b91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96f6b910d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96f6b910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96f6b910d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96f6b910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96f6b910d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96f6b91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96f6b910d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96f6b91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6f6b910d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96f6b910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Классификация изображений произведений искусства с помощью нейросетей</a:t>
            </a:r>
            <a:endParaRPr sz="3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Короткина Белла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21150" y="0"/>
            <a:ext cx="8501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Разработка модели</a:t>
            </a:r>
            <a:endParaRPr/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321150" y="613200"/>
            <a:ext cx="8501700" cy="4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Кастомные модели решили сделать достаточно простыми, не глубокими. Основная цель - проверить корректность выбранного подхода.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Для сверточных слоев первой модели был выбран размер фильтра 10х10, так как нет необходимости собирать самую нижнеуровневую информацию. 3 блока Convolution2D, с функцией активации нейронов relu, и MaxPooling2D слоев, чередующиеся с BatchNormalization и Dropout. Голова из Flatten и 2 Dense слоев с Dropout. У последнего </a:t>
            </a:r>
            <a:r>
              <a:rPr lang="ru" sz="1300"/>
              <a:t>Dense слоя, определяющего 5 классов, функция активации softmax.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Для второй модели была предпринята попытка сделать аугментацию данных: оригинальные изображения разбить на кусочки 320х320 (TensorArray</a:t>
            </a:r>
            <a:r>
              <a:rPr lang="ru" sz="1300"/>
              <a:t> (), .stack(), .fill()). К сожалению, реализованную аугментацию не получилось имплементировать в модель: показатели loss и accuracy на обучающей и валидационной выборках от эпохи к эпохе показывали неизменные результаты.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ru" sz="1300"/>
              <a:t>Для сверточных слоев второй модели был выбран размер фильтра 5х5 и еще менее глубокая архитектура, так как нам не нужно общее видение куска изображения - только информация нижнего уровня. 2 блока Convolution2D слоев, с функцией активации relu, чередующиеся с BatchNormalization, и 1 MaxPooling2D слой с Dropout между ними. Голова такая же, как у первой модели. У последнего Dense слоя, определяющего 5 классов, функция активации softmax.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0" cy="4605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2100"/>
            <a:ext cx="4298624" cy="45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81300" y="861150"/>
            <a:ext cx="8981400" cy="4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1-я модель: определение композиции произведения. Постепенное обучение модели (скорость изменили с 0.005 на 0.001) - хороший признак. Наилучший результат был достигнут к 7 эпохе (73.28%). После этого начались скачки показателей. В нашем датасете достаточно неравномерное распределение по классам. Это обстоятельство затрудняет обучение.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300"/>
              <a:t>Модель совсем не смогла определить как класс фотографии и гуаши с акварелями. Остальное определяется довольно неплохо. Модель путает: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Рисунки с Гравюрами: в основном они черно-белые, решающий момент - четкость линий, но данная модель создана считывать цветовые пятна. Однако, гравюры чаще всего полностью заполнены линиями, а на рисунках много пустот, что мешает корректной классификации.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Фотографии с рисунками и гравюрами - та же проблема. Однако, фотография в большинстве случаях была определена как картина. Композиционно фотографии действительно похожи на картины. Но странно что модель не приняла во внимание отсутствие цвета. Хотя есть примеры раскрашенной фотографии.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Рисунки и гравюры с картинами: книжные иллюстрации, рисунки на цветной бумаге, яркие афиши (постеры), а также раскрашенные и очень плотно заштрихованные гравюры.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Гуашь и акварель с </a:t>
            </a:r>
            <a:r>
              <a:rPr lang="ru" sz="1300"/>
              <a:t>рисунками и гравюрами:</a:t>
            </a:r>
            <a:r>
              <a:rPr lang="ru" sz="1300"/>
              <a:t> композиционно и по цветовым пятнам она схожа с раскрашенными рисунками и гравюрами.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59250"/>
            <a:ext cx="85206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Тестирование 1-й модели и анализ результатов: </a:t>
            </a:r>
            <a:r>
              <a:rPr lang="ru" sz="2400"/>
              <a:t>Проблемы классификации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81300" y="861150"/>
            <a:ext cx="8981400" cy="4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2</a:t>
            </a:r>
            <a:r>
              <a:rPr lang="ru" sz="1300"/>
              <a:t>-я модель: считывание нижнеуровневой информации (четкость линий, контрастность цветов). Обучение идет более скачкообразно. </a:t>
            </a:r>
            <a:r>
              <a:rPr lang="ru" sz="1300"/>
              <a:t>Наилучший результат был достигнут к 9 эпохе (68.70%).</a:t>
            </a:r>
            <a:r>
              <a:rPr lang="ru" sz="1300"/>
              <a:t> Есть смысл уменьшить скорость обучения.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300"/>
              <a:t>На форме кривой также сказывается подход к созданию датасета - кроп из середины оригинального изображения - это крайне разнородная информация. Для модели предполагалась аугментация. Сейчас для обучения использовался только кроп из середины. Это определенно ухудшает предсказательные возможности модели.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300"/>
              <a:t>Модель совсем не смогла определить как класс гуаши с акварелями. В отличие от предыдущей смогла определить небольшое количество фотографий. А вот гравюры и картины определяет хуже.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Гравюры часто определяются как рисунки, хотя данная модель должна была учитывать четкость линий. Качество бумаги и плотность штриховки гравюр мешают модели корректно определить их класс.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Фотографии даже по нижнеуровневым признакам схожа с рисунком - черно-белые с размытыми контурами.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Гуашь и акварель часто являются раскрашенными рисунками. Гуашь - достаточно плотная краска, это создает большой риск ее определения как картины.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Кусочки картин, в которых преобладают черные, серые и бежевые оттенки, определяются как рисунки.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59250"/>
            <a:ext cx="85206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Тестирование 2-й модели и анализ результатов: Проблемы классификации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81300" y="1177725"/>
            <a:ext cx="8981400" cy="3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3</a:t>
            </a:r>
            <a:r>
              <a:rPr lang="ru" sz="1300"/>
              <a:t>-я модель: EfficientNetB6 - является одной из наиболее эффективных моделей, которая достигает самой высокой точности в задачах </a:t>
            </a:r>
            <a:r>
              <a:rPr lang="ru" sz="1300"/>
              <a:t>классификации изображений путем transfer learning</a:t>
            </a:r>
            <a:r>
              <a:rPr lang="ru" sz="1300"/>
              <a:t>. Наилучший результат был достигнут к 9 эпохе (</a:t>
            </a:r>
            <a:r>
              <a:rPr lang="ru" sz="1300"/>
              <a:t>87.84</a:t>
            </a:r>
            <a:r>
              <a:rPr lang="ru" sz="1300"/>
              <a:t>%). </a:t>
            </a:r>
            <a:r>
              <a:rPr lang="ru" sz="1300"/>
              <a:t>Обучение проходило в 3 этапа: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Только головы. Обучение началось с первого же этапа. Линии хоть и были расположены далеко друг от друга, но начали сходиться.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Разморозка половины весов: расстояние между линиями значительно сократилось.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Разморозка 100% весов улучшила результат, но появился риск переобучения.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300"/>
              <a:t>EfficientNetB6 неплохо справилась даже с фотографиями и гуашами с акварелью. Но и дерево ошибок у нее оказалось более разветвленное. Модель путает все классы со всеми, хоть и реже, чем предыдущие две кастомные. Примеры: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Р</a:t>
            </a:r>
            <a:r>
              <a:rPr lang="ru" sz="1300"/>
              <a:t>исунки в гуаши и акварелях: некоторые экземпляры я бы сама определила как гуашь - вопрос к качеству датасета.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Картины в гуаши и акварелях или в фотографиях. Сложно понять логику модели.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59250"/>
            <a:ext cx="85206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Тестирование 3-й модели и анализ результатов: Проблемы классификации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1680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059025"/>
            <a:ext cx="8520600" cy="3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Задача, которую человеческий глаз решает с легкостью и за секунды, оказалась достаточно сложной для машины. Для улучшения в будущем качества классификации необходимо: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С одной стороны, можно попробовать также обучить EfficientNetB6 на кусочках оригинальных изображений; обогатить датасеты аугментацией </a:t>
            </a:r>
            <a:r>
              <a:rPr i="1" lang="ru" sz="1600"/>
              <a:t>(была сделана, но не введена в модель по техническим причинам)</a:t>
            </a:r>
            <a:r>
              <a:rPr lang="ru" sz="1600"/>
              <a:t>; увеличить размер изображений до 528х528 </a:t>
            </a:r>
            <a:r>
              <a:rPr i="1" lang="ru" sz="1600"/>
              <a:t>(использовался 224х224)</a:t>
            </a:r>
            <a:r>
              <a:rPr lang="ru" sz="1600"/>
              <a:t>; настроить расписание скорости обучения.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С другой стороны, можно обобщать сами данные - вводить новые параметры. Например, с помощью локализации и сегментации определять местонахождение и количество разных объектов на изображении. Для рисунков, например, характерно небольшое количество объектов и много пустого пространства вокруг него.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168800"/>
            <a:ext cx="8194500" cy="47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Современные музейные специалисты успешно работают в цифровом культурном пространстве: сегодня в музеях повсеместно создаются лаборатории для оцифровки фондов.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Вот лишь малый список институций и платформ, позволяющие изучать и скачивать для личного или коммерческого пользования свои фонды в высоком качестве: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 u="sng"/>
              <a:t>Музей Соломона Гуггенхейма</a:t>
            </a:r>
            <a:r>
              <a:rPr lang="ru" sz="1200"/>
              <a:t>. Оцифрованную коллекцию составляет около 1700 работ — чуть меньше четверти собрания музея.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 u="sng"/>
              <a:t>Лондонская национальная галерея</a:t>
            </a:r>
            <a:r>
              <a:rPr lang="ru" sz="1200"/>
              <a:t>. Более 2300 работ оцифрованы и находятся в открытом доступе на сайте музея.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 u="sng"/>
              <a:t>Метрополитен-музей</a:t>
            </a:r>
            <a:r>
              <a:rPr lang="ru" sz="1200"/>
              <a:t>. Цифровая коллекция четвертого по посещаемости в мире музея содержит около 430 тысяч произведений.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 u="sng"/>
              <a:t>Музей Прадо</a:t>
            </a:r>
            <a:r>
              <a:rPr lang="ru" sz="1200"/>
              <a:t> выложил на сайте больше 2700 экспонатов.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 u="sng"/>
              <a:t>Центр Getty</a:t>
            </a:r>
            <a:r>
              <a:rPr lang="ru" sz="1200"/>
              <a:t>. Более 100 тысяч экспонатов лос-анджелесского музея стали общественным достоянием.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 u="sng"/>
              <a:t>Google Arts &amp; Culture</a:t>
            </a:r>
            <a:r>
              <a:rPr lang="ru" sz="1200"/>
              <a:t>. Культурная платформа, с которой оцифрованными экспонатами поделились более тысячи музеев по всему миру.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 u="sng"/>
              <a:t>Artsy</a:t>
            </a:r>
            <a:r>
              <a:rPr lang="ru" sz="1200"/>
              <a:t>. В проекте собраны работы из ведущих галерей, музеев и фондов, кроме того, на сайте размещены объекты с арт-ярмарок и аукционов.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Цифровые ресурсы предоставляют множество преимуществ, таких как создание страхового фонда и высококачественных копий для помощи в реставрации экспонатов, издания репринтов, организации проектов. Также актуален вопрос оценки и атрибуции произведений искусства.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/>
              <a:t>В свою очередь, современные возможности Data Science, а именно стремительное развитие нейронных сетей, позволяют даже создавать произведения искусства без художника, затрагивая таким образом вопросы теории искусства.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534775"/>
            <a:ext cx="8118600" cy="24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Программа </a:t>
            </a:r>
            <a:r>
              <a:rPr lang="ru" sz="1200"/>
              <a:t>Thread Genius, приобретенная самым крупным в мире аукционным домом Sotheby’s, </a:t>
            </a:r>
            <a:r>
              <a:rPr lang="ru" sz="1200"/>
              <a:t>расширяет возможности визуального поиска, включающее обнаружение произведений искусства на основе их визуального сходства.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Команда Artnome пытается совершить революцию в области художественной аналитики. Ее миссия состоит в том, чтобы использовать технологии и данные для улучшения мировой истории искусства и привлечения внимания к художникам, работающим на стыке искусства и технологий.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Artsy развивает The Art Genome Project - систему классификации, отображающую характеристики, которые связывают художников, произведения искусства, архитектуру и объекты дизайна на протяжении всей истории. В проекте насчитывается более 1000 характеристик, включая исторические направления искусства, тематику и формальные качества.</a:t>
            </a:r>
            <a:endParaRPr sz="1200"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645350" y="3611000"/>
            <a:ext cx="8118600" cy="12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В данном проекте на базе данных Artsy мы попробуем разработать нейронную сеть, решающую задачу классификации изображений произведений искусства и выявить проблемы подобной атрибуции.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Таргетом будет являться техника (медиум) изобразительного искусства.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75400" y="180050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 Artsy.net</a:t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939500" y="515000"/>
            <a:ext cx="3837000" cy="3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16 901 изображение произведений искусства в высоком качестве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5 техник изобразительного искусства: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картина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гравюра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рисунок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гуашь и акварель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фотография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830800"/>
            <a:ext cx="3912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553575"/>
            <a:ext cx="3999900" cy="25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Сбор и очистка данных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Изучение визуальных особенностей изображений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Разработка модели</a:t>
            </a:r>
            <a:r>
              <a:rPr lang="ru" sz="1600"/>
              <a:t>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ru" sz="1600"/>
              <a:t>Тестирование модели</a:t>
            </a:r>
            <a:r>
              <a:rPr lang="ru" sz="1600"/>
              <a:t> и анализ результатов</a:t>
            </a:r>
            <a:endParaRPr sz="16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463" y="121713"/>
            <a:ext cx="1697111" cy="20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8709" y="121724"/>
            <a:ext cx="2362414" cy="20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475" y="2153100"/>
            <a:ext cx="4125650" cy="283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616000" y="98850"/>
            <a:ext cx="3912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995300" y="712050"/>
            <a:ext cx="2576700" cy="4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Парсинг: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i="1" lang="ru" sz="1600"/>
              <a:t>requests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ru" sz="1600"/>
              <a:t>json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ru" sz="1600"/>
              <a:t>pprint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ru" sz="1600"/>
              <a:t>time</a:t>
            </a:r>
            <a:endParaRPr i="1"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Табличные данные</a:t>
            </a:r>
            <a:r>
              <a:rPr lang="ru" sz="1600"/>
              <a:t>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i="1" lang="ru" sz="1600"/>
              <a:t>pandas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ru" sz="1600"/>
              <a:t>numpy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ru" sz="1600"/>
              <a:t>re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ru" sz="1600"/>
              <a:t>collections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ru" sz="1600"/>
              <a:t>nltk</a:t>
            </a:r>
            <a:endParaRPr i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60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572000" y="712050"/>
            <a:ext cx="2576700" cy="4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Изображения</a:t>
            </a:r>
            <a:r>
              <a:rPr lang="ru" sz="1600"/>
              <a:t>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i="1" lang="ru" sz="1600"/>
              <a:t>PIL (Image)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ru" sz="1600"/>
              <a:t>cv2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ru" sz="1600"/>
              <a:t>os (чтение файлов)</a:t>
            </a:r>
            <a:endParaRPr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Модели: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i="1" lang="ru" sz="1600"/>
              <a:t>tensorflow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ru" sz="1600"/>
              <a:t>в.т.ч. efficientnet для transfer learning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ru" sz="1600"/>
              <a:t>sklearn</a:t>
            </a:r>
            <a:endParaRPr i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21150" y="129275"/>
            <a:ext cx="8501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Сбор и очистка данных</a:t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321150" y="742475"/>
            <a:ext cx="8501700" cy="4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Базу данных было решено брать с сайта Artsy - одной из ведущих платформ для изучения продажи и покупки произведений искусства - с использованием публичного API (application programming interface).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Ресурсы </a:t>
            </a:r>
            <a:r>
              <a:rPr lang="ru" sz="1400"/>
              <a:t>API представляют собой связанные через links базы данных (json файлы), такие как: произведения искусства, художники, выставки, ярмарки, партнеры, “гены”, изображения и т.д. Сначала была изучена структура json файлов. Поскольку попадались случаи нестандартной структуры внутри одной базы, парсинг параметров происходил постепенно.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Было решено ограничиться произведениями, имеющими 2 измерения; исключить архитектуру, скульптуру, объекты и т.п.; оставить картины, рисунки, фотографии и т.п.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ru" sz="1400"/>
              <a:t>Изначально в качестве таргета были выбраны “гены” - характеристики, включая исторические направления искусства, тематику и формальные качества. Но оказалось что “гены” определены лишь для половины выбранной базы произведений. Самостоятельно заполнять пропуски в 50% таргета было бы некорректно. Поэтому в качестве таргета был выбран медиум - техника: картина, рисунок, гравюра, гуашь и акварель, фотография.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21150" y="129275"/>
            <a:ext cx="8501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Изучение визуальных особенностей изображений</a:t>
            </a:r>
            <a:endParaRPr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321150" y="1009550"/>
            <a:ext cx="8501700" cy="3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Данные о размерах изображений показали, что в основном изображения у нас достаточно тяжелые: средние размеры ~ 3000х2000 пикселей. Модели не смогут работать с таким объемом информации.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Но поскольку мы собираемся определять техники, нам очень важны детали, и собранные в подобном качестве изображения позволяют нам подробно разглядеть мазки кисти, нечеткую линию карандаша и наоборот очень четкую - сухой иглы.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Также прослеживается (не всегда однозначная) закономерность в композиции произведений, выполненных в разных техниках. Для рисунков, например, характерно небольшое количество объектов и много пустого пространства вокруг него. Для картин - наличие большого количества цветов, и они тяготеют к темной части спектра из-за плотности краски.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ru" sz="1400"/>
              <a:t>Все это привело к мысли о создании комбинации 2 моделей, обрабатывающих разные уровни признакового пространства изображений.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512700" y="732575"/>
            <a:ext cx="8118600" cy="26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Наша модель будет состоять из 2 частей: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Сжатые до 320х320 изображения будут подаваться в кастомную модель свертки или одну из предобученных моделей (EfficientNetB6). Эта модель нужна для определения композиции произведения: расположение цветовых пятен, в том числе закрашенных и незакрашенных частей.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Разбитые на кусочки 320х320 оригинальные изображения будут подаваться в неглубокую модель свертки для считывания самой нижнеуровневой информации (четкость линий, контрастность цветов). Для валидационной и тестовой выборки будет вырезаться кусочек 320х320 из середины оригинального изображения.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