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Source Sans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jL7R+gpIfrdbgvG8AtPFuIblWi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SourceSansPro-bold.fntdata"/><Relationship Id="rId23" Type="http://schemas.openxmlformats.org/officeDocument/2006/relationships/font" Target="fonts/SourceSansPro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SourceSansPro-boldItalic.fntdata"/><Relationship Id="rId25" Type="http://schemas.openxmlformats.org/officeDocument/2006/relationships/font" Target="fonts/SourceSansPro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05733df2eb_0_3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105733df2eb_0_3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3" name="Google Shape;333;g105733df2eb_0_3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05733df2eb_0_1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105733df2eb_0_1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g105733df2eb_0_1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05733df2eb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First time attendees vs 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First time </a:t>
            </a:r>
            <a:r>
              <a:rPr lang="en-US"/>
              <a:t>attendees</a:t>
            </a:r>
            <a:r>
              <a:rPr lang="en-US"/>
              <a:t> vs Month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First time attendees vs Location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First time attendees vs Group code</a:t>
            </a:r>
            <a:endParaRPr/>
          </a:p>
        </p:txBody>
      </p:sp>
      <p:sp>
        <p:nvSpPr>
          <p:cNvPr id="353" name="Google Shape;353;g105733df2eb_0_6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05733df2eb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First time attendees vs Age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First time attendees vs Month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First time attendees vs Location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First time attendees vs Group code</a:t>
            </a:r>
            <a:endParaRPr/>
          </a:p>
        </p:txBody>
      </p:sp>
      <p:sp>
        <p:nvSpPr>
          <p:cNvPr id="360" name="Google Shape;360;g105733df2eb_0_6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5733def06_6_2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105733def06_6_2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g105733def06_6_2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5733df2eb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105733df2eb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g105733df2eb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17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7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7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7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7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7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7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7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7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7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7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7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7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7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g105733def06_6_240"/>
          <p:cNvPicPr preferRelativeResize="0"/>
          <p:nvPr/>
        </p:nvPicPr>
        <p:blipFill rotWithShape="1">
          <a:blip r:embed="rId2">
            <a:alphaModFix/>
          </a:blip>
          <a:srcRect b="23071" l="0" r="28341" t="18298"/>
          <a:stretch/>
        </p:blipFill>
        <p:spPr>
          <a:xfrm>
            <a:off x="4116611" y="0"/>
            <a:ext cx="50273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105733def06_6_240"/>
          <p:cNvSpPr txBox="1"/>
          <p:nvPr>
            <p:ph type="title"/>
          </p:nvPr>
        </p:nvSpPr>
        <p:spPr>
          <a:xfrm>
            <a:off x="1000125" y="765334"/>
            <a:ext cx="2171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g105733def06_6_240"/>
          <p:cNvSpPr txBox="1"/>
          <p:nvPr>
            <p:ph idx="1" type="body"/>
          </p:nvPr>
        </p:nvSpPr>
        <p:spPr>
          <a:xfrm>
            <a:off x="1000125" y="2193131"/>
            <a:ext cx="2171700" cy="18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g105733def06_6_240"/>
          <p:cNvSpPr txBox="1"/>
          <p:nvPr>
            <p:ph idx="10" type="dt"/>
          </p:nvPr>
        </p:nvSpPr>
        <p:spPr>
          <a:xfrm>
            <a:off x="1000125" y="4767263"/>
            <a:ext cx="738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g105733def06_6_240"/>
          <p:cNvSpPr txBox="1"/>
          <p:nvPr>
            <p:ph idx="11" type="ftr"/>
          </p:nvPr>
        </p:nvSpPr>
        <p:spPr>
          <a:xfrm>
            <a:off x="2002414" y="4767262"/>
            <a:ext cx="1862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g105733def06_6_240"/>
          <p:cNvSpPr txBox="1"/>
          <p:nvPr>
            <p:ph idx="12" type="sldNum"/>
          </p:nvPr>
        </p:nvSpPr>
        <p:spPr>
          <a:xfrm>
            <a:off x="4152229" y="4767263"/>
            <a:ext cx="740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type="secHead">
  <p:cSld name="SECTION_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5733def06_6_247"/>
          <p:cNvSpPr txBox="1"/>
          <p:nvPr>
            <p:ph type="title"/>
          </p:nvPr>
        </p:nvSpPr>
        <p:spPr>
          <a:xfrm>
            <a:off x="1021556" y="1253729"/>
            <a:ext cx="38337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g105733def06_6_247"/>
          <p:cNvSpPr txBox="1"/>
          <p:nvPr>
            <p:ph idx="1" type="body"/>
          </p:nvPr>
        </p:nvSpPr>
        <p:spPr>
          <a:xfrm>
            <a:off x="1021556" y="2745580"/>
            <a:ext cx="38337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3" name="Google Shape;83;g105733def06_6_247"/>
          <p:cNvSpPr txBox="1"/>
          <p:nvPr>
            <p:ph idx="10" type="dt"/>
          </p:nvPr>
        </p:nvSpPr>
        <p:spPr>
          <a:xfrm>
            <a:off x="628650" y="4767263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g105733def06_6_247"/>
          <p:cNvSpPr txBox="1"/>
          <p:nvPr>
            <p:ph idx="11" type="ftr"/>
          </p:nvPr>
        </p:nvSpPr>
        <p:spPr>
          <a:xfrm>
            <a:off x="1847850" y="4767263"/>
            <a:ext cx="2609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g105733def06_6_24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6" name="Google Shape;86;g105733def06_6_247"/>
          <p:cNvGrpSpPr/>
          <p:nvPr/>
        </p:nvGrpSpPr>
        <p:grpSpPr>
          <a:xfrm>
            <a:off x="5215050" y="-19051"/>
            <a:ext cx="3929006" cy="5176800"/>
            <a:chOff x="6953400" y="-25401"/>
            <a:chExt cx="5238675" cy="6902400"/>
          </a:xfrm>
        </p:grpSpPr>
        <p:cxnSp>
          <p:nvCxnSpPr>
            <p:cNvPr id="87" name="Google Shape;87;g105733def06_6_247"/>
            <p:cNvCxnSpPr/>
            <p:nvPr/>
          </p:nvCxnSpPr>
          <p:spPr>
            <a:xfrm>
              <a:off x="9096375" y="1497012"/>
              <a:ext cx="3095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" name="Google Shape;88;g105733def06_6_247"/>
            <p:cNvCxnSpPr/>
            <p:nvPr/>
          </p:nvCxnSpPr>
          <p:spPr>
            <a:xfrm flipH="1">
              <a:off x="6953400" y="-25401"/>
              <a:ext cx="3790800" cy="6902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5733def06_6_256"/>
          <p:cNvSpPr txBox="1"/>
          <p:nvPr>
            <p:ph type="ctrTitle"/>
          </p:nvPr>
        </p:nvSpPr>
        <p:spPr>
          <a:xfrm>
            <a:off x="5243513" y="1611630"/>
            <a:ext cx="3134700" cy="12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g105733def06_6_256"/>
          <p:cNvSpPr txBox="1"/>
          <p:nvPr>
            <p:ph idx="1" type="subTitle"/>
          </p:nvPr>
        </p:nvSpPr>
        <p:spPr>
          <a:xfrm>
            <a:off x="5243513" y="2971502"/>
            <a:ext cx="313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92" name="Google Shape;92;g105733def06_6_2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21506"/>
            <a:ext cx="4407694" cy="3900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accen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5733def06_6_26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g105733def06_6_26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g105733def06_6_26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g105733def06_6_26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g105733def06_6_260"/>
          <p:cNvSpPr/>
          <p:nvPr>
            <p:ph idx="2" type="chart"/>
          </p:nvPr>
        </p:nvSpPr>
        <p:spPr>
          <a:xfrm>
            <a:off x="628650" y="1583706"/>
            <a:ext cx="7886700" cy="28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5733def06_6_26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g105733def06_6_26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g105733def06_6_26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g105733def06_6_26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g105733def06_6_2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418624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105733def06_6_271"/>
          <p:cNvSpPr txBox="1"/>
          <p:nvPr>
            <p:ph type="title"/>
          </p:nvPr>
        </p:nvSpPr>
        <p:spPr>
          <a:xfrm>
            <a:off x="3493293" y="2107406"/>
            <a:ext cx="5022000" cy="143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g105733def06_6_271"/>
          <p:cNvSpPr txBox="1"/>
          <p:nvPr>
            <p:ph idx="1" type="subTitle"/>
          </p:nvPr>
        </p:nvSpPr>
        <p:spPr>
          <a:xfrm>
            <a:off x="3493294" y="3771602"/>
            <a:ext cx="502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070"/>
              </a:buClr>
              <a:buSzPts val="1200"/>
              <a:buNone/>
              <a:defRPr sz="1200">
                <a:solidFill>
                  <a:srgbClr val="757070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08" name="Google Shape;108;g105733def06_6_271"/>
          <p:cNvSpPr txBox="1"/>
          <p:nvPr>
            <p:ph idx="10" type="dt"/>
          </p:nvPr>
        </p:nvSpPr>
        <p:spPr>
          <a:xfrm>
            <a:off x="3507580" y="4767263"/>
            <a:ext cx="1271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g105733def06_6_271"/>
          <p:cNvSpPr txBox="1"/>
          <p:nvPr>
            <p:ph idx="11" type="ftr"/>
          </p:nvPr>
        </p:nvSpPr>
        <p:spPr>
          <a:xfrm>
            <a:off x="5057774" y="4767263"/>
            <a:ext cx="190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g105733def06_6_271"/>
          <p:cNvSpPr txBox="1"/>
          <p:nvPr>
            <p:ph idx="12" type="sldNum"/>
          </p:nvPr>
        </p:nvSpPr>
        <p:spPr>
          <a:xfrm>
            <a:off x="7243763" y="4767263"/>
            <a:ext cx="1271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1" name="Google Shape;111;g105733def06_6_271"/>
          <p:cNvCxnSpPr/>
          <p:nvPr/>
        </p:nvCxnSpPr>
        <p:spPr>
          <a:xfrm flipH="1" rot="10800000">
            <a:off x="1657350" y="0"/>
            <a:ext cx="1828800" cy="514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4 People">
  <p:cSld name="Team Slide 4 People"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5733def06_6_279"/>
          <p:cNvSpPr txBox="1"/>
          <p:nvPr>
            <p:ph type="title"/>
          </p:nvPr>
        </p:nvSpPr>
        <p:spPr>
          <a:xfrm>
            <a:off x="1413867" y="669133"/>
            <a:ext cx="6316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g105733def06_6_279"/>
          <p:cNvSpPr/>
          <p:nvPr>
            <p:ph idx="2" type="pic"/>
          </p:nvPr>
        </p:nvSpPr>
        <p:spPr>
          <a:xfrm>
            <a:off x="1115386" y="2164556"/>
            <a:ext cx="1384200" cy="1384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5" name="Google Shape;115;g105733def06_6_279"/>
          <p:cNvSpPr txBox="1"/>
          <p:nvPr>
            <p:ph idx="1" type="body"/>
          </p:nvPr>
        </p:nvSpPr>
        <p:spPr>
          <a:xfrm>
            <a:off x="921426" y="3813393"/>
            <a:ext cx="17385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6" name="Google Shape;116;g105733def06_6_279"/>
          <p:cNvSpPr txBox="1"/>
          <p:nvPr>
            <p:ph idx="3" type="body"/>
          </p:nvPr>
        </p:nvSpPr>
        <p:spPr>
          <a:xfrm>
            <a:off x="1115386" y="4098086"/>
            <a:ext cx="13842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7" name="Google Shape;117;g105733def06_6_279"/>
          <p:cNvSpPr/>
          <p:nvPr>
            <p:ph idx="4" type="pic"/>
          </p:nvPr>
        </p:nvSpPr>
        <p:spPr>
          <a:xfrm>
            <a:off x="2877686" y="2164556"/>
            <a:ext cx="1384200" cy="1384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8" name="Google Shape;118;g105733def06_6_279"/>
          <p:cNvSpPr txBox="1"/>
          <p:nvPr>
            <p:ph idx="5" type="body"/>
          </p:nvPr>
        </p:nvSpPr>
        <p:spPr>
          <a:xfrm>
            <a:off x="2683725" y="3813393"/>
            <a:ext cx="17481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9" name="Google Shape;119;g105733def06_6_279"/>
          <p:cNvSpPr txBox="1"/>
          <p:nvPr>
            <p:ph idx="6" type="body"/>
          </p:nvPr>
        </p:nvSpPr>
        <p:spPr>
          <a:xfrm>
            <a:off x="2877685" y="4109097"/>
            <a:ext cx="13920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0" name="Google Shape;120;g105733def06_6_279"/>
          <p:cNvSpPr/>
          <p:nvPr>
            <p:ph idx="7" type="pic"/>
          </p:nvPr>
        </p:nvSpPr>
        <p:spPr>
          <a:xfrm>
            <a:off x="4745684" y="2164556"/>
            <a:ext cx="1384200" cy="1384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1" name="Google Shape;121;g105733def06_6_279"/>
          <p:cNvSpPr txBox="1"/>
          <p:nvPr>
            <p:ph idx="8" type="body"/>
          </p:nvPr>
        </p:nvSpPr>
        <p:spPr>
          <a:xfrm>
            <a:off x="4551723" y="3813393"/>
            <a:ext cx="17385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2" name="Google Shape;122;g105733def06_6_279"/>
          <p:cNvSpPr txBox="1"/>
          <p:nvPr>
            <p:ph idx="9" type="body"/>
          </p:nvPr>
        </p:nvSpPr>
        <p:spPr>
          <a:xfrm>
            <a:off x="4745683" y="4109097"/>
            <a:ext cx="13842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3" name="Google Shape;123;g105733def06_6_279"/>
          <p:cNvSpPr/>
          <p:nvPr>
            <p:ph idx="13" type="pic"/>
          </p:nvPr>
        </p:nvSpPr>
        <p:spPr>
          <a:xfrm>
            <a:off x="6560593" y="2164556"/>
            <a:ext cx="1384200" cy="1384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4" name="Google Shape;124;g105733def06_6_279"/>
          <p:cNvSpPr txBox="1"/>
          <p:nvPr>
            <p:ph idx="14" type="body"/>
          </p:nvPr>
        </p:nvSpPr>
        <p:spPr>
          <a:xfrm>
            <a:off x="6366634" y="3813393"/>
            <a:ext cx="17385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5" name="Google Shape;125;g105733def06_6_279"/>
          <p:cNvSpPr txBox="1"/>
          <p:nvPr>
            <p:ph idx="15" type="body"/>
          </p:nvPr>
        </p:nvSpPr>
        <p:spPr>
          <a:xfrm>
            <a:off x="6560593" y="4098086"/>
            <a:ext cx="13842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6" name="Google Shape;126;g105733def06_6_27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g105733def06_6_27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g105733def06_6_27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9" name="Google Shape;129;g105733def06_6_279"/>
          <p:cNvGrpSpPr/>
          <p:nvPr/>
        </p:nvGrpSpPr>
        <p:grpSpPr>
          <a:xfrm>
            <a:off x="5500575" y="0"/>
            <a:ext cx="3643538" cy="1293075"/>
            <a:chOff x="7334100" y="0"/>
            <a:chExt cx="4858050" cy="1724100"/>
          </a:xfrm>
        </p:grpSpPr>
        <p:cxnSp>
          <p:nvCxnSpPr>
            <p:cNvPr id="130" name="Google Shape;130;g105733def06_6_279"/>
            <p:cNvCxnSpPr/>
            <p:nvPr/>
          </p:nvCxnSpPr>
          <p:spPr>
            <a:xfrm rot="10800000">
              <a:off x="7334100" y="0"/>
              <a:ext cx="4857900" cy="76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" name="Google Shape;131;g105733def06_6_279"/>
            <p:cNvCxnSpPr/>
            <p:nvPr/>
          </p:nvCxnSpPr>
          <p:spPr>
            <a:xfrm>
              <a:off x="11487150" y="0"/>
              <a:ext cx="705000" cy="1724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 Art">
  <p:cSld name="Smart Art"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g105733def06_6_299"/>
          <p:cNvGrpSpPr/>
          <p:nvPr/>
        </p:nvGrpSpPr>
        <p:grpSpPr>
          <a:xfrm>
            <a:off x="-112" y="0"/>
            <a:ext cx="1943213" cy="770850"/>
            <a:chOff x="-150" y="0"/>
            <a:chExt cx="2590950" cy="1027800"/>
          </a:xfrm>
        </p:grpSpPr>
        <p:cxnSp>
          <p:nvCxnSpPr>
            <p:cNvPr id="134" name="Google Shape;134;g105733def06_6_299"/>
            <p:cNvCxnSpPr/>
            <p:nvPr/>
          </p:nvCxnSpPr>
          <p:spPr>
            <a:xfrm flipH="1" rot="10800000">
              <a:off x="0" y="0"/>
              <a:ext cx="2590800" cy="76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g105733def06_6_299"/>
            <p:cNvCxnSpPr/>
            <p:nvPr/>
          </p:nvCxnSpPr>
          <p:spPr>
            <a:xfrm flipH="1">
              <a:off x="-150" y="0"/>
              <a:ext cx="705000" cy="1027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6" name="Google Shape;136;g105733def06_6_29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g105733def06_6_299"/>
          <p:cNvSpPr/>
          <p:nvPr>
            <p:ph idx="2" type="dgm"/>
          </p:nvPr>
        </p:nvSpPr>
        <p:spPr>
          <a:xfrm>
            <a:off x="628650" y="1583531"/>
            <a:ext cx="7886700" cy="28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g105733def06_6_29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g105733def06_6_29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g105733def06_6_29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5733def06_6_308"/>
          <p:cNvSpPr/>
          <p:nvPr/>
        </p:nvSpPr>
        <p:spPr>
          <a:xfrm>
            <a:off x="1585413" y="0"/>
            <a:ext cx="7558587" cy="5143500"/>
          </a:xfrm>
          <a:custGeom>
            <a:rect b="b" l="l" r="r" t="t"/>
            <a:pathLst>
              <a:path extrusionOk="0" h="6858000" w="10078116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105733def06_6_308"/>
          <p:cNvSpPr txBox="1"/>
          <p:nvPr>
            <p:ph type="title"/>
          </p:nvPr>
        </p:nvSpPr>
        <p:spPr>
          <a:xfrm>
            <a:off x="628650" y="4132064"/>
            <a:ext cx="30615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g105733def06_6_308"/>
          <p:cNvSpPr txBox="1"/>
          <p:nvPr>
            <p:ph idx="1" type="body"/>
          </p:nvPr>
        </p:nvSpPr>
        <p:spPr>
          <a:xfrm>
            <a:off x="124556" y="1130829"/>
            <a:ext cx="16062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5" name="Google Shape;145;g105733def06_6_308"/>
          <p:cNvSpPr txBox="1"/>
          <p:nvPr>
            <p:ph idx="2" type="body"/>
          </p:nvPr>
        </p:nvSpPr>
        <p:spPr>
          <a:xfrm>
            <a:off x="549098" y="1938073"/>
            <a:ext cx="16062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6" name="Google Shape;146;g105733def06_6_308"/>
          <p:cNvSpPr txBox="1"/>
          <p:nvPr>
            <p:ph idx="3" type="body"/>
          </p:nvPr>
        </p:nvSpPr>
        <p:spPr>
          <a:xfrm>
            <a:off x="1003917" y="2745316"/>
            <a:ext cx="16062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7" name="Google Shape;147;g105733def06_6_308"/>
          <p:cNvSpPr txBox="1"/>
          <p:nvPr>
            <p:ph idx="4" type="body"/>
          </p:nvPr>
        </p:nvSpPr>
        <p:spPr>
          <a:xfrm>
            <a:off x="1442067" y="3552561"/>
            <a:ext cx="16062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8" name="Google Shape;148;g105733def06_6_308"/>
          <p:cNvSpPr txBox="1"/>
          <p:nvPr>
            <p:ph idx="5" type="body"/>
          </p:nvPr>
        </p:nvSpPr>
        <p:spPr>
          <a:xfrm>
            <a:off x="3301152" y="1210146"/>
            <a:ext cx="38271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9" name="Google Shape;149;g105733def06_6_308"/>
          <p:cNvSpPr txBox="1"/>
          <p:nvPr>
            <p:ph idx="6" type="body"/>
          </p:nvPr>
        </p:nvSpPr>
        <p:spPr>
          <a:xfrm>
            <a:off x="3739522" y="2011923"/>
            <a:ext cx="38271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0" name="Google Shape;150;g105733def06_6_308"/>
          <p:cNvSpPr txBox="1"/>
          <p:nvPr>
            <p:ph idx="7" type="body"/>
          </p:nvPr>
        </p:nvSpPr>
        <p:spPr>
          <a:xfrm>
            <a:off x="4182703" y="2816546"/>
            <a:ext cx="38271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1" name="Google Shape;151;g105733def06_6_308"/>
          <p:cNvSpPr txBox="1"/>
          <p:nvPr>
            <p:ph idx="8" type="body"/>
          </p:nvPr>
        </p:nvSpPr>
        <p:spPr>
          <a:xfrm>
            <a:off x="4631460" y="3618323"/>
            <a:ext cx="38271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2" name="Google Shape;152;g105733def06_6_30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g105733def06_6_308"/>
          <p:cNvSpPr txBox="1"/>
          <p:nvPr>
            <p:ph idx="11" type="ftr"/>
          </p:nvPr>
        </p:nvSpPr>
        <p:spPr>
          <a:xfrm>
            <a:off x="5061857" y="4767263"/>
            <a:ext cx="283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g105733def06_6_308"/>
          <p:cNvSpPr txBox="1"/>
          <p:nvPr>
            <p:ph idx="12" type="sldNum"/>
          </p:nvPr>
        </p:nvSpPr>
        <p:spPr>
          <a:xfrm>
            <a:off x="8108156" y="4767263"/>
            <a:ext cx="40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5" name="Google Shape;155;g105733def06_6_308"/>
          <p:cNvCxnSpPr/>
          <p:nvPr/>
        </p:nvCxnSpPr>
        <p:spPr>
          <a:xfrm>
            <a:off x="3265136" y="3767950"/>
            <a:ext cx="113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6" name="Google Shape;156;g105733def06_6_308"/>
          <p:cNvCxnSpPr/>
          <p:nvPr/>
        </p:nvCxnSpPr>
        <p:spPr>
          <a:xfrm>
            <a:off x="2819938" y="2961338"/>
            <a:ext cx="113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7" name="Google Shape;157;g105733def06_6_308"/>
          <p:cNvCxnSpPr/>
          <p:nvPr/>
        </p:nvCxnSpPr>
        <p:spPr>
          <a:xfrm>
            <a:off x="2380090" y="2154514"/>
            <a:ext cx="113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8" name="Google Shape;158;g105733def06_6_308"/>
          <p:cNvCxnSpPr/>
          <p:nvPr/>
        </p:nvCxnSpPr>
        <p:spPr>
          <a:xfrm>
            <a:off x="1939697" y="1347062"/>
            <a:ext cx="113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TxTwoObj">
  <p:cSld name="TWO_OBJECTS_WITH_TEXT">
    <p:bg>
      <p:bgPr>
        <a:solidFill>
          <a:schemeClr val="accen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5733def06_6_326"/>
          <p:cNvSpPr txBox="1"/>
          <p:nvPr>
            <p:ph type="title"/>
          </p:nvPr>
        </p:nvSpPr>
        <p:spPr>
          <a:xfrm>
            <a:off x="2200275" y="669133"/>
            <a:ext cx="6316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g105733def06_6_326"/>
          <p:cNvSpPr txBox="1"/>
          <p:nvPr>
            <p:ph idx="1" type="body"/>
          </p:nvPr>
        </p:nvSpPr>
        <p:spPr>
          <a:xfrm>
            <a:off x="2200275" y="2082702"/>
            <a:ext cx="29433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2" name="Google Shape;162;g105733def06_6_326"/>
          <p:cNvSpPr txBox="1"/>
          <p:nvPr>
            <p:ph idx="2" type="body"/>
          </p:nvPr>
        </p:nvSpPr>
        <p:spPr>
          <a:xfrm>
            <a:off x="2200275" y="2875954"/>
            <a:ext cx="29433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3" name="Google Shape;163;g105733def06_6_326"/>
          <p:cNvSpPr txBox="1"/>
          <p:nvPr>
            <p:ph idx="3" type="body"/>
          </p:nvPr>
        </p:nvSpPr>
        <p:spPr>
          <a:xfrm>
            <a:off x="5557629" y="2082702"/>
            <a:ext cx="2957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4" name="Google Shape;164;g105733def06_6_326"/>
          <p:cNvSpPr txBox="1"/>
          <p:nvPr>
            <p:ph idx="4" type="body"/>
          </p:nvPr>
        </p:nvSpPr>
        <p:spPr>
          <a:xfrm>
            <a:off x="5557629" y="2875954"/>
            <a:ext cx="29577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5" name="Google Shape;165;g105733def06_6_3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6" name="Google Shape;166;g105733def06_6_3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g105733def06_6_3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8" name="Google Shape;168;g105733def06_6_326"/>
          <p:cNvPicPr preferRelativeResize="0"/>
          <p:nvPr/>
        </p:nvPicPr>
        <p:blipFill rotWithShape="1">
          <a:blip r:embed="rId2">
            <a:alphaModFix/>
          </a:blip>
          <a:srcRect b="22676" l="39434" r="0" t="20274"/>
          <a:stretch/>
        </p:blipFill>
        <p:spPr>
          <a:xfrm>
            <a:off x="19339" y="0"/>
            <a:ext cx="3276025" cy="2934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9" name="Google Shape;29;p18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5733def06_6_336"/>
          <p:cNvSpPr txBox="1"/>
          <p:nvPr>
            <p:ph type="title"/>
          </p:nvPr>
        </p:nvSpPr>
        <p:spPr>
          <a:xfrm>
            <a:off x="1413867" y="669133"/>
            <a:ext cx="6316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g105733def06_6_336"/>
          <p:cNvSpPr txBox="1"/>
          <p:nvPr>
            <p:ph idx="1" type="body"/>
          </p:nvPr>
        </p:nvSpPr>
        <p:spPr>
          <a:xfrm>
            <a:off x="932328" y="2082702"/>
            <a:ext cx="21618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72" name="Google Shape;172;g105733def06_6_336"/>
          <p:cNvSpPr txBox="1"/>
          <p:nvPr>
            <p:ph idx="2" type="body"/>
          </p:nvPr>
        </p:nvSpPr>
        <p:spPr>
          <a:xfrm>
            <a:off x="932328" y="2875954"/>
            <a:ext cx="21618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3" name="Google Shape;173;g105733def06_6_336"/>
          <p:cNvSpPr txBox="1"/>
          <p:nvPr>
            <p:ph idx="3" type="body"/>
          </p:nvPr>
        </p:nvSpPr>
        <p:spPr>
          <a:xfrm>
            <a:off x="3485749" y="2082702"/>
            <a:ext cx="21726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74" name="Google Shape;174;g105733def06_6_336"/>
          <p:cNvSpPr txBox="1"/>
          <p:nvPr>
            <p:ph idx="4" type="body"/>
          </p:nvPr>
        </p:nvSpPr>
        <p:spPr>
          <a:xfrm>
            <a:off x="3485749" y="2875954"/>
            <a:ext cx="21726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5" name="Google Shape;175;g105733def06_6_336"/>
          <p:cNvSpPr txBox="1"/>
          <p:nvPr>
            <p:ph idx="5" type="body"/>
          </p:nvPr>
        </p:nvSpPr>
        <p:spPr>
          <a:xfrm>
            <a:off x="6049816" y="2082702"/>
            <a:ext cx="21618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76" name="Google Shape;176;g105733def06_6_336"/>
          <p:cNvSpPr txBox="1"/>
          <p:nvPr>
            <p:ph idx="6" type="body"/>
          </p:nvPr>
        </p:nvSpPr>
        <p:spPr>
          <a:xfrm>
            <a:off x="6049816" y="2875954"/>
            <a:ext cx="21618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7" name="Google Shape;177;g105733def06_6_33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8" name="Google Shape;178;g105733def06_6_33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g105733def06_6_33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0" name="Google Shape;180;g105733def06_6_336"/>
          <p:cNvGrpSpPr/>
          <p:nvPr/>
        </p:nvGrpSpPr>
        <p:grpSpPr>
          <a:xfrm>
            <a:off x="-112" y="0"/>
            <a:ext cx="1678894" cy="2328975"/>
            <a:chOff x="-150" y="0"/>
            <a:chExt cx="2238526" cy="3105300"/>
          </a:xfrm>
        </p:grpSpPr>
        <p:cxnSp>
          <p:nvCxnSpPr>
            <p:cNvPr id="181" name="Google Shape;181;g105733def06_6_336"/>
            <p:cNvCxnSpPr/>
            <p:nvPr/>
          </p:nvCxnSpPr>
          <p:spPr>
            <a:xfrm flipH="1">
              <a:off x="-150" y="0"/>
              <a:ext cx="1238400" cy="310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2" name="Google Shape;182;g105733def06_6_336"/>
            <p:cNvCxnSpPr/>
            <p:nvPr/>
          </p:nvCxnSpPr>
          <p:spPr>
            <a:xfrm flipH="1">
              <a:off x="76" y="0"/>
              <a:ext cx="2238300" cy="2476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solidFill>
          <a:schemeClr val="dk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5733def06_6_350"/>
          <p:cNvSpPr txBox="1"/>
          <p:nvPr>
            <p:ph type="ctrTitle"/>
          </p:nvPr>
        </p:nvSpPr>
        <p:spPr>
          <a:xfrm>
            <a:off x="3200400" y="1211802"/>
            <a:ext cx="31347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5" name="Google Shape;185;g105733def06_6_350"/>
          <p:cNvSpPr txBox="1"/>
          <p:nvPr>
            <p:ph idx="1" type="subTitle"/>
          </p:nvPr>
        </p:nvSpPr>
        <p:spPr>
          <a:xfrm>
            <a:off x="3200400" y="2428577"/>
            <a:ext cx="3134700" cy="1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86" name="Google Shape;186;g105733def06_6_3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38270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105733def06_6_350"/>
          <p:cNvSpPr txBox="1"/>
          <p:nvPr>
            <p:ph idx="10" type="dt"/>
          </p:nvPr>
        </p:nvSpPr>
        <p:spPr>
          <a:xfrm>
            <a:off x="3200400" y="4767263"/>
            <a:ext cx="133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8" name="Google Shape;188;g105733def06_6_350"/>
          <p:cNvSpPr txBox="1"/>
          <p:nvPr>
            <p:ph idx="11" type="ftr"/>
          </p:nvPr>
        </p:nvSpPr>
        <p:spPr>
          <a:xfrm>
            <a:off x="4859791" y="4767263"/>
            <a:ext cx="199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9" name="Google Shape;189;g105733def06_6_350"/>
          <p:cNvSpPr txBox="1"/>
          <p:nvPr>
            <p:ph idx="12" type="sldNum"/>
          </p:nvPr>
        </p:nvSpPr>
        <p:spPr>
          <a:xfrm>
            <a:off x="7184571" y="4767263"/>
            <a:ext cx="133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8 People">
  <p:cSld name="Team Slide 8 People"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g105733def06_6_357"/>
          <p:cNvGrpSpPr/>
          <p:nvPr/>
        </p:nvGrpSpPr>
        <p:grpSpPr>
          <a:xfrm>
            <a:off x="0" y="355465"/>
            <a:ext cx="9144000" cy="4216002"/>
            <a:chOff x="0" y="473953"/>
            <a:chExt cx="12192000" cy="5621336"/>
          </a:xfrm>
        </p:grpSpPr>
        <p:pic>
          <p:nvPicPr>
            <p:cNvPr id="192" name="Google Shape;192;g105733def06_6_35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473953"/>
              <a:ext cx="2057400" cy="1647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g105733def06_6_35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4" name="Google Shape;194;g105733def06_6_357"/>
          <p:cNvSpPr txBox="1"/>
          <p:nvPr>
            <p:ph type="title"/>
          </p:nvPr>
        </p:nvSpPr>
        <p:spPr>
          <a:xfrm>
            <a:off x="1413867" y="669133"/>
            <a:ext cx="6316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5" name="Google Shape;195;g105733def06_6_357"/>
          <p:cNvSpPr/>
          <p:nvPr>
            <p:ph idx="2" type="pic"/>
          </p:nvPr>
        </p:nvSpPr>
        <p:spPr>
          <a:xfrm>
            <a:off x="1407882" y="1821656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96" name="Google Shape;196;g105733def06_6_357"/>
          <p:cNvSpPr txBox="1"/>
          <p:nvPr>
            <p:ph idx="1" type="body"/>
          </p:nvPr>
        </p:nvSpPr>
        <p:spPr>
          <a:xfrm>
            <a:off x="1125126" y="2740784"/>
            <a:ext cx="13716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97" name="Google Shape;197;g105733def06_6_357"/>
          <p:cNvSpPr txBox="1"/>
          <p:nvPr>
            <p:ph idx="3" type="body"/>
          </p:nvPr>
        </p:nvSpPr>
        <p:spPr>
          <a:xfrm>
            <a:off x="1125126" y="2857310"/>
            <a:ext cx="13716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 sz="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98" name="Google Shape;198;g105733def06_6_357"/>
          <p:cNvSpPr/>
          <p:nvPr>
            <p:ph idx="4" type="pic"/>
          </p:nvPr>
        </p:nvSpPr>
        <p:spPr>
          <a:xfrm>
            <a:off x="3169702" y="1821656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99" name="Google Shape;199;g105733def06_6_357"/>
          <p:cNvSpPr txBox="1"/>
          <p:nvPr>
            <p:ph idx="5" type="body"/>
          </p:nvPr>
        </p:nvSpPr>
        <p:spPr>
          <a:xfrm>
            <a:off x="2886947" y="2740784"/>
            <a:ext cx="13716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00" name="Google Shape;200;g105733def06_6_357"/>
          <p:cNvSpPr txBox="1"/>
          <p:nvPr>
            <p:ph idx="6" type="body"/>
          </p:nvPr>
        </p:nvSpPr>
        <p:spPr>
          <a:xfrm>
            <a:off x="2886947" y="2857310"/>
            <a:ext cx="13716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 sz="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01" name="Google Shape;201;g105733def06_6_357"/>
          <p:cNvSpPr/>
          <p:nvPr>
            <p:ph idx="7" type="pic"/>
          </p:nvPr>
        </p:nvSpPr>
        <p:spPr>
          <a:xfrm>
            <a:off x="4991688" y="1821656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02" name="Google Shape;202;g105733def06_6_357"/>
          <p:cNvSpPr txBox="1"/>
          <p:nvPr>
            <p:ph idx="8" type="body"/>
          </p:nvPr>
        </p:nvSpPr>
        <p:spPr>
          <a:xfrm>
            <a:off x="4648766" y="2740784"/>
            <a:ext cx="15789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03" name="Google Shape;203;g105733def06_6_357"/>
          <p:cNvSpPr txBox="1"/>
          <p:nvPr>
            <p:ph idx="9" type="body"/>
          </p:nvPr>
        </p:nvSpPr>
        <p:spPr>
          <a:xfrm>
            <a:off x="4571999" y="2857310"/>
            <a:ext cx="17250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 sz="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04" name="Google Shape;204;g105733def06_6_357"/>
          <p:cNvSpPr/>
          <p:nvPr>
            <p:ph idx="13" type="pic"/>
          </p:nvPr>
        </p:nvSpPr>
        <p:spPr>
          <a:xfrm>
            <a:off x="6852611" y="1821656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05" name="Google Shape;205;g105733def06_6_357"/>
          <p:cNvSpPr txBox="1"/>
          <p:nvPr>
            <p:ph idx="14" type="body"/>
          </p:nvPr>
        </p:nvSpPr>
        <p:spPr>
          <a:xfrm>
            <a:off x="6569855" y="2740784"/>
            <a:ext cx="13716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06" name="Google Shape;206;g105733def06_6_357"/>
          <p:cNvSpPr txBox="1"/>
          <p:nvPr>
            <p:ph idx="15" type="body"/>
          </p:nvPr>
        </p:nvSpPr>
        <p:spPr>
          <a:xfrm>
            <a:off x="6558360" y="2857310"/>
            <a:ext cx="13830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 sz="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07" name="Google Shape;207;g105733def06_6_357"/>
          <p:cNvSpPr/>
          <p:nvPr>
            <p:ph idx="16" type="pic"/>
          </p:nvPr>
        </p:nvSpPr>
        <p:spPr>
          <a:xfrm>
            <a:off x="1407882" y="3215783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08" name="Google Shape;208;g105733def06_6_357"/>
          <p:cNvSpPr txBox="1"/>
          <p:nvPr>
            <p:ph idx="17" type="body"/>
          </p:nvPr>
        </p:nvSpPr>
        <p:spPr>
          <a:xfrm>
            <a:off x="1125126" y="4134911"/>
            <a:ext cx="13716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09" name="Google Shape;209;g105733def06_6_357"/>
          <p:cNvSpPr txBox="1"/>
          <p:nvPr>
            <p:ph idx="18" type="body"/>
          </p:nvPr>
        </p:nvSpPr>
        <p:spPr>
          <a:xfrm>
            <a:off x="1125126" y="4251437"/>
            <a:ext cx="13716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 sz="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10" name="Google Shape;210;g105733def06_6_357"/>
          <p:cNvSpPr/>
          <p:nvPr>
            <p:ph idx="19" type="pic"/>
          </p:nvPr>
        </p:nvSpPr>
        <p:spPr>
          <a:xfrm>
            <a:off x="3169702" y="3215783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11" name="Google Shape;211;g105733def06_6_357"/>
          <p:cNvSpPr txBox="1"/>
          <p:nvPr>
            <p:ph idx="20" type="body"/>
          </p:nvPr>
        </p:nvSpPr>
        <p:spPr>
          <a:xfrm>
            <a:off x="2886947" y="4134911"/>
            <a:ext cx="13716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12" name="Google Shape;212;g105733def06_6_357"/>
          <p:cNvSpPr txBox="1"/>
          <p:nvPr>
            <p:ph idx="21" type="body"/>
          </p:nvPr>
        </p:nvSpPr>
        <p:spPr>
          <a:xfrm>
            <a:off x="2886947" y="4251437"/>
            <a:ext cx="13716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 sz="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13" name="Google Shape;213;g105733def06_6_357"/>
          <p:cNvSpPr/>
          <p:nvPr>
            <p:ph idx="22" type="pic"/>
          </p:nvPr>
        </p:nvSpPr>
        <p:spPr>
          <a:xfrm>
            <a:off x="4991688" y="3215783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14" name="Google Shape;214;g105733def06_6_357"/>
          <p:cNvSpPr txBox="1"/>
          <p:nvPr>
            <p:ph idx="23" type="body"/>
          </p:nvPr>
        </p:nvSpPr>
        <p:spPr>
          <a:xfrm>
            <a:off x="4754945" y="4134911"/>
            <a:ext cx="13716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15" name="Google Shape;215;g105733def06_6_357"/>
          <p:cNvSpPr txBox="1"/>
          <p:nvPr>
            <p:ph idx="24" type="body"/>
          </p:nvPr>
        </p:nvSpPr>
        <p:spPr>
          <a:xfrm>
            <a:off x="4754945" y="4251437"/>
            <a:ext cx="13602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 sz="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16" name="Google Shape;216;g105733def06_6_357"/>
          <p:cNvSpPr/>
          <p:nvPr>
            <p:ph idx="25" type="pic"/>
          </p:nvPr>
        </p:nvSpPr>
        <p:spPr>
          <a:xfrm>
            <a:off x="6852611" y="3215783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17" name="Google Shape;217;g105733def06_6_357"/>
          <p:cNvSpPr txBox="1"/>
          <p:nvPr>
            <p:ph idx="26" type="body"/>
          </p:nvPr>
        </p:nvSpPr>
        <p:spPr>
          <a:xfrm>
            <a:off x="6569855" y="4134911"/>
            <a:ext cx="13716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18" name="Google Shape;218;g105733def06_6_357"/>
          <p:cNvSpPr txBox="1"/>
          <p:nvPr>
            <p:ph idx="27" type="body"/>
          </p:nvPr>
        </p:nvSpPr>
        <p:spPr>
          <a:xfrm>
            <a:off x="6558360" y="4251437"/>
            <a:ext cx="13830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 sz="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19" name="Google Shape;219;g105733def06_6_35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0" name="Google Shape;220;g105733def06_6_35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1" name="Google Shape;221;g105733def06_6_35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5733def06_6_213"/>
          <p:cNvSpPr/>
          <p:nvPr/>
        </p:nvSpPr>
        <p:spPr>
          <a:xfrm>
            <a:off x="7497302" y="1097280"/>
            <a:ext cx="1646699" cy="411479"/>
          </a:xfrm>
          <a:custGeom>
            <a:rect b="b" l="l" r="r" t="t"/>
            <a:pathLst>
              <a:path extrusionOk="0" h="548638" w="2195598">
                <a:moveTo>
                  <a:pt x="255073" y="0"/>
                </a:moveTo>
                <a:lnTo>
                  <a:pt x="2195598" y="0"/>
                </a:lnTo>
                <a:lnTo>
                  <a:pt x="2195598" y="548638"/>
                </a:lnTo>
                <a:lnTo>
                  <a:pt x="0" y="548638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g105733def06_6_213"/>
          <p:cNvSpPr/>
          <p:nvPr/>
        </p:nvSpPr>
        <p:spPr>
          <a:xfrm rot="10800000">
            <a:off x="-2" y="685800"/>
            <a:ext cx="1646697" cy="411479"/>
          </a:xfrm>
          <a:custGeom>
            <a:rect b="b" l="l" r="r" t="t"/>
            <a:pathLst>
              <a:path extrusionOk="0" h="548638" w="2195596">
                <a:moveTo>
                  <a:pt x="2195596" y="548638"/>
                </a:moveTo>
                <a:lnTo>
                  <a:pt x="0" y="548638"/>
                </a:lnTo>
                <a:lnTo>
                  <a:pt x="255073" y="0"/>
                </a:lnTo>
                <a:lnTo>
                  <a:pt x="2195596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g105733def06_6_213"/>
          <p:cNvSpPr txBox="1"/>
          <p:nvPr>
            <p:ph idx="1" type="body"/>
          </p:nvPr>
        </p:nvSpPr>
        <p:spPr>
          <a:xfrm>
            <a:off x="1828800" y="1714500"/>
            <a:ext cx="5486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200"/>
              <a:buFont typeface="Arial"/>
              <a:buNone/>
              <a:defRPr/>
            </a:lvl1pPr>
            <a:lvl2pPr indent="-228600" lvl="1" marL="9144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rgbClr val="7F7F7F"/>
                </a:solidFill>
              </a:defRPr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0" name="Google Shape;50;g105733def06_6_213"/>
          <p:cNvSpPr txBox="1"/>
          <p:nvPr>
            <p:ph type="title"/>
          </p:nvPr>
        </p:nvSpPr>
        <p:spPr>
          <a:xfrm>
            <a:off x="1484644" y="685800"/>
            <a:ext cx="6174600" cy="82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Tahoma"/>
              <a:buNone/>
              <a:defRPr>
                <a:solidFill>
                  <a:schemeClr val="accent3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g105733def06_6_213"/>
          <p:cNvSpPr/>
          <p:nvPr/>
        </p:nvSpPr>
        <p:spPr>
          <a:xfrm>
            <a:off x="7335249" y="685800"/>
            <a:ext cx="513754" cy="822960"/>
          </a:xfrm>
          <a:custGeom>
            <a:rect b="b" l="l" r="r" t="t"/>
            <a:pathLst>
              <a:path extrusionOk="0" h="1097280" w="685006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g105733def06_6_213"/>
          <p:cNvSpPr/>
          <p:nvPr/>
        </p:nvSpPr>
        <p:spPr>
          <a:xfrm>
            <a:off x="1294996" y="685800"/>
            <a:ext cx="513755" cy="822960"/>
          </a:xfrm>
          <a:custGeom>
            <a:rect b="b" l="l" r="r" t="t"/>
            <a:pathLst>
              <a:path extrusionOk="0" h="1097280" w="685006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105733def06_6_213"/>
          <p:cNvSpPr/>
          <p:nvPr/>
        </p:nvSpPr>
        <p:spPr>
          <a:xfrm>
            <a:off x="7497302" y="1097280"/>
            <a:ext cx="256877" cy="411480"/>
          </a:xfrm>
          <a:custGeom>
            <a:rect b="b" l="l" r="r" t="t"/>
            <a:pathLst>
              <a:path extrusionOk="0" h="1097280" w="685006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g105733def06_6_213"/>
          <p:cNvSpPr/>
          <p:nvPr/>
        </p:nvSpPr>
        <p:spPr>
          <a:xfrm>
            <a:off x="1389820" y="685800"/>
            <a:ext cx="256877" cy="411480"/>
          </a:xfrm>
          <a:custGeom>
            <a:rect b="b" l="l" r="r" t="t"/>
            <a:pathLst>
              <a:path extrusionOk="0" h="1097280" w="685006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">
  <p:cSld name="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5733def06_6_222"/>
          <p:cNvSpPr txBox="1"/>
          <p:nvPr>
            <p:ph type="title"/>
          </p:nvPr>
        </p:nvSpPr>
        <p:spPr>
          <a:xfrm>
            <a:off x="1" y="137160"/>
            <a:ext cx="6726000" cy="41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34290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Tahoma"/>
              <a:buNone/>
              <a:defRPr sz="1500">
                <a:solidFill>
                  <a:schemeClr val="accent3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g105733def06_6_222"/>
          <p:cNvSpPr txBox="1"/>
          <p:nvPr>
            <p:ph idx="1" type="body"/>
          </p:nvPr>
        </p:nvSpPr>
        <p:spPr>
          <a:xfrm>
            <a:off x="628650" y="822960"/>
            <a:ext cx="7886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/>
          </a:bodyPr>
          <a:lstStyle>
            <a:lvl1pPr indent="-3048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/>
            </a:lvl2pPr>
            <a:lvl3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4pPr>
            <a:lvl5pPr indent="-29845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8" name="Google Shape;58;g105733def06_6_222"/>
          <p:cNvSpPr/>
          <p:nvPr/>
        </p:nvSpPr>
        <p:spPr>
          <a:xfrm>
            <a:off x="6783930" y="137160"/>
            <a:ext cx="2360071" cy="411479"/>
          </a:xfrm>
          <a:custGeom>
            <a:rect b="b" l="l" r="r" t="t"/>
            <a:pathLst>
              <a:path extrusionOk="0" h="548638" w="3146761">
                <a:moveTo>
                  <a:pt x="255073" y="0"/>
                </a:moveTo>
                <a:lnTo>
                  <a:pt x="3146761" y="0"/>
                </a:lnTo>
                <a:lnTo>
                  <a:pt x="3146761" y="548638"/>
                </a:lnTo>
                <a:lnTo>
                  <a:pt x="0" y="548638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105733def06_6_222"/>
          <p:cNvSpPr/>
          <p:nvPr/>
        </p:nvSpPr>
        <p:spPr>
          <a:xfrm>
            <a:off x="6588100" y="137160"/>
            <a:ext cx="333772" cy="411479"/>
          </a:xfrm>
          <a:custGeom>
            <a:rect b="b" l="l" r="r" t="t"/>
            <a:pathLst>
              <a:path extrusionOk="0" h="548638" w="445029">
                <a:moveTo>
                  <a:pt x="251662" y="0"/>
                </a:moveTo>
                <a:lnTo>
                  <a:pt x="445029" y="0"/>
                </a:lnTo>
                <a:lnTo>
                  <a:pt x="193367" y="548638"/>
                </a:lnTo>
                <a:lnTo>
                  <a:pt x="0" y="54863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5733def06_6_227"/>
          <p:cNvSpPr txBox="1"/>
          <p:nvPr>
            <p:ph type="title"/>
          </p:nvPr>
        </p:nvSpPr>
        <p:spPr>
          <a:xfrm>
            <a:off x="4107656" y="1253729"/>
            <a:ext cx="38337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g105733def06_6_227"/>
          <p:cNvSpPr txBox="1"/>
          <p:nvPr>
            <p:ph idx="1" type="body"/>
          </p:nvPr>
        </p:nvSpPr>
        <p:spPr>
          <a:xfrm>
            <a:off x="4107656" y="2745580"/>
            <a:ext cx="38337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grpSp>
        <p:nvGrpSpPr>
          <p:cNvPr id="63" name="Google Shape;63;g105733def06_6_227"/>
          <p:cNvGrpSpPr/>
          <p:nvPr/>
        </p:nvGrpSpPr>
        <p:grpSpPr>
          <a:xfrm>
            <a:off x="0" y="-28"/>
            <a:ext cx="3571876" cy="3889800"/>
            <a:chOff x="0" y="-37"/>
            <a:chExt cx="4762501" cy="5186400"/>
          </a:xfrm>
        </p:grpSpPr>
        <p:cxnSp>
          <p:nvCxnSpPr>
            <p:cNvPr id="64" name="Google Shape;64;g105733def06_6_227"/>
            <p:cNvCxnSpPr/>
            <p:nvPr/>
          </p:nvCxnSpPr>
          <p:spPr>
            <a:xfrm rot="10800000">
              <a:off x="0" y="876375"/>
              <a:ext cx="4762500" cy="1628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" name="Google Shape;65;g105733def06_6_227"/>
            <p:cNvCxnSpPr/>
            <p:nvPr/>
          </p:nvCxnSpPr>
          <p:spPr>
            <a:xfrm rot="10800000">
              <a:off x="2638501" y="-37"/>
              <a:ext cx="2124000" cy="5186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6" name="Google Shape;66;g105733def06_6_2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g105733def06_6_2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g105733def06_6_2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25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5733def06_6_236"/>
          <p:cNvSpPr txBox="1"/>
          <p:nvPr>
            <p:ph type="ctrTitle"/>
          </p:nvPr>
        </p:nvSpPr>
        <p:spPr>
          <a:xfrm>
            <a:off x="4812030" y="3326130"/>
            <a:ext cx="3706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g105733def06_6_236"/>
          <p:cNvSpPr txBox="1"/>
          <p:nvPr>
            <p:ph idx="1" type="subTitle"/>
          </p:nvPr>
        </p:nvSpPr>
        <p:spPr>
          <a:xfrm>
            <a:off x="4812031" y="4190167"/>
            <a:ext cx="37065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72" name="Google Shape;72;g105733def06_6_236"/>
          <p:cNvPicPr preferRelativeResize="0"/>
          <p:nvPr/>
        </p:nvPicPr>
        <p:blipFill rotWithShape="1">
          <a:blip r:embed="rId2">
            <a:alphaModFix/>
          </a:blip>
          <a:srcRect b="-7" l="9354" r="0" t="23654"/>
          <a:stretch/>
        </p:blipFill>
        <p:spPr>
          <a:xfrm>
            <a:off x="0" y="0"/>
            <a:ext cx="7116238" cy="3790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b="0" i="0" sz="3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5733def06_6_20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g105733def06_6_20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g105733def06_6_20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g105733def06_6_20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g105733def06_6_20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"/>
          <p:cNvSpPr txBox="1"/>
          <p:nvPr>
            <p:ph type="ctrTitle"/>
          </p:nvPr>
        </p:nvSpPr>
        <p:spPr>
          <a:xfrm>
            <a:off x="1700184" y="1991850"/>
            <a:ext cx="6441951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b="0" lang="en-US" sz="5400"/>
              <a:t>UMD Alumni Events Analysis</a:t>
            </a:r>
            <a:endParaRPr sz="5400"/>
          </a:p>
        </p:txBody>
      </p:sp>
      <p:sp>
        <p:nvSpPr>
          <p:cNvPr id="227" name="Google Shape;227;p1"/>
          <p:cNvSpPr txBox="1"/>
          <p:nvPr/>
        </p:nvSpPr>
        <p:spPr>
          <a:xfrm>
            <a:off x="1532100" y="3554225"/>
            <a:ext cx="59862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6CAF"/>
                </a:solidFill>
                <a:latin typeface="Arial"/>
                <a:ea typeface="Arial"/>
                <a:cs typeface="Arial"/>
                <a:sym typeface="Arial"/>
              </a:rPr>
              <a:t>Team 14</a:t>
            </a:r>
            <a:endParaRPr b="1" i="0" sz="1800" u="none" cap="none" strike="noStrike">
              <a:solidFill>
                <a:srgbClr val="006CA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">
              <a:solidFill>
                <a:srgbClr val="006CA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Jinping (Bell</a:t>
            </a:r>
            <a:r>
              <a:rPr lang="en-US"/>
              <a:t>a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Guo, Siying (</a:t>
            </a:r>
            <a:r>
              <a:rPr lang="en-US"/>
              <a:t>Skylar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Li, Tanya Singh, Sowmya Murukuti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"/>
          <p:cNvSpPr txBox="1"/>
          <p:nvPr/>
        </p:nvSpPr>
        <p:spPr>
          <a:xfrm>
            <a:off x="7283395" y="135172"/>
            <a:ext cx="170157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6CAF"/>
                </a:solidFill>
                <a:latin typeface="Arial"/>
                <a:ea typeface="Arial"/>
                <a:cs typeface="Arial"/>
                <a:sym typeface="Arial"/>
              </a:rPr>
              <a:t>Project_0506_14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5733df2eb_0_382"/>
          <p:cNvSpPr txBox="1"/>
          <p:nvPr/>
        </p:nvSpPr>
        <p:spPr>
          <a:xfrm>
            <a:off x="1989469" y="1953075"/>
            <a:ext cx="41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6" name="Google Shape;336;g105733df2eb_0_3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59413"/>
            <a:ext cx="7400326" cy="4084087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105733df2eb_0_382"/>
          <p:cNvSpPr/>
          <p:nvPr/>
        </p:nvSpPr>
        <p:spPr>
          <a:xfrm>
            <a:off x="1576975" y="2040625"/>
            <a:ext cx="481800" cy="28416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105733df2eb_0_382"/>
          <p:cNvSpPr/>
          <p:nvPr/>
        </p:nvSpPr>
        <p:spPr>
          <a:xfrm>
            <a:off x="4801125" y="1507819"/>
            <a:ext cx="481800" cy="337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105733df2eb_0_382"/>
          <p:cNvSpPr txBox="1"/>
          <p:nvPr>
            <p:ph type="title"/>
          </p:nvPr>
        </p:nvSpPr>
        <p:spPr>
          <a:xfrm>
            <a:off x="28750" y="-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4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Findings</a:t>
            </a:r>
            <a:r>
              <a:rPr b="1" lang="en-US" sz="2400"/>
              <a:t> </a:t>
            </a:r>
            <a:r>
              <a:rPr b="1" lang="en-US" sz="24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- Group</a:t>
            </a:r>
            <a:endParaRPr sz="24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40" name="Google Shape;340;g105733df2eb_0_382"/>
          <p:cNvSpPr txBox="1"/>
          <p:nvPr/>
        </p:nvSpPr>
        <p:spPr>
          <a:xfrm>
            <a:off x="5669600" y="1507825"/>
            <a:ext cx="3115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Source Sans Pro"/>
                <a:ea typeface="Source Sans Pro"/>
                <a:cs typeface="Source Sans Pro"/>
                <a:sym typeface="Source Sans Pro"/>
              </a:rPr>
              <a:t>P99 : </a:t>
            </a:r>
            <a:r>
              <a:rPr b="1" lang="en-US" sz="1500">
                <a:latin typeface="Source Sans Pro"/>
                <a:ea typeface="Source Sans Pro"/>
                <a:cs typeface="Source Sans Pro"/>
                <a:sym typeface="Source Sans Pro"/>
              </a:rPr>
              <a:t>CP Social-General</a:t>
            </a:r>
            <a:endParaRPr b="1" sz="1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g105733df2eb_0_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6975"/>
            <a:ext cx="7168150" cy="398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g105733df2eb_0_191"/>
          <p:cNvSpPr/>
          <p:nvPr/>
        </p:nvSpPr>
        <p:spPr>
          <a:xfrm>
            <a:off x="556725" y="1547600"/>
            <a:ext cx="488400" cy="3330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105733df2eb_0_191"/>
          <p:cNvSpPr/>
          <p:nvPr/>
        </p:nvSpPr>
        <p:spPr>
          <a:xfrm>
            <a:off x="4169500" y="1547600"/>
            <a:ext cx="488400" cy="3330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105733df2eb_0_191"/>
          <p:cNvSpPr txBox="1"/>
          <p:nvPr>
            <p:ph type="title"/>
          </p:nvPr>
        </p:nvSpPr>
        <p:spPr>
          <a:xfrm>
            <a:off x="28750" y="-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4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Findings</a:t>
            </a:r>
            <a:r>
              <a:rPr b="1" lang="en-US" sz="2400"/>
              <a:t> </a:t>
            </a:r>
            <a:r>
              <a:rPr b="1" lang="en-US" sz="24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- Location</a:t>
            </a:r>
            <a:endParaRPr sz="24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50" name="Google Shape;350;g105733df2eb_0_191"/>
          <p:cNvSpPr txBox="1"/>
          <p:nvPr/>
        </p:nvSpPr>
        <p:spPr>
          <a:xfrm>
            <a:off x="6008325" y="606875"/>
            <a:ext cx="394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b="1" lang="en-US">
                <a:latin typeface="Source Sans Pro"/>
                <a:ea typeface="Source Sans Pro"/>
                <a:cs typeface="Source Sans Pro"/>
                <a:sym typeface="Source Sans Pro"/>
              </a:rPr>
              <a:t>CP International- South Korea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</a:pPr>
            <a:r>
              <a:rPr b="1" lang="en-US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CP Northeast- General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05733df2eb_0_60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6" name="Google Shape;356;g105733df2eb_0_60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400"/>
              <a:t>Recommendations</a:t>
            </a:r>
            <a:endParaRPr sz="2400"/>
          </a:p>
        </p:txBody>
      </p:sp>
      <p:sp>
        <p:nvSpPr>
          <p:cNvPr id="357" name="Google Shape;357;g105733df2eb_0_608"/>
          <p:cNvSpPr/>
          <p:nvPr/>
        </p:nvSpPr>
        <p:spPr>
          <a:xfrm>
            <a:off x="786150" y="1184088"/>
            <a:ext cx="7882500" cy="3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Source Sans Pro"/>
                <a:ea typeface="Source Sans Pro"/>
                <a:cs typeface="Source Sans Pro"/>
                <a:sym typeface="Source Sans Pro"/>
              </a:rPr>
              <a:t>Based on First Time Attendees Data</a:t>
            </a:r>
            <a:endParaRPr b="1"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Target marketing can be done for </a:t>
            </a:r>
            <a:r>
              <a:rPr b="1" lang="en-US" sz="16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age groups 19-30</a:t>
            </a: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More events can be planned around </a:t>
            </a:r>
            <a:r>
              <a:rPr b="1" lang="en-US" sz="16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May</a:t>
            </a:r>
            <a:r>
              <a:rPr lang="en-US" sz="16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and least during </a:t>
            </a:r>
            <a:r>
              <a:rPr b="1" lang="en-US" sz="16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June</a:t>
            </a: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-"/>
            </a:pP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Organize more events on </a:t>
            </a:r>
            <a:r>
              <a:rPr b="1" lang="en-US" sz="16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CP International- South Korea</a:t>
            </a:r>
            <a:r>
              <a:rPr b="1" lang="en-US" sz="16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1" sz="16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-"/>
            </a:pP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Target marketing can be done for Group code </a:t>
            </a:r>
            <a:r>
              <a:rPr b="1" lang="en-US" sz="16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POO</a:t>
            </a: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05733df2eb_0_62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3" name="Google Shape;363;g105733df2eb_0_62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400"/>
              <a:t>Recommendations</a:t>
            </a:r>
            <a:endParaRPr sz="2400"/>
          </a:p>
        </p:txBody>
      </p:sp>
      <p:sp>
        <p:nvSpPr>
          <p:cNvPr id="364" name="Google Shape;364;g105733df2eb_0_626"/>
          <p:cNvSpPr/>
          <p:nvPr/>
        </p:nvSpPr>
        <p:spPr>
          <a:xfrm>
            <a:off x="786150" y="1103475"/>
            <a:ext cx="7882500" cy="3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Source Sans Pro"/>
                <a:ea typeface="Source Sans Pro"/>
                <a:cs typeface="Source Sans Pro"/>
                <a:sym typeface="Source Sans Pro"/>
              </a:rPr>
              <a:t>Based on Major Gift Prospects</a:t>
            </a:r>
            <a:endParaRPr b="1"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-"/>
            </a:pPr>
            <a:r>
              <a:rPr b="1" lang="en-US" sz="16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Age groups 70-75</a:t>
            </a: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 can be made our target market.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-"/>
            </a:pP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More events in </a:t>
            </a:r>
            <a:r>
              <a:rPr b="1" lang="en-US" sz="16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September</a:t>
            </a:r>
            <a:r>
              <a:rPr b="1" lang="en-US" sz="16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and less events in August.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-"/>
            </a:pP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Gifting prospects are highest in Location code of </a:t>
            </a:r>
            <a:r>
              <a:rPr b="1" lang="en-US" sz="16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CP Northeast- General</a:t>
            </a: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-"/>
            </a:pP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More marketing among group codes </a:t>
            </a:r>
            <a:r>
              <a:rPr b="1" lang="en-US" sz="16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PH9 </a:t>
            </a: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and </a:t>
            </a:r>
            <a:r>
              <a:rPr b="1" lang="en-US" sz="16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P99 </a:t>
            </a: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for higher donation prospects.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400"/>
              <a:t>Future Work</a:t>
            </a:r>
            <a:endParaRPr/>
          </a:p>
        </p:txBody>
      </p:sp>
      <p:sp>
        <p:nvSpPr>
          <p:cNvPr id="370" name="Google Shape;370;p1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1299332" y="1441146"/>
            <a:ext cx="7058518" cy="2168805"/>
            <a:chOff x="6332670" y="5663946"/>
            <a:chExt cx="856627" cy="594715"/>
          </a:xfrm>
        </p:grpSpPr>
        <p:grpSp>
          <p:nvGrpSpPr>
            <p:cNvPr id="372" name="Google Shape;372;p14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373" name="Google Shape;373;p14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74" name="Google Shape;374;p14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375" name="Google Shape;375;p14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376" name="Google Shape;376;p14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77" name="Google Shape;377;p14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378" name="Google Shape;378;p14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379" name="Google Shape;379;p14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80" name="Google Shape;380;p14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</p:grpSp>
      <p:sp>
        <p:nvSpPr>
          <p:cNvPr id="381" name="Google Shape;381;p14"/>
          <p:cNvSpPr txBox="1"/>
          <p:nvPr/>
        </p:nvSpPr>
        <p:spPr>
          <a:xfrm>
            <a:off x="2295528" y="1578819"/>
            <a:ext cx="5066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 </a:t>
            </a:r>
            <a:r>
              <a:rPr b="1" i="0" lang="en-US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Machine Learning for better strategy formation. </a:t>
            </a:r>
            <a:endParaRPr b="1"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2" name="Google Shape;382;p14"/>
          <p:cNvSpPr txBox="1"/>
          <p:nvPr/>
        </p:nvSpPr>
        <p:spPr>
          <a:xfrm>
            <a:off x="1624940" y="2371652"/>
            <a:ext cx="589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 Use Cloud Storage and availability of Long - term Data Structure. </a:t>
            </a:r>
            <a:endParaRPr i="0" sz="15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3" name="Google Shape;383;p14"/>
          <p:cNvSpPr txBox="1"/>
          <p:nvPr/>
        </p:nvSpPr>
        <p:spPr>
          <a:xfrm>
            <a:off x="2374115" y="3082142"/>
            <a:ext cx="490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Gather More Demographic Details</a:t>
            </a:r>
            <a:endParaRPr b="1"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5"/>
          <p:cNvSpPr txBox="1"/>
          <p:nvPr>
            <p:ph idx="4294967295" type="ctrTitle"/>
          </p:nvPr>
        </p:nvSpPr>
        <p:spPr>
          <a:xfrm>
            <a:off x="820019" y="144237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-US" sz="6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Thanks!</a:t>
            </a:r>
            <a:endParaRPr b="1" i="0" sz="6000" u="none" cap="none" strike="noStrike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89" name="Google Shape;389;p15"/>
          <p:cNvSpPr txBox="1"/>
          <p:nvPr>
            <p:ph idx="4294967295" type="subTitle"/>
          </p:nvPr>
        </p:nvSpPr>
        <p:spPr>
          <a:xfrm>
            <a:off x="820019" y="2602172"/>
            <a:ext cx="65937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Any questions?</a:t>
            </a:r>
            <a:endParaRPr b="1" i="0" sz="36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0" name="Google Shape;390;p1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"/>
          <p:cNvSpPr txBox="1"/>
          <p:nvPr>
            <p:ph type="title"/>
          </p:nvPr>
        </p:nvSpPr>
        <p:spPr>
          <a:xfrm>
            <a:off x="786150" y="94422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4000"/>
              <a:t>Agenda</a:t>
            </a:r>
            <a:endParaRPr sz="4000"/>
          </a:p>
        </p:txBody>
      </p:sp>
      <p:sp>
        <p:nvSpPr>
          <p:cNvPr id="234" name="Google Shape;234;p2"/>
          <p:cNvSpPr txBox="1"/>
          <p:nvPr/>
        </p:nvSpPr>
        <p:spPr>
          <a:xfrm>
            <a:off x="1128087" y="1876566"/>
            <a:ext cx="5145122" cy="32669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Introduction: mission statements and objectives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Findings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Work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5" name="Google Shape;235;p2"/>
          <p:cNvSpPr txBox="1"/>
          <p:nvPr/>
        </p:nvSpPr>
        <p:spPr>
          <a:xfrm>
            <a:off x="4395856" y="1164834"/>
            <a:ext cx="3318300" cy="23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6" name="Google Shape;236;p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7" name="Google Shape;237;p2"/>
          <p:cNvGrpSpPr/>
          <p:nvPr/>
        </p:nvGrpSpPr>
        <p:grpSpPr>
          <a:xfrm rot="-8052811">
            <a:off x="650648" y="1928919"/>
            <a:ext cx="265296" cy="282302"/>
            <a:chOff x="2594050" y="1631825"/>
            <a:chExt cx="439625" cy="439625"/>
          </a:xfrm>
        </p:grpSpPr>
        <p:sp>
          <p:nvSpPr>
            <p:cNvPr id="238" name="Google Shape;238;p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" name="Google Shape;242;p2"/>
          <p:cNvGrpSpPr/>
          <p:nvPr/>
        </p:nvGrpSpPr>
        <p:grpSpPr>
          <a:xfrm rot="-8061245">
            <a:off x="651042" y="2400320"/>
            <a:ext cx="265296" cy="282302"/>
            <a:chOff x="2594050" y="1631825"/>
            <a:chExt cx="439625" cy="439625"/>
          </a:xfrm>
        </p:grpSpPr>
        <p:sp>
          <p:nvSpPr>
            <p:cNvPr id="243" name="Google Shape;243;p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7" name="Google Shape;247;p2"/>
          <p:cNvGrpSpPr/>
          <p:nvPr/>
        </p:nvGrpSpPr>
        <p:grpSpPr>
          <a:xfrm rot="-8032491">
            <a:off x="650107" y="2787187"/>
            <a:ext cx="265296" cy="282302"/>
            <a:chOff x="2594050" y="1631825"/>
            <a:chExt cx="439625" cy="439625"/>
          </a:xfrm>
        </p:grpSpPr>
        <p:sp>
          <p:nvSpPr>
            <p:cNvPr id="248" name="Google Shape;248;p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" name="Google Shape;252;p2"/>
          <p:cNvGrpSpPr/>
          <p:nvPr/>
        </p:nvGrpSpPr>
        <p:grpSpPr>
          <a:xfrm rot="-8108330">
            <a:off x="643331" y="3258936"/>
            <a:ext cx="265296" cy="282302"/>
            <a:chOff x="2594050" y="1631825"/>
            <a:chExt cx="439625" cy="439625"/>
          </a:xfrm>
        </p:grpSpPr>
        <p:sp>
          <p:nvSpPr>
            <p:cNvPr id="253" name="Google Shape;253;p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7" name="Google Shape;257;p2"/>
          <p:cNvGrpSpPr/>
          <p:nvPr/>
        </p:nvGrpSpPr>
        <p:grpSpPr>
          <a:xfrm rot="-8108330">
            <a:off x="642791" y="3671189"/>
            <a:ext cx="265296" cy="282302"/>
            <a:chOff x="2594050" y="1631825"/>
            <a:chExt cx="439625" cy="439625"/>
          </a:xfrm>
        </p:grpSpPr>
        <p:sp>
          <p:nvSpPr>
            <p:cNvPr id="258" name="Google Shape;258;p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800"/>
              <a:t>Introduction</a:t>
            </a:r>
            <a:endParaRPr/>
          </a:p>
        </p:txBody>
      </p:sp>
      <p:sp>
        <p:nvSpPr>
          <p:cNvPr id="267" name="Google Shape;267;p3"/>
          <p:cNvSpPr txBox="1"/>
          <p:nvPr>
            <p:ph idx="1" type="body"/>
          </p:nvPr>
        </p:nvSpPr>
        <p:spPr>
          <a:xfrm>
            <a:off x="786150" y="1095775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b="1" lang="en-US" sz="2000"/>
              <a:t>Mission Statements :</a:t>
            </a:r>
            <a:endParaRPr sz="2000"/>
          </a:p>
          <a:p>
            <a:pPr indent="0" lvl="0" marL="76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/>
              <a:t>	To identify the variables that affect first-time </a:t>
            </a:r>
            <a:endParaRPr/>
          </a:p>
          <a:p>
            <a:pPr indent="381000" lvl="0" marL="76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/>
              <a:t>attendees and major gift prospect attendees.</a:t>
            </a:r>
            <a:endParaRPr/>
          </a:p>
          <a:p>
            <a:pPr indent="381000" lvl="0" marL="76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/>
              <a:t> 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b="1" lang="en-US" sz="2000"/>
              <a:t>Objectives:</a:t>
            </a:r>
            <a:endParaRPr sz="2000"/>
          </a:p>
          <a:p>
            <a:pPr indent="0" lvl="0" marL="76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/>
              <a:t>	To attract more first time attendees.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/>
              <a:t>	To obtain more major prospects.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268" name="Google Shape;268;p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"/>
          <p:cNvSpPr txBox="1"/>
          <p:nvPr>
            <p:ph idx="1" type="body"/>
          </p:nvPr>
        </p:nvSpPr>
        <p:spPr>
          <a:xfrm>
            <a:off x="786136" y="1200150"/>
            <a:ext cx="7618248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b="1" lang="en-US"/>
              <a:t>Descriptive method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Base on historical data (from FY 2013 to FY 2020) in order to identify patterns 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b="1" lang="en-US" sz="1800"/>
              <a:t>Reason:</a:t>
            </a:r>
            <a:endParaRPr sz="18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Categorical variables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Providing basic information about variables in a dataset 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Highlighting  potential relationships between variables</a:t>
            </a:r>
            <a:endParaRPr/>
          </a:p>
        </p:txBody>
      </p:sp>
      <p:sp>
        <p:nvSpPr>
          <p:cNvPr id="274" name="Google Shape;274;p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400"/>
              <a:t>Method</a:t>
            </a:r>
            <a:endParaRPr/>
          </a:p>
        </p:txBody>
      </p:sp>
      <p:sp>
        <p:nvSpPr>
          <p:cNvPr id="275" name="Google Shape;275;p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"/>
          <p:cNvSpPr txBox="1"/>
          <p:nvPr>
            <p:ph type="title"/>
          </p:nvPr>
        </p:nvSpPr>
        <p:spPr>
          <a:xfrm>
            <a:off x="396925" y="210181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800"/>
              <a:t>Method (Cont)</a:t>
            </a:r>
            <a:endParaRPr sz="2800"/>
          </a:p>
        </p:txBody>
      </p:sp>
      <p:sp>
        <p:nvSpPr>
          <p:cNvPr id="281" name="Google Shape;281;p5"/>
          <p:cNvSpPr txBox="1"/>
          <p:nvPr>
            <p:ph idx="1" type="body"/>
          </p:nvPr>
        </p:nvSpPr>
        <p:spPr>
          <a:xfrm>
            <a:off x="55522" y="912765"/>
            <a:ext cx="7427100" cy="30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1" lang="en-US" sz="2000"/>
              <a:t>Data Preparation</a:t>
            </a:r>
            <a:endParaRPr sz="2000"/>
          </a:p>
          <a:p>
            <a:pPr indent="-342900" lvl="0" marL="4191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-US" sz="1600"/>
              <a:t>Merge Data</a:t>
            </a:r>
            <a:endParaRPr/>
          </a:p>
          <a:p>
            <a:pPr indent="-342900" lvl="0" marL="4191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-US" sz="1600"/>
              <a:t>Check Data</a:t>
            </a:r>
            <a:endParaRPr b="1" sz="1600"/>
          </a:p>
          <a:p>
            <a:pPr indent="0" lvl="0" marL="76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❖"/>
            </a:pPr>
            <a:r>
              <a:rPr lang="en-US" sz="2000">
                <a:solidFill>
                  <a:srgbClr val="000000"/>
                </a:solidFill>
              </a:rPr>
              <a:t>Check Missing Value</a:t>
            </a:r>
            <a:endParaRPr sz="2000"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❖"/>
            </a:pPr>
            <a:r>
              <a:rPr lang="en-US" sz="2000">
                <a:solidFill>
                  <a:srgbClr val="000000"/>
                </a:solidFill>
              </a:rPr>
              <a:t>Descriptive Statistics</a:t>
            </a:r>
            <a:endParaRPr sz="2000"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❖"/>
            </a:pPr>
            <a:r>
              <a:rPr lang="en-US" sz="2000">
                <a:solidFill>
                  <a:srgbClr val="000000"/>
                </a:solidFill>
              </a:rPr>
              <a:t>Variables Distribution</a:t>
            </a:r>
            <a:endParaRPr sz="20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/>
          </a:p>
        </p:txBody>
      </p:sp>
      <p:cxnSp>
        <p:nvCxnSpPr>
          <p:cNvPr id="282" name="Google Shape;282;p5"/>
          <p:cNvCxnSpPr/>
          <p:nvPr/>
        </p:nvCxnSpPr>
        <p:spPr>
          <a:xfrm flipH="1" rot="10800000">
            <a:off x="6793191" y="367851"/>
            <a:ext cx="638700" cy="141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3" name="Google Shape;283;p5"/>
          <p:cNvCxnSpPr/>
          <p:nvPr/>
        </p:nvCxnSpPr>
        <p:spPr>
          <a:xfrm flipH="1" rot="10800000">
            <a:off x="7194765" y="1515796"/>
            <a:ext cx="1377600" cy="570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4" name="Google Shape;284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5" name="Google Shape;28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6076" y="1082690"/>
            <a:ext cx="5527933" cy="2978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"/>
          <p:cNvSpPr txBox="1"/>
          <p:nvPr>
            <p:ph type="title"/>
          </p:nvPr>
        </p:nvSpPr>
        <p:spPr>
          <a:xfrm>
            <a:off x="600113" y="177341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400"/>
              <a:t>Method (Cont)</a:t>
            </a:r>
            <a:endParaRPr sz="2400"/>
          </a:p>
        </p:txBody>
      </p:sp>
      <p:sp>
        <p:nvSpPr>
          <p:cNvPr id="291" name="Google Shape;291;p6"/>
          <p:cNvSpPr txBox="1"/>
          <p:nvPr>
            <p:ph idx="1" type="body"/>
          </p:nvPr>
        </p:nvSpPr>
        <p:spPr>
          <a:xfrm>
            <a:off x="170900" y="723742"/>
            <a:ext cx="5556900" cy="3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600"/>
              <a:t>          </a:t>
            </a:r>
            <a:r>
              <a:rPr lang="en-US" sz="1600"/>
              <a:t>Correlation Matrix: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lang="en-US" sz="1600"/>
              <a:t>Major Prospects vs Participated</a:t>
            </a:r>
            <a:endParaRPr sz="1600"/>
          </a:p>
          <a:p>
            <a:pPr indent="0" lvl="0" marL="18288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lang="en-US" sz="1600"/>
              <a:t>First Time Attendees vs Participated</a:t>
            </a:r>
            <a:endParaRPr sz="1600"/>
          </a:p>
          <a:p>
            <a:pPr indent="0" lvl="0" marL="18288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lang="en-US" sz="1600"/>
              <a:t>Percentage of Major Prospect and Average age</a:t>
            </a:r>
            <a:endParaRPr/>
          </a:p>
          <a:p>
            <a:pPr indent="0" lvl="0" marL="18288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76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92" name="Google Shape;292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3" name="Google Shape;29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50" y="879954"/>
            <a:ext cx="355282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0450" y="307000"/>
            <a:ext cx="5643550" cy="437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6"/>
          <p:cNvSpPr/>
          <p:nvPr/>
        </p:nvSpPr>
        <p:spPr>
          <a:xfrm>
            <a:off x="7591506" y="593452"/>
            <a:ext cx="325800" cy="286500"/>
          </a:xfrm>
          <a:prstGeom prst="rect">
            <a:avLst/>
          </a:prstGeom>
          <a:noFill/>
          <a:ln cap="flat" cmpd="sng" w="38100">
            <a:solidFill>
              <a:srgbClr val="ED7D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6"/>
          <p:cNvSpPr/>
          <p:nvPr/>
        </p:nvSpPr>
        <p:spPr>
          <a:xfrm>
            <a:off x="6716918" y="593452"/>
            <a:ext cx="325800" cy="286500"/>
          </a:xfrm>
          <a:prstGeom prst="rect">
            <a:avLst/>
          </a:prstGeom>
          <a:noFill/>
          <a:ln cap="flat" cmpd="sng" w="38100">
            <a:solidFill>
              <a:srgbClr val="ED7D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6"/>
          <p:cNvSpPr/>
          <p:nvPr/>
        </p:nvSpPr>
        <p:spPr>
          <a:xfrm>
            <a:off x="8078582" y="993865"/>
            <a:ext cx="325800" cy="286500"/>
          </a:xfrm>
          <a:prstGeom prst="rect">
            <a:avLst/>
          </a:prstGeom>
          <a:noFill/>
          <a:ln cap="flat" cmpd="sng" w="38100">
            <a:solidFill>
              <a:srgbClr val="ED7D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7"/>
          <p:cNvSpPr txBox="1"/>
          <p:nvPr>
            <p:ph type="title"/>
          </p:nvPr>
        </p:nvSpPr>
        <p:spPr>
          <a:xfrm>
            <a:off x="115550" y="-128600"/>
            <a:ext cx="27834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300"/>
              <a:t>Method (Cont)</a:t>
            </a:r>
            <a:endParaRPr sz="2300"/>
          </a:p>
        </p:txBody>
      </p:sp>
      <p:cxnSp>
        <p:nvCxnSpPr>
          <p:cNvPr id="303" name="Google Shape;303;p7"/>
          <p:cNvCxnSpPr/>
          <p:nvPr/>
        </p:nvCxnSpPr>
        <p:spPr>
          <a:xfrm flipH="1" rot="10800000">
            <a:off x="6793191" y="367851"/>
            <a:ext cx="638700" cy="141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4" name="Google Shape;304;p7"/>
          <p:cNvCxnSpPr/>
          <p:nvPr/>
        </p:nvCxnSpPr>
        <p:spPr>
          <a:xfrm flipH="1" rot="10800000">
            <a:off x="7194765" y="1515796"/>
            <a:ext cx="1377600" cy="570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5" name="Google Shape;305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6" name="Google Shape;306;p7"/>
          <p:cNvSpPr txBox="1"/>
          <p:nvPr/>
        </p:nvSpPr>
        <p:spPr>
          <a:xfrm>
            <a:off x="-259150" y="367850"/>
            <a:ext cx="3898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Analyze Variables: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Variable Data Preparation    </a:t>
            </a:r>
            <a:endParaRPr i="0" sz="16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Char char="➢"/>
            </a:pPr>
            <a:r>
              <a:rPr i="0" lang="en-US" sz="1600" u="none" cap="none" strike="noStrike">
                <a:solidFill>
                  <a:srgbClr val="000000"/>
                </a:solidFill>
                <a:highlight>
                  <a:schemeClr val="accent6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Segmented ‘ Average Age’ </a:t>
            </a:r>
            <a:endParaRPr i="0" sz="1600" u="none" cap="none" strike="noStrike">
              <a:solidFill>
                <a:srgbClr val="000000"/>
              </a:solidFill>
              <a:highlight>
                <a:schemeClr val="accent6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7" name="Google Shape;307;p7"/>
          <p:cNvSpPr txBox="1"/>
          <p:nvPr/>
        </p:nvSpPr>
        <p:spPr>
          <a:xfrm>
            <a:off x="2779150" y="574000"/>
            <a:ext cx="3294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Char char="➢"/>
            </a:pPr>
            <a:r>
              <a:rPr lang="en-US" sz="1600">
                <a:solidFill>
                  <a:srgbClr val="000000"/>
                </a:solidFill>
                <a:highlight>
                  <a:schemeClr val="accent6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Added Column ‘Mont</a:t>
            </a:r>
            <a:r>
              <a:rPr lang="en-US" sz="1600">
                <a:solidFill>
                  <a:srgbClr val="000000"/>
                </a:solidFill>
                <a:highlight>
                  <a:schemeClr val="accent6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h’</a:t>
            </a:r>
            <a:endParaRPr sz="1600">
              <a:solidFill>
                <a:srgbClr val="000000"/>
              </a:solidFill>
              <a:highlight>
                <a:schemeClr val="accent6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08" name="Google Shape;308;p7"/>
          <p:cNvPicPr preferRelativeResize="0"/>
          <p:nvPr/>
        </p:nvPicPr>
        <p:blipFill rotWithShape="1">
          <a:blip r:embed="rId3">
            <a:alphaModFix/>
          </a:blip>
          <a:srcRect b="1460" l="4898" r="4898" t="-1460"/>
          <a:stretch/>
        </p:blipFill>
        <p:spPr>
          <a:xfrm>
            <a:off x="2966774" y="1186313"/>
            <a:ext cx="2919050" cy="37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7"/>
          <p:cNvPicPr preferRelativeResize="0"/>
          <p:nvPr/>
        </p:nvPicPr>
        <p:blipFill rotWithShape="1">
          <a:blip r:embed="rId4">
            <a:alphaModFix/>
          </a:blip>
          <a:srcRect b="4516" l="0" r="0" t="0"/>
          <a:stretch/>
        </p:blipFill>
        <p:spPr>
          <a:xfrm>
            <a:off x="47725" y="1460333"/>
            <a:ext cx="2919050" cy="3453068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7"/>
          <p:cNvSpPr txBox="1"/>
          <p:nvPr/>
        </p:nvSpPr>
        <p:spPr>
          <a:xfrm>
            <a:off x="5800525" y="408400"/>
            <a:ext cx="45507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Char char="➢"/>
            </a:pPr>
            <a:r>
              <a:rPr lang="en-US" sz="1600">
                <a:solidFill>
                  <a:srgbClr val="000000"/>
                </a:solidFill>
                <a:highlight>
                  <a:schemeClr val="accent6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Calculated t</a:t>
            </a:r>
            <a:r>
              <a:rPr lang="en-US" sz="1600">
                <a:solidFill>
                  <a:srgbClr val="000000"/>
                </a:solidFill>
                <a:highlight>
                  <a:schemeClr val="accent6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he percentage </a:t>
            </a:r>
            <a:endParaRPr sz="1600">
              <a:solidFill>
                <a:srgbClr val="000000"/>
              </a:solidFill>
              <a:highlight>
                <a:schemeClr val="accent6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highlight>
                  <a:schemeClr val="accent6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of </a:t>
            </a:r>
            <a:endParaRPr sz="1600">
              <a:solidFill>
                <a:srgbClr val="000000"/>
              </a:solidFill>
              <a:highlight>
                <a:schemeClr val="accent6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highlight>
                  <a:schemeClr val="accent6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major prospects/ first-time attendees </a:t>
            </a:r>
            <a:endParaRPr sz="1600">
              <a:solidFill>
                <a:srgbClr val="000000"/>
              </a:solidFill>
              <a:highlight>
                <a:schemeClr val="accent6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11" name="Google Shape;311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8588" y="1528300"/>
            <a:ext cx="2894487" cy="331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g105733def06_6_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363" y="879187"/>
            <a:ext cx="7277270" cy="4038038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g105733def06_6_202"/>
          <p:cNvSpPr txBox="1"/>
          <p:nvPr>
            <p:ph type="title"/>
          </p:nvPr>
        </p:nvSpPr>
        <p:spPr>
          <a:xfrm>
            <a:off x="138200" y="76799"/>
            <a:ext cx="75717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4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Findings - Age</a:t>
            </a:r>
            <a:endParaRPr b="1" sz="24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19" name="Google Shape;319;g105733def06_6_202"/>
          <p:cNvSpPr txBox="1"/>
          <p:nvPr/>
        </p:nvSpPr>
        <p:spPr>
          <a:xfrm>
            <a:off x="7277275" y="1366475"/>
            <a:ext cx="173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0" name="Google Shape;320;g105733def06_6_202"/>
          <p:cNvCxnSpPr/>
          <p:nvPr/>
        </p:nvCxnSpPr>
        <p:spPr>
          <a:xfrm flipH="1" rot="10800000">
            <a:off x="5204925" y="1550850"/>
            <a:ext cx="1596900" cy="2180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g105733df2eb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400" y="953653"/>
            <a:ext cx="7629206" cy="4081798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g105733df2eb_0_1"/>
          <p:cNvSpPr/>
          <p:nvPr/>
        </p:nvSpPr>
        <p:spPr>
          <a:xfrm>
            <a:off x="7277050" y="1470775"/>
            <a:ext cx="307200" cy="245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105733df2eb_0_1"/>
          <p:cNvSpPr/>
          <p:nvPr/>
        </p:nvSpPr>
        <p:spPr>
          <a:xfrm>
            <a:off x="3422369" y="1977438"/>
            <a:ext cx="307200" cy="245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105733df2eb_0_1"/>
          <p:cNvSpPr txBox="1"/>
          <p:nvPr>
            <p:ph type="title"/>
          </p:nvPr>
        </p:nvSpPr>
        <p:spPr>
          <a:xfrm>
            <a:off x="28750" y="-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4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F</a:t>
            </a:r>
            <a:r>
              <a:rPr b="1" lang="en-US" sz="24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indings -</a:t>
            </a:r>
            <a:r>
              <a:rPr b="1" lang="en-US" sz="2400"/>
              <a:t> </a:t>
            </a:r>
            <a:r>
              <a:rPr b="1" lang="en-US" sz="24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Event</a:t>
            </a:r>
            <a:r>
              <a:rPr b="1" lang="en-US" sz="2400"/>
              <a:t> </a:t>
            </a:r>
            <a:r>
              <a:rPr b="1" lang="en-US" sz="24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Date</a:t>
            </a:r>
            <a:endParaRPr sz="24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