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60"/>
  </p:notesMasterIdLst>
  <p:sldIdLst>
    <p:sldId id="356" r:id="rId2"/>
    <p:sldId id="418" r:id="rId3"/>
    <p:sldId id="258" r:id="rId4"/>
    <p:sldId id="357" r:id="rId5"/>
    <p:sldId id="358" r:id="rId6"/>
    <p:sldId id="359" r:id="rId7"/>
    <p:sldId id="360" r:id="rId8"/>
    <p:sldId id="361" r:id="rId9"/>
    <p:sldId id="362" r:id="rId10"/>
    <p:sldId id="363" r:id="rId11"/>
    <p:sldId id="364" r:id="rId12"/>
    <p:sldId id="365" r:id="rId13"/>
    <p:sldId id="366" r:id="rId14"/>
    <p:sldId id="367" r:id="rId15"/>
    <p:sldId id="368" r:id="rId16"/>
    <p:sldId id="370" r:id="rId17"/>
    <p:sldId id="371" r:id="rId18"/>
    <p:sldId id="372" r:id="rId19"/>
    <p:sldId id="373" r:id="rId20"/>
    <p:sldId id="374" r:id="rId21"/>
    <p:sldId id="414" r:id="rId22"/>
    <p:sldId id="259" r:id="rId23"/>
    <p:sldId id="375" r:id="rId24"/>
    <p:sldId id="376" r:id="rId25"/>
    <p:sldId id="377" r:id="rId26"/>
    <p:sldId id="424" r:id="rId27"/>
    <p:sldId id="425" r:id="rId28"/>
    <p:sldId id="421" r:id="rId29"/>
    <p:sldId id="422" r:id="rId30"/>
    <p:sldId id="423" r:id="rId31"/>
    <p:sldId id="426" r:id="rId32"/>
    <p:sldId id="427" r:id="rId33"/>
    <p:sldId id="428" r:id="rId34"/>
    <p:sldId id="379" r:id="rId35"/>
    <p:sldId id="419" r:id="rId36"/>
    <p:sldId id="420" r:id="rId37"/>
    <p:sldId id="382" r:id="rId38"/>
    <p:sldId id="383" r:id="rId39"/>
    <p:sldId id="260" r:id="rId40"/>
    <p:sldId id="384" r:id="rId41"/>
    <p:sldId id="385" r:id="rId42"/>
    <p:sldId id="386" r:id="rId43"/>
    <p:sldId id="387" r:id="rId44"/>
    <p:sldId id="397" r:id="rId45"/>
    <p:sldId id="398" r:id="rId46"/>
    <p:sldId id="401" r:id="rId47"/>
    <p:sldId id="402" r:id="rId48"/>
    <p:sldId id="404" r:id="rId49"/>
    <p:sldId id="405" r:id="rId50"/>
    <p:sldId id="348" r:id="rId51"/>
    <p:sldId id="349" r:id="rId52"/>
    <p:sldId id="350" r:id="rId53"/>
    <p:sldId id="352" r:id="rId54"/>
    <p:sldId id="411" r:id="rId55"/>
    <p:sldId id="412" r:id="rId56"/>
    <p:sldId id="413" r:id="rId57"/>
    <p:sldId id="378" r:id="rId58"/>
    <p:sldId id="266"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u@zhaoyang.asia" initials="w" lastIdx="1" clrIdx="0">
    <p:extLst>
      <p:ext uri="{19B8F6BF-5375-455C-9EA6-DF929625EA0E}">
        <p15:presenceInfo xmlns:p15="http://schemas.microsoft.com/office/powerpoint/2012/main" userId="wu@zhaoyang.asi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27" autoAdjust="0"/>
    <p:restoredTop sz="93826" autoAdjust="0"/>
  </p:normalViewPr>
  <p:slideViewPr>
    <p:cSldViewPr>
      <p:cViewPr varScale="1">
        <p:scale>
          <a:sx n="106" d="100"/>
          <a:sy n="106" d="100"/>
        </p:scale>
        <p:origin x="1278" y="114"/>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9937AA-F91A-4EEC-BD94-10E9C1F19712}" type="datetimeFigureOut">
              <a:rPr lang="zh-CN" altLang="en-US" smtClean="0"/>
              <a:t>2024/6/20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E19657-B49D-4508-B3EC-A9FA0EBB722B}" type="slidenum">
              <a:rPr lang="zh-CN" altLang="en-US" smtClean="0"/>
              <a:t>‹#›</a:t>
            </a:fld>
            <a:endParaRPr lang="zh-CN" altLang="en-US"/>
          </a:p>
        </p:txBody>
      </p:sp>
    </p:spTree>
    <p:extLst>
      <p:ext uri="{BB962C8B-B14F-4D97-AF65-F5344CB8AC3E}">
        <p14:creationId xmlns:p14="http://schemas.microsoft.com/office/powerpoint/2010/main" val="4236956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297BC5D-B935-49BB-AA2D-E09D131BFE47}" type="datetimeFigureOut">
              <a:rPr lang="zh-CN" altLang="en-US" smtClean="0"/>
              <a:pPr/>
              <a:t>2024/6/20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32DEBC-FD50-465C-904C-1E4818E1873F}"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297BC5D-B935-49BB-AA2D-E09D131BFE47}" type="datetimeFigureOut">
              <a:rPr lang="zh-CN" altLang="en-US" smtClean="0"/>
              <a:pPr/>
              <a:t>2024/6/20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32DEBC-FD50-465C-904C-1E4818E1873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297BC5D-B935-49BB-AA2D-E09D131BFE47}" type="datetimeFigureOut">
              <a:rPr lang="zh-CN" altLang="en-US" smtClean="0"/>
              <a:pPr/>
              <a:t>2024/6/20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32DEBC-FD50-465C-904C-1E4818E1873F}"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297BC5D-B935-49BB-AA2D-E09D131BFE47}" type="datetimeFigureOut">
              <a:rPr lang="zh-CN" altLang="en-US" smtClean="0"/>
              <a:pPr/>
              <a:t>2024/6/20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32DEBC-FD50-465C-904C-1E4818E1873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297BC5D-B935-49BB-AA2D-E09D131BFE47}" type="datetimeFigureOut">
              <a:rPr lang="zh-CN" altLang="en-US" smtClean="0"/>
              <a:pPr/>
              <a:t>2024/6/20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32DEBC-FD50-465C-904C-1E4818E1873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297BC5D-B935-49BB-AA2D-E09D131BFE47}" type="datetimeFigureOut">
              <a:rPr lang="zh-CN" altLang="en-US" smtClean="0"/>
              <a:pPr/>
              <a:t>2024/6/20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32DEBC-FD50-465C-904C-1E4818E1873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297BC5D-B935-49BB-AA2D-E09D131BFE47}" type="datetimeFigureOut">
              <a:rPr lang="zh-CN" altLang="en-US" smtClean="0"/>
              <a:pPr/>
              <a:t>2024/6/20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B32DEBC-FD50-465C-904C-1E4818E1873F}"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297BC5D-B935-49BB-AA2D-E09D131BFE47}" type="datetimeFigureOut">
              <a:rPr lang="zh-CN" altLang="en-US" smtClean="0"/>
              <a:pPr/>
              <a:t>2024/6/20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B32DEBC-FD50-465C-904C-1E4818E1873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297BC5D-B935-49BB-AA2D-E09D131BFE47}" type="datetimeFigureOut">
              <a:rPr lang="zh-CN" altLang="en-US" smtClean="0"/>
              <a:pPr/>
              <a:t>2024/6/20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B32DEBC-FD50-465C-904C-1E4818E1873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297BC5D-B935-49BB-AA2D-E09D131BFE47}" type="datetimeFigureOut">
              <a:rPr lang="zh-CN" altLang="en-US" smtClean="0"/>
              <a:pPr/>
              <a:t>2024/6/20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32DEBC-FD50-465C-904C-1E4818E1873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297BC5D-B935-49BB-AA2D-E09D131BFE47}" type="datetimeFigureOut">
              <a:rPr lang="zh-CN" altLang="en-US" smtClean="0"/>
              <a:pPr/>
              <a:t>2024/6/20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32DEBC-FD50-465C-904C-1E4818E1873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97BC5D-B935-49BB-AA2D-E09D131BFE47}" type="datetimeFigureOut">
              <a:rPr lang="zh-CN" altLang="en-US" smtClean="0"/>
              <a:pPr/>
              <a:t>2024/6/20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2DEBC-FD50-465C-904C-1E4818E1873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74CA7-0D07-4F65-8E95-84A579847AC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642770B-A039-4393-BD9D-94202AC4BC24}"/>
              </a:ext>
            </a:extLst>
          </p:cNvPr>
          <p:cNvSpPr>
            <a:spLocks noGrp="1"/>
          </p:cNvSpPr>
          <p:nvPr>
            <p:ph idx="1"/>
          </p:nvPr>
        </p:nvSpPr>
        <p:spPr/>
        <p:txBody>
          <a:bodyPr/>
          <a:lstStyle/>
          <a:p>
            <a:endParaRPr lang="zh-CN" altLang="en-US"/>
          </a:p>
        </p:txBody>
      </p:sp>
      <p:pic>
        <p:nvPicPr>
          <p:cNvPr id="4" name="Picture 2">
            <a:extLst>
              <a:ext uri="{FF2B5EF4-FFF2-40B4-BE49-F238E27FC236}">
                <a16:creationId xmlns:a16="http://schemas.microsoft.com/office/drawing/2014/main" id="{D9668153-34FA-4E20-BA46-0FD1120A13AF}"/>
              </a:ext>
            </a:extLst>
          </p:cNvPr>
          <p:cNvPicPr>
            <a:picLocks noChangeAspect="1" noChangeArrowheads="1"/>
          </p:cNvPicPr>
          <p:nvPr/>
        </p:nvPicPr>
        <p:blipFill>
          <a:blip r:embed="rId2" cstate="print"/>
          <a:srcRect/>
          <a:stretch>
            <a:fillRect/>
          </a:stretch>
        </p:blipFill>
        <p:spPr bwMode="auto">
          <a:xfrm>
            <a:off x="428596" y="142852"/>
            <a:ext cx="8286808" cy="5929354"/>
          </a:xfrm>
          <a:prstGeom prst="rect">
            <a:avLst/>
          </a:prstGeom>
          <a:noFill/>
          <a:ln w="9525">
            <a:noFill/>
            <a:miter lim="800000"/>
            <a:headEnd/>
            <a:tailEnd/>
          </a:ln>
        </p:spPr>
      </p:pic>
      <p:sp>
        <p:nvSpPr>
          <p:cNvPr id="6" name="文本框 5">
            <a:extLst>
              <a:ext uri="{FF2B5EF4-FFF2-40B4-BE49-F238E27FC236}">
                <a16:creationId xmlns:a16="http://schemas.microsoft.com/office/drawing/2014/main" id="{9FD430B8-2F4C-44BE-BBA4-D43CD44A9067}"/>
              </a:ext>
            </a:extLst>
          </p:cNvPr>
          <p:cNvSpPr txBox="1"/>
          <p:nvPr/>
        </p:nvSpPr>
        <p:spPr>
          <a:xfrm>
            <a:off x="2123728" y="1772816"/>
            <a:ext cx="4734272" cy="1015663"/>
          </a:xfrm>
          <a:prstGeom prst="rect">
            <a:avLst/>
          </a:prstGeom>
          <a:noFill/>
        </p:spPr>
        <p:txBody>
          <a:bodyPr wrap="square">
            <a:spAutoFit/>
          </a:bodyPr>
          <a:lstStyle/>
          <a:p>
            <a:pPr algn="ctr"/>
            <a:r>
              <a:rPr lang="en-US" altLang="zh-CN" sz="6000" b="1" dirty="0">
                <a:solidFill>
                  <a:schemeClr val="bg1"/>
                </a:solidFill>
              </a:rPr>
              <a:t>Unit 2</a:t>
            </a:r>
            <a:r>
              <a:rPr lang="en-US" altLang="zh-CN" sz="6000" dirty="0">
                <a:solidFill>
                  <a:srgbClr val="00B050"/>
                </a:solidFill>
              </a:rPr>
              <a:t> </a:t>
            </a:r>
            <a:endParaRPr lang="zh-CN" altLang="en-US" sz="6000" dirty="0"/>
          </a:p>
        </p:txBody>
      </p:sp>
      <p:sp>
        <p:nvSpPr>
          <p:cNvPr id="8" name="文本框 7">
            <a:extLst>
              <a:ext uri="{FF2B5EF4-FFF2-40B4-BE49-F238E27FC236}">
                <a16:creationId xmlns:a16="http://schemas.microsoft.com/office/drawing/2014/main" id="{C8EFD78D-9EFB-418F-AF5F-FC242C963B90}"/>
              </a:ext>
            </a:extLst>
          </p:cNvPr>
          <p:cNvSpPr txBox="1"/>
          <p:nvPr/>
        </p:nvSpPr>
        <p:spPr>
          <a:xfrm>
            <a:off x="428596" y="3429000"/>
            <a:ext cx="8258204" cy="1015663"/>
          </a:xfrm>
          <a:prstGeom prst="rect">
            <a:avLst/>
          </a:prstGeom>
          <a:noFill/>
        </p:spPr>
        <p:txBody>
          <a:bodyPr wrap="square">
            <a:spAutoFit/>
          </a:bodyPr>
          <a:lstStyle/>
          <a:p>
            <a:pPr algn="ctr"/>
            <a:r>
              <a:rPr lang="en-US" altLang="zh-CN" sz="6000" b="1" dirty="0">
                <a:solidFill>
                  <a:schemeClr val="bg1"/>
                </a:solidFill>
              </a:rPr>
              <a:t>Research Paper and Title</a:t>
            </a:r>
            <a:endParaRPr lang="zh-CN" altLang="zh-CN" sz="6000" b="1" dirty="0">
              <a:solidFill>
                <a:schemeClr val="bg1"/>
              </a:solidFill>
            </a:endParaRPr>
          </a:p>
        </p:txBody>
      </p:sp>
    </p:spTree>
    <p:extLst>
      <p:ext uri="{BB962C8B-B14F-4D97-AF65-F5344CB8AC3E}">
        <p14:creationId xmlns:p14="http://schemas.microsoft.com/office/powerpoint/2010/main" val="853337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868" y="285728"/>
            <a:ext cx="4829180" cy="1643074"/>
          </a:xfrm>
        </p:spPr>
        <p:txBody>
          <a:bodyPr>
            <a:normAutofit/>
          </a:bodyPr>
          <a:lstStyle/>
          <a:p>
            <a:pPr algn="ctr">
              <a:buNone/>
            </a:pPr>
            <a:r>
              <a:rPr lang="en-US" altLang="zh-CN" sz="4800" b="1" dirty="0"/>
              <a:t>      </a:t>
            </a:r>
            <a:r>
              <a:rPr lang="en-US" altLang="zh-CN" sz="4000" b="1" dirty="0"/>
              <a:t>Section  A	</a:t>
            </a:r>
          </a:p>
          <a:p>
            <a:pPr algn="ctr">
              <a:buNone/>
            </a:pPr>
            <a:r>
              <a:rPr lang="en-US" altLang="zh-CN" sz="4000" b="1" dirty="0"/>
              <a:t> Research Paper</a:t>
            </a:r>
            <a:endParaRPr lang="zh-CN" altLang="zh-CN" sz="4000" b="1" i="1" dirty="0"/>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500035" y="285728"/>
            <a:ext cx="3000396" cy="1714512"/>
          </a:xfrm>
          <a:prstGeom prst="rect">
            <a:avLst/>
          </a:prstGeom>
          <a:noFill/>
          <a:ln w="9525">
            <a:noFill/>
            <a:miter lim="800000"/>
            <a:headEnd/>
            <a:tailEnd/>
          </a:ln>
        </p:spPr>
      </p:pic>
      <p:sp>
        <p:nvSpPr>
          <p:cNvPr id="12" name="TextBox 11"/>
          <p:cNvSpPr txBox="1"/>
          <p:nvPr/>
        </p:nvSpPr>
        <p:spPr>
          <a:xfrm>
            <a:off x="785786" y="2357430"/>
            <a:ext cx="7615262" cy="415498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400" b="1" dirty="0"/>
              <a:t>4. To have a further understanding of a research paper and to distinguish it from other styles of writing, mark the items below which are unique to research papers.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2400" b="1" dirty="0"/>
          </a:p>
          <a:p>
            <a:pPr marL="457200" marR="0" lvl="0" indent="-457200" algn="just" defTabSz="914400" rtl="0" eaLnBrk="1" fontAlgn="auto" latinLnBrk="0" hangingPunct="1">
              <a:lnSpc>
                <a:spcPct val="100000"/>
              </a:lnSpc>
              <a:spcBef>
                <a:spcPts val="0"/>
              </a:spcBef>
              <a:spcAft>
                <a:spcPts val="0"/>
              </a:spcAft>
              <a:buClrTx/>
              <a:buSzTx/>
              <a:buFontTx/>
              <a:buAutoNum type="arabicParenR"/>
              <a:tabLst/>
              <a:defRPr/>
            </a:pPr>
            <a:r>
              <a:rPr lang="en-US" altLang="zh-CN" sz="2400" dirty="0">
                <a:solidFill>
                  <a:srgbClr val="0070C0"/>
                </a:solidFill>
              </a:rPr>
              <a:t>It is a work that shows your innovation. </a:t>
            </a:r>
          </a:p>
          <a:p>
            <a:pPr marL="457200" marR="0" lvl="0" indent="-457200" algn="just" defTabSz="914400" rtl="0" eaLnBrk="1" fontAlgn="auto" latinLnBrk="0" hangingPunct="1">
              <a:lnSpc>
                <a:spcPct val="100000"/>
              </a:lnSpc>
              <a:spcBef>
                <a:spcPts val="0"/>
              </a:spcBef>
              <a:spcAft>
                <a:spcPts val="0"/>
              </a:spcAft>
              <a:buClrTx/>
              <a:buSzTx/>
              <a:buAutoNum type="arabicParenR" startAt="2"/>
              <a:tabLst/>
              <a:defRPr/>
            </a:pPr>
            <a:r>
              <a:rPr lang="en-US" altLang="zh-CN" sz="2400" dirty="0">
                <a:solidFill>
                  <a:srgbClr val="0070C0"/>
                </a:solidFill>
              </a:rPr>
              <a:t>It is a summary of another article or a book (or other source material). </a:t>
            </a:r>
          </a:p>
          <a:p>
            <a:pPr marR="0" lvl="0" algn="just" defTabSz="914400" rtl="0" eaLnBrk="1" fontAlgn="auto" latinLnBrk="0" hangingPunct="1">
              <a:lnSpc>
                <a:spcPct val="100000"/>
              </a:lnSpc>
              <a:spcBef>
                <a:spcPts val="0"/>
              </a:spcBef>
              <a:spcAft>
                <a:spcPts val="0"/>
              </a:spcAft>
              <a:buClrTx/>
              <a:buSzTx/>
              <a:tabLst/>
              <a:defRPr/>
            </a:pPr>
            <a:r>
              <a:rPr lang="en-US" altLang="zh-CN" sz="2400" dirty="0">
                <a:solidFill>
                  <a:srgbClr val="0070C0"/>
                </a:solidFill>
              </a:rPr>
              <a:t>3) It synthesizes your discoveries about a research project and your judgment, interpretation, and evaluation of those discoveries and is presented according to a required format by a journal.</a:t>
            </a:r>
            <a:endParaRPr kumimoji="0" lang="zh-CN" altLang="en-US" sz="2400" b="0" i="0" u="none" strike="noStrike" kern="1200" cap="none" spc="0" normalizeH="0" baseline="0" noProof="0" dirty="0">
              <a:ln>
                <a:noFill/>
              </a:ln>
              <a:solidFill>
                <a:srgbClr val="0070C0"/>
              </a:solidFill>
              <a:effectLst/>
              <a:uLnTx/>
              <a:uFillTx/>
              <a:latin typeface="Calibri"/>
              <a:ea typeface="宋体" panose="02010600030101010101" pitchFamily="2" charset="-122"/>
              <a:cs typeface="+mn-cs"/>
            </a:endParaRPr>
          </a:p>
        </p:txBody>
      </p:sp>
      <p:sp>
        <p:nvSpPr>
          <p:cNvPr id="4" name="笑脸 3">
            <a:extLst>
              <a:ext uri="{FF2B5EF4-FFF2-40B4-BE49-F238E27FC236}">
                <a16:creationId xmlns:a16="http://schemas.microsoft.com/office/drawing/2014/main" id="{E6767B88-1414-4749-7542-93832BB230F0}"/>
              </a:ext>
            </a:extLst>
          </p:cNvPr>
          <p:cNvSpPr/>
          <p:nvPr/>
        </p:nvSpPr>
        <p:spPr>
          <a:xfrm>
            <a:off x="485161" y="3912581"/>
            <a:ext cx="285751" cy="288032"/>
          </a:xfrm>
          <a:prstGeom prst="smileyFace">
            <a:avLst/>
          </a:prstGeom>
          <a:solidFill>
            <a:schemeClr val="accent2">
              <a:lumMod val="20000"/>
              <a:lumOff val="8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笑脸 4">
            <a:extLst>
              <a:ext uri="{FF2B5EF4-FFF2-40B4-BE49-F238E27FC236}">
                <a16:creationId xmlns:a16="http://schemas.microsoft.com/office/drawing/2014/main" id="{0F1C05F0-81B3-F887-DEC7-F82B06F6ECDD}"/>
              </a:ext>
            </a:extLst>
          </p:cNvPr>
          <p:cNvSpPr/>
          <p:nvPr/>
        </p:nvSpPr>
        <p:spPr>
          <a:xfrm>
            <a:off x="492598" y="5013176"/>
            <a:ext cx="285751" cy="288032"/>
          </a:xfrm>
          <a:prstGeom prst="smileyFace">
            <a:avLst/>
          </a:prstGeom>
          <a:solidFill>
            <a:schemeClr val="accent2">
              <a:lumMod val="20000"/>
              <a:lumOff val="8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63239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868" y="285728"/>
            <a:ext cx="4829180" cy="1643074"/>
          </a:xfrm>
        </p:spPr>
        <p:txBody>
          <a:bodyPr>
            <a:normAutofit/>
          </a:bodyPr>
          <a:lstStyle/>
          <a:p>
            <a:pPr algn="ctr">
              <a:buNone/>
            </a:pPr>
            <a:r>
              <a:rPr lang="en-US" altLang="zh-CN" sz="4800" b="1" dirty="0"/>
              <a:t>      </a:t>
            </a:r>
            <a:r>
              <a:rPr lang="en-US" altLang="zh-CN" sz="4000" b="1" dirty="0"/>
              <a:t>Section  A	</a:t>
            </a:r>
          </a:p>
          <a:p>
            <a:pPr algn="ctr">
              <a:buNone/>
            </a:pPr>
            <a:r>
              <a:rPr lang="en-US" altLang="zh-CN" sz="4000" b="1" dirty="0"/>
              <a:t> Research Paper</a:t>
            </a:r>
            <a:endParaRPr lang="zh-CN" altLang="zh-CN" sz="4000" b="1" i="1" dirty="0"/>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500035" y="285728"/>
            <a:ext cx="3000396" cy="1714512"/>
          </a:xfrm>
          <a:prstGeom prst="rect">
            <a:avLst/>
          </a:prstGeom>
          <a:noFill/>
          <a:ln w="9525">
            <a:noFill/>
            <a:miter lim="800000"/>
            <a:headEnd/>
            <a:tailEnd/>
          </a:ln>
        </p:spPr>
      </p:pic>
      <p:sp>
        <p:nvSpPr>
          <p:cNvPr id="12" name="TextBox 11"/>
          <p:cNvSpPr txBox="1"/>
          <p:nvPr/>
        </p:nvSpPr>
        <p:spPr>
          <a:xfrm>
            <a:off x="785786" y="2357430"/>
            <a:ext cx="7358114" cy="304698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70C0"/>
                </a:solidFill>
              </a:rPr>
              <a:t>4) It acknowledges all sources you have used.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70C0"/>
                </a:solidFill>
              </a:rPr>
              <a:t>5) It repeats tentatively the ideas of others.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70C0"/>
                </a:solidFill>
              </a:rPr>
              <a:t>6) It does not substantiate personal opinion.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70C0"/>
                </a:solidFill>
              </a:rPr>
              <a:t>7) It skillfully puts together a series of quotations.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70C0"/>
                </a:solidFill>
              </a:rPr>
              <a:t>8) It shows that you are part of a community of scholars. 9) It copies or accepts another person’s work without acknowledging it, whether the work is published or unpublished, professional or amateur.</a:t>
            </a:r>
            <a:endParaRPr kumimoji="0" lang="zh-CN" altLang="en-US" sz="2400" b="0" i="0" u="none" strike="noStrike" kern="1200" cap="none" spc="0" normalizeH="0" baseline="0" noProof="0" dirty="0">
              <a:ln>
                <a:noFill/>
              </a:ln>
              <a:solidFill>
                <a:srgbClr val="0070C0"/>
              </a:solidFill>
              <a:effectLst/>
              <a:uLnTx/>
              <a:uFillTx/>
              <a:latin typeface="Calibri"/>
              <a:ea typeface="宋体" panose="02010600030101010101" pitchFamily="2" charset="-122"/>
              <a:cs typeface="+mn-cs"/>
            </a:endParaRPr>
          </a:p>
        </p:txBody>
      </p:sp>
      <p:sp>
        <p:nvSpPr>
          <p:cNvPr id="2" name="笑脸 1">
            <a:extLst>
              <a:ext uri="{FF2B5EF4-FFF2-40B4-BE49-F238E27FC236}">
                <a16:creationId xmlns:a16="http://schemas.microsoft.com/office/drawing/2014/main" id="{54EBE0AD-4AEA-EFDE-DE60-78FE429A2FF1}"/>
              </a:ext>
            </a:extLst>
          </p:cNvPr>
          <p:cNvSpPr/>
          <p:nvPr/>
        </p:nvSpPr>
        <p:spPr>
          <a:xfrm>
            <a:off x="473240" y="2420888"/>
            <a:ext cx="285751" cy="288032"/>
          </a:xfrm>
          <a:prstGeom prst="smileyFace">
            <a:avLst/>
          </a:prstGeom>
          <a:solidFill>
            <a:schemeClr val="accent2">
              <a:lumMod val="20000"/>
              <a:lumOff val="8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笑脸 3">
            <a:extLst>
              <a:ext uri="{FF2B5EF4-FFF2-40B4-BE49-F238E27FC236}">
                <a16:creationId xmlns:a16="http://schemas.microsoft.com/office/drawing/2014/main" id="{E06EB744-3E9F-1016-1891-E053BFE4415F}"/>
              </a:ext>
            </a:extLst>
          </p:cNvPr>
          <p:cNvSpPr/>
          <p:nvPr/>
        </p:nvSpPr>
        <p:spPr>
          <a:xfrm>
            <a:off x="485161" y="3912581"/>
            <a:ext cx="285751" cy="288032"/>
          </a:xfrm>
          <a:prstGeom prst="smileyFace">
            <a:avLst/>
          </a:prstGeom>
          <a:solidFill>
            <a:schemeClr val="accent2">
              <a:lumMod val="20000"/>
              <a:lumOff val="8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80562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868" y="285728"/>
            <a:ext cx="4829180" cy="1643074"/>
          </a:xfrm>
        </p:spPr>
        <p:txBody>
          <a:bodyPr>
            <a:normAutofit/>
          </a:bodyPr>
          <a:lstStyle/>
          <a:p>
            <a:pPr algn="ctr">
              <a:buNone/>
            </a:pPr>
            <a:r>
              <a:rPr lang="en-US" altLang="zh-CN" sz="4000" b="1" dirty="0"/>
              <a:t>      Section  A	</a:t>
            </a:r>
          </a:p>
          <a:p>
            <a:pPr algn="ctr">
              <a:buNone/>
            </a:pPr>
            <a:r>
              <a:rPr lang="en-US" altLang="zh-CN" sz="4000" b="1" dirty="0"/>
              <a:t> Research Paper</a:t>
            </a:r>
            <a:endParaRPr lang="zh-CN" altLang="zh-CN" sz="4000" b="1" i="1" dirty="0"/>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500035" y="285728"/>
            <a:ext cx="3000396" cy="1714512"/>
          </a:xfrm>
          <a:prstGeom prst="rect">
            <a:avLst/>
          </a:prstGeom>
          <a:noFill/>
          <a:ln w="9525">
            <a:noFill/>
            <a:miter lim="800000"/>
            <a:headEnd/>
            <a:tailEnd/>
          </a:ln>
        </p:spPr>
      </p:pic>
      <p:sp>
        <p:nvSpPr>
          <p:cNvPr id="12" name="TextBox 11"/>
          <p:cNvSpPr txBox="1"/>
          <p:nvPr/>
        </p:nvSpPr>
        <p:spPr>
          <a:xfrm>
            <a:off x="785786" y="2357430"/>
            <a:ext cx="735811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 name="TextBox 11">
            <a:extLst>
              <a:ext uri="{FF2B5EF4-FFF2-40B4-BE49-F238E27FC236}">
                <a16:creationId xmlns:a16="http://schemas.microsoft.com/office/drawing/2014/main" id="{5EE1174A-69B9-4F07-AEAC-150D3E992258}"/>
              </a:ext>
            </a:extLst>
          </p:cNvPr>
          <p:cNvSpPr txBox="1"/>
          <p:nvPr/>
        </p:nvSpPr>
        <p:spPr>
          <a:xfrm>
            <a:off x="938186" y="2509830"/>
            <a:ext cx="7358114" cy="34163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400" b="1" dirty="0"/>
              <a:t>5. Forming a hypothesis is a key step for an original research paper. Have you ever heard of the famous quotation made by Hu Shi ( </a:t>
            </a:r>
            <a:r>
              <a:rPr lang="zh-CN" altLang="en-US" sz="2400" b="1" dirty="0"/>
              <a:t>胡 适，</a:t>
            </a:r>
            <a:r>
              <a:rPr lang="en-US" altLang="zh-CN" sz="2400" b="1" dirty="0"/>
              <a:t>Methods and Materials in Scholarly Research</a:t>
            </a:r>
            <a:r>
              <a:rPr lang="zh-CN" altLang="en-US" sz="2400" b="1" dirty="0"/>
              <a:t>［</a:t>
            </a:r>
            <a:r>
              <a:rPr lang="en-US" altLang="zh-CN" sz="2400" b="1" dirty="0"/>
              <a:t>《</a:t>
            </a:r>
            <a:r>
              <a:rPr lang="zh-CN" altLang="en-US" sz="2400" b="1" dirty="0"/>
              <a:t>治学的方法 与材料</a:t>
            </a:r>
            <a:r>
              <a:rPr lang="en-US" altLang="zh-CN" sz="2400" b="1" dirty="0"/>
              <a:t>》</a:t>
            </a:r>
            <a:r>
              <a:rPr lang="zh-CN" altLang="en-US" sz="2400" b="1" dirty="0"/>
              <a:t>］</a:t>
            </a:r>
            <a:r>
              <a:rPr lang="en-US" altLang="zh-CN" sz="2400" b="1" dirty="0"/>
              <a:t>, 1928)? It has involved many debates on the point of “to hypothesize boldly” for many years. Discuss the translated citations and give comments on them with your partners: Do you think to establish “bold hypothesis” is a good quality of a scientist?</a:t>
            </a:r>
            <a:endParaRPr kumimoji="0" lang="zh-CN" altLang="en-US"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33901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868" y="285728"/>
            <a:ext cx="4829180" cy="1643074"/>
          </a:xfrm>
        </p:spPr>
        <p:txBody>
          <a:bodyPr>
            <a:normAutofit/>
          </a:bodyPr>
          <a:lstStyle/>
          <a:p>
            <a:pPr algn="ctr">
              <a:buNone/>
            </a:pPr>
            <a:r>
              <a:rPr lang="en-US" altLang="zh-CN" sz="4000" b="1" dirty="0"/>
              <a:t>      Section  A	</a:t>
            </a:r>
          </a:p>
          <a:p>
            <a:pPr algn="ctr">
              <a:buNone/>
            </a:pPr>
            <a:r>
              <a:rPr lang="en-US" altLang="zh-CN" sz="4000" b="1" dirty="0"/>
              <a:t> Research Paper</a:t>
            </a:r>
            <a:endParaRPr lang="zh-CN" altLang="zh-CN" sz="4000" b="1" i="1" dirty="0"/>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500035" y="285728"/>
            <a:ext cx="3000396" cy="1714512"/>
          </a:xfrm>
          <a:prstGeom prst="rect">
            <a:avLst/>
          </a:prstGeom>
          <a:noFill/>
          <a:ln w="9525">
            <a:noFill/>
            <a:miter lim="800000"/>
            <a:headEnd/>
            <a:tailEnd/>
          </a:ln>
        </p:spPr>
      </p:pic>
      <p:sp>
        <p:nvSpPr>
          <p:cNvPr id="12" name="TextBox 11"/>
          <p:cNvSpPr txBox="1"/>
          <p:nvPr/>
        </p:nvSpPr>
        <p:spPr>
          <a:xfrm>
            <a:off x="785786" y="2357430"/>
            <a:ext cx="7358114" cy="378565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C00000"/>
                </a:solidFill>
              </a:rPr>
              <a:t>Hu Shi (</a:t>
            </a:r>
            <a:r>
              <a:rPr lang="zh-CN" altLang="en-US" sz="2400" dirty="0">
                <a:solidFill>
                  <a:srgbClr val="C00000"/>
                </a:solidFill>
              </a:rPr>
              <a:t>胡适</a:t>
            </a:r>
            <a:r>
              <a:rPr lang="en-US" altLang="zh-CN" sz="2400" dirty="0">
                <a:solidFill>
                  <a:srgbClr val="C00000"/>
                </a:solidFill>
              </a:rPr>
              <a:t>): </a:t>
            </a:r>
            <a:r>
              <a:rPr lang="en-US" altLang="zh-CN" sz="2400" dirty="0">
                <a:solidFill>
                  <a:srgbClr val="0070C0"/>
                </a:solidFill>
              </a:rPr>
              <a:t>Scientific methods are in fact very simple, no more than respecting facts and evidence. As in application, the methods involve hypothesizing a point boldly and verifying it discreetly (</a:t>
            </a:r>
            <a:r>
              <a:rPr lang="zh-CN" altLang="en-US" sz="2400" dirty="0">
                <a:solidFill>
                  <a:srgbClr val="0070C0"/>
                </a:solidFill>
              </a:rPr>
              <a:t>大胆假设，小心求证</a:t>
            </a:r>
            <a:r>
              <a:rPr lang="en-US" altLang="zh-CN" sz="2400" dirty="0">
                <a:solidFill>
                  <a:srgbClr val="0070C0"/>
                </a:solidFill>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2400"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accent6">
                    <a:lumMod val="50000"/>
                  </a:schemeClr>
                </a:solidFill>
              </a:rPr>
              <a:t>Lin </a:t>
            </a:r>
            <a:r>
              <a:rPr lang="en-US" altLang="zh-CN" sz="2400" dirty="0" err="1">
                <a:solidFill>
                  <a:schemeClr val="accent6">
                    <a:lumMod val="50000"/>
                  </a:schemeClr>
                </a:solidFill>
              </a:rPr>
              <a:t>Minsheng</a:t>
            </a:r>
            <a:r>
              <a:rPr lang="en-US" altLang="zh-CN" sz="2400" dirty="0">
                <a:solidFill>
                  <a:schemeClr val="accent6">
                    <a:lumMod val="50000"/>
                  </a:schemeClr>
                </a:solidFill>
              </a:rPr>
              <a:t> (</a:t>
            </a:r>
            <a:r>
              <a:rPr lang="zh-CN" altLang="en-US" sz="2400" dirty="0">
                <a:solidFill>
                  <a:schemeClr val="accent6">
                    <a:lumMod val="50000"/>
                  </a:schemeClr>
                </a:solidFill>
              </a:rPr>
              <a:t>林敏生</a:t>
            </a:r>
            <a:r>
              <a:rPr lang="en-US" altLang="zh-CN" sz="2400" dirty="0">
                <a:solidFill>
                  <a:schemeClr val="accent6">
                    <a:lumMod val="50000"/>
                  </a:schemeClr>
                </a:solidFill>
              </a:rPr>
              <a:t>, former professor of Wisconsin University):</a:t>
            </a:r>
            <a:r>
              <a:rPr lang="en-US" altLang="zh-CN" sz="2400" dirty="0"/>
              <a:t> </a:t>
            </a:r>
            <a:r>
              <a:rPr lang="en-US" altLang="zh-CN" sz="2400" dirty="0">
                <a:solidFill>
                  <a:schemeClr val="accent5">
                    <a:lumMod val="75000"/>
                  </a:schemeClr>
                </a:solidFill>
              </a:rPr>
              <a:t>Although bold hypothesis emphasizes the sceptic spirit in research, it is essentially a competent hypothesis. It is not the fact that the more bold, the better, since scientific hypothesis could be true or false.</a:t>
            </a:r>
            <a:endParaRPr kumimoji="0" lang="zh-CN" altLang="en-US" sz="2400" b="0" i="0" u="none" strike="noStrike" kern="1200" cap="none" spc="0" normalizeH="0" baseline="0" noProof="0" dirty="0">
              <a:ln>
                <a:noFill/>
              </a:ln>
              <a:solidFill>
                <a:schemeClr val="accent5">
                  <a:lumMod val="75000"/>
                </a:scheme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23668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868" y="285728"/>
            <a:ext cx="4829180" cy="1643074"/>
          </a:xfrm>
        </p:spPr>
        <p:txBody>
          <a:bodyPr>
            <a:normAutofit/>
          </a:bodyPr>
          <a:lstStyle/>
          <a:p>
            <a:pPr algn="ctr">
              <a:buNone/>
            </a:pPr>
            <a:r>
              <a:rPr lang="en-US" altLang="zh-CN" sz="4000" b="1" dirty="0"/>
              <a:t>      Section  A	</a:t>
            </a:r>
          </a:p>
          <a:p>
            <a:pPr algn="ctr">
              <a:buNone/>
            </a:pPr>
            <a:r>
              <a:rPr lang="en-US" altLang="zh-CN" sz="4000" b="1" dirty="0"/>
              <a:t> Research Paper</a:t>
            </a:r>
            <a:endParaRPr lang="zh-CN" altLang="zh-CN" sz="4000" b="1" i="1" dirty="0"/>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500035" y="285728"/>
            <a:ext cx="3000396" cy="1714512"/>
          </a:xfrm>
          <a:prstGeom prst="rect">
            <a:avLst/>
          </a:prstGeom>
          <a:noFill/>
          <a:ln w="9525">
            <a:noFill/>
            <a:miter lim="800000"/>
            <a:headEnd/>
            <a:tailEnd/>
          </a:ln>
        </p:spPr>
      </p:pic>
      <p:sp>
        <p:nvSpPr>
          <p:cNvPr id="12" name="TextBox 11"/>
          <p:cNvSpPr txBox="1"/>
          <p:nvPr/>
        </p:nvSpPr>
        <p:spPr>
          <a:xfrm>
            <a:off x="785786" y="2357430"/>
            <a:ext cx="735811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CB13FA9D-FC0C-49BA-AE9C-A80B2B109B90}"/>
              </a:ext>
            </a:extLst>
          </p:cNvPr>
          <p:cNvSpPr txBox="1"/>
          <p:nvPr/>
        </p:nvSpPr>
        <p:spPr>
          <a:xfrm>
            <a:off x="785786" y="2339794"/>
            <a:ext cx="7811146" cy="3785652"/>
          </a:xfrm>
          <a:prstGeom prst="rect">
            <a:avLst/>
          </a:prstGeom>
          <a:noFill/>
        </p:spPr>
        <p:txBody>
          <a:bodyPr wrap="square">
            <a:spAutoFit/>
          </a:bodyPr>
          <a:lstStyle/>
          <a:p>
            <a:pPr algn="just"/>
            <a:r>
              <a:rPr lang="en-US" altLang="zh-CN" sz="2400" b="1"/>
              <a:t>6. A research proposal (in Chinese </a:t>
            </a:r>
            <a:r>
              <a:rPr lang="zh-CN" altLang="en-US" sz="2400" b="1"/>
              <a:t>开题报告 </a:t>
            </a:r>
            <a:r>
              <a:rPr lang="en-US" altLang="zh-CN" sz="2400" b="1"/>
              <a:t>or </a:t>
            </a:r>
            <a:r>
              <a:rPr lang="zh-CN" altLang="en-US" sz="2400" b="1"/>
              <a:t>选题报告 </a:t>
            </a:r>
            <a:r>
              <a:rPr lang="en-US" altLang="zh-CN" sz="2400" b="1"/>
              <a:t>) is often required by discipline thesis/dissertation committee or entity before research project practice. It should convince others that you have a worthwhile research project and that you have the competence and the work-plan to complete it. Generally, a research proposal should contain all the key elements involved in the research process and include sufficient information for the readers to evaluate the proposed study. Tick the necessary elements that are contained in a research proposal.</a:t>
            </a:r>
            <a:endParaRPr lang="zh-CN" altLang="en-US" sz="2400" b="1" dirty="0"/>
          </a:p>
        </p:txBody>
      </p:sp>
    </p:spTree>
    <p:extLst>
      <p:ext uri="{BB962C8B-B14F-4D97-AF65-F5344CB8AC3E}">
        <p14:creationId xmlns:p14="http://schemas.microsoft.com/office/powerpoint/2010/main" val="2859918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868" y="285728"/>
            <a:ext cx="4829180" cy="1643074"/>
          </a:xfrm>
        </p:spPr>
        <p:txBody>
          <a:bodyPr>
            <a:normAutofit/>
          </a:bodyPr>
          <a:lstStyle/>
          <a:p>
            <a:pPr algn="ctr">
              <a:buNone/>
            </a:pPr>
            <a:r>
              <a:rPr lang="en-US" altLang="zh-CN" sz="4800" b="1" dirty="0"/>
              <a:t>      </a:t>
            </a:r>
            <a:r>
              <a:rPr lang="en-US" altLang="zh-CN" sz="4000" b="1" dirty="0"/>
              <a:t>Section  A	</a:t>
            </a:r>
          </a:p>
          <a:p>
            <a:pPr algn="ctr">
              <a:buNone/>
            </a:pPr>
            <a:r>
              <a:rPr lang="en-US" altLang="zh-CN" sz="4000" b="1" dirty="0"/>
              <a:t> Research Paper</a:t>
            </a:r>
            <a:endParaRPr lang="zh-CN" altLang="zh-CN" sz="4000" b="1" i="1" dirty="0"/>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500035" y="285728"/>
            <a:ext cx="3000396" cy="1714512"/>
          </a:xfrm>
          <a:prstGeom prst="rect">
            <a:avLst/>
          </a:prstGeom>
          <a:noFill/>
          <a:ln w="9525">
            <a:noFill/>
            <a:miter lim="800000"/>
            <a:headEnd/>
            <a:tailEnd/>
          </a:ln>
        </p:spPr>
      </p:pic>
      <p:sp>
        <p:nvSpPr>
          <p:cNvPr id="12" name="TextBox 11"/>
          <p:cNvSpPr txBox="1"/>
          <p:nvPr/>
        </p:nvSpPr>
        <p:spPr>
          <a:xfrm>
            <a:off x="899592" y="2276872"/>
            <a:ext cx="7244308" cy="409342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altLang="zh-CN" sz="2000" dirty="0">
                <a:solidFill>
                  <a:srgbClr val="0070C0"/>
                </a:solidFill>
              </a:rPr>
              <a:t>To address what you plan to accomplish and why you want to do it and how you are going to do it.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altLang="zh-CN" sz="2000" dirty="0">
                <a:solidFill>
                  <a:srgbClr val="0070C0"/>
                </a:solidFill>
              </a:rPr>
              <a:t>To provide sufficient information to convince your readers that you have an important research idea.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altLang="zh-CN" sz="2000" dirty="0">
                <a:solidFill>
                  <a:srgbClr val="0070C0"/>
                </a:solidFill>
              </a:rPr>
              <a:t>To focus on the development of research ideas.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altLang="zh-CN" sz="2000" dirty="0">
                <a:solidFill>
                  <a:srgbClr val="0070C0"/>
                </a:solidFill>
              </a:rPr>
              <a:t>To show that you have a good grasp of the relevant literature and the major issues.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altLang="zh-CN" sz="2000" dirty="0">
                <a:solidFill>
                  <a:srgbClr val="0070C0"/>
                </a:solidFill>
              </a:rPr>
              <a:t>To firmly persuade the sponsor for financial support.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altLang="zh-CN" sz="2000" dirty="0">
                <a:solidFill>
                  <a:srgbClr val="0070C0"/>
                </a:solidFill>
              </a:rPr>
              <a:t>To indicate that your methodology is sound.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altLang="zh-CN" sz="2000" dirty="0">
                <a:solidFill>
                  <a:srgbClr val="0070C0"/>
                </a:solidFill>
              </a:rPr>
              <a:t>To tell the discipline thesis committee that your supervisor agrees to continue the project.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altLang="zh-CN" sz="2000" dirty="0">
                <a:solidFill>
                  <a:srgbClr val="0070C0"/>
                </a:solidFill>
              </a:rPr>
              <a:t>To demonstrate that your writing is coherent, clear and compelling.</a:t>
            </a:r>
            <a:endParaRPr kumimoji="0" lang="zh-CN" altLang="en-US" sz="2000" b="0" i="0" u="none" strike="noStrike" kern="1200" cap="none" spc="0" normalizeH="0" baseline="0" noProof="0" dirty="0">
              <a:ln>
                <a:noFill/>
              </a:ln>
              <a:solidFill>
                <a:srgbClr val="0070C0"/>
              </a:solidFill>
              <a:effectLst/>
              <a:uLnTx/>
              <a:uFillTx/>
              <a:latin typeface="Calibri"/>
              <a:ea typeface="宋体" panose="02010600030101010101" pitchFamily="2" charset="-122"/>
              <a:cs typeface="+mn-cs"/>
            </a:endParaRPr>
          </a:p>
        </p:txBody>
      </p:sp>
      <p:sp>
        <p:nvSpPr>
          <p:cNvPr id="2" name="笑脸 1">
            <a:extLst>
              <a:ext uri="{FF2B5EF4-FFF2-40B4-BE49-F238E27FC236}">
                <a16:creationId xmlns:a16="http://schemas.microsoft.com/office/drawing/2014/main" id="{779F90F6-94F4-A0E8-AEA0-337EB1AA4FD7}"/>
              </a:ext>
            </a:extLst>
          </p:cNvPr>
          <p:cNvSpPr/>
          <p:nvPr/>
        </p:nvSpPr>
        <p:spPr>
          <a:xfrm>
            <a:off x="500035" y="2308155"/>
            <a:ext cx="285751" cy="288032"/>
          </a:xfrm>
          <a:prstGeom prst="smileyFace">
            <a:avLst/>
          </a:prstGeom>
          <a:solidFill>
            <a:schemeClr val="accent2">
              <a:lumMod val="20000"/>
              <a:lumOff val="8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笑脸 3">
            <a:extLst>
              <a:ext uri="{FF2B5EF4-FFF2-40B4-BE49-F238E27FC236}">
                <a16:creationId xmlns:a16="http://schemas.microsoft.com/office/drawing/2014/main" id="{78622A71-15AA-B073-89AA-899255872ED6}"/>
              </a:ext>
            </a:extLst>
          </p:cNvPr>
          <p:cNvSpPr/>
          <p:nvPr/>
        </p:nvSpPr>
        <p:spPr>
          <a:xfrm>
            <a:off x="500034" y="2904102"/>
            <a:ext cx="285751" cy="288032"/>
          </a:xfrm>
          <a:prstGeom prst="smileyFace">
            <a:avLst/>
          </a:prstGeom>
          <a:solidFill>
            <a:schemeClr val="accent2">
              <a:lumMod val="20000"/>
              <a:lumOff val="8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笑脸 4">
            <a:extLst>
              <a:ext uri="{FF2B5EF4-FFF2-40B4-BE49-F238E27FC236}">
                <a16:creationId xmlns:a16="http://schemas.microsoft.com/office/drawing/2014/main" id="{568BCC37-B55F-2B11-3A07-B3342AC1197C}"/>
              </a:ext>
            </a:extLst>
          </p:cNvPr>
          <p:cNvSpPr/>
          <p:nvPr/>
        </p:nvSpPr>
        <p:spPr>
          <a:xfrm>
            <a:off x="500034" y="3861048"/>
            <a:ext cx="285751" cy="288032"/>
          </a:xfrm>
          <a:prstGeom prst="smileyFace">
            <a:avLst/>
          </a:prstGeom>
          <a:solidFill>
            <a:schemeClr val="accent2">
              <a:lumMod val="20000"/>
              <a:lumOff val="8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笑脸 5">
            <a:extLst>
              <a:ext uri="{FF2B5EF4-FFF2-40B4-BE49-F238E27FC236}">
                <a16:creationId xmlns:a16="http://schemas.microsoft.com/office/drawing/2014/main" id="{7D607438-DE5A-B8D0-FE8B-C09939E7F868}"/>
              </a:ext>
            </a:extLst>
          </p:cNvPr>
          <p:cNvSpPr/>
          <p:nvPr/>
        </p:nvSpPr>
        <p:spPr>
          <a:xfrm>
            <a:off x="500033" y="4785896"/>
            <a:ext cx="285751" cy="288032"/>
          </a:xfrm>
          <a:prstGeom prst="smileyFace">
            <a:avLst/>
          </a:prstGeom>
          <a:solidFill>
            <a:schemeClr val="accent2">
              <a:lumMod val="20000"/>
              <a:lumOff val="8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笑脸 6">
            <a:extLst>
              <a:ext uri="{FF2B5EF4-FFF2-40B4-BE49-F238E27FC236}">
                <a16:creationId xmlns:a16="http://schemas.microsoft.com/office/drawing/2014/main" id="{BFE73029-7B30-41D6-82BE-B1C7E882DDFC}"/>
              </a:ext>
            </a:extLst>
          </p:cNvPr>
          <p:cNvSpPr/>
          <p:nvPr/>
        </p:nvSpPr>
        <p:spPr>
          <a:xfrm>
            <a:off x="500033" y="5710744"/>
            <a:ext cx="285751" cy="288032"/>
          </a:xfrm>
          <a:prstGeom prst="smileyFace">
            <a:avLst/>
          </a:prstGeom>
          <a:solidFill>
            <a:schemeClr val="accent2">
              <a:lumMod val="20000"/>
              <a:lumOff val="8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97089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868" y="285728"/>
            <a:ext cx="4829180" cy="1643074"/>
          </a:xfrm>
        </p:spPr>
        <p:txBody>
          <a:bodyPr>
            <a:normAutofit/>
          </a:bodyPr>
          <a:lstStyle/>
          <a:p>
            <a:pPr algn="ctr">
              <a:buNone/>
            </a:pPr>
            <a:r>
              <a:rPr lang="en-US" altLang="zh-CN" sz="4000" b="1" dirty="0"/>
              <a:t>      Section  A	</a:t>
            </a:r>
          </a:p>
          <a:p>
            <a:pPr algn="ctr">
              <a:buNone/>
            </a:pPr>
            <a:r>
              <a:rPr lang="en-US" altLang="zh-CN" sz="4000" b="1" dirty="0"/>
              <a:t> Research Paper</a:t>
            </a:r>
            <a:endParaRPr lang="zh-CN" altLang="zh-CN" sz="4000" b="1" i="1" dirty="0"/>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500035" y="285728"/>
            <a:ext cx="3000396" cy="1714512"/>
          </a:xfrm>
          <a:prstGeom prst="rect">
            <a:avLst/>
          </a:prstGeom>
          <a:noFill/>
          <a:ln w="9525">
            <a:noFill/>
            <a:miter lim="800000"/>
            <a:headEnd/>
            <a:tailEnd/>
          </a:ln>
        </p:spPr>
      </p:pic>
      <p:sp>
        <p:nvSpPr>
          <p:cNvPr id="12" name="TextBox 11"/>
          <p:cNvSpPr txBox="1"/>
          <p:nvPr/>
        </p:nvSpPr>
        <p:spPr>
          <a:xfrm>
            <a:off x="785786" y="2357430"/>
            <a:ext cx="7358114" cy="39703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t>7. To be more specific, try to match the headings in a proposal with their brief description: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dirty="0">
              <a:solidFill>
                <a:srgbClr val="0070C0"/>
              </a:solidFill>
            </a:endParaRPr>
          </a:p>
          <a:p>
            <a:pPr marL="514350" marR="0" lvl="0" indent="-514350" algn="l" defTabSz="914400" rtl="0" eaLnBrk="1" fontAlgn="auto" latinLnBrk="0" hangingPunct="1">
              <a:lnSpc>
                <a:spcPct val="100000"/>
              </a:lnSpc>
              <a:spcBef>
                <a:spcPts val="0"/>
              </a:spcBef>
              <a:spcAft>
                <a:spcPts val="0"/>
              </a:spcAft>
              <a:buClrTx/>
              <a:buSzTx/>
              <a:buFontTx/>
              <a:buAutoNum type="alphaLcParenR"/>
              <a:tabLst/>
              <a:defRPr/>
            </a:pPr>
            <a:r>
              <a:rPr lang="en-US" altLang="zh-CN" sz="2800" dirty="0">
                <a:solidFill>
                  <a:srgbClr val="0070C0"/>
                </a:solidFill>
              </a:rPr>
              <a:t>background information </a:t>
            </a:r>
          </a:p>
          <a:p>
            <a:pPr marL="514350" marR="0" lvl="0" indent="-514350" algn="l" defTabSz="914400" rtl="0" eaLnBrk="1" fontAlgn="auto" latinLnBrk="0" hangingPunct="1">
              <a:lnSpc>
                <a:spcPct val="100000"/>
              </a:lnSpc>
              <a:spcBef>
                <a:spcPts val="0"/>
              </a:spcBef>
              <a:spcAft>
                <a:spcPts val="0"/>
              </a:spcAft>
              <a:buClrTx/>
              <a:buSzTx/>
              <a:buFontTx/>
              <a:buAutoNum type="alphaLcParenR"/>
              <a:tabLst/>
              <a:defRPr/>
            </a:pPr>
            <a:r>
              <a:rPr lang="en-US" altLang="zh-CN" sz="2800" dirty="0">
                <a:solidFill>
                  <a:srgbClr val="0070C0"/>
                </a:solidFill>
              </a:rPr>
              <a:t>unsolved problems </a:t>
            </a:r>
          </a:p>
          <a:p>
            <a:pPr marL="514350" marR="0" lvl="0" indent="-514350" algn="l" defTabSz="914400" rtl="0" eaLnBrk="1" fontAlgn="auto" latinLnBrk="0" hangingPunct="1">
              <a:lnSpc>
                <a:spcPct val="100000"/>
              </a:lnSpc>
              <a:spcBef>
                <a:spcPts val="0"/>
              </a:spcBef>
              <a:spcAft>
                <a:spcPts val="0"/>
              </a:spcAft>
              <a:buClrTx/>
              <a:buSzTx/>
              <a:buFontTx/>
              <a:buAutoNum type="alphaLcParenR"/>
              <a:tabLst/>
              <a:defRPr/>
            </a:pPr>
            <a:r>
              <a:rPr lang="en-US" altLang="zh-CN" sz="2800" dirty="0">
                <a:solidFill>
                  <a:srgbClr val="0070C0"/>
                </a:solidFill>
              </a:rPr>
              <a:t>hypothesis/opinion </a:t>
            </a:r>
          </a:p>
          <a:p>
            <a:pPr marL="514350" marR="0" lvl="0" indent="-514350" algn="l" defTabSz="914400" rtl="0" eaLnBrk="1" fontAlgn="auto" latinLnBrk="0" hangingPunct="1">
              <a:lnSpc>
                <a:spcPct val="100000"/>
              </a:lnSpc>
              <a:spcBef>
                <a:spcPts val="0"/>
              </a:spcBef>
              <a:spcAft>
                <a:spcPts val="0"/>
              </a:spcAft>
              <a:buClrTx/>
              <a:buSzTx/>
              <a:buFontTx/>
              <a:buAutoNum type="alphaLcParenR"/>
              <a:tabLst/>
              <a:defRPr/>
            </a:pPr>
            <a:r>
              <a:rPr lang="en-US" altLang="zh-CN" sz="2800" dirty="0">
                <a:solidFill>
                  <a:srgbClr val="0070C0"/>
                </a:solidFill>
              </a:rPr>
              <a:t>aims </a:t>
            </a:r>
          </a:p>
          <a:p>
            <a:pPr marL="514350" marR="0" lvl="0" indent="-514350" algn="l" defTabSz="914400" rtl="0" eaLnBrk="1" fontAlgn="auto" latinLnBrk="0" hangingPunct="1">
              <a:lnSpc>
                <a:spcPct val="100000"/>
              </a:lnSpc>
              <a:spcBef>
                <a:spcPts val="0"/>
              </a:spcBef>
              <a:spcAft>
                <a:spcPts val="0"/>
              </a:spcAft>
              <a:buClrTx/>
              <a:buSzTx/>
              <a:buFontTx/>
              <a:buAutoNum type="alphaLcParenR"/>
              <a:tabLst/>
              <a:defRPr/>
            </a:pPr>
            <a:r>
              <a:rPr lang="en-US" altLang="zh-CN" sz="2800" dirty="0">
                <a:solidFill>
                  <a:srgbClr val="0070C0"/>
                </a:solidFill>
              </a:rPr>
              <a:t>approaches </a:t>
            </a:r>
          </a:p>
          <a:p>
            <a:pPr marL="514350" marR="0" lvl="0" indent="-514350" algn="l" defTabSz="914400" rtl="0" eaLnBrk="1" fontAlgn="auto" latinLnBrk="0" hangingPunct="1">
              <a:lnSpc>
                <a:spcPct val="100000"/>
              </a:lnSpc>
              <a:spcBef>
                <a:spcPts val="0"/>
              </a:spcBef>
              <a:spcAft>
                <a:spcPts val="0"/>
              </a:spcAft>
              <a:buClrTx/>
              <a:buSzTx/>
              <a:buFontTx/>
              <a:buAutoNum type="alphaLcParenR"/>
              <a:tabLst/>
              <a:defRPr/>
            </a:pPr>
            <a:r>
              <a:rPr lang="en-US" altLang="zh-CN" sz="2800" dirty="0">
                <a:solidFill>
                  <a:srgbClr val="0070C0"/>
                </a:solidFill>
              </a:rPr>
              <a:t>conclusion</a:t>
            </a:r>
            <a:endParaRPr kumimoji="0" lang="zh-CN" altLang="en-US" sz="2800" b="0" i="0" u="none" strike="noStrike" kern="1200" cap="none" spc="0" normalizeH="0" baseline="0" noProof="0" dirty="0">
              <a:ln>
                <a:noFill/>
              </a:ln>
              <a:solidFill>
                <a:srgbClr val="0070C0"/>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88640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868" y="285728"/>
            <a:ext cx="4829180" cy="1643074"/>
          </a:xfrm>
        </p:spPr>
        <p:txBody>
          <a:bodyPr>
            <a:normAutofit/>
          </a:bodyPr>
          <a:lstStyle/>
          <a:p>
            <a:pPr algn="ctr">
              <a:buNone/>
            </a:pPr>
            <a:r>
              <a:rPr lang="en-US" altLang="zh-CN" sz="4800" b="1" dirty="0"/>
              <a:t>      </a:t>
            </a:r>
            <a:r>
              <a:rPr lang="en-US" altLang="zh-CN" sz="4000" b="1" dirty="0"/>
              <a:t>Section  A	</a:t>
            </a:r>
          </a:p>
          <a:p>
            <a:pPr algn="ctr">
              <a:buNone/>
            </a:pPr>
            <a:r>
              <a:rPr lang="en-US" altLang="zh-CN" sz="4000" b="1" dirty="0"/>
              <a:t> Research Paper</a:t>
            </a:r>
            <a:endParaRPr lang="zh-CN" altLang="zh-CN" sz="4000" b="1" i="1" dirty="0"/>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500035" y="285728"/>
            <a:ext cx="3000396" cy="1714512"/>
          </a:xfrm>
          <a:prstGeom prst="rect">
            <a:avLst/>
          </a:prstGeom>
          <a:noFill/>
          <a:ln w="9525">
            <a:noFill/>
            <a:miter lim="800000"/>
            <a:headEnd/>
            <a:tailEnd/>
          </a:ln>
        </p:spPr>
      </p:pic>
      <p:sp>
        <p:nvSpPr>
          <p:cNvPr id="12" name="TextBox 11"/>
          <p:cNvSpPr txBox="1"/>
          <p:nvPr/>
        </p:nvSpPr>
        <p:spPr>
          <a:xfrm>
            <a:off x="785786" y="2357430"/>
            <a:ext cx="7358114" cy="3785652"/>
          </a:xfrm>
          <a:prstGeom prst="rect">
            <a:avLst/>
          </a:prstGeom>
          <a:noFill/>
        </p:spPr>
        <p:txBody>
          <a:bodyPr wrap="square" rtlCol="0">
            <a:spAutoFit/>
          </a:bodyPr>
          <a:lstStyle/>
          <a:p>
            <a:pPr marL="342900" marR="0" lvl="0" indent="-342900" algn="just" defTabSz="914400" rtl="0" eaLnBrk="1" fontAlgn="auto" latinLnBrk="0" hangingPunct="1">
              <a:lnSpc>
                <a:spcPct val="100000"/>
              </a:lnSpc>
              <a:spcBef>
                <a:spcPts val="0"/>
              </a:spcBef>
              <a:spcAft>
                <a:spcPts val="0"/>
              </a:spcAft>
              <a:buClrTx/>
              <a:buSzTx/>
              <a:buFontTx/>
              <a:buAutoNum type="arabicParenR"/>
              <a:tabLst/>
              <a:defRPr/>
            </a:pPr>
            <a:r>
              <a:rPr lang="en-US" altLang="zh-CN" sz="2000" dirty="0">
                <a:solidFill>
                  <a:srgbClr val="0070C0"/>
                </a:solidFill>
              </a:rPr>
              <a:t>Based on the background information, the researcher makes a thorough and penetrating analysis to find out the unsolved problems and evaluates the significance, i.e. to determine what will be original and creative. </a:t>
            </a:r>
          </a:p>
          <a:p>
            <a:pPr marL="342900" marR="0" lvl="0" indent="-342900" algn="just" defTabSz="914400" rtl="0" eaLnBrk="1" fontAlgn="auto" latinLnBrk="0" hangingPunct="1">
              <a:lnSpc>
                <a:spcPct val="100000"/>
              </a:lnSpc>
              <a:spcBef>
                <a:spcPts val="0"/>
              </a:spcBef>
              <a:spcAft>
                <a:spcPts val="0"/>
              </a:spcAft>
              <a:buClrTx/>
              <a:buSzTx/>
              <a:buFontTx/>
              <a:buAutoNum type="arabicParenR"/>
              <a:tabLst/>
              <a:defRPr/>
            </a:pPr>
            <a:r>
              <a:rPr lang="en-US" altLang="zh-CN" sz="2000" dirty="0">
                <a:solidFill>
                  <a:srgbClr val="0070C0"/>
                </a:solidFill>
              </a:rPr>
              <a:t>The researcher decides his/her study work with the aim of solving some locally or universally practical or theoretical problems and making sure that these problems have not been addressed in previous academic research. </a:t>
            </a:r>
          </a:p>
          <a:p>
            <a:pPr marL="342900" marR="0" lvl="0" indent="-342900" algn="just" defTabSz="914400" rtl="0" eaLnBrk="1" fontAlgn="auto" latinLnBrk="0" hangingPunct="1">
              <a:lnSpc>
                <a:spcPct val="100000"/>
              </a:lnSpc>
              <a:spcBef>
                <a:spcPts val="0"/>
              </a:spcBef>
              <a:spcAft>
                <a:spcPts val="0"/>
              </a:spcAft>
              <a:buClrTx/>
              <a:buSzTx/>
              <a:buFontTx/>
              <a:buAutoNum type="arabicParenR"/>
              <a:tabLst/>
              <a:defRPr/>
            </a:pPr>
            <a:r>
              <a:rPr lang="en-US" altLang="zh-CN" sz="2000" dirty="0">
                <a:solidFill>
                  <a:srgbClr val="0070C0"/>
                </a:solidFill>
              </a:rPr>
              <a:t>With a reasonable hypothesis and a reliable research plan, a possible conclusion may be predicted, but it is important to understand that your actual results cannot be determined ahead of time. </a:t>
            </a:r>
          </a:p>
        </p:txBody>
      </p:sp>
    </p:spTree>
    <p:extLst>
      <p:ext uri="{BB962C8B-B14F-4D97-AF65-F5344CB8AC3E}">
        <p14:creationId xmlns:p14="http://schemas.microsoft.com/office/powerpoint/2010/main" val="2482168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868" y="285728"/>
            <a:ext cx="4829180" cy="1643074"/>
          </a:xfrm>
        </p:spPr>
        <p:txBody>
          <a:bodyPr>
            <a:normAutofit/>
          </a:bodyPr>
          <a:lstStyle/>
          <a:p>
            <a:pPr algn="ctr">
              <a:buNone/>
            </a:pPr>
            <a:r>
              <a:rPr lang="en-US" altLang="zh-CN" sz="4800" b="1" dirty="0"/>
              <a:t>      </a:t>
            </a:r>
            <a:r>
              <a:rPr lang="en-US" altLang="zh-CN" sz="4000" b="1" dirty="0"/>
              <a:t>Section  A	</a:t>
            </a:r>
          </a:p>
          <a:p>
            <a:pPr algn="ctr">
              <a:buNone/>
            </a:pPr>
            <a:r>
              <a:rPr lang="en-US" altLang="zh-CN" sz="4000" b="1" dirty="0"/>
              <a:t> Research Paper</a:t>
            </a:r>
            <a:endParaRPr lang="zh-CN" altLang="zh-CN" sz="4000" b="1" i="1" dirty="0"/>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500035" y="285728"/>
            <a:ext cx="3000396" cy="1714512"/>
          </a:xfrm>
          <a:prstGeom prst="rect">
            <a:avLst/>
          </a:prstGeom>
          <a:noFill/>
          <a:ln w="9525">
            <a:noFill/>
            <a:miter lim="800000"/>
            <a:headEnd/>
            <a:tailEnd/>
          </a:ln>
        </p:spPr>
      </p:pic>
      <p:sp>
        <p:nvSpPr>
          <p:cNvPr id="12" name="TextBox 11"/>
          <p:cNvSpPr txBox="1"/>
          <p:nvPr/>
        </p:nvSpPr>
        <p:spPr>
          <a:xfrm>
            <a:off x="755576" y="2276872"/>
            <a:ext cx="7358114" cy="415498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70C0"/>
                </a:solidFill>
              </a:rPr>
              <a:t>4) Determining your approach is one of the most vital   steps in your work. All of the details in the process must be thoughtfully contemplated and considered. Possible difficulties must be anticipated along with feasible solutions to ensure smooth execution.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70C0"/>
                </a:solidFill>
              </a:rPr>
              <a:t>5) The researcher establishes a hypothesis which is believed to explain his/her observations. This hypothesis must be testable and must account for all possible data collected.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70C0"/>
                </a:solidFill>
              </a:rPr>
              <a:t>6) A researcher should have an overall understanding of the work that has been done in his/her relevant field.</a:t>
            </a:r>
            <a:endParaRPr kumimoji="0" lang="zh-CN" altLang="en-US" sz="2400" b="0" i="0" u="none" strike="noStrike" kern="1200" cap="none" spc="0" normalizeH="0" baseline="0" noProof="0" dirty="0">
              <a:ln>
                <a:noFill/>
              </a:ln>
              <a:solidFill>
                <a:srgbClr val="0070C0"/>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29001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868" y="285728"/>
            <a:ext cx="4829180" cy="1643074"/>
          </a:xfrm>
        </p:spPr>
        <p:txBody>
          <a:bodyPr>
            <a:normAutofit/>
          </a:bodyPr>
          <a:lstStyle/>
          <a:p>
            <a:pPr algn="ctr">
              <a:buNone/>
            </a:pPr>
            <a:r>
              <a:rPr lang="en-US" altLang="zh-CN" sz="4800" b="1" dirty="0"/>
              <a:t>      </a:t>
            </a:r>
            <a:r>
              <a:rPr lang="en-US" altLang="zh-CN" sz="4000" b="1" dirty="0"/>
              <a:t>Section  A	</a:t>
            </a:r>
          </a:p>
          <a:p>
            <a:pPr algn="ctr">
              <a:buNone/>
            </a:pPr>
            <a:r>
              <a:rPr lang="en-US" altLang="zh-CN" sz="4000" b="1" dirty="0"/>
              <a:t> Research Paper</a:t>
            </a:r>
            <a:endParaRPr lang="zh-CN" altLang="zh-CN" sz="4000" b="1" i="1" dirty="0"/>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500035" y="285728"/>
            <a:ext cx="3000396" cy="1714512"/>
          </a:xfrm>
          <a:prstGeom prst="rect">
            <a:avLst/>
          </a:prstGeom>
          <a:noFill/>
          <a:ln w="9525">
            <a:noFill/>
            <a:miter lim="800000"/>
            <a:headEnd/>
            <a:tailEnd/>
          </a:ln>
        </p:spPr>
      </p:pic>
      <p:sp>
        <p:nvSpPr>
          <p:cNvPr id="12" name="TextBox 11"/>
          <p:cNvSpPr txBox="1"/>
          <p:nvPr/>
        </p:nvSpPr>
        <p:spPr>
          <a:xfrm>
            <a:off x="755576" y="2132856"/>
            <a:ext cx="7358114" cy="433965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b="1" dirty="0"/>
              <a:t>8. To be scientific, certain steps must be carried out in an orderly way during your research. What is the general process of research within your own specialty? With a partner discuss your own process. Then organize the following steps into a proper order and discuss any different steps from yours</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altLang="zh-CN" sz="2400" dirty="0">
                <a:solidFill>
                  <a:srgbClr val="0070C0"/>
                </a:solidFill>
              </a:rPr>
              <a:t>Prepare equipment/materials/subjects.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altLang="zh-CN" sz="2400" dirty="0">
                <a:solidFill>
                  <a:srgbClr val="0070C0"/>
                </a:solidFill>
              </a:rPr>
              <a:t>Read as many relevant and current references as possible.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altLang="zh-CN" sz="2400" dirty="0">
                <a:solidFill>
                  <a:srgbClr val="0070C0"/>
                </a:solidFill>
              </a:rPr>
              <a:t>Select software for data analysis.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altLang="zh-CN" sz="2400" dirty="0">
                <a:solidFill>
                  <a:srgbClr val="0070C0"/>
                </a:solidFill>
              </a:rPr>
              <a:t>Collect data during experiment.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altLang="zh-CN" sz="2400" dirty="0">
                <a:solidFill>
                  <a:srgbClr val="0070C0"/>
                </a:solidFill>
              </a:rPr>
              <a:t>Analyze and organize results systematically in texts and diagrams. </a:t>
            </a:r>
            <a:endParaRPr kumimoji="0" lang="zh-CN" altLang="en-US" sz="2400" b="0" i="0" u="none" strike="noStrike" kern="1200" cap="none" spc="0" normalizeH="0" baseline="0" noProof="0" dirty="0">
              <a:ln>
                <a:noFill/>
              </a:ln>
              <a:solidFill>
                <a:srgbClr val="0070C0"/>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59199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93AB5-6EA6-42B0-018D-9627ED8D2C4E}"/>
              </a:ext>
            </a:extLst>
          </p:cNvPr>
          <p:cNvSpPr>
            <a:spLocks noGrp="1"/>
          </p:cNvSpPr>
          <p:nvPr>
            <p:ph type="title"/>
          </p:nvPr>
        </p:nvSpPr>
        <p:spPr/>
        <p:txBody>
          <a:bodyPr/>
          <a:lstStyle/>
          <a:p>
            <a:r>
              <a:rPr lang="en-US" altLang="zh-CN" dirty="0"/>
              <a:t>Contents</a:t>
            </a:r>
            <a:endParaRPr lang="zh-CN" altLang="en-US" dirty="0"/>
          </a:p>
        </p:txBody>
      </p:sp>
      <p:sp>
        <p:nvSpPr>
          <p:cNvPr id="3" name="内容占位符 2">
            <a:extLst>
              <a:ext uri="{FF2B5EF4-FFF2-40B4-BE49-F238E27FC236}">
                <a16:creationId xmlns:a16="http://schemas.microsoft.com/office/drawing/2014/main" id="{4416426A-CF6E-AC76-8F78-A7CAD9E1EB93}"/>
              </a:ext>
            </a:extLst>
          </p:cNvPr>
          <p:cNvSpPr>
            <a:spLocks noGrp="1"/>
          </p:cNvSpPr>
          <p:nvPr>
            <p:ph idx="1"/>
          </p:nvPr>
        </p:nvSpPr>
        <p:spPr/>
        <p:txBody>
          <a:bodyPr/>
          <a:lstStyle/>
          <a:p>
            <a:r>
              <a:rPr lang="en-US" altLang="zh-CN" dirty="0"/>
              <a:t>Section A research paper</a:t>
            </a:r>
          </a:p>
          <a:p>
            <a:r>
              <a:rPr lang="en-US" altLang="zh-CN" dirty="0"/>
              <a:t>Section B AIMRD structure</a:t>
            </a:r>
          </a:p>
          <a:p>
            <a:r>
              <a:rPr lang="en-US" altLang="zh-CN" dirty="0"/>
              <a:t>Section C title</a:t>
            </a:r>
          </a:p>
          <a:p>
            <a:r>
              <a:rPr lang="en-US" altLang="zh-CN" dirty="0"/>
              <a:t>Section E </a:t>
            </a:r>
            <a:r>
              <a:rPr lang="en-US" altLang="zh-CN" dirty="0" err="1"/>
              <a:t>excercise</a:t>
            </a:r>
            <a:endParaRPr lang="zh-CN" altLang="en-US" dirty="0"/>
          </a:p>
        </p:txBody>
      </p:sp>
    </p:spTree>
    <p:extLst>
      <p:ext uri="{BB962C8B-B14F-4D97-AF65-F5344CB8AC3E}">
        <p14:creationId xmlns:p14="http://schemas.microsoft.com/office/powerpoint/2010/main" val="3453866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868" y="285728"/>
            <a:ext cx="4829180" cy="1643074"/>
          </a:xfrm>
        </p:spPr>
        <p:txBody>
          <a:bodyPr>
            <a:normAutofit/>
          </a:bodyPr>
          <a:lstStyle/>
          <a:p>
            <a:pPr algn="ctr">
              <a:buNone/>
            </a:pPr>
            <a:r>
              <a:rPr lang="en-US" altLang="zh-CN" sz="4800" b="1" dirty="0"/>
              <a:t>      </a:t>
            </a:r>
            <a:r>
              <a:rPr lang="en-US" altLang="zh-CN" sz="4000" b="1" dirty="0"/>
              <a:t>Section  A	</a:t>
            </a:r>
          </a:p>
          <a:p>
            <a:pPr algn="ctr">
              <a:buNone/>
            </a:pPr>
            <a:r>
              <a:rPr lang="en-US" altLang="zh-CN" sz="4000" b="1" dirty="0"/>
              <a:t> Research Paper</a:t>
            </a:r>
            <a:endParaRPr lang="zh-CN" altLang="zh-CN" sz="4000" b="1" i="1" dirty="0"/>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500035" y="285728"/>
            <a:ext cx="3000396" cy="1714512"/>
          </a:xfrm>
          <a:prstGeom prst="rect">
            <a:avLst/>
          </a:prstGeom>
          <a:noFill/>
          <a:ln w="9525">
            <a:noFill/>
            <a:miter lim="800000"/>
            <a:headEnd/>
            <a:tailEnd/>
          </a:ln>
        </p:spPr>
      </p:pic>
      <p:sp>
        <p:nvSpPr>
          <p:cNvPr id="12" name="TextBox 11"/>
          <p:cNvSpPr txBox="1"/>
          <p:nvPr/>
        </p:nvSpPr>
        <p:spPr>
          <a:xfrm>
            <a:off x="785786" y="2357430"/>
            <a:ext cx="735811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B72FD366-2B11-46E0-BB34-1C880DC2DD8F}"/>
              </a:ext>
            </a:extLst>
          </p:cNvPr>
          <p:cNvSpPr txBox="1"/>
          <p:nvPr/>
        </p:nvSpPr>
        <p:spPr>
          <a:xfrm>
            <a:off x="447785" y="2204864"/>
            <a:ext cx="8248429" cy="4154984"/>
          </a:xfrm>
          <a:prstGeom prst="rect">
            <a:avLst/>
          </a:prstGeom>
          <a:noFill/>
        </p:spPr>
        <p:txBody>
          <a:bodyPr wrap="square">
            <a:spAutoFit/>
          </a:bodyPr>
          <a:lstStyle/>
          <a:p>
            <a:pPr algn="just"/>
            <a:r>
              <a:rPr lang="en-US" altLang="zh-CN" sz="2400" dirty="0">
                <a:solidFill>
                  <a:srgbClr val="0070C0"/>
                </a:solidFill>
              </a:rPr>
              <a:t>6) Suggest your own hypothesis/solution. </a:t>
            </a:r>
          </a:p>
          <a:p>
            <a:pPr algn="just"/>
            <a:r>
              <a:rPr lang="en-US" altLang="zh-CN" sz="2400" dirty="0">
                <a:solidFill>
                  <a:srgbClr val="0070C0"/>
                </a:solidFill>
              </a:rPr>
              <a:t>7) Design research method/approach. </a:t>
            </a:r>
          </a:p>
          <a:p>
            <a:pPr algn="just"/>
            <a:r>
              <a:rPr lang="en-US" altLang="zh-CN" sz="2400" dirty="0">
                <a:solidFill>
                  <a:srgbClr val="0070C0"/>
                </a:solidFill>
              </a:rPr>
              <a:t>8) Generalize the results and draw definite/tentative conclusions. </a:t>
            </a:r>
          </a:p>
          <a:p>
            <a:pPr algn="just"/>
            <a:r>
              <a:rPr lang="en-US" altLang="zh-CN" sz="2400" dirty="0">
                <a:solidFill>
                  <a:srgbClr val="0070C0"/>
                </a:solidFill>
              </a:rPr>
              <a:t>9) Find out problems/limitations/contradictions/possible further research work from   previous research. </a:t>
            </a:r>
          </a:p>
          <a:p>
            <a:pPr algn="just"/>
            <a:r>
              <a:rPr lang="en-US" altLang="zh-CN" sz="2400" dirty="0">
                <a:solidFill>
                  <a:srgbClr val="0070C0"/>
                </a:solidFill>
              </a:rPr>
              <a:t>10) Point out your research purposes. </a:t>
            </a:r>
          </a:p>
          <a:p>
            <a:pPr algn="just"/>
            <a:r>
              <a:rPr lang="en-US" altLang="zh-CN" sz="2400" dirty="0">
                <a:solidFill>
                  <a:srgbClr val="0070C0"/>
                </a:solidFill>
              </a:rPr>
              <a:t>11) Explain certain/possible reasons observed in experiments. </a:t>
            </a:r>
          </a:p>
          <a:p>
            <a:pPr algn="just"/>
            <a:r>
              <a:rPr lang="en-US" altLang="zh-CN" sz="2400" dirty="0">
                <a:solidFill>
                  <a:srgbClr val="0070C0"/>
                </a:solidFill>
              </a:rPr>
              <a:t>12) Compare and contrast previous research with yours. </a:t>
            </a:r>
          </a:p>
          <a:p>
            <a:pPr algn="just"/>
            <a:r>
              <a:rPr lang="en-US" altLang="zh-CN" sz="2400" dirty="0">
                <a:solidFill>
                  <a:srgbClr val="0070C0"/>
                </a:solidFill>
              </a:rPr>
              <a:t>13) Answer the hypothesis and research aim. </a:t>
            </a:r>
          </a:p>
          <a:p>
            <a:pPr algn="just"/>
            <a:r>
              <a:rPr lang="en-US" altLang="zh-CN" sz="2400" dirty="0">
                <a:solidFill>
                  <a:srgbClr val="0070C0"/>
                </a:solidFill>
              </a:rPr>
              <a:t>14) Point out limitations and recommend future research direction.</a:t>
            </a:r>
            <a:endParaRPr lang="zh-CN" altLang="en-US" sz="2400" dirty="0">
              <a:solidFill>
                <a:srgbClr val="0070C0"/>
              </a:solidFill>
            </a:endParaRPr>
          </a:p>
        </p:txBody>
      </p:sp>
    </p:spTree>
    <p:extLst>
      <p:ext uri="{BB962C8B-B14F-4D97-AF65-F5344CB8AC3E}">
        <p14:creationId xmlns:p14="http://schemas.microsoft.com/office/powerpoint/2010/main" val="4137207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785786" y="2357430"/>
            <a:ext cx="735811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 name="文本框 5">
            <a:extLst>
              <a:ext uri="{FF2B5EF4-FFF2-40B4-BE49-F238E27FC236}">
                <a16:creationId xmlns:a16="http://schemas.microsoft.com/office/drawing/2014/main" id="{0B63C849-A27C-FF14-5BCB-D7BAA41DDFC4}"/>
              </a:ext>
            </a:extLst>
          </p:cNvPr>
          <p:cNvSpPr txBox="1"/>
          <p:nvPr/>
        </p:nvSpPr>
        <p:spPr>
          <a:xfrm>
            <a:off x="323528" y="476672"/>
            <a:ext cx="8496944" cy="6001643"/>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kumimoji="0" lang="en-US" altLang="zh-CN" sz="2400" b="0" i="0" u="none" strike="noStrike" kern="1200" cap="none" spc="0" normalizeH="0" baseline="0" noProof="0" dirty="0">
                <a:ln>
                  <a:noFill/>
                </a:ln>
                <a:solidFill>
                  <a:srgbClr val="0070C0"/>
                </a:solidFill>
                <a:effectLst/>
                <a:uLnTx/>
                <a:uFillTx/>
                <a:latin typeface="Calibri"/>
                <a:ea typeface="宋体" panose="02010600030101010101" pitchFamily="2" charset="-122"/>
                <a:cs typeface="+mn-cs"/>
              </a:rPr>
              <a:t>Read as many relevant and current references as possible.</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kumimoji="0" lang="en-US" altLang="zh-CN" sz="2400" b="0" i="0" u="none" strike="noStrike" kern="1200" cap="none" spc="0" normalizeH="0" baseline="0" noProof="0" dirty="0">
                <a:ln>
                  <a:noFill/>
                </a:ln>
                <a:solidFill>
                  <a:srgbClr val="0070C0"/>
                </a:solidFill>
                <a:effectLst/>
                <a:uLnTx/>
                <a:uFillTx/>
                <a:latin typeface="Calibri"/>
                <a:ea typeface="宋体" panose="02010600030101010101" pitchFamily="2" charset="-122"/>
                <a:cs typeface="+mn-cs"/>
              </a:rPr>
              <a:t> </a:t>
            </a:r>
            <a:r>
              <a:rPr lang="en-US" altLang="zh-CN" sz="2400" dirty="0">
                <a:solidFill>
                  <a:srgbClr val="0070C0"/>
                </a:solidFill>
              </a:rPr>
              <a:t>Find out problems/limitations/contradictions/possible further research work from   previous research.</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altLang="zh-CN" sz="2400" dirty="0">
                <a:solidFill>
                  <a:srgbClr val="0070C0"/>
                </a:solidFill>
              </a:rPr>
              <a:t>Suggest your own hypothesis/solution.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altLang="zh-CN" sz="2400" dirty="0">
                <a:solidFill>
                  <a:srgbClr val="0070C0"/>
                </a:solidFill>
              </a:rPr>
              <a:t>Point out your research purposes.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altLang="zh-CN" sz="2400" dirty="0">
                <a:solidFill>
                  <a:srgbClr val="0070C0"/>
                </a:solidFill>
              </a:rPr>
              <a:t>Design research method/approach.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altLang="zh-CN" sz="2400" dirty="0">
                <a:solidFill>
                  <a:srgbClr val="0070C0"/>
                </a:solidFill>
              </a:rPr>
              <a:t>Prepare equipment/materials/subjects.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altLang="zh-CN" sz="2400" dirty="0">
                <a:solidFill>
                  <a:srgbClr val="0070C0"/>
                </a:solidFill>
              </a:rPr>
              <a:t>Select software for data analysis.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altLang="zh-CN" sz="2400" dirty="0">
                <a:solidFill>
                  <a:srgbClr val="0070C0"/>
                </a:solidFill>
              </a:rPr>
              <a:t>Collect data during experiment.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altLang="zh-CN" sz="2400" dirty="0">
                <a:solidFill>
                  <a:srgbClr val="0070C0"/>
                </a:solidFill>
              </a:rPr>
              <a:t>Analyze and organize results systematically in texts and diagrams.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altLang="zh-CN" sz="2400" dirty="0">
                <a:solidFill>
                  <a:srgbClr val="0070C0"/>
                </a:solidFill>
              </a:rPr>
              <a:t>Explain certain/possible reasons observed in experiments.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altLang="zh-CN" sz="2400" dirty="0">
                <a:solidFill>
                  <a:srgbClr val="0070C0"/>
                </a:solidFill>
              </a:rPr>
              <a:t>Generalize the results and draw definite/tentative conclusions.</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altLang="zh-CN" sz="2400" dirty="0">
                <a:solidFill>
                  <a:srgbClr val="0070C0"/>
                </a:solidFill>
              </a:rPr>
              <a:t> Compare and contrast previous research with yours.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altLang="zh-CN" sz="2400" dirty="0">
                <a:solidFill>
                  <a:srgbClr val="0070C0"/>
                </a:solidFill>
              </a:rPr>
              <a:t>Answer the hypothesis and research aim.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altLang="zh-CN" sz="2400" dirty="0">
                <a:solidFill>
                  <a:srgbClr val="0070C0"/>
                </a:solidFill>
              </a:rPr>
              <a:t> Point out limitations and recommend future research direction.</a:t>
            </a:r>
          </a:p>
        </p:txBody>
      </p:sp>
    </p:spTree>
    <p:extLst>
      <p:ext uri="{BB962C8B-B14F-4D97-AF65-F5344CB8AC3E}">
        <p14:creationId xmlns:p14="http://schemas.microsoft.com/office/powerpoint/2010/main" val="248300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dirty="0"/>
            </a:br>
            <a:br>
              <a:rPr lang="en-US" altLang="zh-CN" dirty="0"/>
            </a:br>
            <a:r>
              <a:rPr lang="en-US" altLang="zh-CN" dirty="0"/>
              <a:t>                    </a:t>
            </a:r>
            <a:r>
              <a:rPr lang="en-US" altLang="zh-CN" b="1" dirty="0"/>
              <a:t>Section  B	</a:t>
            </a:r>
            <a:br>
              <a:rPr lang="en-US" altLang="zh-CN" b="1" dirty="0"/>
            </a:br>
            <a:r>
              <a:rPr lang="en-US" altLang="zh-CN" b="1" dirty="0"/>
              <a:t>                    AIMRD Structure </a:t>
            </a:r>
            <a:br>
              <a:rPr lang="zh-CN" altLang="zh-CN" dirty="0"/>
            </a:br>
            <a:r>
              <a:rPr lang="en-US" altLang="zh-CN" dirty="0"/>
              <a:t> </a:t>
            </a:r>
            <a:br>
              <a:rPr lang="zh-CN" altLang="zh-CN" dirty="0"/>
            </a:br>
            <a:endParaRPr lang="zh-CN" altLang="zh-CN" dirty="0"/>
          </a:p>
        </p:txBody>
      </p:sp>
      <p:sp>
        <p:nvSpPr>
          <p:cNvPr id="3" name="内容占位符 2"/>
          <p:cNvSpPr>
            <a:spLocks noGrp="1"/>
          </p:cNvSpPr>
          <p:nvPr>
            <p:ph idx="1"/>
          </p:nvPr>
        </p:nvSpPr>
        <p:spPr>
          <a:xfrm>
            <a:off x="457200" y="1857364"/>
            <a:ext cx="8229600" cy="4268799"/>
          </a:xfrm>
        </p:spPr>
        <p:txBody>
          <a:bodyPr>
            <a:normAutofit fontScale="70000" lnSpcReduction="20000"/>
          </a:bodyPr>
          <a:lstStyle/>
          <a:p>
            <a:pPr marL="514350" indent="-514350" algn="just">
              <a:buAutoNum type="arabicPeriod"/>
            </a:pPr>
            <a:r>
              <a:rPr lang="en-US" altLang="zh-CN" b="1" dirty="0"/>
              <a:t>Research papers are generally organized following the format of AIMRD, which is widely accepted in the international scientific world. What does each initial stand for? Why is a scientific paper organized in that particular way?</a:t>
            </a:r>
          </a:p>
          <a:p>
            <a:pPr marL="0" indent="0" algn="just">
              <a:buNone/>
            </a:pPr>
            <a:r>
              <a:rPr lang="en-US" altLang="zh-CN" b="1" dirty="0"/>
              <a:t>         </a:t>
            </a:r>
            <a:r>
              <a:rPr lang="en-US" altLang="zh-CN" sz="2600" dirty="0">
                <a:solidFill>
                  <a:schemeClr val="tx2">
                    <a:lumMod val="60000"/>
                    <a:lumOff val="40000"/>
                  </a:schemeClr>
                </a:solidFill>
              </a:rPr>
              <a:t>A:__________ I:__________ M:__________ R:__________ D:__________</a:t>
            </a:r>
          </a:p>
          <a:p>
            <a:pPr marL="0" indent="0" algn="just">
              <a:buNone/>
            </a:pPr>
            <a:endParaRPr lang="en-US" altLang="zh-CN" sz="2600" dirty="0"/>
          </a:p>
          <a:p>
            <a:pPr marL="0" indent="0" algn="just">
              <a:buNone/>
            </a:pPr>
            <a:r>
              <a:rPr lang="en-US" altLang="zh-CN" sz="2600" dirty="0"/>
              <a:t> </a:t>
            </a:r>
            <a:r>
              <a:rPr lang="en-US" altLang="zh-CN" dirty="0"/>
              <a:t>Now read the quotation in the following block which is extracted from pp. 2–3, </a:t>
            </a:r>
            <a:r>
              <a:rPr lang="en-US" altLang="zh-CN" i="1" dirty="0"/>
              <a:t>Macmillan English Dictionary for Advanced Learners </a:t>
            </a:r>
            <a:r>
              <a:rPr lang="en-US" altLang="zh-CN" dirty="0"/>
              <a:t>to see whether your answer is correct and what is not included in the format.</a:t>
            </a:r>
          </a:p>
          <a:p>
            <a:pPr marL="0" indent="0" algn="just">
              <a:buNone/>
            </a:pPr>
            <a:endParaRPr lang="en-US" altLang="zh-CN" dirty="0"/>
          </a:p>
          <a:p>
            <a:pPr marL="0" indent="0" algn="just">
              <a:buNone/>
            </a:pPr>
            <a:r>
              <a:rPr lang="en-US" altLang="zh-CN" dirty="0">
                <a:solidFill>
                  <a:srgbClr val="00B050"/>
                </a:solidFill>
              </a:rPr>
              <a:t>The research paper reports original research, almost always in the standard format of Abstract, Introduction, Materials and Methods, Results, Discussion and Literature Cited.</a:t>
            </a:r>
            <a:endParaRPr lang="zh-CN" altLang="en-US" dirty="0">
              <a:solidFill>
                <a:srgbClr val="00B050"/>
              </a:solidFill>
            </a:endParaRPr>
          </a:p>
        </p:txBody>
      </p:sp>
      <p:pic>
        <p:nvPicPr>
          <p:cNvPr id="3074" name="Picture 2"/>
          <p:cNvPicPr>
            <a:picLocks noChangeAspect="1" noChangeArrowheads="1"/>
          </p:cNvPicPr>
          <p:nvPr/>
        </p:nvPicPr>
        <p:blipFill>
          <a:blip r:embed="rId2" cstate="print"/>
          <a:srcRect/>
          <a:stretch>
            <a:fillRect/>
          </a:stretch>
        </p:blipFill>
        <p:spPr bwMode="auto">
          <a:xfrm>
            <a:off x="500034" y="214290"/>
            <a:ext cx="2428892" cy="1428760"/>
          </a:xfrm>
          <a:prstGeom prst="rect">
            <a:avLst/>
          </a:prstGeom>
          <a:noFill/>
          <a:ln w="9525">
            <a:noFill/>
            <a:miter lim="800000"/>
            <a:headEnd/>
            <a:tailEnd/>
          </a:ln>
        </p:spPr>
      </p:pic>
    </p:spTree>
    <p:extLst>
      <p:ext uri="{BB962C8B-B14F-4D97-AF65-F5344CB8AC3E}">
        <p14:creationId xmlns:p14="http://schemas.microsoft.com/office/powerpoint/2010/main" val="673741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dirty="0"/>
            </a:br>
            <a:br>
              <a:rPr lang="en-US" altLang="zh-CN" dirty="0"/>
            </a:br>
            <a:r>
              <a:rPr lang="en-US" altLang="zh-CN" dirty="0"/>
              <a:t>                    </a:t>
            </a:r>
            <a:r>
              <a:rPr lang="en-US" altLang="zh-CN" b="1" dirty="0"/>
              <a:t>Section  B	</a:t>
            </a:r>
            <a:br>
              <a:rPr lang="en-US" altLang="zh-CN" b="1" dirty="0"/>
            </a:br>
            <a:r>
              <a:rPr lang="en-US" altLang="zh-CN" b="1" dirty="0"/>
              <a:t>                    AIMRD Structure </a:t>
            </a:r>
            <a:br>
              <a:rPr lang="zh-CN" altLang="zh-CN" dirty="0"/>
            </a:br>
            <a:r>
              <a:rPr lang="en-US" altLang="zh-CN" dirty="0"/>
              <a:t> </a:t>
            </a:r>
            <a:br>
              <a:rPr lang="zh-CN" altLang="zh-CN" dirty="0"/>
            </a:br>
            <a:endParaRPr lang="zh-CN" altLang="zh-CN" dirty="0"/>
          </a:p>
        </p:txBody>
      </p:sp>
      <p:sp>
        <p:nvSpPr>
          <p:cNvPr id="3" name="内容占位符 2"/>
          <p:cNvSpPr>
            <a:spLocks noGrp="1"/>
          </p:cNvSpPr>
          <p:nvPr>
            <p:ph idx="1"/>
          </p:nvPr>
        </p:nvSpPr>
        <p:spPr>
          <a:xfrm>
            <a:off x="457200" y="1857364"/>
            <a:ext cx="8229600" cy="4523963"/>
          </a:xfrm>
        </p:spPr>
        <p:txBody>
          <a:bodyPr>
            <a:normAutofit/>
          </a:bodyPr>
          <a:lstStyle/>
          <a:p>
            <a:pPr marL="0" indent="0" algn="just">
              <a:buNone/>
            </a:pPr>
            <a:r>
              <a:rPr lang="en-US" altLang="zh-CN" sz="1800" b="1" dirty="0"/>
              <a:t>2. This time match the brief description of each section in Column B with its subheading in Column A. To be convenient in learning, the sections of Discussion and Conclusion are treated as one section of Discussion.</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3074" name="Picture 2"/>
          <p:cNvPicPr>
            <a:picLocks noChangeAspect="1" noChangeArrowheads="1"/>
          </p:cNvPicPr>
          <p:nvPr/>
        </p:nvPicPr>
        <p:blipFill>
          <a:blip r:embed="rId2" cstate="print"/>
          <a:srcRect/>
          <a:stretch>
            <a:fillRect/>
          </a:stretch>
        </p:blipFill>
        <p:spPr bwMode="auto">
          <a:xfrm>
            <a:off x="500034" y="214290"/>
            <a:ext cx="2428892" cy="1428760"/>
          </a:xfrm>
          <a:prstGeom prst="rect">
            <a:avLst/>
          </a:prstGeom>
          <a:noFill/>
          <a:ln w="9525">
            <a:noFill/>
            <a:miter lim="800000"/>
            <a:headEnd/>
            <a:tailEnd/>
          </a:ln>
        </p:spPr>
      </p:pic>
      <p:graphicFrame>
        <p:nvGraphicFramePr>
          <p:cNvPr id="4" name="表格 4">
            <a:extLst>
              <a:ext uri="{FF2B5EF4-FFF2-40B4-BE49-F238E27FC236}">
                <a16:creationId xmlns:a16="http://schemas.microsoft.com/office/drawing/2014/main" id="{A75180BC-B0FA-401C-BCEA-3708034AE645}"/>
              </a:ext>
            </a:extLst>
          </p:cNvPr>
          <p:cNvGraphicFramePr>
            <a:graphicFrameLocks noGrp="1"/>
          </p:cNvGraphicFramePr>
          <p:nvPr>
            <p:extLst>
              <p:ext uri="{D42A27DB-BD31-4B8C-83A1-F6EECF244321}">
                <p14:modId xmlns:p14="http://schemas.microsoft.com/office/powerpoint/2010/main" val="3720545941"/>
              </p:ext>
            </p:extLst>
          </p:nvPr>
        </p:nvGraphicFramePr>
        <p:xfrm>
          <a:off x="590872" y="2852936"/>
          <a:ext cx="8229600" cy="3528389"/>
        </p:xfrm>
        <a:graphic>
          <a:graphicData uri="http://schemas.openxmlformats.org/drawingml/2006/table">
            <a:tbl>
              <a:tblPr firstRow="1" bandRow="1">
                <a:tableStyleId>{5C22544A-7EE6-4342-B048-85BDC9FD1C3A}</a:tableStyleId>
              </a:tblPr>
              <a:tblGrid>
                <a:gridCol w="2603073">
                  <a:extLst>
                    <a:ext uri="{9D8B030D-6E8A-4147-A177-3AD203B41FA5}">
                      <a16:colId xmlns:a16="http://schemas.microsoft.com/office/drawing/2014/main" val="3271624797"/>
                    </a:ext>
                  </a:extLst>
                </a:gridCol>
                <a:gridCol w="5626527">
                  <a:extLst>
                    <a:ext uri="{9D8B030D-6E8A-4147-A177-3AD203B41FA5}">
                      <a16:colId xmlns:a16="http://schemas.microsoft.com/office/drawing/2014/main" val="2016706805"/>
                    </a:ext>
                  </a:extLst>
                </a:gridCol>
              </a:tblGrid>
              <a:tr h="392043">
                <a:tc>
                  <a:txBody>
                    <a:bodyPr/>
                    <a:lstStyle/>
                    <a:p>
                      <a:r>
                        <a:rPr lang="en-US" altLang="zh-CN" dirty="0"/>
                        <a:t>A</a:t>
                      </a:r>
                      <a:endParaRPr lang="zh-CN" altLang="en-US" dirty="0"/>
                    </a:p>
                  </a:txBody>
                  <a:tcPr/>
                </a:tc>
                <a:tc>
                  <a:txBody>
                    <a:bodyPr/>
                    <a:lstStyle/>
                    <a:p>
                      <a:r>
                        <a:rPr lang="en-US" altLang="zh-CN" dirty="0"/>
                        <a:t>B</a:t>
                      </a:r>
                      <a:endParaRPr lang="zh-CN" altLang="en-US" dirty="0"/>
                    </a:p>
                  </a:txBody>
                  <a:tcPr/>
                </a:tc>
                <a:extLst>
                  <a:ext uri="{0D108BD9-81ED-4DB2-BD59-A6C34878D82A}">
                    <a16:rowId xmlns:a16="http://schemas.microsoft.com/office/drawing/2014/main" val="981971663"/>
                  </a:ext>
                </a:extLst>
              </a:tr>
              <a:tr h="686076">
                <a:tc>
                  <a:txBody>
                    <a:bodyPr/>
                    <a:lstStyle/>
                    <a:p>
                      <a:r>
                        <a:rPr lang="en-US" altLang="zh-CN" dirty="0"/>
                        <a:t>1. Abstract </a:t>
                      </a:r>
                      <a:endParaRPr lang="zh-CN" altLang="en-US" dirty="0"/>
                    </a:p>
                  </a:txBody>
                  <a:tcPr/>
                </a:tc>
                <a:tc>
                  <a:txBody>
                    <a:bodyPr/>
                    <a:lstStyle/>
                    <a:p>
                      <a:r>
                        <a:rPr lang="en-US" altLang="zh-CN" dirty="0"/>
                        <a:t>a. What have been achieved and what has/have remained unsolved → hypothesis and research purpose.</a:t>
                      </a:r>
                      <a:endParaRPr lang="zh-CN" altLang="en-US" dirty="0"/>
                    </a:p>
                  </a:txBody>
                  <a:tcPr/>
                </a:tc>
                <a:extLst>
                  <a:ext uri="{0D108BD9-81ED-4DB2-BD59-A6C34878D82A}">
                    <a16:rowId xmlns:a16="http://schemas.microsoft.com/office/drawing/2014/main" val="2088829190"/>
                  </a:ext>
                </a:extLst>
              </a:tr>
              <a:tr h="392043">
                <a:tc>
                  <a:txBody>
                    <a:bodyPr/>
                    <a:lstStyle/>
                    <a:p>
                      <a:r>
                        <a:rPr lang="en-US" altLang="zh-CN" dirty="0"/>
                        <a:t>2. Introduction </a:t>
                      </a:r>
                      <a:endParaRPr lang="zh-CN" altLang="en-US" dirty="0"/>
                    </a:p>
                  </a:txBody>
                  <a:tcPr/>
                </a:tc>
                <a:tc>
                  <a:txBody>
                    <a:bodyPr/>
                    <a:lstStyle/>
                    <a:p>
                      <a:r>
                        <a:rPr lang="en-US" altLang="zh-CN" dirty="0"/>
                        <a:t>b. Data observed, collected, compared and contrasted. </a:t>
                      </a:r>
                      <a:endParaRPr lang="zh-CN" altLang="en-US" dirty="0"/>
                    </a:p>
                  </a:txBody>
                  <a:tcPr/>
                </a:tc>
                <a:extLst>
                  <a:ext uri="{0D108BD9-81ED-4DB2-BD59-A6C34878D82A}">
                    <a16:rowId xmlns:a16="http://schemas.microsoft.com/office/drawing/2014/main" val="843986070"/>
                  </a:ext>
                </a:extLst>
              </a:tr>
              <a:tr h="980108">
                <a:tc>
                  <a:txBody>
                    <a:bodyPr/>
                    <a:lstStyle/>
                    <a:p>
                      <a:r>
                        <a:rPr lang="en-US" altLang="zh-CN" dirty="0"/>
                        <a:t>3. Materials and Methods </a:t>
                      </a:r>
                      <a:endParaRPr lang="zh-CN" altLang="en-US" dirty="0"/>
                    </a:p>
                  </a:txBody>
                  <a:tcPr/>
                </a:tc>
                <a:tc>
                  <a:txBody>
                    <a:bodyPr/>
                    <a:lstStyle/>
                    <a:p>
                      <a:r>
                        <a:rPr lang="en-US" altLang="zh-CN" dirty="0"/>
                        <a:t>c. Explanation of possible reasons, generalization of rules, consistency with previous research, limitations, suggested future direction. </a:t>
                      </a:r>
                      <a:endParaRPr lang="zh-CN" altLang="en-US" dirty="0"/>
                    </a:p>
                  </a:txBody>
                  <a:tcPr/>
                </a:tc>
                <a:extLst>
                  <a:ext uri="{0D108BD9-81ED-4DB2-BD59-A6C34878D82A}">
                    <a16:rowId xmlns:a16="http://schemas.microsoft.com/office/drawing/2014/main" val="2918376409"/>
                  </a:ext>
                </a:extLst>
              </a:tr>
              <a:tr h="686076">
                <a:tc>
                  <a:txBody>
                    <a:bodyPr/>
                    <a:lstStyle/>
                    <a:p>
                      <a:r>
                        <a:rPr lang="en-US" altLang="zh-CN" dirty="0"/>
                        <a:t>4. Results </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d. Materials/</a:t>
                      </a:r>
                      <a:r>
                        <a:rPr lang="en-US" altLang="zh-CN" dirty="0" err="1"/>
                        <a:t>equipments</a:t>
                      </a:r>
                      <a:r>
                        <a:rPr lang="en-US" altLang="zh-CN" dirty="0"/>
                        <a:t>/subjects, methodology, data analysis, software and approach. </a:t>
                      </a:r>
                      <a:endParaRPr lang="zh-CN" altLang="en-US" dirty="0"/>
                    </a:p>
                  </a:txBody>
                  <a:tcPr/>
                </a:tc>
                <a:extLst>
                  <a:ext uri="{0D108BD9-81ED-4DB2-BD59-A6C34878D82A}">
                    <a16:rowId xmlns:a16="http://schemas.microsoft.com/office/drawing/2014/main" val="4233801434"/>
                  </a:ext>
                </a:extLst>
              </a:tr>
              <a:tr h="392043">
                <a:tc>
                  <a:txBody>
                    <a:bodyPr/>
                    <a:lstStyle/>
                    <a:p>
                      <a:r>
                        <a:rPr lang="en-US" altLang="zh-CN" dirty="0"/>
                        <a:t>5. Discussion </a:t>
                      </a:r>
                      <a:endParaRPr lang="zh-CN" altLang="en-US" dirty="0"/>
                    </a:p>
                  </a:txBody>
                  <a:tcPr/>
                </a:tc>
                <a:tc>
                  <a:txBody>
                    <a:bodyPr/>
                    <a:lstStyle/>
                    <a:p>
                      <a:r>
                        <a:rPr lang="en-US" altLang="zh-CN" dirty="0"/>
                        <a:t>e. The most important points in a paper.</a:t>
                      </a:r>
                      <a:endParaRPr lang="zh-CN" altLang="en-US" dirty="0"/>
                    </a:p>
                  </a:txBody>
                  <a:tcPr/>
                </a:tc>
                <a:extLst>
                  <a:ext uri="{0D108BD9-81ED-4DB2-BD59-A6C34878D82A}">
                    <a16:rowId xmlns:a16="http://schemas.microsoft.com/office/drawing/2014/main" val="2161946053"/>
                  </a:ext>
                </a:extLst>
              </a:tr>
            </a:tbl>
          </a:graphicData>
        </a:graphic>
      </p:graphicFrame>
      <p:sp>
        <p:nvSpPr>
          <p:cNvPr id="5" name="文本框 4"/>
          <p:cNvSpPr txBox="1"/>
          <p:nvPr/>
        </p:nvSpPr>
        <p:spPr>
          <a:xfrm>
            <a:off x="2123728" y="3356992"/>
            <a:ext cx="576064" cy="369332"/>
          </a:xfrm>
          <a:prstGeom prst="rect">
            <a:avLst/>
          </a:prstGeom>
          <a:noFill/>
        </p:spPr>
        <p:txBody>
          <a:bodyPr wrap="square" rtlCol="0">
            <a:spAutoFit/>
          </a:bodyPr>
          <a:lstStyle/>
          <a:p>
            <a:r>
              <a:rPr lang="en-US" altLang="zh-CN" dirty="0">
                <a:solidFill>
                  <a:srgbClr val="FF0000"/>
                </a:solidFill>
              </a:rPr>
              <a:t>e</a:t>
            </a:r>
            <a:endParaRPr lang="zh-CN" altLang="en-US" dirty="0">
              <a:solidFill>
                <a:srgbClr val="FF0000"/>
              </a:solidFill>
            </a:endParaRPr>
          </a:p>
        </p:txBody>
      </p:sp>
      <p:sp>
        <p:nvSpPr>
          <p:cNvPr id="7" name="文本框 6"/>
          <p:cNvSpPr txBox="1"/>
          <p:nvPr/>
        </p:nvSpPr>
        <p:spPr>
          <a:xfrm>
            <a:off x="2316032" y="3915614"/>
            <a:ext cx="576064" cy="369332"/>
          </a:xfrm>
          <a:prstGeom prst="rect">
            <a:avLst/>
          </a:prstGeom>
          <a:noFill/>
        </p:spPr>
        <p:txBody>
          <a:bodyPr wrap="square" rtlCol="0">
            <a:spAutoFit/>
          </a:bodyPr>
          <a:lstStyle/>
          <a:p>
            <a:r>
              <a:rPr lang="en-US" altLang="zh-CN" dirty="0">
                <a:solidFill>
                  <a:srgbClr val="FF0000"/>
                </a:solidFill>
              </a:rPr>
              <a:t>a</a:t>
            </a:r>
            <a:endParaRPr lang="zh-CN" altLang="en-US" dirty="0">
              <a:solidFill>
                <a:srgbClr val="FF0000"/>
              </a:solidFill>
            </a:endParaRPr>
          </a:p>
        </p:txBody>
      </p:sp>
      <p:sp>
        <p:nvSpPr>
          <p:cNvPr id="8" name="文本框 7"/>
          <p:cNvSpPr txBox="1"/>
          <p:nvPr/>
        </p:nvSpPr>
        <p:spPr>
          <a:xfrm>
            <a:off x="2311740" y="4768450"/>
            <a:ext cx="576064" cy="369332"/>
          </a:xfrm>
          <a:prstGeom prst="rect">
            <a:avLst/>
          </a:prstGeom>
          <a:noFill/>
        </p:spPr>
        <p:txBody>
          <a:bodyPr wrap="square" rtlCol="0">
            <a:spAutoFit/>
          </a:bodyPr>
          <a:lstStyle/>
          <a:p>
            <a:r>
              <a:rPr lang="en-US" altLang="zh-CN" dirty="0">
                <a:solidFill>
                  <a:srgbClr val="FF0000"/>
                </a:solidFill>
              </a:rPr>
              <a:t>d</a:t>
            </a:r>
            <a:endParaRPr lang="zh-CN" altLang="en-US" dirty="0">
              <a:solidFill>
                <a:srgbClr val="FF0000"/>
              </a:solidFill>
            </a:endParaRPr>
          </a:p>
        </p:txBody>
      </p:sp>
      <p:sp>
        <p:nvSpPr>
          <p:cNvPr id="9" name="文本框 8"/>
          <p:cNvSpPr txBox="1"/>
          <p:nvPr/>
        </p:nvSpPr>
        <p:spPr>
          <a:xfrm>
            <a:off x="2311740" y="5436620"/>
            <a:ext cx="576064" cy="369332"/>
          </a:xfrm>
          <a:prstGeom prst="rect">
            <a:avLst/>
          </a:prstGeom>
          <a:noFill/>
        </p:spPr>
        <p:txBody>
          <a:bodyPr wrap="square" rtlCol="0">
            <a:spAutoFit/>
          </a:bodyPr>
          <a:lstStyle/>
          <a:p>
            <a:r>
              <a:rPr lang="en-US" altLang="zh-CN" dirty="0">
                <a:solidFill>
                  <a:srgbClr val="FF0000"/>
                </a:solidFill>
              </a:rPr>
              <a:t>b</a:t>
            </a:r>
            <a:endParaRPr lang="zh-CN" altLang="en-US" dirty="0">
              <a:solidFill>
                <a:srgbClr val="FF0000"/>
              </a:solidFill>
            </a:endParaRPr>
          </a:p>
        </p:txBody>
      </p:sp>
      <p:sp>
        <p:nvSpPr>
          <p:cNvPr id="10" name="文本框 9"/>
          <p:cNvSpPr txBox="1"/>
          <p:nvPr/>
        </p:nvSpPr>
        <p:spPr>
          <a:xfrm>
            <a:off x="2309454" y="5976746"/>
            <a:ext cx="576064" cy="369332"/>
          </a:xfrm>
          <a:prstGeom prst="rect">
            <a:avLst/>
          </a:prstGeom>
          <a:noFill/>
        </p:spPr>
        <p:txBody>
          <a:bodyPr wrap="square" rtlCol="0">
            <a:spAutoFit/>
          </a:bodyPr>
          <a:lstStyle/>
          <a:p>
            <a:r>
              <a:rPr lang="en-US" altLang="zh-CN" dirty="0">
                <a:solidFill>
                  <a:srgbClr val="FF0000"/>
                </a:solidFill>
              </a:rPr>
              <a:t>c</a:t>
            </a:r>
            <a:endParaRPr lang="zh-CN" altLang="en-US" dirty="0">
              <a:solidFill>
                <a:srgbClr val="FF0000"/>
              </a:solidFill>
            </a:endParaRPr>
          </a:p>
        </p:txBody>
      </p:sp>
    </p:spTree>
    <p:extLst>
      <p:ext uri="{BB962C8B-B14F-4D97-AF65-F5344CB8AC3E}">
        <p14:creationId xmlns:p14="http://schemas.microsoft.com/office/powerpoint/2010/main" val="428343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dirty="0"/>
            </a:br>
            <a:br>
              <a:rPr lang="en-US" altLang="zh-CN" dirty="0"/>
            </a:br>
            <a:r>
              <a:rPr lang="en-US" altLang="zh-CN" dirty="0"/>
              <a:t>                    </a:t>
            </a:r>
            <a:r>
              <a:rPr lang="en-US" altLang="zh-CN" b="1" dirty="0"/>
              <a:t>Section  B	</a:t>
            </a:r>
            <a:br>
              <a:rPr lang="en-US" altLang="zh-CN" b="1" dirty="0"/>
            </a:br>
            <a:r>
              <a:rPr lang="en-US" altLang="zh-CN" b="1" dirty="0"/>
              <a:t>                    AIMRD Structure </a:t>
            </a:r>
            <a:br>
              <a:rPr lang="zh-CN" altLang="zh-CN" dirty="0"/>
            </a:br>
            <a:r>
              <a:rPr lang="en-US" altLang="zh-CN" dirty="0"/>
              <a:t> </a:t>
            </a:r>
            <a:br>
              <a:rPr lang="zh-CN" altLang="zh-CN" dirty="0"/>
            </a:br>
            <a:endParaRPr lang="zh-CN" altLang="zh-CN" dirty="0"/>
          </a:p>
        </p:txBody>
      </p:sp>
      <p:sp>
        <p:nvSpPr>
          <p:cNvPr id="3" name="内容占位符 2"/>
          <p:cNvSpPr>
            <a:spLocks noGrp="1"/>
          </p:cNvSpPr>
          <p:nvPr>
            <p:ph idx="1"/>
          </p:nvPr>
        </p:nvSpPr>
        <p:spPr>
          <a:xfrm>
            <a:off x="457200" y="1765288"/>
            <a:ext cx="8229600" cy="4904072"/>
          </a:xfrm>
        </p:spPr>
        <p:txBody>
          <a:bodyPr>
            <a:normAutofit/>
          </a:bodyPr>
          <a:lstStyle/>
          <a:p>
            <a:pPr marL="0" indent="0" algn="just">
              <a:buNone/>
            </a:pPr>
            <a:r>
              <a:rPr lang="en-US" altLang="zh-CN" sz="1900" b="1" dirty="0"/>
              <a:t>3. The diagram shows the ranges of information in different sections of a paper. Identify each part of the diagram by filling A, I, M, R, D respectively and then think about: </a:t>
            </a:r>
          </a:p>
          <a:p>
            <a:pPr marL="0" indent="0" algn="just">
              <a:buNone/>
            </a:pPr>
            <a:r>
              <a:rPr lang="en-US" altLang="zh-CN" sz="2400" dirty="0">
                <a:solidFill>
                  <a:srgbClr val="00B050"/>
                </a:solidFill>
              </a:rPr>
              <a:t>1) Which section involves the points of view of other researchers? 2) Which section newly generalizes points for universal sharing? 3) Which section focuses on the individual research work?  </a:t>
            </a:r>
          </a:p>
          <a:p>
            <a:pPr marL="0" indent="0" algn="just">
              <a:buNone/>
            </a:pPr>
            <a:r>
              <a:rPr lang="en-US" altLang="zh-CN" sz="2400" dirty="0">
                <a:solidFill>
                  <a:srgbClr val="00B050"/>
                </a:solidFill>
              </a:rPr>
              <a:t>    </a:t>
            </a:r>
          </a:p>
          <a:p>
            <a:pPr marL="0" indent="0" algn="just">
              <a:buNone/>
            </a:pPr>
            <a:endParaRPr lang="en-US" altLang="zh-CN" sz="1800" dirty="0"/>
          </a:p>
          <a:p>
            <a:pPr marL="0" indent="0" algn="just">
              <a:buNone/>
            </a:pPr>
            <a:endParaRPr lang="en-US" altLang="zh-CN" sz="1800" dirty="0"/>
          </a:p>
          <a:p>
            <a:pPr marL="0" indent="0" algn="just">
              <a:buNone/>
            </a:pPr>
            <a:endParaRPr lang="en-US" altLang="zh-CN" sz="1800" dirty="0"/>
          </a:p>
          <a:p>
            <a:pPr marL="0" indent="0" algn="just">
              <a:buNone/>
            </a:pPr>
            <a:endParaRPr lang="en-US" altLang="zh-CN" sz="1800" dirty="0"/>
          </a:p>
          <a:p>
            <a:pPr marL="0" indent="0" algn="just">
              <a:buNone/>
            </a:pPr>
            <a:endParaRPr lang="en-US" altLang="zh-CN" sz="1800" dirty="0"/>
          </a:p>
          <a:p>
            <a:pPr marL="0" indent="0" algn="just">
              <a:buNone/>
            </a:pPr>
            <a:endParaRPr lang="en-US" altLang="zh-CN" sz="1800" dirty="0"/>
          </a:p>
          <a:p>
            <a:pPr marL="0" indent="0" algn="just">
              <a:buNone/>
            </a:pPr>
            <a:r>
              <a:rPr lang="en-US" altLang="zh-CN" sz="1800" dirty="0"/>
              <a:t>(Weissberg &amp; </a:t>
            </a:r>
            <a:r>
              <a:rPr lang="en-US" altLang="zh-CN" sz="1800" dirty="0" err="1"/>
              <a:t>Buker</a:t>
            </a:r>
            <a:r>
              <a:rPr lang="en-US" altLang="zh-CN" sz="1800" dirty="0"/>
              <a:t>, 1990: 186, revised by Cargill &amp; O’Connor, 2009:10)</a:t>
            </a:r>
            <a:endParaRPr lang="zh-CN" altLang="en-US" sz="1800" dirty="0"/>
          </a:p>
        </p:txBody>
      </p:sp>
      <p:pic>
        <p:nvPicPr>
          <p:cNvPr id="3074" name="Picture 2"/>
          <p:cNvPicPr>
            <a:picLocks noChangeAspect="1" noChangeArrowheads="1"/>
          </p:cNvPicPr>
          <p:nvPr/>
        </p:nvPicPr>
        <p:blipFill>
          <a:blip r:embed="rId2" cstate="print"/>
          <a:srcRect/>
          <a:stretch>
            <a:fillRect/>
          </a:stretch>
        </p:blipFill>
        <p:spPr bwMode="auto">
          <a:xfrm>
            <a:off x="500034" y="214290"/>
            <a:ext cx="2428892" cy="1428760"/>
          </a:xfrm>
          <a:prstGeom prst="rect">
            <a:avLst/>
          </a:prstGeom>
          <a:noFill/>
          <a:ln w="9525">
            <a:noFill/>
            <a:miter lim="800000"/>
            <a:headEnd/>
            <a:tailEnd/>
          </a:ln>
        </p:spPr>
      </p:pic>
      <p:sp>
        <p:nvSpPr>
          <p:cNvPr id="4" name="Rectangle 17">
            <a:extLst>
              <a:ext uri="{FF2B5EF4-FFF2-40B4-BE49-F238E27FC236}">
                <a16:creationId xmlns:a16="http://schemas.microsoft.com/office/drawing/2014/main" id="{25ABB4CA-8A59-44C7-A32F-F3F2BFA4B958}"/>
              </a:ext>
            </a:extLst>
          </p:cNvPr>
          <p:cNvSpPr>
            <a:spLocks noChangeArrowheads="1"/>
          </p:cNvSpPr>
          <p:nvPr/>
        </p:nvSpPr>
        <p:spPr bwMode="auto">
          <a:xfrm>
            <a:off x="152399" y="152400"/>
            <a:ext cx="2062126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5" name="Group 1">
            <a:extLst>
              <a:ext uri="{FF2B5EF4-FFF2-40B4-BE49-F238E27FC236}">
                <a16:creationId xmlns:a16="http://schemas.microsoft.com/office/drawing/2014/main" id="{150C29FF-0901-4CCD-A4E6-1F7ACC070547}"/>
              </a:ext>
            </a:extLst>
          </p:cNvPr>
          <p:cNvGrpSpPr>
            <a:grpSpLocks noChangeAspect="1"/>
          </p:cNvGrpSpPr>
          <p:nvPr/>
        </p:nvGrpSpPr>
        <p:grpSpPr bwMode="auto">
          <a:xfrm>
            <a:off x="3203848" y="3933056"/>
            <a:ext cx="2376264" cy="2160240"/>
            <a:chOff x="2654" y="2080"/>
            <a:chExt cx="1722" cy="2052"/>
          </a:xfrm>
        </p:grpSpPr>
        <p:sp>
          <p:nvSpPr>
            <p:cNvPr id="6" name="AutoShape 16">
              <a:extLst>
                <a:ext uri="{FF2B5EF4-FFF2-40B4-BE49-F238E27FC236}">
                  <a16:creationId xmlns:a16="http://schemas.microsoft.com/office/drawing/2014/main" id="{9AB5EDAA-6396-4890-A7F8-7F0C9A32B6EF}"/>
                </a:ext>
              </a:extLst>
            </p:cNvPr>
            <p:cNvSpPr>
              <a:spLocks noChangeAspect="1" noChangeArrowheads="1" noTextEdit="1"/>
            </p:cNvSpPr>
            <p:nvPr/>
          </p:nvSpPr>
          <p:spPr bwMode="auto">
            <a:xfrm>
              <a:off x="2654" y="2080"/>
              <a:ext cx="1722" cy="20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Line 15">
              <a:extLst>
                <a:ext uri="{FF2B5EF4-FFF2-40B4-BE49-F238E27FC236}">
                  <a16:creationId xmlns:a16="http://schemas.microsoft.com/office/drawing/2014/main" id="{469817FE-0EB0-465A-ACFB-7888482C73B0}"/>
                </a:ext>
              </a:extLst>
            </p:cNvPr>
            <p:cNvSpPr>
              <a:spLocks noChangeShapeType="1"/>
            </p:cNvSpPr>
            <p:nvPr/>
          </p:nvSpPr>
          <p:spPr bwMode="auto">
            <a:xfrm>
              <a:off x="2654" y="2488"/>
              <a:ext cx="156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Line 14">
              <a:extLst>
                <a:ext uri="{FF2B5EF4-FFF2-40B4-BE49-F238E27FC236}">
                  <a16:creationId xmlns:a16="http://schemas.microsoft.com/office/drawing/2014/main" id="{C312E578-F06D-4820-BE54-2C58AEE1B75C}"/>
                </a:ext>
              </a:extLst>
            </p:cNvPr>
            <p:cNvSpPr>
              <a:spLocks noChangeShapeType="1"/>
            </p:cNvSpPr>
            <p:nvPr/>
          </p:nvSpPr>
          <p:spPr bwMode="auto">
            <a:xfrm>
              <a:off x="3124" y="2895"/>
              <a:ext cx="62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13">
              <a:extLst>
                <a:ext uri="{FF2B5EF4-FFF2-40B4-BE49-F238E27FC236}">
                  <a16:creationId xmlns:a16="http://schemas.microsoft.com/office/drawing/2014/main" id="{7E837B5F-7116-4741-8364-7C354241454F}"/>
                </a:ext>
              </a:extLst>
            </p:cNvPr>
            <p:cNvSpPr>
              <a:spLocks noChangeShapeType="1"/>
            </p:cNvSpPr>
            <p:nvPr/>
          </p:nvSpPr>
          <p:spPr bwMode="auto">
            <a:xfrm>
              <a:off x="3130" y="2902"/>
              <a:ext cx="0" cy="8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12">
              <a:extLst>
                <a:ext uri="{FF2B5EF4-FFF2-40B4-BE49-F238E27FC236}">
                  <a16:creationId xmlns:a16="http://schemas.microsoft.com/office/drawing/2014/main" id="{D65F3F96-E663-4798-914D-5DD00983592D}"/>
                </a:ext>
              </a:extLst>
            </p:cNvPr>
            <p:cNvSpPr>
              <a:spLocks noChangeShapeType="1"/>
            </p:cNvSpPr>
            <p:nvPr/>
          </p:nvSpPr>
          <p:spPr bwMode="auto">
            <a:xfrm>
              <a:off x="3756" y="2902"/>
              <a:ext cx="0" cy="8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11">
              <a:extLst>
                <a:ext uri="{FF2B5EF4-FFF2-40B4-BE49-F238E27FC236}">
                  <a16:creationId xmlns:a16="http://schemas.microsoft.com/office/drawing/2014/main" id="{66E0CB17-5A09-4D78-85FD-07186AA44540}"/>
                </a:ext>
              </a:extLst>
            </p:cNvPr>
            <p:cNvSpPr>
              <a:spLocks noChangeShapeType="1"/>
            </p:cNvSpPr>
            <p:nvPr/>
          </p:nvSpPr>
          <p:spPr bwMode="auto">
            <a:xfrm>
              <a:off x="3130" y="3310"/>
              <a:ext cx="6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10">
              <a:extLst>
                <a:ext uri="{FF2B5EF4-FFF2-40B4-BE49-F238E27FC236}">
                  <a16:creationId xmlns:a16="http://schemas.microsoft.com/office/drawing/2014/main" id="{865FECD6-D1A2-454B-A453-E308BEACCDBD}"/>
                </a:ext>
              </a:extLst>
            </p:cNvPr>
            <p:cNvSpPr>
              <a:spLocks noChangeShapeType="1"/>
            </p:cNvSpPr>
            <p:nvPr/>
          </p:nvSpPr>
          <p:spPr bwMode="auto">
            <a:xfrm>
              <a:off x="3130" y="3717"/>
              <a:ext cx="6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9">
              <a:extLst>
                <a:ext uri="{FF2B5EF4-FFF2-40B4-BE49-F238E27FC236}">
                  <a16:creationId xmlns:a16="http://schemas.microsoft.com/office/drawing/2014/main" id="{C633E656-95E6-4018-893D-81E594075C69}"/>
                </a:ext>
              </a:extLst>
            </p:cNvPr>
            <p:cNvSpPr>
              <a:spLocks noChangeShapeType="1"/>
            </p:cNvSpPr>
            <p:nvPr/>
          </p:nvSpPr>
          <p:spPr bwMode="auto">
            <a:xfrm flipH="1">
              <a:off x="2661" y="3717"/>
              <a:ext cx="469"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8">
              <a:extLst>
                <a:ext uri="{FF2B5EF4-FFF2-40B4-BE49-F238E27FC236}">
                  <a16:creationId xmlns:a16="http://schemas.microsoft.com/office/drawing/2014/main" id="{A2CA1E7A-D12B-45E7-8982-07ACE9DF524C}"/>
                </a:ext>
              </a:extLst>
            </p:cNvPr>
            <p:cNvSpPr>
              <a:spLocks noChangeShapeType="1"/>
            </p:cNvSpPr>
            <p:nvPr/>
          </p:nvSpPr>
          <p:spPr bwMode="auto">
            <a:xfrm>
              <a:off x="3756" y="3717"/>
              <a:ext cx="470"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7">
              <a:extLst>
                <a:ext uri="{FF2B5EF4-FFF2-40B4-BE49-F238E27FC236}">
                  <a16:creationId xmlns:a16="http://schemas.microsoft.com/office/drawing/2014/main" id="{72BAA2A8-9D8C-4258-A1B8-C2A6391A0196}"/>
                </a:ext>
              </a:extLst>
            </p:cNvPr>
            <p:cNvSpPr>
              <a:spLocks noChangeShapeType="1"/>
            </p:cNvSpPr>
            <p:nvPr/>
          </p:nvSpPr>
          <p:spPr bwMode="auto">
            <a:xfrm>
              <a:off x="2661" y="4125"/>
              <a:ext cx="156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6">
              <a:extLst>
                <a:ext uri="{FF2B5EF4-FFF2-40B4-BE49-F238E27FC236}">
                  <a16:creationId xmlns:a16="http://schemas.microsoft.com/office/drawing/2014/main" id="{5EDD3774-92E3-4B63-B9F7-11C6C514F1E5}"/>
                </a:ext>
              </a:extLst>
            </p:cNvPr>
            <p:cNvSpPr>
              <a:spLocks noChangeShapeType="1"/>
            </p:cNvSpPr>
            <p:nvPr/>
          </p:nvSpPr>
          <p:spPr bwMode="auto">
            <a:xfrm flipV="1">
              <a:off x="3124" y="2216"/>
              <a:ext cx="1" cy="2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5">
              <a:extLst>
                <a:ext uri="{FF2B5EF4-FFF2-40B4-BE49-F238E27FC236}">
                  <a16:creationId xmlns:a16="http://schemas.microsoft.com/office/drawing/2014/main" id="{B3A8C6B1-3EA8-4248-B5CC-5A09B97AD8C8}"/>
                </a:ext>
              </a:extLst>
            </p:cNvPr>
            <p:cNvSpPr>
              <a:spLocks noChangeShapeType="1"/>
            </p:cNvSpPr>
            <p:nvPr/>
          </p:nvSpPr>
          <p:spPr bwMode="auto">
            <a:xfrm flipV="1">
              <a:off x="3750" y="2216"/>
              <a:ext cx="1" cy="2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4">
              <a:extLst>
                <a:ext uri="{FF2B5EF4-FFF2-40B4-BE49-F238E27FC236}">
                  <a16:creationId xmlns:a16="http://schemas.microsoft.com/office/drawing/2014/main" id="{673697FC-1CB0-40B2-9E47-297F2F39594B}"/>
                </a:ext>
              </a:extLst>
            </p:cNvPr>
            <p:cNvSpPr>
              <a:spLocks noChangeShapeType="1"/>
            </p:cNvSpPr>
            <p:nvPr/>
          </p:nvSpPr>
          <p:spPr bwMode="auto">
            <a:xfrm>
              <a:off x="3124" y="2216"/>
              <a:ext cx="62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3">
              <a:extLst>
                <a:ext uri="{FF2B5EF4-FFF2-40B4-BE49-F238E27FC236}">
                  <a16:creationId xmlns:a16="http://schemas.microsoft.com/office/drawing/2014/main" id="{D4C03D8D-F774-4EDE-A48D-C0850BE8F23A}"/>
                </a:ext>
              </a:extLst>
            </p:cNvPr>
            <p:cNvSpPr>
              <a:spLocks noChangeShapeType="1"/>
            </p:cNvSpPr>
            <p:nvPr/>
          </p:nvSpPr>
          <p:spPr bwMode="auto">
            <a:xfrm>
              <a:off x="2654" y="2488"/>
              <a:ext cx="470" cy="4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2">
              <a:extLst>
                <a:ext uri="{FF2B5EF4-FFF2-40B4-BE49-F238E27FC236}">
                  <a16:creationId xmlns:a16="http://schemas.microsoft.com/office/drawing/2014/main" id="{870C559E-BCDB-4CD5-ADA8-0C4495C29B4F}"/>
                </a:ext>
              </a:extLst>
            </p:cNvPr>
            <p:cNvSpPr>
              <a:spLocks noChangeShapeType="1"/>
            </p:cNvSpPr>
            <p:nvPr/>
          </p:nvSpPr>
          <p:spPr bwMode="auto">
            <a:xfrm flipH="1">
              <a:off x="3750" y="2488"/>
              <a:ext cx="469" cy="4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1" name="文本框 20"/>
          <p:cNvSpPr txBox="1"/>
          <p:nvPr/>
        </p:nvSpPr>
        <p:spPr>
          <a:xfrm>
            <a:off x="4139952" y="4051107"/>
            <a:ext cx="504056" cy="369332"/>
          </a:xfrm>
          <a:prstGeom prst="rect">
            <a:avLst/>
          </a:prstGeom>
          <a:noFill/>
        </p:spPr>
        <p:txBody>
          <a:bodyPr wrap="square" rtlCol="0">
            <a:spAutoFit/>
          </a:bodyPr>
          <a:lstStyle/>
          <a:p>
            <a:r>
              <a:rPr lang="en-US" altLang="zh-CN" dirty="0"/>
              <a:t>A</a:t>
            </a:r>
            <a:endParaRPr lang="zh-CN" altLang="en-US" dirty="0"/>
          </a:p>
        </p:txBody>
      </p:sp>
      <p:sp>
        <p:nvSpPr>
          <p:cNvPr id="23" name="文本框 22"/>
          <p:cNvSpPr txBox="1"/>
          <p:nvPr/>
        </p:nvSpPr>
        <p:spPr>
          <a:xfrm>
            <a:off x="4176082" y="4377894"/>
            <a:ext cx="504056" cy="369332"/>
          </a:xfrm>
          <a:prstGeom prst="rect">
            <a:avLst/>
          </a:prstGeom>
          <a:noFill/>
        </p:spPr>
        <p:txBody>
          <a:bodyPr wrap="square" rtlCol="0">
            <a:spAutoFit/>
          </a:bodyPr>
          <a:lstStyle/>
          <a:p>
            <a:r>
              <a:rPr lang="en-US" altLang="zh-CN" dirty="0"/>
              <a:t>I</a:t>
            </a:r>
            <a:endParaRPr lang="zh-CN" altLang="en-US" dirty="0"/>
          </a:p>
        </p:txBody>
      </p:sp>
      <p:sp>
        <p:nvSpPr>
          <p:cNvPr id="24" name="文本框 23"/>
          <p:cNvSpPr txBox="1"/>
          <p:nvPr/>
        </p:nvSpPr>
        <p:spPr>
          <a:xfrm>
            <a:off x="4139952" y="4821519"/>
            <a:ext cx="504056" cy="369332"/>
          </a:xfrm>
          <a:prstGeom prst="rect">
            <a:avLst/>
          </a:prstGeom>
          <a:noFill/>
        </p:spPr>
        <p:txBody>
          <a:bodyPr wrap="square" rtlCol="0">
            <a:spAutoFit/>
          </a:bodyPr>
          <a:lstStyle/>
          <a:p>
            <a:r>
              <a:rPr lang="en-US" altLang="zh-CN" dirty="0"/>
              <a:t>M</a:t>
            </a:r>
            <a:endParaRPr lang="zh-CN" altLang="en-US" dirty="0"/>
          </a:p>
        </p:txBody>
      </p:sp>
      <p:sp>
        <p:nvSpPr>
          <p:cNvPr id="25" name="文本框 24"/>
          <p:cNvSpPr txBox="1"/>
          <p:nvPr/>
        </p:nvSpPr>
        <p:spPr>
          <a:xfrm>
            <a:off x="4143025" y="5279705"/>
            <a:ext cx="504056" cy="369332"/>
          </a:xfrm>
          <a:prstGeom prst="rect">
            <a:avLst/>
          </a:prstGeom>
          <a:noFill/>
        </p:spPr>
        <p:txBody>
          <a:bodyPr wrap="square" rtlCol="0">
            <a:spAutoFit/>
          </a:bodyPr>
          <a:lstStyle/>
          <a:p>
            <a:r>
              <a:rPr lang="en-US" altLang="zh-CN" dirty="0"/>
              <a:t>R</a:t>
            </a:r>
            <a:endParaRPr lang="zh-CN" altLang="en-US" dirty="0"/>
          </a:p>
        </p:txBody>
      </p:sp>
      <p:sp>
        <p:nvSpPr>
          <p:cNvPr id="26" name="文本框 25"/>
          <p:cNvSpPr txBox="1"/>
          <p:nvPr/>
        </p:nvSpPr>
        <p:spPr>
          <a:xfrm>
            <a:off x="4139952" y="5716594"/>
            <a:ext cx="504056" cy="369332"/>
          </a:xfrm>
          <a:prstGeom prst="rect">
            <a:avLst/>
          </a:prstGeom>
          <a:noFill/>
        </p:spPr>
        <p:txBody>
          <a:bodyPr wrap="square" rtlCol="0">
            <a:spAutoFit/>
          </a:bodyPr>
          <a:lstStyle/>
          <a:p>
            <a:r>
              <a:rPr lang="en-US" altLang="zh-CN" dirty="0"/>
              <a:t>D</a:t>
            </a:r>
            <a:endParaRPr lang="zh-CN" altLang="en-US" dirty="0"/>
          </a:p>
        </p:txBody>
      </p:sp>
    </p:spTree>
    <p:extLst>
      <p:ext uri="{BB962C8B-B14F-4D97-AF65-F5344CB8AC3E}">
        <p14:creationId xmlns:p14="http://schemas.microsoft.com/office/powerpoint/2010/main" val="398953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dirty="0"/>
            </a:br>
            <a:br>
              <a:rPr lang="en-US" altLang="zh-CN" dirty="0"/>
            </a:br>
            <a:r>
              <a:rPr lang="en-US" altLang="zh-CN" dirty="0"/>
              <a:t>                    </a:t>
            </a:r>
            <a:r>
              <a:rPr lang="en-US" altLang="zh-CN" b="1" dirty="0"/>
              <a:t>Section  B	</a:t>
            </a:r>
            <a:br>
              <a:rPr lang="en-US" altLang="zh-CN" b="1" dirty="0"/>
            </a:br>
            <a:r>
              <a:rPr lang="en-US" altLang="zh-CN" b="1" dirty="0"/>
              <a:t>                    AIMRD Structure </a:t>
            </a:r>
            <a:br>
              <a:rPr lang="zh-CN" altLang="zh-CN" dirty="0"/>
            </a:br>
            <a:r>
              <a:rPr lang="en-US" altLang="zh-CN" dirty="0"/>
              <a:t> </a:t>
            </a:r>
            <a:br>
              <a:rPr lang="zh-CN" altLang="zh-CN" dirty="0"/>
            </a:br>
            <a:endParaRPr lang="zh-CN" altLang="zh-CN" dirty="0"/>
          </a:p>
        </p:txBody>
      </p:sp>
      <p:sp>
        <p:nvSpPr>
          <p:cNvPr id="3" name="内容占位符 2"/>
          <p:cNvSpPr>
            <a:spLocks noGrp="1"/>
          </p:cNvSpPr>
          <p:nvPr>
            <p:ph idx="1"/>
          </p:nvPr>
        </p:nvSpPr>
        <p:spPr>
          <a:xfrm>
            <a:off x="457200" y="1857364"/>
            <a:ext cx="8229600" cy="4268799"/>
          </a:xfrm>
        </p:spPr>
        <p:txBody>
          <a:bodyPr>
            <a:normAutofit/>
          </a:bodyPr>
          <a:lstStyle/>
          <a:p>
            <a:pPr marL="0" indent="0" algn="just">
              <a:buNone/>
            </a:pPr>
            <a:r>
              <a:rPr lang="en-US" altLang="zh-CN" sz="2400" b="1" dirty="0"/>
              <a:t>4. Have a quick glance at your own three papers and mark the AIMRD sections to fill in the table below. You may find different subheadings that carry the same meanings, so that put the different subheadings into categories in the table below. An example has been done for you in the first row. Then swap yours with that of your partner’s to find out more alternatives.</a:t>
            </a:r>
          </a:p>
          <a:p>
            <a:pPr marL="0" indent="0" algn="just">
              <a:buNone/>
            </a:pPr>
            <a:endParaRPr lang="en-US" altLang="zh-CN" sz="2400" b="1" dirty="0"/>
          </a:p>
          <a:p>
            <a:pPr marL="0" indent="0" algn="just">
              <a:buNone/>
            </a:pPr>
            <a:r>
              <a:rPr lang="en-US" altLang="zh-CN" dirty="0">
                <a:solidFill>
                  <a:srgbClr val="00B050"/>
                </a:solidFill>
              </a:rPr>
              <a:t>Discuss: Why do you think they are different?</a:t>
            </a:r>
            <a:endParaRPr lang="zh-CN" altLang="en-US" b="1" dirty="0">
              <a:solidFill>
                <a:srgbClr val="00B050"/>
              </a:solidFill>
            </a:endParaRPr>
          </a:p>
        </p:txBody>
      </p:sp>
      <p:pic>
        <p:nvPicPr>
          <p:cNvPr id="3074" name="Picture 2"/>
          <p:cNvPicPr>
            <a:picLocks noChangeAspect="1" noChangeArrowheads="1"/>
          </p:cNvPicPr>
          <p:nvPr/>
        </p:nvPicPr>
        <p:blipFill>
          <a:blip r:embed="rId2" cstate="print"/>
          <a:srcRect/>
          <a:stretch>
            <a:fillRect/>
          </a:stretch>
        </p:blipFill>
        <p:spPr bwMode="auto">
          <a:xfrm>
            <a:off x="500034" y="214290"/>
            <a:ext cx="2428892" cy="1428760"/>
          </a:xfrm>
          <a:prstGeom prst="rect">
            <a:avLst/>
          </a:prstGeom>
          <a:noFill/>
          <a:ln w="9525">
            <a:noFill/>
            <a:miter lim="800000"/>
            <a:headEnd/>
            <a:tailEnd/>
          </a:ln>
        </p:spPr>
      </p:pic>
    </p:spTree>
    <p:extLst>
      <p:ext uri="{BB962C8B-B14F-4D97-AF65-F5344CB8AC3E}">
        <p14:creationId xmlns:p14="http://schemas.microsoft.com/office/powerpoint/2010/main" val="3028588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7688C-779C-89A0-B776-26E2B6A953C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2A31CE4-18A7-36BE-C547-B0D6FB786E5D}"/>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A9511CD8-27F0-E77E-964C-AFE95B9778D7}"/>
              </a:ext>
            </a:extLst>
          </p:cNvPr>
          <p:cNvPicPr>
            <a:picLocks noChangeAspect="1"/>
          </p:cNvPicPr>
          <p:nvPr/>
        </p:nvPicPr>
        <p:blipFill>
          <a:blip r:embed="rId2"/>
          <a:stretch>
            <a:fillRect/>
          </a:stretch>
        </p:blipFill>
        <p:spPr>
          <a:xfrm>
            <a:off x="0" y="13688"/>
            <a:ext cx="9144000" cy="6830623"/>
          </a:xfrm>
          <a:prstGeom prst="rect">
            <a:avLst/>
          </a:prstGeom>
        </p:spPr>
      </p:pic>
    </p:spTree>
    <p:extLst>
      <p:ext uri="{BB962C8B-B14F-4D97-AF65-F5344CB8AC3E}">
        <p14:creationId xmlns:p14="http://schemas.microsoft.com/office/powerpoint/2010/main" val="4273258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D09DE9-39C8-377F-93B1-1E82A51CE86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9A7C9FC-6563-F7D6-5234-4FDB8FAFB193}"/>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0A3E2C51-8CB2-9849-6F3B-6F76D3988F0F}"/>
              </a:ext>
            </a:extLst>
          </p:cNvPr>
          <p:cNvPicPr>
            <a:picLocks noChangeAspect="1"/>
          </p:cNvPicPr>
          <p:nvPr/>
        </p:nvPicPr>
        <p:blipFill>
          <a:blip r:embed="rId2"/>
          <a:stretch>
            <a:fillRect/>
          </a:stretch>
        </p:blipFill>
        <p:spPr>
          <a:xfrm>
            <a:off x="2538412" y="676275"/>
            <a:ext cx="4067175" cy="5505450"/>
          </a:xfrm>
          <a:prstGeom prst="rect">
            <a:avLst/>
          </a:prstGeom>
        </p:spPr>
      </p:pic>
    </p:spTree>
    <p:extLst>
      <p:ext uri="{BB962C8B-B14F-4D97-AF65-F5344CB8AC3E}">
        <p14:creationId xmlns:p14="http://schemas.microsoft.com/office/powerpoint/2010/main" val="2963152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D6640D-CEAF-CDFD-FF6D-BC882E47858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82C741B-5FA7-8AE0-8C13-B18E42D364A8}"/>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38E3D53B-DF6D-A62D-D86B-788C171FD824}"/>
              </a:ext>
            </a:extLst>
          </p:cNvPr>
          <p:cNvPicPr>
            <a:picLocks noChangeAspect="1"/>
          </p:cNvPicPr>
          <p:nvPr/>
        </p:nvPicPr>
        <p:blipFill>
          <a:blip r:embed="rId2"/>
          <a:stretch>
            <a:fillRect/>
          </a:stretch>
        </p:blipFill>
        <p:spPr>
          <a:xfrm>
            <a:off x="0" y="54904"/>
            <a:ext cx="9144000" cy="6748192"/>
          </a:xfrm>
          <a:prstGeom prst="rect">
            <a:avLst/>
          </a:prstGeom>
        </p:spPr>
      </p:pic>
    </p:spTree>
    <p:extLst>
      <p:ext uri="{BB962C8B-B14F-4D97-AF65-F5344CB8AC3E}">
        <p14:creationId xmlns:p14="http://schemas.microsoft.com/office/powerpoint/2010/main" val="3584669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6FCD4-7CC8-429B-4C01-762A9493C13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1C4F10D-A1E7-8CCD-05FB-5C347EB898F8}"/>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06C33B67-710C-6F93-6ECB-D429301644BE}"/>
              </a:ext>
            </a:extLst>
          </p:cNvPr>
          <p:cNvPicPr>
            <a:picLocks noChangeAspect="1"/>
          </p:cNvPicPr>
          <p:nvPr/>
        </p:nvPicPr>
        <p:blipFill>
          <a:blip r:embed="rId2"/>
          <a:stretch>
            <a:fillRect/>
          </a:stretch>
        </p:blipFill>
        <p:spPr>
          <a:xfrm>
            <a:off x="2314575" y="533400"/>
            <a:ext cx="4514850" cy="5791200"/>
          </a:xfrm>
          <a:prstGeom prst="rect">
            <a:avLst/>
          </a:prstGeom>
        </p:spPr>
      </p:pic>
    </p:spTree>
    <p:extLst>
      <p:ext uri="{BB962C8B-B14F-4D97-AF65-F5344CB8AC3E}">
        <p14:creationId xmlns:p14="http://schemas.microsoft.com/office/powerpoint/2010/main" val="2841056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868" y="285728"/>
            <a:ext cx="4829180" cy="1643074"/>
          </a:xfrm>
        </p:spPr>
        <p:txBody>
          <a:bodyPr>
            <a:normAutofit/>
          </a:bodyPr>
          <a:lstStyle/>
          <a:p>
            <a:pPr algn="ctr">
              <a:buNone/>
            </a:pPr>
            <a:r>
              <a:rPr lang="en-US" altLang="zh-CN" sz="4800" b="1" dirty="0"/>
              <a:t>      </a:t>
            </a:r>
            <a:r>
              <a:rPr lang="en-US" altLang="zh-CN" sz="4000" b="1" dirty="0"/>
              <a:t>Section  A	</a:t>
            </a:r>
          </a:p>
          <a:p>
            <a:pPr algn="ctr">
              <a:buNone/>
            </a:pPr>
            <a:r>
              <a:rPr lang="en-US" altLang="zh-CN" sz="4000" b="1" dirty="0"/>
              <a:t> Research Paper</a:t>
            </a:r>
            <a:endParaRPr lang="zh-CN" altLang="zh-CN" sz="4000" b="1" i="1" dirty="0"/>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500035" y="285728"/>
            <a:ext cx="3000396" cy="1714512"/>
          </a:xfrm>
          <a:prstGeom prst="rect">
            <a:avLst/>
          </a:prstGeom>
          <a:noFill/>
          <a:ln w="9525">
            <a:noFill/>
            <a:miter lim="800000"/>
            <a:headEnd/>
            <a:tailEnd/>
          </a:ln>
        </p:spPr>
      </p:pic>
      <p:sp>
        <p:nvSpPr>
          <p:cNvPr id="12" name="TextBox 11"/>
          <p:cNvSpPr txBox="1"/>
          <p:nvPr/>
        </p:nvSpPr>
        <p:spPr>
          <a:xfrm>
            <a:off x="785786" y="2357430"/>
            <a:ext cx="7358114" cy="4031873"/>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lang="en-US" altLang="zh-CN" sz="2400" b="1" dirty="0"/>
              <a:t>The following paragraph defines what a research paper is. Underline the most important points in the paragraph. </a:t>
            </a:r>
          </a:p>
          <a:p>
            <a:pPr marR="0" lvl="0" algn="l" defTabSz="914400" rtl="0" eaLnBrk="1" fontAlgn="auto" latinLnBrk="0" hangingPunct="1">
              <a:lnSpc>
                <a:spcPct val="100000"/>
              </a:lnSpc>
              <a:spcBef>
                <a:spcPts val="0"/>
              </a:spcBef>
              <a:spcAft>
                <a:spcPts val="0"/>
              </a:spcAft>
              <a:buClrTx/>
              <a:buSzTx/>
              <a:tabLst/>
              <a:defRPr/>
            </a:pPr>
            <a:endParaRPr lang="en-US" altLang="zh-CN" sz="2400" b="1" dirty="0"/>
          </a:p>
          <a:p>
            <a:pPr marR="0" lvl="0" algn="just" defTabSz="914400" rtl="0" eaLnBrk="1" fontAlgn="auto" latinLnBrk="0" hangingPunct="1">
              <a:lnSpc>
                <a:spcPct val="100000"/>
              </a:lnSpc>
              <a:spcBef>
                <a:spcPts val="0"/>
              </a:spcBef>
              <a:spcAft>
                <a:spcPts val="0"/>
              </a:spcAft>
              <a:buClrTx/>
              <a:buSzTx/>
              <a:tabLst/>
              <a:defRPr/>
            </a:pPr>
            <a:r>
              <a:rPr lang="en-US" altLang="zh-CN" sz="2000" dirty="0"/>
              <a:t>    </a:t>
            </a:r>
            <a:r>
              <a:rPr lang="en-US" altLang="zh-CN" sz="2000" dirty="0">
                <a:solidFill>
                  <a:srgbClr val="0070C0"/>
                </a:solidFill>
              </a:rPr>
              <a:t>A research paper is an academic record of new results of an experimental, theoretical or observational scientific research or innovative insights and knowledge on a certain academic subject; or a scientific summary of new progress of a certain known principle applied in practice, which provides a written document for reading, communicating or discussing at an symposium; or for publication in an academic journal; or for other purposes. (From GB7713–87, National Standards of the People’s Republic of China)</a:t>
            </a:r>
            <a:endParaRPr kumimoji="0" lang="zh-CN" altLang="en-US" sz="2000" b="0" i="0" u="none" strike="noStrike" kern="1200" cap="none" spc="0" normalizeH="0" baseline="0" noProof="0" dirty="0">
              <a:ln>
                <a:noFill/>
              </a:ln>
              <a:solidFill>
                <a:srgbClr val="0070C0"/>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40899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6CF676-05B0-17CE-D527-0CBF5DFD1FA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011C41E-4077-FDC0-7851-B886DDDE2DB3}"/>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B658C598-2835-9813-33A2-40C170117FE0}"/>
              </a:ext>
            </a:extLst>
          </p:cNvPr>
          <p:cNvPicPr>
            <a:picLocks noChangeAspect="1"/>
          </p:cNvPicPr>
          <p:nvPr/>
        </p:nvPicPr>
        <p:blipFill>
          <a:blip r:embed="rId2"/>
          <a:stretch>
            <a:fillRect/>
          </a:stretch>
        </p:blipFill>
        <p:spPr>
          <a:xfrm>
            <a:off x="916519" y="0"/>
            <a:ext cx="7310962" cy="6858000"/>
          </a:xfrm>
          <a:prstGeom prst="rect">
            <a:avLst/>
          </a:prstGeom>
        </p:spPr>
      </p:pic>
    </p:spTree>
    <p:extLst>
      <p:ext uri="{BB962C8B-B14F-4D97-AF65-F5344CB8AC3E}">
        <p14:creationId xmlns:p14="http://schemas.microsoft.com/office/powerpoint/2010/main" val="24380145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280CD-7BC4-1368-F205-28BCA6E9918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9084EDA-3475-D3C7-3794-294C10094E87}"/>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B36E58C7-64D1-3E75-1FB7-8CC7BA96427B}"/>
              </a:ext>
            </a:extLst>
          </p:cNvPr>
          <p:cNvPicPr>
            <a:picLocks noChangeAspect="1"/>
          </p:cNvPicPr>
          <p:nvPr/>
        </p:nvPicPr>
        <p:blipFill>
          <a:blip r:embed="rId2"/>
          <a:stretch>
            <a:fillRect/>
          </a:stretch>
        </p:blipFill>
        <p:spPr>
          <a:xfrm>
            <a:off x="2500312" y="185737"/>
            <a:ext cx="4143375" cy="6486525"/>
          </a:xfrm>
          <a:prstGeom prst="rect">
            <a:avLst/>
          </a:prstGeom>
        </p:spPr>
      </p:pic>
    </p:spTree>
    <p:extLst>
      <p:ext uri="{BB962C8B-B14F-4D97-AF65-F5344CB8AC3E}">
        <p14:creationId xmlns:p14="http://schemas.microsoft.com/office/powerpoint/2010/main" val="1789998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D431E-6069-FC89-793F-478279C872C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135B5C8-779E-D8D0-8AB6-863098CC6983}"/>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5FEAEF96-617C-E329-9563-67A3A625A5C6}"/>
              </a:ext>
            </a:extLst>
          </p:cNvPr>
          <p:cNvPicPr>
            <a:picLocks noChangeAspect="1"/>
          </p:cNvPicPr>
          <p:nvPr/>
        </p:nvPicPr>
        <p:blipFill>
          <a:blip r:embed="rId2"/>
          <a:stretch>
            <a:fillRect/>
          </a:stretch>
        </p:blipFill>
        <p:spPr>
          <a:xfrm>
            <a:off x="798205" y="0"/>
            <a:ext cx="7547589" cy="6858000"/>
          </a:xfrm>
          <a:prstGeom prst="rect">
            <a:avLst/>
          </a:prstGeom>
        </p:spPr>
      </p:pic>
    </p:spTree>
    <p:extLst>
      <p:ext uri="{BB962C8B-B14F-4D97-AF65-F5344CB8AC3E}">
        <p14:creationId xmlns:p14="http://schemas.microsoft.com/office/powerpoint/2010/main" val="506704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382365-F6AC-3AE8-3745-63EA294A638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62E7B2C-0B81-5F32-68D8-BF4BC423606B}"/>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D35F300A-CB32-7BE7-0E79-A62D5200A4F1}"/>
              </a:ext>
            </a:extLst>
          </p:cNvPr>
          <p:cNvPicPr>
            <a:picLocks noChangeAspect="1"/>
          </p:cNvPicPr>
          <p:nvPr/>
        </p:nvPicPr>
        <p:blipFill>
          <a:blip r:embed="rId2"/>
          <a:stretch>
            <a:fillRect/>
          </a:stretch>
        </p:blipFill>
        <p:spPr>
          <a:xfrm>
            <a:off x="2466975" y="742950"/>
            <a:ext cx="4210050" cy="5372100"/>
          </a:xfrm>
          <a:prstGeom prst="rect">
            <a:avLst/>
          </a:prstGeom>
        </p:spPr>
      </p:pic>
    </p:spTree>
    <p:extLst>
      <p:ext uri="{BB962C8B-B14F-4D97-AF65-F5344CB8AC3E}">
        <p14:creationId xmlns:p14="http://schemas.microsoft.com/office/powerpoint/2010/main" val="1612603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dirty="0"/>
            </a:br>
            <a:br>
              <a:rPr lang="en-US" altLang="zh-CN" dirty="0"/>
            </a:br>
            <a:r>
              <a:rPr lang="en-US" altLang="zh-CN" dirty="0"/>
              <a:t>                    </a:t>
            </a:r>
            <a:r>
              <a:rPr lang="en-US" altLang="zh-CN" b="1" dirty="0"/>
              <a:t>Section  B	</a:t>
            </a:r>
            <a:br>
              <a:rPr lang="en-US" altLang="zh-CN" b="1" dirty="0"/>
            </a:br>
            <a:r>
              <a:rPr lang="en-US" altLang="zh-CN" b="1" dirty="0"/>
              <a:t>                    AIMRD Structure </a:t>
            </a:r>
            <a:br>
              <a:rPr lang="zh-CN" altLang="zh-CN" dirty="0"/>
            </a:br>
            <a:r>
              <a:rPr lang="en-US" altLang="zh-CN" dirty="0"/>
              <a:t> </a:t>
            </a:r>
            <a:br>
              <a:rPr lang="zh-CN" altLang="zh-CN" dirty="0"/>
            </a:br>
            <a:endParaRPr lang="zh-CN" altLang="zh-CN" dirty="0"/>
          </a:p>
        </p:txBody>
      </p:sp>
      <p:sp>
        <p:nvSpPr>
          <p:cNvPr id="3" name="内容占位符 2"/>
          <p:cNvSpPr>
            <a:spLocks noGrp="1"/>
          </p:cNvSpPr>
          <p:nvPr>
            <p:ph idx="1"/>
          </p:nvPr>
        </p:nvSpPr>
        <p:spPr>
          <a:xfrm>
            <a:off x="457200" y="1857364"/>
            <a:ext cx="8229600" cy="4268799"/>
          </a:xfrm>
        </p:spPr>
        <p:txBody>
          <a:bodyPr>
            <a:normAutofit/>
          </a:bodyPr>
          <a:lstStyle/>
          <a:p>
            <a:pPr marL="0" indent="0" algn="just">
              <a:buNone/>
            </a:pPr>
            <a:r>
              <a:rPr lang="en-US" altLang="zh-CN" sz="2400" b="1" dirty="0"/>
              <a:t>5. Try to suggest some variations for Weissberg &amp; </a:t>
            </a:r>
            <a:r>
              <a:rPr lang="en-US" altLang="zh-CN" sz="2400" b="1" dirty="0" err="1"/>
              <a:t>Buker’s</a:t>
            </a:r>
            <a:r>
              <a:rPr lang="en-US" altLang="zh-CN" sz="2400" b="1" dirty="0"/>
              <a:t> model (Ex.3) by dividing the sections (drawing lines) based on your own papers.</a:t>
            </a:r>
            <a:endParaRPr lang="zh-CN" altLang="en-US" sz="2400" b="1" dirty="0"/>
          </a:p>
        </p:txBody>
      </p:sp>
      <p:pic>
        <p:nvPicPr>
          <p:cNvPr id="3074" name="Picture 2"/>
          <p:cNvPicPr>
            <a:picLocks noChangeAspect="1" noChangeArrowheads="1"/>
          </p:cNvPicPr>
          <p:nvPr/>
        </p:nvPicPr>
        <p:blipFill>
          <a:blip r:embed="rId2" cstate="print"/>
          <a:srcRect/>
          <a:stretch>
            <a:fillRect/>
          </a:stretch>
        </p:blipFill>
        <p:spPr bwMode="auto">
          <a:xfrm>
            <a:off x="500034" y="214290"/>
            <a:ext cx="2428892" cy="1428760"/>
          </a:xfrm>
          <a:prstGeom prst="rect">
            <a:avLst/>
          </a:prstGeom>
          <a:noFill/>
          <a:ln w="9525">
            <a:noFill/>
            <a:miter lim="800000"/>
            <a:headEnd/>
            <a:tailEnd/>
          </a:ln>
        </p:spPr>
      </p:pic>
      <p:sp>
        <p:nvSpPr>
          <p:cNvPr id="4" name="Rectangle 15">
            <a:extLst>
              <a:ext uri="{FF2B5EF4-FFF2-40B4-BE49-F238E27FC236}">
                <a16:creationId xmlns:a16="http://schemas.microsoft.com/office/drawing/2014/main" id="{25F4A571-3512-4680-B672-7BDC5448DCFE}"/>
              </a:ext>
            </a:extLst>
          </p:cNvPr>
          <p:cNvSpPr>
            <a:spLocks noChangeArrowheads="1"/>
          </p:cNvSpPr>
          <p:nvPr/>
        </p:nvSpPr>
        <p:spPr bwMode="auto">
          <a:xfrm>
            <a:off x="5062828" y="152400"/>
            <a:ext cx="1256867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5" name="Group 1">
            <a:extLst>
              <a:ext uri="{FF2B5EF4-FFF2-40B4-BE49-F238E27FC236}">
                <a16:creationId xmlns:a16="http://schemas.microsoft.com/office/drawing/2014/main" id="{0E2B769C-85D8-439A-9F2B-308B54BB347D}"/>
              </a:ext>
            </a:extLst>
          </p:cNvPr>
          <p:cNvGrpSpPr>
            <a:grpSpLocks noChangeAspect="1"/>
          </p:cNvGrpSpPr>
          <p:nvPr/>
        </p:nvGrpSpPr>
        <p:grpSpPr bwMode="auto">
          <a:xfrm>
            <a:off x="827584" y="3501008"/>
            <a:ext cx="1728192" cy="1944217"/>
            <a:chOff x="2654" y="2080"/>
            <a:chExt cx="1722" cy="2052"/>
          </a:xfrm>
        </p:grpSpPr>
        <p:sp>
          <p:nvSpPr>
            <p:cNvPr id="6" name="AutoShape 14">
              <a:extLst>
                <a:ext uri="{FF2B5EF4-FFF2-40B4-BE49-F238E27FC236}">
                  <a16:creationId xmlns:a16="http://schemas.microsoft.com/office/drawing/2014/main" id="{D8D9A50A-2AD0-4F4E-AAC9-8FA537442DF7}"/>
                </a:ext>
              </a:extLst>
            </p:cNvPr>
            <p:cNvSpPr>
              <a:spLocks noChangeAspect="1" noChangeArrowheads="1" noTextEdit="1"/>
            </p:cNvSpPr>
            <p:nvPr/>
          </p:nvSpPr>
          <p:spPr bwMode="auto">
            <a:xfrm>
              <a:off x="2654" y="2080"/>
              <a:ext cx="1722" cy="20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Line 13">
              <a:extLst>
                <a:ext uri="{FF2B5EF4-FFF2-40B4-BE49-F238E27FC236}">
                  <a16:creationId xmlns:a16="http://schemas.microsoft.com/office/drawing/2014/main" id="{9CCA981B-4822-4CD5-8956-19F2150F4ACE}"/>
                </a:ext>
              </a:extLst>
            </p:cNvPr>
            <p:cNvSpPr>
              <a:spLocks noChangeShapeType="1"/>
            </p:cNvSpPr>
            <p:nvPr/>
          </p:nvSpPr>
          <p:spPr bwMode="auto">
            <a:xfrm>
              <a:off x="2654" y="2488"/>
              <a:ext cx="156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Line 12">
              <a:extLst>
                <a:ext uri="{FF2B5EF4-FFF2-40B4-BE49-F238E27FC236}">
                  <a16:creationId xmlns:a16="http://schemas.microsoft.com/office/drawing/2014/main" id="{8DE8BD34-D6AC-409F-A67A-A0A83EACEB7B}"/>
                </a:ext>
              </a:extLst>
            </p:cNvPr>
            <p:cNvSpPr>
              <a:spLocks noChangeShapeType="1"/>
            </p:cNvSpPr>
            <p:nvPr/>
          </p:nvSpPr>
          <p:spPr bwMode="auto">
            <a:xfrm>
              <a:off x="3124" y="2895"/>
              <a:ext cx="62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11">
              <a:extLst>
                <a:ext uri="{FF2B5EF4-FFF2-40B4-BE49-F238E27FC236}">
                  <a16:creationId xmlns:a16="http://schemas.microsoft.com/office/drawing/2014/main" id="{E67A911F-1D32-4F00-82F8-F820976E50C1}"/>
                </a:ext>
              </a:extLst>
            </p:cNvPr>
            <p:cNvSpPr>
              <a:spLocks noChangeShapeType="1"/>
            </p:cNvSpPr>
            <p:nvPr/>
          </p:nvSpPr>
          <p:spPr bwMode="auto">
            <a:xfrm>
              <a:off x="3130" y="2902"/>
              <a:ext cx="0" cy="8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10">
              <a:extLst>
                <a:ext uri="{FF2B5EF4-FFF2-40B4-BE49-F238E27FC236}">
                  <a16:creationId xmlns:a16="http://schemas.microsoft.com/office/drawing/2014/main" id="{DD6774EE-6A15-44E6-BFA0-D108CF2EA6D3}"/>
                </a:ext>
              </a:extLst>
            </p:cNvPr>
            <p:cNvSpPr>
              <a:spLocks noChangeShapeType="1"/>
            </p:cNvSpPr>
            <p:nvPr/>
          </p:nvSpPr>
          <p:spPr bwMode="auto">
            <a:xfrm>
              <a:off x="3756" y="2902"/>
              <a:ext cx="0" cy="8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9">
              <a:extLst>
                <a:ext uri="{FF2B5EF4-FFF2-40B4-BE49-F238E27FC236}">
                  <a16:creationId xmlns:a16="http://schemas.microsoft.com/office/drawing/2014/main" id="{C6E1FA83-244F-4628-AB46-D52C001314C7}"/>
                </a:ext>
              </a:extLst>
            </p:cNvPr>
            <p:cNvSpPr>
              <a:spLocks noChangeShapeType="1"/>
            </p:cNvSpPr>
            <p:nvPr/>
          </p:nvSpPr>
          <p:spPr bwMode="auto">
            <a:xfrm flipH="1">
              <a:off x="2661" y="3717"/>
              <a:ext cx="469"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8">
              <a:extLst>
                <a:ext uri="{FF2B5EF4-FFF2-40B4-BE49-F238E27FC236}">
                  <a16:creationId xmlns:a16="http://schemas.microsoft.com/office/drawing/2014/main" id="{36F303DA-7E16-4C7F-AFDE-7386C9DD043F}"/>
                </a:ext>
              </a:extLst>
            </p:cNvPr>
            <p:cNvSpPr>
              <a:spLocks noChangeShapeType="1"/>
            </p:cNvSpPr>
            <p:nvPr/>
          </p:nvSpPr>
          <p:spPr bwMode="auto">
            <a:xfrm>
              <a:off x="3756" y="3717"/>
              <a:ext cx="470"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7">
              <a:extLst>
                <a:ext uri="{FF2B5EF4-FFF2-40B4-BE49-F238E27FC236}">
                  <a16:creationId xmlns:a16="http://schemas.microsoft.com/office/drawing/2014/main" id="{416E1770-D937-4CF1-92A2-FB5DFE4CCB47}"/>
                </a:ext>
              </a:extLst>
            </p:cNvPr>
            <p:cNvSpPr>
              <a:spLocks noChangeShapeType="1"/>
            </p:cNvSpPr>
            <p:nvPr/>
          </p:nvSpPr>
          <p:spPr bwMode="auto">
            <a:xfrm>
              <a:off x="2661" y="4125"/>
              <a:ext cx="156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6">
              <a:extLst>
                <a:ext uri="{FF2B5EF4-FFF2-40B4-BE49-F238E27FC236}">
                  <a16:creationId xmlns:a16="http://schemas.microsoft.com/office/drawing/2014/main" id="{3F7D549D-B6CF-491A-B45C-00FE64662891}"/>
                </a:ext>
              </a:extLst>
            </p:cNvPr>
            <p:cNvSpPr>
              <a:spLocks noChangeShapeType="1"/>
            </p:cNvSpPr>
            <p:nvPr/>
          </p:nvSpPr>
          <p:spPr bwMode="auto">
            <a:xfrm flipV="1">
              <a:off x="3124" y="2216"/>
              <a:ext cx="1" cy="2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5">
              <a:extLst>
                <a:ext uri="{FF2B5EF4-FFF2-40B4-BE49-F238E27FC236}">
                  <a16:creationId xmlns:a16="http://schemas.microsoft.com/office/drawing/2014/main" id="{54511763-7BBE-4222-8D39-A02ACFD35F18}"/>
                </a:ext>
              </a:extLst>
            </p:cNvPr>
            <p:cNvSpPr>
              <a:spLocks noChangeShapeType="1"/>
            </p:cNvSpPr>
            <p:nvPr/>
          </p:nvSpPr>
          <p:spPr bwMode="auto">
            <a:xfrm flipV="1">
              <a:off x="3750" y="2216"/>
              <a:ext cx="1" cy="2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4">
              <a:extLst>
                <a:ext uri="{FF2B5EF4-FFF2-40B4-BE49-F238E27FC236}">
                  <a16:creationId xmlns:a16="http://schemas.microsoft.com/office/drawing/2014/main" id="{F2F7CBEB-FE9C-4BF4-B623-594E1AE844BF}"/>
                </a:ext>
              </a:extLst>
            </p:cNvPr>
            <p:cNvSpPr>
              <a:spLocks noChangeShapeType="1"/>
            </p:cNvSpPr>
            <p:nvPr/>
          </p:nvSpPr>
          <p:spPr bwMode="auto">
            <a:xfrm>
              <a:off x="3124" y="2216"/>
              <a:ext cx="62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3">
              <a:extLst>
                <a:ext uri="{FF2B5EF4-FFF2-40B4-BE49-F238E27FC236}">
                  <a16:creationId xmlns:a16="http://schemas.microsoft.com/office/drawing/2014/main" id="{E6707861-A64E-4C2C-BFDA-3FED74F95E37}"/>
                </a:ext>
              </a:extLst>
            </p:cNvPr>
            <p:cNvSpPr>
              <a:spLocks noChangeShapeType="1"/>
            </p:cNvSpPr>
            <p:nvPr/>
          </p:nvSpPr>
          <p:spPr bwMode="auto">
            <a:xfrm>
              <a:off x="2654" y="2488"/>
              <a:ext cx="470" cy="4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2">
              <a:extLst>
                <a:ext uri="{FF2B5EF4-FFF2-40B4-BE49-F238E27FC236}">
                  <a16:creationId xmlns:a16="http://schemas.microsoft.com/office/drawing/2014/main" id="{BB3113E9-EF90-4AD9-8564-CE02EBBE8A2A}"/>
                </a:ext>
              </a:extLst>
            </p:cNvPr>
            <p:cNvSpPr>
              <a:spLocks noChangeShapeType="1"/>
            </p:cNvSpPr>
            <p:nvPr/>
          </p:nvSpPr>
          <p:spPr bwMode="auto">
            <a:xfrm flipH="1">
              <a:off x="3750" y="2488"/>
              <a:ext cx="469" cy="4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9" name="Rectangle 15">
            <a:extLst>
              <a:ext uri="{FF2B5EF4-FFF2-40B4-BE49-F238E27FC236}">
                <a16:creationId xmlns:a16="http://schemas.microsoft.com/office/drawing/2014/main" id="{C798C7E6-0FF9-4162-920B-39DA1F8AE1BF}"/>
              </a:ext>
            </a:extLst>
          </p:cNvPr>
          <p:cNvSpPr>
            <a:spLocks noChangeArrowheads="1"/>
          </p:cNvSpPr>
          <p:nvPr/>
        </p:nvSpPr>
        <p:spPr bwMode="auto">
          <a:xfrm flipH="1" flipV="1">
            <a:off x="24580026" y="976512"/>
            <a:ext cx="16094036" cy="676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20" name="Group 1">
            <a:extLst>
              <a:ext uri="{FF2B5EF4-FFF2-40B4-BE49-F238E27FC236}">
                <a16:creationId xmlns:a16="http://schemas.microsoft.com/office/drawing/2014/main" id="{2157CE3A-F287-4A2D-BE5C-73FDA102E8F2}"/>
              </a:ext>
            </a:extLst>
          </p:cNvPr>
          <p:cNvGrpSpPr>
            <a:grpSpLocks noChangeAspect="1"/>
          </p:cNvGrpSpPr>
          <p:nvPr/>
        </p:nvGrpSpPr>
        <p:grpSpPr bwMode="auto">
          <a:xfrm rot="10800000" flipH="1" flipV="1">
            <a:off x="3547343" y="3494374"/>
            <a:ext cx="1728192" cy="1944218"/>
            <a:chOff x="2654" y="2080"/>
            <a:chExt cx="1722" cy="2052"/>
          </a:xfrm>
        </p:grpSpPr>
        <p:sp>
          <p:nvSpPr>
            <p:cNvPr id="21" name="AutoShape 14">
              <a:extLst>
                <a:ext uri="{FF2B5EF4-FFF2-40B4-BE49-F238E27FC236}">
                  <a16:creationId xmlns:a16="http://schemas.microsoft.com/office/drawing/2014/main" id="{E77CDE29-B340-427B-86D5-3A7EF46F12D8}"/>
                </a:ext>
              </a:extLst>
            </p:cNvPr>
            <p:cNvSpPr>
              <a:spLocks noChangeAspect="1" noChangeArrowheads="1" noTextEdit="1"/>
            </p:cNvSpPr>
            <p:nvPr/>
          </p:nvSpPr>
          <p:spPr bwMode="auto">
            <a:xfrm>
              <a:off x="2654" y="2080"/>
              <a:ext cx="1722" cy="20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13">
              <a:extLst>
                <a:ext uri="{FF2B5EF4-FFF2-40B4-BE49-F238E27FC236}">
                  <a16:creationId xmlns:a16="http://schemas.microsoft.com/office/drawing/2014/main" id="{EBCB06E1-A909-4B41-BAFE-FA8041EA5962}"/>
                </a:ext>
              </a:extLst>
            </p:cNvPr>
            <p:cNvSpPr>
              <a:spLocks noChangeShapeType="1"/>
            </p:cNvSpPr>
            <p:nvPr/>
          </p:nvSpPr>
          <p:spPr bwMode="auto">
            <a:xfrm>
              <a:off x="2654" y="2488"/>
              <a:ext cx="156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12">
              <a:extLst>
                <a:ext uri="{FF2B5EF4-FFF2-40B4-BE49-F238E27FC236}">
                  <a16:creationId xmlns:a16="http://schemas.microsoft.com/office/drawing/2014/main" id="{964566F4-75AA-42A9-9C9C-804F19F74D18}"/>
                </a:ext>
              </a:extLst>
            </p:cNvPr>
            <p:cNvSpPr>
              <a:spLocks noChangeShapeType="1"/>
            </p:cNvSpPr>
            <p:nvPr/>
          </p:nvSpPr>
          <p:spPr bwMode="auto">
            <a:xfrm>
              <a:off x="3124" y="2895"/>
              <a:ext cx="62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11">
              <a:extLst>
                <a:ext uri="{FF2B5EF4-FFF2-40B4-BE49-F238E27FC236}">
                  <a16:creationId xmlns:a16="http://schemas.microsoft.com/office/drawing/2014/main" id="{233A61F9-1613-45E3-BED6-173AB7297295}"/>
                </a:ext>
              </a:extLst>
            </p:cNvPr>
            <p:cNvSpPr>
              <a:spLocks noChangeShapeType="1"/>
            </p:cNvSpPr>
            <p:nvPr/>
          </p:nvSpPr>
          <p:spPr bwMode="auto">
            <a:xfrm>
              <a:off x="3130" y="2902"/>
              <a:ext cx="0" cy="8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10">
              <a:extLst>
                <a:ext uri="{FF2B5EF4-FFF2-40B4-BE49-F238E27FC236}">
                  <a16:creationId xmlns:a16="http://schemas.microsoft.com/office/drawing/2014/main" id="{026EB1C5-1D48-424A-A3E7-141D79CEEC4B}"/>
                </a:ext>
              </a:extLst>
            </p:cNvPr>
            <p:cNvSpPr>
              <a:spLocks noChangeShapeType="1"/>
            </p:cNvSpPr>
            <p:nvPr/>
          </p:nvSpPr>
          <p:spPr bwMode="auto">
            <a:xfrm>
              <a:off x="3756" y="2902"/>
              <a:ext cx="0" cy="8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9">
              <a:extLst>
                <a:ext uri="{FF2B5EF4-FFF2-40B4-BE49-F238E27FC236}">
                  <a16:creationId xmlns:a16="http://schemas.microsoft.com/office/drawing/2014/main" id="{05B2057D-D350-4066-820A-8DD4FCAE566A}"/>
                </a:ext>
              </a:extLst>
            </p:cNvPr>
            <p:cNvSpPr>
              <a:spLocks noChangeShapeType="1"/>
            </p:cNvSpPr>
            <p:nvPr/>
          </p:nvSpPr>
          <p:spPr bwMode="auto">
            <a:xfrm flipH="1">
              <a:off x="2661" y="3717"/>
              <a:ext cx="469"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8">
              <a:extLst>
                <a:ext uri="{FF2B5EF4-FFF2-40B4-BE49-F238E27FC236}">
                  <a16:creationId xmlns:a16="http://schemas.microsoft.com/office/drawing/2014/main" id="{C215D080-E36D-4FB2-A42F-5D0B40CBC395}"/>
                </a:ext>
              </a:extLst>
            </p:cNvPr>
            <p:cNvSpPr>
              <a:spLocks noChangeShapeType="1"/>
            </p:cNvSpPr>
            <p:nvPr/>
          </p:nvSpPr>
          <p:spPr bwMode="auto">
            <a:xfrm>
              <a:off x="3756" y="3717"/>
              <a:ext cx="470"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7">
              <a:extLst>
                <a:ext uri="{FF2B5EF4-FFF2-40B4-BE49-F238E27FC236}">
                  <a16:creationId xmlns:a16="http://schemas.microsoft.com/office/drawing/2014/main" id="{A1A6E210-9D33-4067-983F-59FE57D2E832}"/>
                </a:ext>
              </a:extLst>
            </p:cNvPr>
            <p:cNvSpPr>
              <a:spLocks noChangeShapeType="1"/>
            </p:cNvSpPr>
            <p:nvPr/>
          </p:nvSpPr>
          <p:spPr bwMode="auto">
            <a:xfrm>
              <a:off x="2661" y="4125"/>
              <a:ext cx="156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6">
              <a:extLst>
                <a:ext uri="{FF2B5EF4-FFF2-40B4-BE49-F238E27FC236}">
                  <a16:creationId xmlns:a16="http://schemas.microsoft.com/office/drawing/2014/main" id="{CEB0F1FA-BF91-4CD0-9983-B9296A8F257D}"/>
                </a:ext>
              </a:extLst>
            </p:cNvPr>
            <p:cNvSpPr>
              <a:spLocks noChangeShapeType="1"/>
            </p:cNvSpPr>
            <p:nvPr/>
          </p:nvSpPr>
          <p:spPr bwMode="auto">
            <a:xfrm flipV="1">
              <a:off x="3124" y="2216"/>
              <a:ext cx="1" cy="2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5">
              <a:extLst>
                <a:ext uri="{FF2B5EF4-FFF2-40B4-BE49-F238E27FC236}">
                  <a16:creationId xmlns:a16="http://schemas.microsoft.com/office/drawing/2014/main" id="{6BA72564-A1B6-4EA0-9126-8021E02AE100}"/>
                </a:ext>
              </a:extLst>
            </p:cNvPr>
            <p:cNvSpPr>
              <a:spLocks noChangeShapeType="1"/>
            </p:cNvSpPr>
            <p:nvPr/>
          </p:nvSpPr>
          <p:spPr bwMode="auto">
            <a:xfrm flipV="1">
              <a:off x="3750" y="2216"/>
              <a:ext cx="1" cy="2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4">
              <a:extLst>
                <a:ext uri="{FF2B5EF4-FFF2-40B4-BE49-F238E27FC236}">
                  <a16:creationId xmlns:a16="http://schemas.microsoft.com/office/drawing/2014/main" id="{B3A0F2C1-F078-478E-BB64-E3B7D45B945E}"/>
                </a:ext>
              </a:extLst>
            </p:cNvPr>
            <p:cNvSpPr>
              <a:spLocks noChangeShapeType="1"/>
            </p:cNvSpPr>
            <p:nvPr/>
          </p:nvSpPr>
          <p:spPr bwMode="auto">
            <a:xfrm>
              <a:off x="3124" y="2216"/>
              <a:ext cx="62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72" name="Line 3">
              <a:extLst>
                <a:ext uri="{FF2B5EF4-FFF2-40B4-BE49-F238E27FC236}">
                  <a16:creationId xmlns:a16="http://schemas.microsoft.com/office/drawing/2014/main" id="{39DB829D-C3E3-4F34-BC08-31A57D4EDA02}"/>
                </a:ext>
              </a:extLst>
            </p:cNvPr>
            <p:cNvSpPr>
              <a:spLocks noChangeShapeType="1"/>
            </p:cNvSpPr>
            <p:nvPr/>
          </p:nvSpPr>
          <p:spPr bwMode="auto">
            <a:xfrm>
              <a:off x="2654" y="2488"/>
              <a:ext cx="470" cy="4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73" name="Line 2">
              <a:extLst>
                <a:ext uri="{FF2B5EF4-FFF2-40B4-BE49-F238E27FC236}">
                  <a16:creationId xmlns:a16="http://schemas.microsoft.com/office/drawing/2014/main" id="{2A7EAF3C-2448-455F-B29A-C1C5E48E11E6}"/>
                </a:ext>
              </a:extLst>
            </p:cNvPr>
            <p:cNvSpPr>
              <a:spLocks noChangeShapeType="1"/>
            </p:cNvSpPr>
            <p:nvPr/>
          </p:nvSpPr>
          <p:spPr bwMode="auto">
            <a:xfrm flipH="1">
              <a:off x="3750" y="2488"/>
              <a:ext cx="469" cy="4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5" name="Group 1">
            <a:extLst>
              <a:ext uri="{FF2B5EF4-FFF2-40B4-BE49-F238E27FC236}">
                <a16:creationId xmlns:a16="http://schemas.microsoft.com/office/drawing/2014/main" id="{148EE319-90ED-4258-A0F4-505C9FC23EBF}"/>
              </a:ext>
            </a:extLst>
          </p:cNvPr>
          <p:cNvGrpSpPr>
            <a:grpSpLocks noChangeAspect="1"/>
          </p:cNvGrpSpPr>
          <p:nvPr/>
        </p:nvGrpSpPr>
        <p:grpSpPr bwMode="auto">
          <a:xfrm rot="10800000" flipH="1" flipV="1">
            <a:off x="6375476" y="3501008"/>
            <a:ext cx="1728193" cy="1930729"/>
            <a:chOff x="2654" y="2080"/>
            <a:chExt cx="1722" cy="2052"/>
          </a:xfrm>
        </p:grpSpPr>
        <p:sp>
          <p:nvSpPr>
            <p:cNvPr id="36" name="AutoShape 14">
              <a:extLst>
                <a:ext uri="{FF2B5EF4-FFF2-40B4-BE49-F238E27FC236}">
                  <a16:creationId xmlns:a16="http://schemas.microsoft.com/office/drawing/2014/main" id="{B3738100-700C-4A7D-B722-2E01CE48E9F2}"/>
                </a:ext>
              </a:extLst>
            </p:cNvPr>
            <p:cNvSpPr>
              <a:spLocks noChangeAspect="1" noChangeArrowheads="1" noTextEdit="1"/>
            </p:cNvSpPr>
            <p:nvPr/>
          </p:nvSpPr>
          <p:spPr bwMode="auto">
            <a:xfrm>
              <a:off x="2654" y="2080"/>
              <a:ext cx="1722" cy="20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13">
              <a:extLst>
                <a:ext uri="{FF2B5EF4-FFF2-40B4-BE49-F238E27FC236}">
                  <a16:creationId xmlns:a16="http://schemas.microsoft.com/office/drawing/2014/main" id="{BEB9ED5D-2DEB-48CD-B50B-9D1772159265}"/>
                </a:ext>
              </a:extLst>
            </p:cNvPr>
            <p:cNvSpPr>
              <a:spLocks noChangeShapeType="1"/>
            </p:cNvSpPr>
            <p:nvPr/>
          </p:nvSpPr>
          <p:spPr bwMode="auto">
            <a:xfrm>
              <a:off x="2654" y="2488"/>
              <a:ext cx="156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Line 12">
              <a:extLst>
                <a:ext uri="{FF2B5EF4-FFF2-40B4-BE49-F238E27FC236}">
                  <a16:creationId xmlns:a16="http://schemas.microsoft.com/office/drawing/2014/main" id="{5842D9CC-F34F-43C5-8453-7456C4F90236}"/>
                </a:ext>
              </a:extLst>
            </p:cNvPr>
            <p:cNvSpPr>
              <a:spLocks noChangeShapeType="1"/>
            </p:cNvSpPr>
            <p:nvPr/>
          </p:nvSpPr>
          <p:spPr bwMode="auto">
            <a:xfrm>
              <a:off x="3124" y="2895"/>
              <a:ext cx="62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Line 11">
              <a:extLst>
                <a:ext uri="{FF2B5EF4-FFF2-40B4-BE49-F238E27FC236}">
                  <a16:creationId xmlns:a16="http://schemas.microsoft.com/office/drawing/2014/main" id="{5422EED1-72D3-414D-883D-F7D6B7D29CCB}"/>
                </a:ext>
              </a:extLst>
            </p:cNvPr>
            <p:cNvSpPr>
              <a:spLocks noChangeShapeType="1"/>
            </p:cNvSpPr>
            <p:nvPr/>
          </p:nvSpPr>
          <p:spPr bwMode="auto">
            <a:xfrm>
              <a:off x="3130" y="2902"/>
              <a:ext cx="0" cy="8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Line 10">
              <a:extLst>
                <a:ext uri="{FF2B5EF4-FFF2-40B4-BE49-F238E27FC236}">
                  <a16:creationId xmlns:a16="http://schemas.microsoft.com/office/drawing/2014/main" id="{4966BCFC-2747-4791-884D-720AF681D84B}"/>
                </a:ext>
              </a:extLst>
            </p:cNvPr>
            <p:cNvSpPr>
              <a:spLocks noChangeShapeType="1"/>
            </p:cNvSpPr>
            <p:nvPr/>
          </p:nvSpPr>
          <p:spPr bwMode="auto">
            <a:xfrm>
              <a:off x="3756" y="2902"/>
              <a:ext cx="0" cy="8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Line 9">
              <a:extLst>
                <a:ext uri="{FF2B5EF4-FFF2-40B4-BE49-F238E27FC236}">
                  <a16:creationId xmlns:a16="http://schemas.microsoft.com/office/drawing/2014/main" id="{5CB3C80D-AE29-48F9-A453-CE84E7582CD1}"/>
                </a:ext>
              </a:extLst>
            </p:cNvPr>
            <p:cNvSpPr>
              <a:spLocks noChangeShapeType="1"/>
            </p:cNvSpPr>
            <p:nvPr/>
          </p:nvSpPr>
          <p:spPr bwMode="auto">
            <a:xfrm flipH="1">
              <a:off x="2661" y="3717"/>
              <a:ext cx="469"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Line 8">
              <a:extLst>
                <a:ext uri="{FF2B5EF4-FFF2-40B4-BE49-F238E27FC236}">
                  <a16:creationId xmlns:a16="http://schemas.microsoft.com/office/drawing/2014/main" id="{4CDEFE11-4A33-4951-9796-5E73501C2A81}"/>
                </a:ext>
              </a:extLst>
            </p:cNvPr>
            <p:cNvSpPr>
              <a:spLocks noChangeShapeType="1"/>
            </p:cNvSpPr>
            <p:nvPr/>
          </p:nvSpPr>
          <p:spPr bwMode="auto">
            <a:xfrm>
              <a:off x="3756" y="3717"/>
              <a:ext cx="470"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Line 7">
              <a:extLst>
                <a:ext uri="{FF2B5EF4-FFF2-40B4-BE49-F238E27FC236}">
                  <a16:creationId xmlns:a16="http://schemas.microsoft.com/office/drawing/2014/main" id="{6398AC71-CCC0-43AB-9467-51FD3A191D9E}"/>
                </a:ext>
              </a:extLst>
            </p:cNvPr>
            <p:cNvSpPr>
              <a:spLocks noChangeShapeType="1"/>
            </p:cNvSpPr>
            <p:nvPr/>
          </p:nvSpPr>
          <p:spPr bwMode="auto">
            <a:xfrm>
              <a:off x="2661" y="4125"/>
              <a:ext cx="156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Line 6">
              <a:extLst>
                <a:ext uri="{FF2B5EF4-FFF2-40B4-BE49-F238E27FC236}">
                  <a16:creationId xmlns:a16="http://schemas.microsoft.com/office/drawing/2014/main" id="{F4E56056-8917-4CD1-AD18-F254ABD07592}"/>
                </a:ext>
              </a:extLst>
            </p:cNvPr>
            <p:cNvSpPr>
              <a:spLocks noChangeShapeType="1"/>
            </p:cNvSpPr>
            <p:nvPr/>
          </p:nvSpPr>
          <p:spPr bwMode="auto">
            <a:xfrm flipV="1">
              <a:off x="3124" y="2216"/>
              <a:ext cx="1" cy="2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Line 5">
              <a:extLst>
                <a:ext uri="{FF2B5EF4-FFF2-40B4-BE49-F238E27FC236}">
                  <a16:creationId xmlns:a16="http://schemas.microsoft.com/office/drawing/2014/main" id="{3D49E7F0-7985-431A-A7A9-8763F81BE2BB}"/>
                </a:ext>
              </a:extLst>
            </p:cNvPr>
            <p:cNvSpPr>
              <a:spLocks noChangeShapeType="1"/>
            </p:cNvSpPr>
            <p:nvPr/>
          </p:nvSpPr>
          <p:spPr bwMode="auto">
            <a:xfrm flipV="1">
              <a:off x="3750" y="2216"/>
              <a:ext cx="1" cy="2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4">
              <a:extLst>
                <a:ext uri="{FF2B5EF4-FFF2-40B4-BE49-F238E27FC236}">
                  <a16:creationId xmlns:a16="http://schemas.microsoft.com/office/drawing/2014/main" id="{2D4F0874-D810-462A-9007-0E5758EFD317}"/>
                </a:ext>
              </a:extLst>
            </p:cNvPr>
            <p:cNvSpPr>
              <a:spLocks noChangeShapeType="1"/>
            </p:cNvSpPr>
            <p:nvPr/>
          </p:nvSpPr>
          <p:spPr bwMode="auto">
            <a:xfrm>
              <a:off x="3124" y="2216"/>
              <a:ext cx="62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Line 3">
              <a:extLst>
                <a:ext uri="{FF2B5EF4-FFF2-40B4-BE49-F238E27FC236}">
                  <a16:creationId xmlns:a16="http://schemas.microsoft.com/office/drawing/2014/main" id="{7B834B49-2E83-499E-A075-91CB984ACF3A}"/>
                </a:ext>
              </a:extLst>
            </p:cNvPr>
            <p:cNvSpPr>
              <a:spLocks noChangeShapeType="1"/>
            </p:cNvSpPr>
            <p:nvPr/>
          </p:nvSpPr>
          <p:spPr bwMode="auto">
            <a:xfrm>
              <a:off x="2654" y="2488"/>
              <a:ext cx="470" cy="4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Line 2">
              <a:extLst>
                <a:ext uri="{FF2B5EF4-FFF2-40B4-BE49-F238E27FC236}">
                  <a16:creationId xmlns:a16="http://schemas.microsoft.com/office/drawing/2014/main" id="{F311B901-059E-40E9-9AAD-D612DDD293C2}"/>
                </a:ext>
              </a:extLst>
            </p:cNvPr>
            <p:cNvSpPr>
              <a:spLocks noChangeShapeType="1"/>
            </p:cNvSpPr>
            <p:nvPr/>
          </p:nvSpPr>
          <p:spPr bwMode="auto">
            <a:xfrm flipH="1">
              <a:off x="3750" y="2488"/>
              <a:ext cx="469" cy="4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604693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233ECB5-8A8B-105F-E8CF-7EC26F254110}"/>
              </a:ext>
            </a:extLst>
          </p:cNvPr>
          <p:cNvPicPr>
            <a:picLocks noChangeAspect="1"/>
          </p:cNvPicPr>
          <p:nvPr/>
        </p:nvPicPr>
        <p:blipFill>
          <a:blip r:embed="rId2"/>
          <a:stretch>
            <a:fillRect/>
          </a:stretch>
        </p:blipFill>
        <p:spPr>
          <a:xfrm>
            <a:off x="0" y="537240"/>
            <a:ext cx="9144000" cy="5783520"/>
          </a:xfrm>
          <a:prstGeom prst="rect">
            <a:avLst/>
          </a:prstGeom>
        </p:spPr>
      </p:pic>
    </p:spTree>
    <p:extLst>
      <p:ext uri="{BB962C8B-B14F-4D97-AF65-F5344CB8AC3E}">
        <p14:creationId xmlns:p14="http://schemas.microsoft.com/office/powerpoint/2010/main" val="33205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AEB867-0189-4BBE-B82C-45D15C24E27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349E23B-94C1-26AA-D191-959BCF83B1EC}"/>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1D4F21B3-96F0-A877-09AE-E03C18F93B59}"/>
              </a:ext>
            </a:extLst>
          </p:cNvPr>
          <p:cNvPicPr>
            <a:picLocks noChangeAspect="1"/>
          </p:cNvPicPr>
          <p:nvPr/>
        </p:nvPicPr>
        <p:blipFill>
          <a:blip r:embed="rId2"/>
          <a:stretch>
            <a:fillRect/>
          </a:stretch>
        </p:blipFill>
        <p:spPr>
          <a:xfrm>
            <a:off x="323528" y="263139"/>
            <a:ext cx="2533650" cy="1152525"/>
          </a:xfrm>
          <a:prstGeom prst="rect">
            <a:avLst/>
          </a:prstGeom>
        </p:spPr>
      </p:pic>
      <p:pic>
        <p:nvPicPr>
          <p:cNvPr id="7" name="图片 6">
            <a:extLst>
              <a:ext uri="{FF2B5EF4-FFF2-40B4-BE49-F238E27FC236}">
                <a16:creationId xmlns:a16="http://schemas.microsoft.com/office/drawing/2014/main" id="{B2C1C77E-1214-E878-F0FE-5E1ECBC780D8}"/>
              </a:ext>
            </a:extLst>
          </p:cNvPr>
          <p:cNvPicPr>
            <a:picLocks noChangeAspect="1"/>
          </p:cNvPicPr>
          <p:nvPr/>
        </p:nvPicPr>
        <p:blipFill>
          <a:blip r:embed="rId3"/>
          <a:stretch>
            <a:fillRect/>
          </a:stretch>
        </p:blipFill>
        <p:spPr>
          <a:xfrm>
            <a:off x="765853" y="1541290"/>
            <a:ext cx="5295900" cy="704850"/>
          </a:xfrm>
          <a:prstGeom prst="rect">
            <a:avLst/>
          </a:prstGeom>
        </p:spPr>
      </p:pic>
      <p:pic>
        <p:nvPicPr>
          <p:cNvPr id="9" name="图片 8">
            <a:extLst>
              <a:ext uri="{FF2B5EF4-FFF2-40B4-BE49-F238E27FC236}">
                <a16:creationId xmlns:a16="http://schemas.microsoft.com/office/drawing/2014/main" id="{F9523CB0-D1B2-7038-880F-A0B46DC60115}"/>
              </a:ext>
            </a:extLst>
          </p:cNvPr>
          <p:cNvPicPr>
            <a:picLocks noChangeAspect="1"/>
          </p:cNvPicPr>
          <p:nvPr/>
        </p:nvPicPr>
        <p:blipFill>
          <a:blip r:embed="rId4"/>
          <a:stretch>
            <a:fillRect/>
          </a:stretch>
        </p:blipFill>
        <p:spPr>
          <a:xfrm>
            <a:off x="1403846" y="2228708"/>
            <a:ext cx="6238875" cy="714375"/>
          </a:xfrm>
          <a:prstGeom prst="rect">
            <a:avLst/>
          </a:prstGeom>
        </p:spPr>
      </p:pic>
      <p:pic>
        <p:nvPicPr>
          <p:cNvPr id="11" name="图片 10">
            <a:extLst>
              <a:ext uri="{FF2B5EF4-FFF2-40B4-BE49-F238E27FC236}">
                <a16:creationId xmlns:a16="http://schemas.microsoft.com/office/drawing/2014/main" id="{8BE8C884-259B-D908-2CEA-9F29522A2760}"/>
              </a:ext>
            </a:extLst>
          </p:cNvPr>
          <p:cNvPicPr>
            <a:picLocks noChangeAspect="1"/>
          </p:cNvPicPr>
          <p:nvPr/>
        </p:nvPicPr>
        <p:blipFill>
          <a:blip r:embed="rId5"/>
          <a:stretch>
            <a:fillRect/>
          </a:stretch>
        </p:blipFill>
        <p:spPr>
          <a:xfrm>
            <a:off x="3366178" y="2883954"/>
            <a:ext cx="2695575" cy="742950"/>
          </a:xfrm>
          <a:prstGeom prst="rect">
            <a:avLst/>
          </a:prstGeom>
        </p:spPr>
      </p:pic>
      <p:pic>
        <p:nvPicPr>
          <p:cNvPr id="13" name="图片 12">
            <a:extLst>
              <a:ext uri="{FF2B5EF4-FFF2-40B4-BE49-F238E27FC236}">
                <a16:creationId xmlns:a16="http://schemas.microsoft.com/office/drawing/2014/main" id="{A1DF7C6E-5C9A-FFFC-5215-95EF5F0190D0}"/>
              </a:ext>
            </a:extLst>
          </p:cNvPr>
          <p:cNvPicPr>
            <a:picLocks noChangeAspect="1"/>
          </p:cNvPicPr>
          <p:nvPr/>
        </p:nvPicPr>
        <p:blipFill>
          <a:blip r:embed="rId6"/>
          <a:stretch>
            <a:fillRect/>
          </a:stretch>
        </p:blipFill>
        <p:spPr>
          <a:xfrm>
            <a:off x="3923928" y="3600405"/>
            <a:ext cx="3200400" cy="885825"/>
          </a:xfrm>
          <a:prstGeom prst="rect">
            <a:avLst/>
          </a:prstGeom>
        </p:spPr>
      </p:pic>
      <p:pic>
        <p:nvPicPr>
          <p:cNvPr id="15" name="图片 14">
            <a:extLst>
              <a:ext uri="{FF2B5EF4-FFF2-40B4-BE49-F238E27FC236}">
                <a16:creationId xmlns:a16="http://schemas.microsoft.com/office/drawing/2014/main" id="{F23FC917-5561-E137-EDD3-15B299A4014A}"/>
              </a:ext>
            </a:extLst>
          </p:cNvPr>
          <p:cNvPicPr>
            <a:picLocks noChangeAspect="1"/>
          </p:cNvPicPr>
          <p:nvPr/>
        </p:nvPicPr>
        <p:blipFill>
          <a:blip r:embed="rId7"/>
          <a:stretch>
            <a:fillRect/>
          </a:stretch>
        </p:blipFill>
        <p:spPr>
          <a:xfrm>
            <a:off x="394377" y="4310053"/>
            <a:ext cx="8639175" cy="752475"/>
          </a:xfrm>
          <a:prstGeom prst="rect">
            <a:avLst/>
          </a:prstGeom>
        </p:spPr>
      </p:pic>
      <p:pic>
        <p:nvPicPr>
          <p:cNvPr id="17" name="图片 16">
            <a:extLst>
              <a:ext uri="{FF2B5EF4-FFF2-40B4-BE49-F238E27FC236}">
                <a16:creationId xmlns:a16="http://schemas.microsoft.com/office/drawing/2014/main" id="{CEA9DF38-62DE-9B0D-BDCC-55A52526CF25}"/>
              </a:ext>
            </a:extLst>
          </p:cNvPr>
          <p:cNvPicPr>
            <a:picLocks noChangeAspect="1"/>
          </p:cNvPicPr>
          <p:nvPr/>
        </p:nvPicPr>
        <p:blipFill>
          <a:blip r:embed="rId8"/>
          <a:stretch>
            <a:fillRect/>
          </a:stretch>
        </p:blipFill>
        <p:spPr>
          <a:xfrm>
            <a:off x="2878004" y="5054626"/>
            <a:ext cx="5695950" cy="647700"/>
          </a:xfrm>
          <a:prstGeom prst="rect">
            <a:avLst/>
          </a:prstGeom>
        </p:spPr>
      </p:pic>
    </p:spTree>
    <p:extLst>
      <p:ext uri="{BB962C8B-B14F-4D97-AF65-F5344CB8AC3E}">
        <p14:creationId xmlns:p14="http://schemas.microsoft.com/office/powerpoint/2010/main" val="2529221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dirty="0"/>
            </a:br>
            <a:br>
              <a:rPr lang="en-US" altLang="zh-CN" dirty="0"/>
            </a:br>
            <a:r>
              <a:rPr lang="en-US" altLang="zh-CN" dirty="0"/>
              <a:t>                    </a:t>
            </a:r>
            <a:r>
              <a:rPr lang="en-US" altLang="zh-CN" b="1" dirty="0"/>
              <a:t>Section  B	</a:t>
            </a:r>
            <a:br>
              <a:rPr lang="en-US" altLang="zh-CN" b="1" dirty="0"/>
            </a:br>
            <a:r>
              <a:rPr lang="en-US" altLang="zh-CN" b="1" dirty="0"/>
              <a:t>                    AIMRD Structure </a:t>
            </a:r>
            <a:br>
              <a:rPr lang="zh-CN" altLang="zh-CN" dirty="0"/>
            </a:br>
            <a:r>
              <a:rPr lang="en-US" altLang="zh-CN" dirty="0"/>
              <a:t> </a:t>
            </a:r>
            <a:br>
              <a:rPr lang="zh-CN" altLang="zh-CN" dirty="0"/>
            </a:br>
            <a:endParaRPr lang="zh-CN" altLang="zh-CN" dirty="0"/>
          </a:p>
        </p:txBody>
      </p:sp>
      <p:sp>
        <p:nvSpPr>
          <p:cNvPr id="3" name="内容占位符 2"/>
          <p:cNvSpPr>
            <a:spLocks noGrp="1"/>
          </p:cNvSpPr>
          <p:nvPr>
            <p:ph idx="1"/>
          </p:nvPr>
        </p:nvSpPr>
        <p:spPr>
          <a:xfrm>
            <a:off x="457200" y="1857364"/>
            <a:ext cx="8229600" cy="4268799"/>
          </a:xfrm>
        </p:spPr>
        <p:txBody>
          <a:bodyPr>
            <a:normAutofit fontScale="77500" lnSpcReduction="20000"/>
          </a:bodyPr>
          <a:lstStyle/>
          <a:p>
            <a:pPr marL="0" indent="0" algn="just">
              <a:buNone/>
            </a:pPr>
            <a:r>
              <a:rPr lang="en-US" altLang="zh-CN" dirty="0"/>
              <a:t>7. </a:t>
            </a:r>
            <a:r>
              <a:rPr lang="en-US" altLang="zh-CN" b="1" dirty="0"/>
              <a:t>Discuss the following case with your partner and answer this question. </a:t>
            </a:r>
          </a:p>
          <a:p>
            <a:pPr marL="0" indent="0" algn="just">
              <a:buNone/>
            </a:pPr>
            <a:r>
              <a:rPr lang="en-US" altLang="zh-CN" dirty="0">
                <a:solidFill>
                  <a:schemeClr val="accent6">
                    <a:lumMod val="75000"/>
                  </a:schemeClr>
                </a:solidFill>
              </a:rPr>
              <a:t>Can you submit your paper to another journal without any revision after the paper has been rejected by one journal? Why? </a:t>
            </a:r>
          </a:p>
          <a:p>
            <a:pPr marL="0" indent="0" algn="ctr">
              <a:buNone/>
            </a:pPr>
            <a:r>
              <a:rPr lang="en-US" altLang="zh-CN" b="1" dirty="0"/>
              <a:t>The Case </a:t>
            </a:r>
          </a:p>
          <a:p>
            <a:pPr marL="0" indent="0" algn="just">
              <a:buNone/>
            </a:pPr>
            <a:r>
              <a:rPr lang="en-US" altLang="zh-CN" dirty="0">
                <a:solidFill>
                  <a:srgbClr val="00B050"/>
                </a:solidFill>
              </a:rPr>
              <a:t>You wrote a paper which you submitted to a well-respected academic journal. It took you a painstakingly long time to study its editing requirements and linguistic features. Unfortunately, the paper was not accepted. You are confident that the paper is of great academic value, so you have decided to submit it to another journal.</a:t>
            </a:r>
            <a:endParaRPr lang="zh-CN" altLang="en-US" dirty="0">
              <a:solidFill>
                <a:srgbClr val="00B050"/>
              </a:solidFill>
            </a:endParaRPr>
          </a:p>
        </p:txBody>
      </p:sp>
      <p:pic>
        <p:nvPicPr>
          <p:cNvPr id="3074" name="Picture 2"/>
          <p:cNvPicPr>
            <a:picLocks noChangeAspect="1" noChangeArrowheads="1"/>
          </p:cNvPicPr>
          <p:nvPr/>
        </p:nvPicPr>
        <p:blipFill>
          <a:blip r:embed="rId2" cstate="print"/>
          <a:srcRect/>
          <a:stretch>
            <a:fillRect/>
          </a:stretch>
        </p:blipFill>
        <p:spPr bwMode="auto">
          <a:xfrm>
            <a:off x="500034" y="214290"/>
            <a:ext cx="2428892" cy="1428760"/>
          </a:xfrm>
          <a:prstGeom prst="rect">
            <a:avLst/>
          </a:prstGeom>
          <a:noFill/>
          <a:ln w="9525">
            <a:noFill/>
            <a:miter lim="800000"/>
            <a:headEnd/>
            <a:tailEnd/>
          </a:ln>
        </p:spPr>
      </p:pic>
    </p:spTree>
    <p:extLst>
      <p:ext uri="{BB962C8B-B14F-4D97-AF65-F5344CB8AC3E}">
        <p14:creationId xmlns:p14="http://schemas.microsoft.com/office/powerpoint/2010/main" val="4134130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dirty="0"/>
            </a:br>
            <a:br>
              <a:rPr lang="en-US" altLang="zh-CN" dirty="0"/>
            </a:br>
            <a:r>
              <a:rPr lang="en-US" altLang="zh-CN" dirty="0"/>
              <a:t>                    </a:t>
            </a:r>
            <a:r>
              <a:rPr lang="en-US" altLang="zh-CN" b="1" dirty="0"/>
              <a:t>Section  B	</a:t>
            </a:r>
            <a:br>
              <a:rPr lang="en-US" altLang="zh-CN" b="1" dirty="0"/>
            </a:br>
            <a:r>
              <a:rPr lang="en-US" altLang="zh-CN" b="1" dirty="0"/>
              <a:t>                    AIMRD Structure </a:t>
            </a:r>
            <a:br>
              <a:rPr lang="zh-CN" altLang="zh-CN" dirty="0"/>
            </a:br>
            <a:r>
              <a:rPr lang="en-US" altLang="zh-CN" dirty="0"/>
              <a:t> </a:t>
            </a:r>
            <a:br>
              <a:rPr lang="zh-CN" altLang="zh-CN" dirty="0"/>
            </a:br>
            <a:endParaRPr lang="zh-CN" altLang="zh-CN" dirty="0"/>
          </a:p>
        </p:txBody>
      </p:sp>
      <p:sp>
        <p:nvSpPr>
          <p:cNvPr id="3" name="内容占位符 2"/>
          <p:cNvSpPr>
            <a:spLocks noGrp="1"/>
          </p:cNvSpPr>
          <p:nvPr>
            <p:ph idx="1"/>
          </p:nvPr>
        </p:nvSpPr>
        <p:spPr>
          <a:xfrm>
            <a:off x="457200" y="1857364"/>
            <a:ext cx="8229600" cy="4268799"/>
          </a:xfrm>
        </p:spPr>
        <p:txBody>
          <a:bodyPr>
            <a:normAutofit/>
          </a:bodyPr>
          <a:lstStyle/>
          <a:p>
            <a:pPr marL="0" indent="0" algn="just">
              <a:buNone/>
            </a:pPr>
            <a:endParaRPr lang="en-US" altLang="zh-CN" sz="3600" dirty="0"/>
          </a:p>
          <a:p>
            <a:pPr marL="0" indent="0" algn="just">
              <a:buNone/>
            </a:pPr>
            <a:endParaRPr lang="en-US" altLang="zh-CN" sz="3600" dirty="0"/>
          </a:p>
          <a:p>
            <a:pPr marL="0" indent="0" algn="just">
              <a:buNone/>
            </a:pPr>
            <a:r>
              <a:rPr lang="en-US" altLang="zh-CN" sz="3600" dirty="0"/>
              <a:t>8. Summarize the principles of how to organize the sections of a research paper.</a:t>
            </a:r>
            <a:endParaRPr lang="zh-CN" altLang="en-US" sz="3600" dirty="0"/>
          </a:p>
        </p:txBody>
      </p:sp>
      <p:pic>
        <p:nvPicPr>
          <p:cNvPr id="3074" name="Picture 2"/>
          <p:cNvPicPr>
            <a:picLocks noChangeAspect="1" noChangeArrowheads="1"/>
          </p:cNvPicPr>
          <p:nvPr/>
        </p:nvPicPr>
        <p:blipFill>
          <a:blip r:embed="rId2" cstate="print"/>
          <a:srcRect/>
          <a:stretch>
            <a:fillRect/>
          </a:stretch>
        </p:blipFill>
        <p:spPr bwMode="auto">
          <a:xfrm>
            <a:off x="500034" y="214290"/>
            <a:ext cx="2428892" cy="1428760"/>
          </a:xfrm>
          <a:prstGeom prst="rect">
            <a:avLst/>
          </a:prstGeom>
          <a:noFill/>
          <a:ln w="9525">
            <a:noFill/>
            <a:miter lim="800000"/>
            <a:headEnd/>
            <a:tailEnd/>
          </a:ln>
        </p:spPr>
      </p:pic>
    </p:spTree>
    <p:extLst>
      <p:ext uri="{BB962C8B-B14F-4D97-AF65-F5344CB8AC3E}">
        <p14:creationId xmlns:p14="http://schemas.microsoft.com/office/powerpoint/2010/main" val="12511950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71670" y="274638"/>
            <a:ext cx="6615130" cy="1143000"/>
          </a:xfrm>
        </p:spPr>
        <p:txBody>
          <a:bodyPr>
            <a:normAutofit fontScale="90000"/>
          </a:bodyPr>
          <a:lstStyle/>
          <a:p>
            <a:r>
              <a:rPr lang="en-US" altLang="zh-CN" dirty="0"/>
              <a:t>             </a:t>
            </a:r>
            <a:br>
              <a:rPr lang="en-US" altLang="zh-CN" dirty="0"/>
            </a:br>
            <a:r>
              <a:rPr lang="en-US" altLang="zh-CN" dirty="0"/>
              <a:t>   </a:t>
            </a:r>
            <a:r>
              <a:rPr lang="en-US" altLang="zh-CN" b="1" dirty="0"/>
              <a:t>Section  C	Title </a:t>
            </a:r>
            <a:br>
              <a:rPr lang="zh-CN" altLang="zh-CN" dirty="0"/>
            </a:br>
            <a:endParaRPr lang="zh-CN" altLang="en-US" dirty="0"/>
          </a:p>
        </p:txBody>
      </p:sp>
      <p:sp>
        <p:nvSpPr>
          <p:cNvPr id="3" name="内容占位符 2"/>
          <p:cNvSpPr>
            <a:spLocks noGrp="1"/>
          </p:cNvSpPr>
          <p:nvPr>
            <p:ph idx="1"/>
          </p:nvPr>
        </p:nvSpPr>
        <p:spPr>
          <a:xfrm>
            <a:off x="323528" y="1489084"/>
            <a:ext cx="8363272" cy="5094278"/>
          </a:xfrm>
        </p:spPr>
        <p:txBody>
          <a:bodyPr>
            <a:normAutofit fontScale="70000" lnSpcReduction="20000"/>
          </a:bodyPr>
          <a:lstStyle/>
          <a:p>
            <a:pPr marL="0" indent="0" algn="just">
              <a:buNone/>
            </a:pPr>
            <a:r>
              <a:rPr lang="en-US" altLang="zh-CN" b="1" dirty="0"/>
              <a:t>The List of Titles will be used in the section to avoid repeated printing. </a:t>
            </a:r>
          </a:p>
          <a:p>
            <a:pPr marL="0" indent="0" algn="just">
              <a:buNone/>
            </a:pPr>
            <a:endParaRPr lang="en-US" altLang="zh-CN" dirty="0"/>
          </a:p>
          <a:p>
            <a:pPr marL="0" indent="0" algn="just">
              <a:buNone/>
            </a:pPr>
            <a:r>
              <a:rPr lang="en-US" altLang="zh-CN" dirty="0"/>
              <a:t>1) A corpus-based comparison study of first-person pronoun </a:t>
            </a:r>
            <a:r>
              <a:rPr lang="en-US" altLang="zh-CN" i="1" dirty="0"/>
              <a:t>we</a:t>
            </a:r>
            <a:r>
              <a:rPr lang="en-US" altLang="zh-CN" dirty="0"/>
              <a:t> in English-language abstracts</a:t>
            </a:r>
          </a:p>
          <a:p>
            <a:pPr marL="0" indent="0" algn="just">
              <a:buNone/>
            </a:pPr>
            <a:endParaRPr lang="en-US" altLang="zh-CN" dirty="0"/>
          </a:p>
          <a:p>
            <a:pPr marL="0" indent="0" algn="just">
              <a:buNone/>
            </a:pPr>
            <a:r>
              <a:rPr lang="en-US" altLang="zh-CN" dirty="0"/>
              <a:t>2) Musical pitch processing predicts reading development in Chinese school-age children</a:t>
            </a:r>
          </a:p>
          <a:p>
            <a:pPr marL="0" indent="0" algn="just">
              <a:buNone/>
            </a:pPr>
            <a:endParaRPr lang="en-US" altLang="zh-CN" dirty="0"/>
          </a:p>
          <a:p>
            <a:pPr marL="0" indent="0" algn="just">
              <a:buNone/>
            </a:pPr>
            <a:r>
              <a:rPr lang="en-US" altLang="zh-CN" dirty="0"/>
              <a:t>3) A comparison of learning and retention of a syntactic construction between Cantonese-speaking children with and without DLD in a priming task</a:t>
            </a:r>
          </a:p>
          <a:p>
            <a:pPr marL="0" indent="0" algn="just">
              <a:buNone/>
            </a:pPr>
            <a:endParaRPr lang="en-US" altLang="zh-CN" dirty="0"/>
          </a:p>
          <a:p>
            <a:pPr marL="0" indent="0" algn="just">
              <a:buNone/>
            </a:pPr>
            <a:r>
              <a:rPr lang="en-US" altLang="zh-CN" dirty="0"/>
              <a:t>4) Tracking the development of logical metaphor usage in argumentative writing: A longitudinal study with EFL learners</a:t>
            </a:r>
          </a:p>
        </p:txBody>
      </p:sp>
      <p:pic>
        <p:nvPicPr>
          <p:cNvPr id="5122" name="Picture 2"/>
          <p:cNvPicPr>
            <a:picLocks noChangeAspect="1" noChangeArrowheads="1"/>
          </p:cNvPicPr>
          <p:nvPr/>
        </p:nvPicPr>
        <p:blipFill>
          <a:blip r:embed="rId2" cstate="print"/>
          <a:srcRect/>
          <a:stretch>
            <a:fillRect/>
          </a:stretch>
        </p:blipFill>
        <p:spPr bwMode="auto">
          <a:xfrm>
            <a:off x="500034" y="214290"/>
            <a:ext cx="2214578" cy="1214446"/>
          </a:xfrm>
          <a:prstGeom prst="rect">
            <a:avLst/>
          </a:prstGeom>
          <a:noFill/>
          <a:ln w="9525">
            <a:noFill/>
            <a:miter lim="800000"/>
            <a:headEnd/>
            <a:tailEnd/>
          </a:ln>
        </p:spPr>
      </p:pic>
    </p:spTree>
    <p:extLst>
      <p:ext uri="{BB962C8B-B14F-4D97-AF65-F5344CB8AC3E}">
        <p14:creationId xmlns:p14="http://schemas.microsoft.com/office/powerpoint/2010/main" val="2951760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868" y="285728"/>
            <a:ext cx="4829180" cy="1643074"/>
          </a:xfrm>
        </p:spPr>
        <p:txBody>
          <a:bodyPr>
            <a:normAutofit/>
          </a:bodyPr>
          <a:lstStyle/>
          <a:p>
            <a:pPr algn="ctr">
              <a:buNone/>
            </a:pPr>
            <a:r>
              <a:rPr lang="en-US" altLang="zh-CN" sz="4800" b="1" dirty="0"/>
              <a:t>      </a:t>
            </a:r>
            <a:r>
              <a:rPr lang="en-US" altLang="zh-CN" sz="4000" b="1" dirty="0"/>
              <a:t>Section  A	</a:t>
            </a:r>
          </a:p>
          <a:p>
            <a:pPr algn="ctr">
              <a:buNone/>
            </a:pPr>
            <a:r>
              <a:rPr lang="en-US" altLang="zh-CN" sz="4000" b="1" dirty="0"/>
              <a:t> Research Paper</a:t>
            </a:r>
            <a:endParaRPr lang="zh-CN" altLang="zh-CN" sz="4000" b="1" i="1" dirty="0"/>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500035" y="285728"/>
            <a:ext cx="3000396" cy="1714512"/>
          </a:xfrm>
          <a:prstGeom prst="rect">
            <a:avLst/>
          </a:prstGeom>
          <a:noFill/>
          <a:ln w="9525">
            <a:noFill/>
            <a:miter lim="800000"/>
            <a:headEnd/>
            <a:tailEnd/>
          </a:ln>
        </p:spPr>
      </p:pic>
      <p:sp>
        <p:nvSpPr>
          <p:cNvPr id="12" name="TextBox 11"/>
          <p:cNvSpPr txBox="1"/>
          <p:nvPr/>
        </p:nvSpPr>
        <p:spPr>
          <a:xfrm>
            <a:off x="785786" y="2357430"/>
            <a:ext cx="7358114" cy="35394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t>The original Chinese version: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t>学术论文是某一学术课题在实验性、理论性或观测性上具有新的科学研究成 果或创新见解和知识的科学记录；或是某种已知原理应用于实际中取得新进 展的科学总结，用以提供学术会议上宣读、交流或讨论；或在学术刊物上发 表；或作其他用途的书面文件。</a:t>
            </a:r>
            <a:r>
              <a:rPr lang="en-US" altLang="zh-CN" sz="2800" dirty="0"/>
              <a:t>《</a:t>
            </a:r>
            <a:r>
              <a:rPr lang="zh-CN" altLang="en-US" sz="2800" dirty="0"/>
              <a:t>国家标准</a:t>
            </a:r>
            <a:r>
              <a:rPr lang="en-US" altLang="zh-CN" sz="2800" dirty="0"/>
              <a:t>GB7713–87》</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167863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71670" y="274638"/>
            <a:ext cx="6615130" cy="1143000"/>
          </a:xfrm>
        </p:spPr>
        <p:txBody>
          <a:bodyPr>
            <a:normAutofit fontScale="90000"/>
          </a:bodyPr>
          <a:lstStyle/>
          <a:p>
            <a:r>
              <a:rPr lang="en-US" altLang="zh-CN" dirty="0"/>
              <a:t>             </a:t>
            </a:r>
            <a:br>
              <a:rPr lang="en-US" altLang="zh-CN" dirty="0"/>
            </a:br>
            <a:r>
              <a:rPr lang="en-US" altLang="zh-CN" dirty="0"/>
              <a:t>   </a:t>
            </a:r>
            <a:r>
              <a:rPr lang="en-US" altLang="zh-CN" b="1" dirty="0"/>
              <a:t>Section  C	Title </a:t>
            </a:r>
            <a:br>
              <a:rPr lang="zh-CN" altLang="zh-CN" dirty="0"/>
            </a:br>
            <a:endParaRPr lang="zh-CN" altLang="en-US" dirty="0"/>
          </a:p>
        </p:txBody>
      </p:sp>
      <p:sp>
        <p:nvSpPr>
          <p:cNvPr id="3" name="内容占位符 2"/>
          <p:cNvSpPr>
            <a:spLocks noGrp="1"/>
          </p:cNvSpPr>
          <p:nvPr>
            <p:ph idx="1"/>
          </p:nvPr>
        </p:nvSpPr>
        <p:spPr>
          <a:xfrm>
            <a:off x="395536" y="1489084"/>
            <a:ext cx="8291264" cy="4881703"/>
          </a:xfrm>
        </p:spPr>
        <p:txBody>
          <a:bodyPr>
            <a:normAutofit fontScale="77500" lnSpcReduction="20000"/>
          </a:bodyPr>
          <a:lstStyle/>
          <a:p>
            <a:pPr marL="0" indent="0" algn="just">
              <a:buNone/>
            </a:pPr>
            <a:r>
              <a:rPr lang="en-US" altLang="zh-CN" dirty="0"/>
              <a:t>5) A dynamic metaphor perspective on Trump and Xi’s trade negotiation in governmental discourse</a:t>
            </a:r>
          </a:p>
          <a:p>
            <a:pPr marL="0" indent="0" algn="just">
              <a:buNone/>
            </a:pPr>
            <a:endParaRPr lang="en-US" altLang="zh-CN" dirty="0"/>
          </a:p>
          <a:p>
            <a:pPr marL="0" indent="0" algn="just">
              <a:buNone/>
            </a:pPr>
            <a:r>
              <a:rPr lang="en-US" altLang="zh-CN" dirty="0"/>
              <a:t>6) Stative verbs and perceptions of intensity: The case of ‘believe’ in simple and progressive aspect</a:t>
            </a:r>
          </a:p>
          <a:p>
            <a:pPr marL="0" indent="0" algn="just">
              <a:buNone/>
            </a:pPr>
            <a:endParaRPr lang="en-US" altLang="zh-CN" dirty="0"/>
          </a:p>
          <a:p>
            <a:pPr marL="0" indent="0" algn="just">
              <a:buNone/>
            </a:pPr>
            <a:r>
              <a:rPr lang="en-US" altLang="zh-CN" dirty="0"/>
              <a:t>7) Is corrective feedback during telecollaboration beneficial? The effects of peer and teacher corrections on L2 writing proficiency</a:t>
            </a:r>
          </a:p>
          <a:p>
            <a:pPr marL="0" indent="0" algn="just">
              <a:buNone/>
            </a:pPr>
            <a:endParaRPr lang="en-US" altLang="zh-CN" dirty="0"/>
          </a:p>
          <a:p>
            <a:pPr marL="0" indent="0" algn="just">
              <a:buNone/>
            </a:pPr>
            <a:r>
              <a:rPr lang="en-US" altLang="zh-CN" dirty="0"/>
              <a:t>8) Low spirits vs. high spirits: How failure and success influence</a:t>
            </a:r>
          </a:p>
          <a:p>
            <a:pPr marL="0" indent="0" algn="just">
              <a:buNone/>
            </a:pPr>
            <a:r>
              <a:rPr lang="en-US" altLang="zh-CN" dirty="0"/>
              <a:t>sharing in social media groups</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500034" y="214290"/>
            <a:ext cx="2214578" cy="1214446"/>
          </a:xfrm>
          <a:prstGeom prst="rect">
            <a:avLst/>
          </a:prstGeom>
          <a:noFill/>
          <a:ln w="9525">
            <a:noFill/>
            <a:miter lim="800000"/>
            <a:headEnd/>
            <a:tailEnd/>
          </a:ln>
        </p:spPr>
      </p:pic>
    </p:spTree>
    <p:extLst>
      <p:ext uri="{BB962C8B-B14F-4D97-AF65-F5344CB8AC3E}">
        <p14:creationId xmlns:p14="http://schemas.microsoft.com/office/powerpoint/2010/main" val="4119412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71670" y="274638"/>
            <a:ext cx="6615130" cy="1143000"/>
          </a:xfrm>
        </p:spPr>
        <p:txBody>
          <a:bodyPr>
            <a:normAutofit fontScale="90000"/>
          </a:bodyPr>
          <a:lstStyle/>
          <a:p>
            <a:r>
              <a:rPr lang="en-US" altLang="zh-CN" dirty="0"/>
              <a:t>             </a:t>
            </a:r>
            <a:br>
              <a:rPr lang="en-US" altLang="zh-CN" dirty="0"/>
            </a:br>
            <a:r>
              <a:rPr lang="en-US" altLang="zh-CN" dirty="0"/>
              <a:t>   </a:t>
            </a:r>
            <a:r>
              <a:rPr lang="en-US" altLang="zh-CN" b="1" dirty="0"/>
              <a:t>Section  C	Title </a:t>
            </a:r>
            <a:br>
              <a:rPr lang="zh-CN" altLang="zh-CN" dirty="0"/>
            </a:br>
            <a:endParaRPr lang="zh-CN" altLang="en-US" dirty="0"/>
          </a:p>
        </p:txBody>
      </p:sp>
      <p:sp>
        <p:nvSpPr>
          <p:cNvPr id="3" name="内容占位符 2"/>
          <p:cNvSpPr>
            <a:spLocks noGrp="1"/>
          </p:cNvSpPr>
          <p:nvPr>
            <p:ph idx="1"/>
          </p:nvPr>
        </p:nvSpPr>
        <p:spPr>
          <a:xfrm>
            <a:off x="395536" y="1628800"/>
            <a:ext cx="8291264" cy="4741987"/>
          </a:xfrm>
        </p:spPr>
        <p:txBody>
          <a:bodyPr>
            <a:normAutofit fontScale="77500" lnSpcReduction="20000"/>
          </a:bodyPr>
          <a:lstStyle/>
          <a:p>
            <a:pPr marL="0" indent="0" algn="just">
              <a:buNone/>
            </a:pPr>
            <a:r>
              <a:rPr lang="en-US" altLang="zh-CN" dirty="0"/>
              <a:t>9) The effectiveness of metaphors in Chinese video advertisements for depression: An experimental study</a:t>
            </a:r>
          </a:p>
          <a:p>
            <a:pPr marL="0" indent="0" algn="just">
              <a:buNone/>
            </a:pPr>
            <a:endParaRPr lang="en-US" altLang="zh-CN" dirty="0"/>
          </a:p>
          <a:p>
            <a:pPr marL="0" indent="0" algn="just">
              <a:buNone/>
            </a:pPr>
            <a:r>
              <a:rPr lang="en-US" altLang="zh-CN" dirty="0"/>
              <a:t>10) Nativeness perceptions and speaker voice as predictors of (non-)native English speaker evaluations in four ELF contexts</a:t>
            </a:r>
          </a:p>
          <a:p>
            <a:pPr marL="0" indent="0" algn="just">
              <a:buNone/>
            </a:pPr>
            <a:endParaRPr lang="en-US" altLang="zh-CN" dirty="0"/>
          </a:p>
          <a:p>
            <a:pPr marL="0" indent="0" algn="just">
              <a:buNone/>
            </a:pPr>
            <a:r>
              <a:rPr lang="en-US" altLang="zh-CN" dirty="0"/>
              <a:t>11) War in law: A corpus linguistic study of the lexical item war in the laws of war</a:t>
            </a:r>
          </a:p>
          <a:p>
            <a:pPr marL="0" indent="0" algn="just">
              <a:buNone/>
            </a:pPr>
            <a:endParaRPr lang="en-US" altLang="zh-CN" dirty="0"/>
          </a:p>
          <a:p>
            <a:pPr marL="0" indent="0" algn="just">
              <a:buNone/>
            </a:pPr>
            <a:r>
              <a:rPr lang="en-US" altLang="zh-CN" dirty="0"/>
              <a:t>12) A study of ERPs acquired during handwritten and printed Chinese character processing in a lexical decision task</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500034" y="214290"/>
            <a:ext cx="2214578" cy="1214446"/>
          </a:xfrm>
          <a:prstGeom prst="rect">
            <a:avLst/>
          </a:prstGeom>
          <a:noFill/>
          <a:ln w="9525">
            <a:noFill/>
            <a:miter lim="800000"/>
            <a:headEnd/>
            <a:tailEnd/>
          </a:ln>
        </p:spPr>
      </p:pic>
    </p:spTree>
    <p:extLst>
      <p:ext uri="{BB962C8B-B14F-4D97-AF65-F5344CB8AC3E}">
        <p14:creationId xmlns:p14="http://schemas.microsoft.com/office/powerpoint/2010/main" val="1097341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71670" y="274638"/>
            <a:ext cx="6615130" cy="1143000"/>
          </a:xfrm>
        </p:spPr>
        <p:txBody>
          <a:bodyPr>
            <a:normAutofit fontScale="90000"/>
          </a:bodyPr>
          <a:lstStyle/>
          <a:p>
            <a:r>
              <a:rPr lang="en-US" altLang="zh-CN" dirty="0"/>
              <a:t>             </a:t>
            </a:r>
            <a:br>
              <a:rPr lang="en-US" altLang="zh-CN" dirty="0"/>
            </a:br>
            <a:r>
              <a:rPr lang="en-US" altLang="zh-CN" dirty="0"/>
              <a:t>   </a:t>
            </a:r>
            <a:r>
              <a:rPr lang="en-US" altLang="zh-CN" b="1" dirty="0"/>
              <a:t>Section  C	Title </a:t>
            </a:r>
            <a:br>
              <a:rPr lang="zh-CN" altLang="zh-CN" dirty="0"/>
            </a:br>
            <a:endParaRPr lang="zh-CN" altLang="en-US" dirty="0"/>
          </a:p>
        </p:txBody>
      </p:sp>
      <p:sp>
        <p:nvSpPr>
          <p:cNvPr id="3" name="内容占位符 2"/>
          <p:cNvSpPr>
            <a:spLocks noGrp="1"/>
          </p:cNvSpPr>
          <p:nvPr>
            <p:ph idx="1"/>
          </p:nvPr>
        </p:nvSpPr>
        <p:spPr>
          <a:xfrm>
            <a:off x="395536" y="1628800"/>
            <a:ext cx="8291264" cy="4741987"/>
          </a:xfrm>
        </p:spPr>
        <p:txBody>
          <a:bodyPr>
            <a:normAutofit fontScale="85000" lnSpcReduction="20000"/>
          </a:bodyPr>
          <a:lstStyle/>
          <a:p>
            <a:pPr marL="0" indent="0" algn="just">
              <a:buNone/>
            </a:pPr>
            <a:r>
              <a:rPr lang="en-US" altLang="zh-CN" dirty="0"/>
              <a:t>13) Event-Frames Affect Blame Assignment and Perception of Aggression in Discourse on Political Protests: An Experimental Case Study in Critical Discourse Analysis</a:t>
            </a:r>
          </a:p>
          <a:p>
            <a:pPr marL="0" indent="0" algn="just">
              <a:buNone/>
            </a:pPr>
            <a:endParaRPr lang="en-US" altLang="zh-CN" dirty="0"/>
          </a:p>
          <a:p>
            <a:pPr marL="0" indent="0" algn="just">
              <a:buNone/>
            </a:pPr>
            <a:r>
              <a:rPr lang="en-US" altLang="zh-CN" dirty="0"/>
              <a:t>14) Objectification strategies outperform subjectification</a:t>
            </a:r>
          </a:p>
          <a:p>
            <a:pPr marL="0" indent="0" algn="just">
              <a:buNone/>
            </a:pPr>
            <a:r>
              <a:rPr lang="en-US" altLang="zh-CN" dirty="0"/>
              <a:t>strategies in military interventionist discourses</a:t>
            </a:r>
          </a:p>
          <a:p>
            <a:pPr marL="0" indent="0" algn="just">
              <a:buNone/>
            </a:pPr>
            <a:endParaRPr lang="en-US" altLang="zh-CN" dirty="0"/>
          </a:p>
          <a:p>
            <a:pPr marL="0" indent="0" algn="just">
              <a:buNone/>
            </a:pPr>
            <a:r>
              <a:rPr lang="en-US" altLang="zh-CN" dirty="0"/>
              <a:t>15) A comparative study of research questions written by L1 English authors and Chinese EFL scholars</a:t>
            </a:r>
          </a:p>
          <a:p>
            <a:pPr marL="0" indent="0" algn="just">
              <a:buNone/>
            </a:pPr>
            <a:endParaRPr lang="en-US" altLang="zh-CN" dirty="0"/>
          </a:p>
          <a:p>
            <a:pPr marL="0" indent="0" algn="just">
              <a:buNone/>
            </a:pPr>
            <a:r>
              <a:rPr lang="en-US" altLang="zh-CN" dirty="0"/>
              <a:t>16) Trust-building strategies in corporate discourse: An experimental study</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500034" y="214290"/>
            <a:ext cx="2214578" cy="1214446"/>
          </a:xfrm>
          <a:prstGeom prst="rect">
            <a:avLst/>
          </a:prstGeom>
          <a:noFill/>
          <a:ln w="9525">
            <a:noFill/>
            <a:miter lim="800000"/>
            <a:headEnd/>
            <a:tailEnd/>
          </a:ln>
        </p:spPr>
      </p:pic>
    </p:spTree>
    <p:extLst>
      <p:ext uri="{BB962C8B-B14F-4D97-AF65-F5344CB8AC3E}">
        <p14:creationId xmlns:p14="http://schemas.microsoft.com/office/powerpoint/2010/main" val="4083695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71670" y="274638"/>
            <a:ext cx="6615130" cy="1143000"/>
          </a:xfrm>
        </p:spPr>
        <p:txBody>
          <a:bodyPr>
            <a:normAutofit fontScale="90000"/>
          </a:bodyPr>
          <a:lstStyle/>
          <a:p>
            <a:r>
              <a:rPr lang="en-US" altLang="zh-CN" dirty="0"/>
              <a:t>             </a:t>
            </a:r>
            <a:br>
              <a:rPr lang="en-US" altLang="zh-CN" dirty="0"/>
            </a:br>
            <a:r>
              <a:rPr lang="en-US" altLang="zh-CN" dirty="0"/>
              <a:t>   </a:t>
            </a:r>
            <a:r>
              <a:rPr lang="en-US" altLang="zh-CN" b="1" dirty="0"/>
              <a:t>Section  C	Title </a:t>
            </a:r>
            <a:br>
              <a:rPr lang="zh-CN" altLang="zh-CN" dirty="0"/>
            </a:br>
            <a:endParaRPr lang="zh-CN" altLang="en-US" dirty="0"/>
          </a:p>
        </p:txBody>
      </p:sp>
      <p:sp>
        <p:nvSpPr>
          <p:cNvPr id="3" name="内容占位符 2"/>
          <p:cNvSpPr>
            <a:spLocks noGrp="1"/>
          </p:cNvSpPr>
          <p:nvPr>
            <p:ph idx="1"/>
          </p:nvPr>
        </p:nvSpPr>
        <p:spPr>
          <a:xfrm>
            <a:off x="395536" y="1428736"/>
            <a:ext cx="8291264" cy="4942051"/>
          </a:xfrm>
        </p:spPr>
        <p:txBody>
          <a:bodyPr>
            <a:normAutofit fontScale="62500" lnSpcReduction="20000"/>
          </a:bodyPr>
          <a:lstStyle/>
          <a:p>
            <a:pPr marL="514350" indent="-514350" algn="just">
              <a:buAutoNum type="arabicPeriod"/>
            </a:pPr>
            <a:r>
              <a:rPr lang="en-US" altLang="zh-CN" b="1" dirty="0"/>
              <a:t>What general functions does a title play? Indicate which of the following phrases are possibly and necessarily relevant to title construction: </a:t>
            </a:r>
          </a:p>
          <a:p>
            <a:pPr marL="514350" indent="-514350" algn="just">
              <a:buAutoNum type="arabicParenR"/>
            </a:pPr>
            <a:r>
              <a:rPr lang="en-US" altLang="zh-CN" dirty="0">
                <a:solidFill>
                  <a:srgbClr val="00B050"/>
                </a:solidFill>
              </a:rPr>
              <a:t>To be poetic and literary so that everybody is interested in it.</a:t>
            </a:r>
          </a:p>
          <a:p>
            <a:pPr marL="514350" indent="-514350" algn="just">
              <a:buAutoNum type="arabicParenR"/>
            </a:pPr>
            <a:r>
              <a:rPr lang="en-US" altLang="zh-CN" dirty="0">
                <a:solidFill>
                  <a:srgbClr val="00B050"/>
                </a:solidFill>
              </a:rPr>
              <a:t>To show the most important achievement(s) in the research. </a:t>
            </a:r>
          </a:p>
          <a:p>
            <a:pPr marL="514350" indent="-514350" algn="just">
              <a:buAutoNum type="arabicParenR"/>
            </a:pPr>
            <a:r>
              <a:rPr lang="en-US" altLang="zh-CN" dirty="0">
                <a:solidFill>
                  <a:srgbClr val="00B050"/>
                </a:solidFill>
              </a:rPr>
              <a:t>To tell the story involved in the research process. </a:t>
            </a:r>
          </a:p>
          <a:p>
            <a:pPr marL="514350" indent="-514350" algn="just">
              <a:buAutoNum type="arabicParenR"/>
            </a:pPr>
            <a:r>
              <a:rPr lang="en-US" altLang="zh-CN" dirty="0">
                <a:solidFill>
                  <a:srgbClr val="00B050"/>
                </a:solidFill>
              </a:rPr>
              <a:t>To convey key information for the readers of the same field. </a:t>
            </a:r>
          </a:p>
          <a:p>
            <a:pPr marL="514350" indent="-514350" algn="just">
              <a:buAutoNum type="arabicParenR"/>
            </a:pPr>
            <a:r>
              <a:rPr lang="en-US" altLang="zh-CN" dirty="0">
                <a:solidFill>
                  <a:srgbClr val="00B050"/>
                </a:solidFill>
              </a:rPr>
              <a:t>To express thanks to those who have given great help academically, financially, or personally. </a:t>
            </a:r>
          </a:p>
          <a:p>
            <a:pPr marL="514350" indent="-514350" algn="just">
              <a:buAutoNum type="arabicParenR"/>
            </a:pPr>
            <a:r>
              <a:rPr lang="en-US" altLang="zh-CN" dirty="0">
                <a:solidFill>
                  <a:srgbClr val="00B050"/>
                </a:solidFill>
              </a:rPr>
              <a:t>To create a sensational effect for the readers. </a:t>
            </a:r>
          </a:p>
          <a:p>
            <a:pPr marL="514350" indent="-514350" algn="just">
              <a:buAutoNum type="arabicParenR"/>
            </a:pPr>
            <a:r>
              <a:rPr lang="en-US" altLang="zh-CN" dirty="0">
                <a:solidFill>
                  <a:srgbClr val="00B050"/>
                </a:solidFill>
              </a:rPr>
              <a:t>To indicate both the specific study and the general research field.</a:t>
            </a:r>
          </a:p>
          <a:p>
            <a:pPr marL="514350" indent="-514350" algn="just">
              <a:buAutoNum type="arabicParenR"/>
            </a:pPr>
            <a:r>
              <a:rPr lang="en-US" altLang="zh-CN" dirty="0">
                <a:solidFill>
                  <a:srgbClr val="00B050"/>
                </a:solidFill>
              </a:rPr>
              <a:t>To illustrate the unique research methodology. </a:t>
            </a:r>
          </a:p>
          <a:p>
            <a:pPr marL="514350" indent="-514350" algn="just">
              <a:buAutoNum type="arabicParenR"/>
            </a:pPr>
            <a:r>
              <a:rPr lang="en-US" altLang="zh-CN" dirty="0">
                <a:solidFill>
                  <a:srgbClr val="00B050"/>
                </a:solidFill>
              </a:rPr>
              <a:t>To report the location, period of time, and subjects of the experiment.</a:t>
            </a:r>
          </a:p>
          <a:p>
            <a:pPr marL="514350" indent="-514350" algn="just">
              <a:buAutoNum type="arabicParenR"/>
            </a:pPr>
            <a:r>
              <a:rPr lang="en-US" altLang="zh-CN" dirty="0">
                <a:solidFill>
                  <a:srgbClr val="00B050"/>
                </a:solidFill>
              </a:rPr>
              <a:t>To highlight the significant purpose of the work. </a:t>
            </a:r>
          </a:p>
          <a:p>
            <a:pPr marL="514350" indent="-514350" algn="just">
              <a:buAutoNum type="arabicParenR"/>
            </a:pPr>
            <a:r>
              <a:rPr lang="en-US" altLang="zh-CN" dirty="0">
                <a:solidFill>
                  <a:srgbClr val="00B050"/>
                </a:solidFill>
              </a:rPr>
              <a:t>To manifest the original nature of the paper. </a:t>
            </a:r>
          </a:p>
          <a:p>
            <a:pPr marL="514350" indent="-514350" algn="just">
              <a:buAutoNum type="arabicParenR"/>
            </a:pPr>
            <a:r>
              <a:rPr lang="en-US" altLang="zh-CN" dirty="0">
                <a:solidFill>
                  <a:srgbClr val="00B050"/>
                </a:solidFill>
              </a:rPr>
              <a:t>To express all the points as concisely and sufficiently as possible.</a:t>
            </a:r>
            <a:endParaRPr lang="zh-CN" altLang="en-US" dirty="0">
              <a:solidFill>
                <a:srgbClr val="00B050"/>
              </a:solidFill>
            </a:endParaRPr>
          </a:p>
        </p:txBody>
      </p:sp>
      <p:pic>
        <p:nvPicPr>
          <p:cNvPr id="5122" name="Picture 2"/>
          <p:cNvPicPr>
            <a:picLocks noChangeAspect="1" noChangeArrowheads="1"/>
          </p:cNvPicPr>
          <p:nvPr/>
        </p:nvPicPr>
        <p:blipFill>
          <a:blip r:embed="rId2" cstate="print"/>
          <a:srcRect/>
          <a:stretch>
            <a:fillRect/>
          </a:stretch>
        </p:blipFill>
        <p:spPr bwMode="auto">
          <a:xfrm>
            <a:off x="500034" y="214290"/>
            <a:ext cx="2214578" cy="1214446"/>
          </a:xfrm>
          <a:prstGeom prst="rect">
            <a:avLst/>
          </a:prstGeom>
          <a:noFill/>
          <a:ln w="9525">
            <a:noFill/>
            <a:miter lim="800000"/>
            <a:headEnd/>
            <a:tailEnd/>
          </a:ln>
        </p:spPr>
      </p:pic>
      <p:sp>
        <p:nvSpPr>
          <p:cNvPr id="4" name="笑脸 3">
            <a:extLst>
              <a:ext uri="{FF2B5EF4-FFF2-40B4-BE49-F238E27FC236}">
                <a16:creationId xmlns:a16="http://schemas.microsoft.com/office/drawing/2014/main" id="{6117426D-3D59-7F5F-7086-79B86A57DDD3}"/>
              </a:ext>
            </a:extLst>
          </p:cNvPr>
          <p:cNvSpPr/>
          <p:nvPr/>
        </p:nvSpPr>
        <p:spPr>
          <a:xfrm>
            <a:off x="107504" y="2564904"/>
            <a:ext cx="216023" cy="216024"/>
          </a:xfrm>
          <a:prstGeom prst="smileyFace">
            <a:avLst/>
          </a:prstGeom>
          <a:solidFill>
            <a:schemeClr val="accent2">
              <a:lumMod val="20000"/>
              <a:lumOff val="8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笑脸 4">
            <a:extLst>
              <a:ext uri="{FF2B5EF4-FFF2-40B4-BE49-F238E27FC236}">
                <a16:creationId xmlns:a16="http://schemas.microsoft.com/office/drawing/2014/main" id="{67243C4E-0D71-732E-97DE-87EADAE5CF82}"/>
              </a:ext>
            </a:extLst>
          </p:cNvPr>
          <p:cNvSpPr/>
          <p:nvPr/>
        </p:nvSpPr>
        <p:spPr>
          <a:xfrm>
            <a:off x="107504" y="3140968"/>
            <a:ext cx="216023" cy="216024"/>
          </a:xfrm>
          <a:prstGeom prst="smileyFace">
            <a:avLst/>
          </a:prstGeom>
          <a:solidFill>
            <a:schemeClr val="accent2">
              <a:lumMod val="20000"/>
              <a:lumOff val="8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笑脸 5">
            <a:extLst>
              <a:ext uri="{FF2B5EF4-FFF2-40B4-BE49-F238E27FC236}">
                <a16:creationId xmlns:a16="http://schemas.microsoft.com/office/drawing/2014/main" id="{DAD70C70-37D6-F580-E1FB-9597F267F151}"/>
              </a:ext>
            </a:extLst>
          </p:cNvPr>
          <p:cNvSpPr/>
          <p:nvPr/>
        </p:nvSpPr>
        <p:spPr>
          <a:xfrm>
            <a:off x="107504" y="4293096"/>
            <a:ext cx="216023" cy="216024"/>
          </a:xfrm>
          <a:prstGeom prst="smileyFace">
            <a:avLst/>
          </a:prstGeom>
          <a:solidFill>
            <a:schemeClr val="accent2">
              <a:lumMod val="20000"/>
              <a:lumOff val="8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笑脸 6">
            <a:extLst>
              <a:ext uri="{FF2B5EF4-FFF2-40B4-BE49-F238E27FC236}">
                <a16:creationId xmlns:a16="http://schemas.microsoft.com/office/drawing/2014/main" id="{775B7647-C001-DD51-ADA9-F1F176C826F3}"/>
              </a:ext>
            </a:extLst>
          </p:cNvPr>
          <p:cNvSpPr/>
          <p:nvPr/>
        </p:nvSpPr>
        <p:spPr>
          <a:xfrm>
            <a:off x="107504" y="4581128"/>
            <a:ext cx="216023" cy="216024"/>
          </a:xfrm>
          <a:prstGeom prst="smileyFace">
            <a:avLst/>
          </a:prstGeom>
          <a:solidFill>
            <a:schemeClr val="accent2">
              <a:lumMod val="20000"/>
              <a:lumOff val="8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笑脸 7">
            <a:extLst>
              <a:ext uri="{FF2B5EF4-FFF2-40B4-BE49-F238E27FC236}">
                <a16:creationId xmlns:a16="http://schemas.microsoft.com/office/drawing/2014/main" id="{4AF13D8B-5C4D-1E8B-78CA-79D7DF786507}"/>
              </a:ext>
            </a:extLst>
          </p:cNvPr>
          <p:cNvSpPr/>
          <p:nvPr/>
        </p:nvSpPr>
        <p:spPr>
          <a:xfrm>
            <a:off x="107503" y="4869160"/>
            <a:ext cx="216023" cy="216024"/>
          </a:xfrm>
          <a:prstGeom prst="smileyFace">
            <a:avLst/>
          </a:prstGeom>
          <a:solidFill>
            <a:schemeClr val="accent2">
              <a:lumMod val="20000"/>
              <a:lumOff val="8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笑脸 8">
            <a:extLst>
              <a:ext uri="{FF2B5EF4-FFF2-40B4-BE49-F238E27FC236}">
                <a16:creationId xmlns:a16="http://schemas.microsoft.com/office/drawing/2014/main" id="{38A76635-EC47-4FF9-1A24-3A56CC13D5F0}"/>
              </a:ext>
            </a:extLst>
          </p:cNvPr>
          <p:cNvSpPr/>
          <p:nvPr/>
        </p:nvSpPr>
        <p:spPr>
          <a:xfrm>
            <a:off x="107502" y="5200388"/>
            <a:ext cx="216023" cy="216024"/>
          </a:xfrm>
          <a:prstGeom prst="smileyFace">
            <a:avLst/>
          </a:prstGeom>
          <a:solidFill>
            <a:schemeClr val="accent2">
              <a:lumMod val="20000"/>
              <a:lumOff val="8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笑脸 9">
            <a:extLst>
              <a:ext uri="{FF2B5EF4-FFF2-40B4-BE49-F238E27FC236}">
                <a16:creationId xmlns:a16="http://schemas.microsoft.com/office/drawing/2014/main" id="{9B29FB64-5D6A-5285-D6F6-E106A70C9A58}"/>
              </a:ext>
            </a:extLst>
          </p:cNvPr>
          <p:cNvSpPr/>
          <p:nvPr/>
        </p:nvSpPr>
        <p:spPr>
          <a:xfrm>
            <a:off x="107501" y="5517232"/>
            <a:ext cx="216023" cy="216024"/>
          </a:xfrm>
          <a:prstGeom prst="smileyFace">
            <a:avLst/>
          </a:prstGeom>
          <a:solidFill>
            <a:schemeClr val="accent2">
              <a:lumMod val="20000"/>
              <a:lumOff val="8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笑脸 10">
            <a:extLst>
              <a:ext uri="{FF2B5EF4-FFF2-40B4-BE49-F238E27FC236}">
                <a16:creationId xmlns:a16="http://schemas.microsoft.com/office/drawing/2014/main" id="{1629DD2B-2E27-526C-BFF7-83CF77A0F30D}"/>
              </a:ext>
            </a:extLst>
          </p:cNvPr>
          <p:cNvSpPr/>
          <p:nvPr/>
        </p:nvSpPr>
        <p:spPr>
          <a:xfrm>
            <a:off x="107501" y="5877272"/>
            <a:ext cx="216023" cy="216024"/>
          </a:xfrm>
          <a:prstGeom prst="smileyFace">
            <a:avLst/>
          </a:prstGeom>
          <a:solidFill>
            <a:schemeClr val="accent2">
              <a:lumMod val="20000"/>
              <a:lumOff val="8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53810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71670" y="274638"/>
            <a:ext cx="6615130" cy="1143000"/>
          </a:xfrm>
        </p:spPr>
        <p:txBody>
          <a:bodyPr>
            <a:normAutofit fontScale="90000"/>
          </a:bodyPr>
          <a:lstStyle/>
          <a:p>
            <a:r>
              <a:rPr lang="en-US" altLang="zh-CN" dirty="0"/>
              <a:t>             </a:t>
            </a:r>
            <a:br>
              <a:rPr lang="en-US" altLang="zh-CN" dirty="0"/>
            </a:br>
            <a:r>
              <a:rPr lang="en-US" altLang="zh-CN" dirty="0"/>
              <a:t>   </a:t>
            </a:r>
            <a:r>
              <a:rPr lang="en-US" altLang="zh-CN" b="1" dirty="0"/>
              <a:t>Section  C	Title </a:t>
            </a:r>
            <a:br>
              <a:rPr lang="zh-CN" altLang="zh-CN" dirty="0"/>
            </a:br>
            <a:endParaRPr lang="zh-CN" altLang="en-US" dirty="0"/>
          </a:p>
        </p:txBody>
      </p:sp>
      <p:sp>
        <p:nvSpPr>
          <p:cNvPr id="3" name="内容占位符 2"/>
          <p:cNvSpPr>
            <a:spLocks noGrp="1"/>
          </p:cNvSpPr>
          <p:nvPr>
            <p:ph idx="1"/>
          </p:nvPr>
        </p:nvSpPr>
        <p:spPr>
          <a:xfrm>
            <a:off x="395536" y="1628800"/>
            <a:ext cx="8291264" cy="4741987"/>
          </a:xfrm>
        </p:spPr>
        <p:txBody>
          <a:bodyPr>
            <a:normAutofit/>
          </a:bodyPr>
          <a:lstStyle/>
          <a:p>
            <a:pPr marL="0" indent="0" algn="just">
              <a:buNone/>
            </a:pPr>
            <a:r>
              <a:rPr lang="en-US" altLang="zh-CN" dirty="0"/>
              <a:t>1) </a:t>
            </a:r>
            <a:r>
              <a:rPr lang="en-US" altLang="zh-CN" dirty="0">
                <a:solidFill>
                  <a:srgbClr val="00B050"/>
                </a:solidFill>
              </a:rPr>
              <a:t>colon</a:t>
            </a:r>
            <a:r>
              <a:rPr lang="en-US" altLang="zh-CN" dirty="0"/>
              <a:t> (:)—Backpacker tourism: sustainable and purposeful? : to indicate the two parts in a title. But be careful: In a Chinese title, a dash (</a:t>
            </a:r>
            <a:r>
              <a:rPr lang="zh-CN" altLang="en-US" dirty="0"/>
              <a:t>破折号“</a:t>
            </a:r>
            <a:r>
              <a:rPr lang="en-US" altLang="zh-CN" dirty="0"/>
              <a:t>— ”) plays the same function. </a:t>
            </a:r>
          </a:p>
          <a:p>
            <a:pPr marL="0" indent="0" algn="just">
              <a:buNone/>
            </a:pPr>
            <a:r>
              <a:rPr lang="en-US" altLang="zh-CN" dirty="0"/>
              <a:t>2) </a:t>
            </a:r>
            <a:r>
              <a:rPr lang="en-US" altLang="zh-CN" dirty="0">
                <a:solidFill>
                  <a:srgbClr val="00B050"/>
                </a:solidFill>
              </a:rPr>
              <a:t>hyphen</a:t>
            </a:r>
            <a:r>
              <a:rPr lang="en-US" altLang="zh-CN" dirty="0"/>
              <a:t> (-)—agroforestry-based</a:t>
            </a:r>
          </a:p>
          <a:p>
            <a:pPr marL="0" indent="0" algn="just">
              <a:buNone/>
            </a:pPr>
            <a:r>
              <a:rPr lang="en-US" altLang="zh-CN" dirty="0"/>
              <a:t>3) </a:t>
            </a:r>
            <a:r>
              <a:rPr lang="en-US" altLang="zh-CN" dirty="0">
                <a:solidFill>
                  <a:srgbClr val="00B050"/>
                </a:solidFill>
              </a:rPr>
              <a:t>slant</a:t>
            </a:r>
            <a:r>
              <a:rPr lang="en-US" altLang="zh-CN" dirty="0"/>
              <a:t> (/)—(infant/toddler); maize/sesbania intercrops: to separate words of the same kind so the word “and” is omitted and they are regarded as one word in a title.</a:t>
            </a:r>
            <a:endParaRPr lang="zh-CN" altLang="en-US" dirty="0"/>
          </a:p>
          <a:p>
            <a:pPr marL="0" indent="0" algn="just">
              <a:buNone/>
            </a:pP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500034" y="214290"/>
            <a:ext cx="2214578" cy="1214446"/>
          </a:xfrm>
          <a:prstGeom prst="rect">
            <a:avLst/>
          </a:prstGeom>
          <a:noFill/>
          <a:ln w="9525">
            <a:noFill/>
            <a:miter lim="800000"/>
            <a:headEnd/>
            <a:tailEnd/>
          </a:ln>
        </p:spPr>
      </p:pic>
    </p:spTree>
    <p:extLst>
      <p:ext uri="{BB962C8B-B14F-4D97-AF65-F5344CB8AC3E}">
        <p14:creationId xmlns:p14="http://schemas.microsoft.com/office/powerpoint/2010/main" val="12472164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71670" y="274638"/>
            <a:ext cx="6615130" cy="1143000"/>
          </a:xfrm>
        </p:spPr>
        <p:txBody>
          <a:bodyPr>
            <a:normAutofit fontScale="90000"/>
          </a:bodyPr>
          <a:lstStyle/>
          <a:p>
            <a:r>
              <a:rPr lang="en-US" altLang="zh-CN" dirty="0"/>
              <a:t>             </a:t>
            </a:r>
            <a:br>
              <a:rPr lang="en-US" altLang="zh-CN" dirty="0"/>
            </a:br>
            <a:r>
              <a:rPr lang="en-US" altLang="zh-CN" dirty="0"/>
              <a:t>   </a:t>
            </a:r>
            <a:r>
              <a:rPr lang="en-US" altLang="zh-CN" b="1" dirty="0"/>
              <a:t>Section  C	Title </a:t>
            </a:r>
            <a:br>
              <a:rPr lang="zh-CN" altLang="zh-CN" dirty="0"/>
            </a:br>
            <a:endParaRPr lang="zh-CN" altLang="en-US" dirty="0"/>
          </a:p>
        </p:txBody>
      </p:sp>
      <p:sp>
        <p:nvSpPr>
          <p:cNvPr id="3" name="内容占位符 2"/>
          <p:cNvSpPr>
            <a:spLocks noGrp="1"/>
          </p:cNvSpPr>
          <p:nvPr>
            <p:ph idx="1"/>
          </p:nvPr>
        </p:nvSpPr>
        <p:spPr>
          <a:xfrm>
            <a:off x="395536" y="1628800"/>
            <a:ext cx="8291264" cy="4741987"/>
          </a:xfrm>
        </p:spPr>
        <p:txBody>
          <a:bodyPr>
            <a:normAutofit/>
          </a:bodyPr>
          <a:lstStyle/>
          <a:p>
            <a:pPr marL="0" indent="0" algn="just">
              <a:buNone/>
            </a:pPr>
            <a:r>
              <a:rPr lang="en-US" altLang="zh-CN" dirty="0"/>
              <a:t>4) </a:t>
            </a:r>
            <a:r>
              <a:rPr lang="en-US" altLang="zh-CN" dirty="0">
                <a:solidFill>
                  <a:srgbClr val="00B050"/>
                </a:solidFill>
              </a:rPr>
              <a:t>comma</a:t>
            </a:r>
            <a:r>
              <a:rPr lang="en-US" altLang="zh-CN" dirty="0"/>
              <a:t> (,)—East Java, Indonesia; (creating identities, building trust, and sharing knowledge) 5) </a:t>
            </a:r>
            <a:r>
              <a:rPr lang="en-US" altLang="zh-CN" dirty="0">
                <a:solidFill>
                  <a:srgbClr val="00B050"/>
                </a:solidFill>
              </a:rPr>
              <a:t>brackets</a:t>
            </a:r>
            <a:r>
              <a:rPr lang="en-US" altLang="zh-CN" dirty="0"/>
              <a:t> ( ( ) )—plantation system of </a:t>
            </a:r>
            <a:r>
              <a:rPr lang="en-US" altLang="zh-CN" dirty="0" err="1"/>
              <a:t>kayu</a:t>
            </a:r>
            <a:r>
              <a:rPr lang="en-US" altLang="zh-CN" dirty="0"/>
              <a:t> </a:t>
            </a:r>
            <a:r>
              <a:rPr lang="en-US" altLang="zh-CN" dirty="0" err="1"/>
              <a:t>putih</a:t>
            </a:r>
            <a:r>
              <a:rPr lang="en-US" altLang="zh-CN" dirty="0"/>
              <a:t> (Melaleuca </a:t>
            </a:r>
            <a:r>
              <a:rPr lang="en-US" altLang="zh-CN" dirty="0" err="1"/>
              <a:t>leucadendron</a:t>
            </a:r>
            <a:r>
              <a:rPr lang="en-US" altLang="zh-CN" dirty="0"/>
              <a:t> LINN), poplars (Populus spp.): Generally brackets are not used in a title, but they are used when the italic Latin term of a species is indicated after its English name for scientific preciseness. </a:t>
            </a:r>
          </a:p>
          <a:p>
            <a:pPr marL="0" indent="0" algn="just">
              <a:buNone/>
            </a:pPr>
            <a:r>
              <a:rPr lang="en-US" altLang="zh-CN" dirty="0"/>
              <a:t>6) </a:t>
            </a:r>
            <a:r>
              <a:rPr lang="en-US" altLang="zh-CN" dirty="0">
                <a:solidFill>
                  <a:srgbClr val="00B050"/>
                </a:solidFill>
              </a:rPr>
              <a:t>question</a:t>
            </a:r>
            <a:r>
              <a:rPr lang="en-US" altLang="zh-CN" dirty="0"/>
              <a:t> (?) sustainable and purposeful?</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500034" y="214290"/>
            <a:ext cx="2214578" cy="1214446"/>
          </a:xfrm>
          <a:prstGeom prst="rect">
            <a:avLst/>
          </a:prstGeom>
          <a:noFill/>
          <a:ln w="9525">
            <a:noFill/>
            <a:miter lim="800000"/>
            <a:headEnd/>
            <a:tailEnd/>
          </a:ln>
        </p:spPr>
      </p:pic>
    </p:spTree>
    <p:extLst>
      <p:ext uri="{BB962C8B-B14F-4D97-AF65-F5344CB8AC3E}">
        <p14:creationId xmlns:p14="http://schemas.microsoft.com/office/powerpoint/2010/main" val="12592476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71670" y="274638"/>
            <a:ext cx="6615130" cy="1143000"/>
          </a:xfrm>
        </p:spPr>
        <p:txBody>
          <a:bodyPr>
            <a:normAutofit fontScale="90000"/>
          </a:bodyPr>
          <a:lstStyle/>
          <a:p>
            <a:r>
              <a:rPr lang="en-US" altLang="zh-CN" dirty="0"/>
              <a:t>             </a:t>
            </a:r>
            <a:br>
              <a:rPr lang="en-US" altLang="zh-CN" dirty="0"/>
            </a:br>
            <a:r>
              <a:rPr lang="en-US" altLang="zh-CN" dirty="0"/>
              <a:t>   </a:t>
            </a:r>
            <a:r>
              <a:rPr lang="en-US" altLang="zh-CN" b="1" dirty="0"/>
              <a:t>Section  C	Title </a:t>
            </a:r>
            <a:br>
              <a:rPr lang="zh-CN" altLang="zh-CN" dirty="0"/>
            </a:br>
            <a:endParaRPr lang="zh-CN" altLang="en-US" dirty="0"/>
          </a:p>
        </p:txBody>
      </p:sp>
      <p:sp>
        <p:nvSpPr>
          <p:cNvPr id="3" name="内容占位符 2"/>
          <p:cNvSpPr>
            <a:spLocks noGrp="1"/>
          </p:cNvSpPr>
          <p:nvPr>
            <p:ph idx="1"/>
          </p:nvPr>
        </p:nvSpPr>
        <p:spPr>
          <a:xfrm>
            <a:off x="395536" y="1628800"/>
            <a:ext cx="8291264" cy="4741987"/>
          </a:xfrm>
        </p:spPr>
        <p:txBody>
          <a:bodyPr>
            <a:normAutofit fontScale="77500" lnSpcReduction="20000"/>
          </a:bodyPr>
          <a:lstStyle/>
          <a:p>
            <a:pPr marL="0" indent="0" algn="just">
              <a:buNone/>
            </a:pPr>
            <a:r>
              <a:rPr lang="en-US" altLang="zh-CN" sz="2600" b="1" dirty="0"/>
              <a:t>8. Some editing features in a title should be noticed sensitively when you submit your paper to a journal. Find an example of each of the following items in the listed titles: </a:t>
            </a:r>
          </a:p>
          <a:p>
            <a:pPr marL="0" indent="0" algn="just">
              <a:buNone/>
            </a:pPr>
            <a:endParaRPr lang="en-US" altLang="zh-CN" dirty="0"/>
          </a:p>
          <a:p>
            <a:pPr marL="514350" indent="-514350" algn="just">
              <a:buAutoNum type="arabicParenR"/>
            </a:pPr>
            <a:r>
              <a:rPr lang="en-US" altLang="zh-CN" dirty="0">
                <a:solidFill>
                  <a:srgbClr val="00B050"/>
                </a:solidFill>
              </a:rPr>
              <a:t>Capital letters in different ways: </a:t>
            </a:r>
          </a:p>
          <a:p>
            <a:pPr marL="0" indent="0">
              <a:buNone/>
            </a:pPr>
            <a:r>
              <a:rPr lang="en-US" altLang="zh-CN" dirty="0">
                <a:solidFill>
                  <a:srgbClr val="00B050"/>
                </a:solidFill>
              </a:rPr>
              <a:t>       — All the letters: Title ____________________________</a:t>
            </a:r>
          </a:p>
          <a:p>
            <a:pPr marL="0" indent="0" algn="just">
              <a:buNone/>
            </a:pPr>
            <a:r>
              <a:rPr lang="en-US" altLang="zh-CN" dirty="0">
                <a:solidFill>
                  <a:srgbClr val="00B050"/>
                </a:solidFill>
              </a:rPr>
              <a:t>       — Only the initial letter of the title: Title _____________ </a:t>
            </a:r>
          </a:p>
          <a:p>
            <a:pPr marL="0" indent="0">
              <a:buNone/>
            </a:pPr>
            <a:r>
              <a:rPr lang="en-US" altLang="zh-CN" dirty="0">
                <a:solidFill>
                  <a:srgbClr val="00B050"/>
                </a:solidFill>
              </a:rPr>
              <a:t>       — All the content words: Title _____________________ </a:t>
            </a:r>
          </a:p>
          <a:p>
            <a:pPr marL="0" indent="0">
              <a:buNone/>
            </a:pPr>
            <a:r>
              <a:rPr lang="en-US" altLang="zh-CN" dirty="0">
                <a:solidFill>
                  <a:srgbClr val="00B050"/>
                </a:solidFill>
              </a:rPr>
              <a:t>       — Specific terminology: Title ______________________ </a:t>
            </a:r>
          </a:p>
          <a:p>
            <a:pPr marL="514350" indent="-514350">
              <a:buAutoNum type="arabicParenR" startAt="2"/>
            </a:pPr>
            <a:r>
              <a:rPr lang="en-US" altLang="zh-CN" dirty="0">
                <a:solidFill>
                  <a:srgbClr val="00B050"/>
                </a:solidFill>
              </a:rPr>
              <a:t>Italics (usually a Latin term in biology related sciences):   Title__________________________________________ </a:t>
            </a:r>
          </a:p>
          <a:p>
            <a:pPr marL="514350" indent="-514350">
              <a:buAutoNum type="arabicParenR" startAt="2"/>
            </a:pPr>
            <a:r>
              <a:rPr lang="en-US" altLang="zh-CN" dirty="0">
                <a:solidFill>
                  <a:srgbClr val="00B050"/>
                </a:solidFill>
              </a:rPr>
              <a:t>Abbreviation: </a:t>
            </a:r>
          </a:p>
          <a:p>
            <a:pPr marL="0" indent="0">
              <a:buNone/>
            </a:pPr>
            <a:r>
              <a:rPr lang="en-US" altLang="zh-CN" dirty="0">
                <a:solidFill>
                  <a:srgbClr val="00B050"/>
                </a:solidFill>
              </a:rPr>
              <a:t>       Title __________________________________________</a:t>
            </a:r>
            <a:endParaRPr lang="zh-CN" altLang="en-US" dirty="0">
              <a:solidFill>
                <a:srgbClr val="00B050"/>
              </a:solidFill>
            </a:endParaRPr>
          </a:p>
        </p:txBody>
      </p:sp>
      <p:pic>
        <p:nvPicPr>
          <p:cNvPr id="5122" name="Picture 2"/>
          <p:cNvPicPr>
            <a:picLocks noChangeAspect="1" noChangeArrowheads="1"/>
          </p:cNvPicPr>
          <p:nvPr/>
        </p:nvPicPr>
        <p:blipFill>
          <a:blip r:embed="rId2" cstate="print"/>
          <a:srcRect/>
          <a:stretch>
            <a:fillRect/>
          </a:stretch>
        </p:blipFill>
        <p:spPr bwMode="auto">
          <a:xfrm>
            <a:off x="500034" y="214290"/>
            <a:ext cx="2214578" cy="1214446"/>
          </a:xfrm>
          <a:prstGeom prst="rect">
            <a:avLst/>
          </a:prstGeom>
          <a:noFill/>
          <a:ln w="9525">
            <a:noFill/>
            <a:miter lim="800000"/>
            <a:headEnd/>
            <a:tailEnd/>
          </a:ln>
        </p:spPr>
      </p:pic>
    </p:spTree>
    <p:extLst>
      <p:ext uri="{BB962C8B-B14F-4D97-AF65-F5344CB8AC3E}">
        <p14:creationId xmlns:p14="http://schemas.microsoft.com/office/powerpoint/2010/main" val="3836926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71670" y="274638"/>
            <a:ext cx="6615130" cy="1143000"/>
          </a:xfrm>
        </p:spPr>
        <p:txBody>
          <a:bodyPr>
            <a:normAutofit fontScale="90000"/>
          </a:bodyPr>
          <a:lstStyle/>
          <a:p>
            <a:r>
              <a:rPr lang="en-US" altLang="zh-CN" dirty="0"/>
              <a:t>             </a:t>
            </a:r>
            <a:br>
              <a:rPr lang="en-US" altLang="zh-CN" dirty="0"/>
            </a:br>
            <a:r>
              <a:rPr lang="en-US" altLang="zh-CN" dirty="0"/>
              <a:t>   </a:t>
            </a:r>
            <a:r>
              <a:rPr lang="en-US" altLang="zh-CN" b="1" dirty="0"/>
              <a:t>Section  C	Title </a:t>
            </a:r>
            <a:br>
              <a:rPr lang="zh-CN" altLang="zh-CN" dirty="0"/>
            </a:br>
            <a:endParaRPr lang="zh-CN" altLang="en-US" dirty="0"/>
          </a:p>
        </p:txBody>
      </p:sp>
      <p:sp>
        <p:nvSpPr>
          <p:cNvPr id="3" name="内容占位符 2"/>
          <p:cNvSpPr>
            <a:spLocks noGrp="1"/>
          </p:cNvSpPr>
          <p:nvPr>
            <p:ph idx="1"/>
          </p:nvPr>
        </p:nvSpPr>
        <p:spPr>
          <a:xfrm>
            <a:off x="395536" y="1628800"/>
            <a:ext cx="8291264" cy="4741987"/>
          </a:xfrm>
        </p:spPr>
        <p:txBody>
          <a:bodyPr>
            <a:normAutofit/>
          </a:bodyPr>
          <a:lstStyle/>
          <a:p>
            <a:pPr marL="0" indent="0" algn="just">
              <a:buNone/>
            </a:pPr>
            <a:r>
              <a:rPr lang="en-US" altLang="zh-CN" sz="2000" b="1" dirty="0"/>
              <a:t>9. What do you know about the length of a title? Look at the following Investigation and interpret the table. Then answer the questions: </a:t>
            </a:r>
          </a:p>
          <a:p>
            <a:pPr marL="0" indent="0" algn="just">
              <a:buNone/>
            </a:pPr>
            <a:endParaRPr lang="en-US" altLang="zh-CN" sz="2000" b="1" dirty="0"/>
          </a:p>
          <a:p>
            <a:pPr marL="514350" indent="-514350" algn="just">
              <a:buAutoNum type="arabicParenR"/>
            </a:pPr>
            <a:r>
              <a:rPr lang="en-US" altLang="zh-CN" sz="2800" dirty="0">
                <a:solidFill>
                  <a:srgbClr val="00B050"/>
                </a:solidFill>
              </a:rPr>
              <a:t>Which title is longer: an English one or a Chinese one?</a:t>
            </a:r>
          </a:p>
          <a:p>
            <a:pPr marL="514350" indent="-514350" algn="just">
              <a:buAutoNum type="arabicParenR"/>
            </a:pPr>
            <a:r>
              <a:rPr lang="en-US" altLang="zh-CN" sz="2800" dirty="0">
                <a:solidFill>
                  <a:srgbClr val="00B050"/>
                </a:solidFill>
              </a:rPr>
              <a:t>Do you agree with the research conclusion that a shorter title among the same type of research programs enjoys greater citation? Your possible reason?</a:t>
            </a:r>
            <a:endParaRPr lang="zh-CN" altLang="en-US" sz="2800" dirty="0">
              <a:solidFill>
                <a:srgbClr val="00B050"/>
              </a:solidFill>
            </a:endParaRPr>
          </a:p>
        </p:txBody>
      </p:sp>
      <p:pic>
        <p:nvPicPr>
          <p:cNvPr id="5122" name="Picture 2"/>
          <p:cNvPicPr>
            <a:picLocks noChangeAspect="1" noChangeArrowheads="1"/>
          </p:cNvPicPr>
          <p:nvPr/>
        </p:nvPicPr>
        <p:blipFill>
          <a:blip r:embed="rId2" cstate="print"/>
          <a:srcRect/>
          <a:stretch>
            <a:fillRect/>
          </a:stretch>
        </p:blipFill>
        <p:spPr bwMode="auto">
          <a:xfrm>
            <a:off x="500034" y="214290"/>
            <a:ext cx="2214578" cy="1214446"/>
          </a:xfrm>
          <a:prstGeom prst="rect">
            <a:avLst/>
          </a:prstGeom>
          <a:noFill/>
          <a:ln w="9525">
            <a:noFill/>
            <a:miter lim="800000"/>
            <a:headEnd/>
            <a:tailEnd/>
          </a:ln>
        </p:spPr>
      </p:pic>
    </p:spTree>
    <p:extLst>
      <p:ext uri="{BB962C8B-B14F-4D97-AF65-F5344CB8AC3E}">
        <p14:creationId xmlns:p14="http://schemas.microsoft.com/office/powerpoint/2010/main" val="24002216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71670" y="274638"/>
            <a:ext cx="6615130" cy="1143000"/>
          </a:xfrm>
        </p:spPr>
        <p:txBody>
          <a:bodyPr>
            <a:normAutofit fontScale="90000"/>
          </a:bodyPr>
          <a:lstStyle/>
          <a:p>
            <a:r>
              <a:rPr lang="en-US" altLang="zh-CN" dirty="0"/>
              <a:t>             </a:t>
            </a:r>
            <a:br>
              <a:rPr lang="en-US" altLang="zh-CN" dirty="0"/>
            </a:br>
            <a:r>
              <a:rPr lang="en-US" altLang="zh-CN" dirty="0"/>
              <a:t>   </a:t>
            </a:r>
            <a:r>
              <a:rPr lang="en-US" altLang="zh-CN" b="1" dirty="0"/>
              <a:t>Section  C	Title </a:t>
            </a:r>
            <a:br>
              <a:rPr lang="zh-CN" altLang="zh-CN" dirty="0"/>
            </a:br>
            <a:endParaRPr lang="zh-CN" altLang="en-US" dirty="0"/>
          </a:p>
        </p:txBody>
      </p:sp>
      <p:sp>
        <p:nvSpPr>
          <p:cNvPr id="3" name="内容占位符 2"/>
          <p:cNvSpPr>
            <a:spLocks noGrp="1"/>
          </p:cNvSpPr>
          <p:nvPr>
            <p:ph idx="1"/>
          </p:nvPr>
        </p:nvSpPr>
        <p:spPr>
          <a:xfrm>
            <a:off x="395536" y="1628800"/>
            <a:ext cx="8291264" cy="4741987"/>
          </a:xfrm>
        </p:spPr>
        <p:txBody>
          <a:bodyPr>
            <a:normAutofit fontScale="77500" lnSpcReduction="20000"/>
          </a:bodyPr>
          <a:lstStyle/>
          <a:p>
            <a:pPr marL="0" indent="0" algn="just">
              <a:buNone/>
            </a:pPr>
            <a:r>
              <a:rPr lang="en-US" altLang="zh-CN" sz="2600" b="1" dirty="0"/>
              <a:t>10. It is investigated by a Chinese linguist that the high frequency prepositions in English papers published by Chinese scientists include of (8.7%), in (3.6%), on (3.1%), with (2.3%), and for (1.8%). Please complete the following titles with the given prepositions when referring to the Chinese counterparts.</a:t>
            </a:r>
          </a:p>
          <a:p>
            <a:pPr marL="0" indent="0" algn="just">
              <a:buNone/>
            </a:pPr>
            <a:endParaRPr lang="en-US" altLang="zh-CN" sz="2000" dirty="0"/>
          </a:p>
          <a:p>
            <a:pPr marL="0" indent="0" algn="ctr">
              <a:buNone/>
            </a:pPr>
            <a:r>
              <a:rPr lang="en-US" altLang="zh-CN" sz="2800" dirty="0">
                <a:solidFill>
                  <a:srgbClr val="00B050"/>
                </a:solidFill>
              </a:rPr>
              <a:t>among </a:t>
            </a:r>
          </a:p>
          <a:p>
            <a:pPr marL="0" indent="0" algn="ctr">
              <a:buNone/>
            </a:pPr>
            <a:r>
              <a:rPr lang="en-US" altLang="zh-CN" sz="2800" dirty="0">
                <a:solidFill>
                  <a:srgbClr val="00B050"/>
                </a:solidFill>
              </a:rPr>
              <a:t>and </a:t>
            </a:r>
          </a:p>
          <a:p>
            <a:pPr marL="0" indent="0" algn="ctr">
              <a:buNone/>
            </a:pPr>
            <a:r>
              <a:rPr lang="en-US" altLang="zh-CN" sz="2800" dirty="0">
                <a:solidFill>
                  <a:srgbClr val="00B050"/>
                </a:solidFill>
              </a:rPr>
              <a:t>at </a:t>
            </a:r>
          </a:p>
          <a:p>
            <a:pPr marL="0" indent="0" algn="ctr">
              <a:buNone/>
            </a:pPr>
            <a:r>
              <a:rPr lang="en-US" altLang="zh-CN" sz="2800" dirty="0">
                <a:solidFill>
                  <a:srgbClr val="00B050"/>
                </a:solidFill>
              </a:rPr>
              <a:t>for </a:t>
            </a:r>
          </a:p>
          <a:p>
            <a:pPr marL="0" indent="0" algn="ctr">
              <a:buNone/>
            </a:pPr>
            <a:r>
              <a:rPr lang="en-US" altLang="zh-CN" sz="2800" dirty="0">
                <a:solidFill>
                  <a:srgbClr val="00B050"/>
                </a:solidFill>
              </a:rPr>
              <a:t>In </a:t>
            </a:r>
          </a:p>
          <a:p>
            <a:pPr marL="0" indent="0" algn="ctr">
              <a:buNone/>
            </a:pPr>
            <a:r>
              <a:rPr lang="en-US" altLang="zh-CN" sz="2800" dirty="0">
                <a:solidFill>
                  <a:srgbClr val="00B050"/>
                </a:solidFill>
              </a:rPr>
              <a:t>on </a:t>
            </a:r>
          </a:p>
          <a:p>
            <a:pPr marL="0" indent="0" algn="ctr">
              <a:buNone/>
            </a:pPr>
            <a:r>
              <a:rPr lang="en-US" altLang="zh-CN" sz="2800" dirty="0">
                <a:solidFill>
                  <a:srgbClr val="00B050"/>
                </a:solidFill>
              </a:rPr>
              <a:t>or </a:t>
            </a:r>
          </a:p>
          <a:p>
            <a:pPr marL="0" indent="0" algn="ctr">
              <a:buNone/>
            </a:pPr>
            <a:r>
              <a:rPr lang="en-US" altLang="zh-CN" sz="2800" dirty="0">
                <a:solidFill>
                  <a:srgbClr val="00B050"/>
                </a:solidFill>
              </a:rPr>
              <a:t>to </a:t>
            </a:r>
          </a:p>
          <a:p>
            <a:pPr marL="0" indent="0" algn="ctr">
              <a:buNone/>
            </a:pPr>
            <a:r>
              <a:rPr lang="en-US" altLang="zh-CN" sz="2800" dirty="0">
                <a:solidFill>
                  <a:srgbClr val="00B050"/>
                </a:solidFill>
              </a:rPr>
              <a:t>of</a:t>
            </a:r>
            <a:endParaRPr lang="zh-CN" altLang="en-US" sz="2800" dirty="0">
              <a:solidFill>
                <a:srgbClr val="00B050"/>
              </a:solidFill>
            </a:endParaRPr>
          </a:p>
        </p:txBody>
      </p:sp>
      <p:pic>
        <p:nvPicPr>
          <p:cNvPr id="5122" name="Picture 2"/>
          <p:cNvPicPr>
            <a:picLocks noChangeAspect="1" noChangeArrowheads="1"/>
          </p:cNvPicPr>
          <p:nvPr/>
        </p:nvPicPr>
        <p:blipFill>
          <a:blip r:embed="rId2" cstate="print"/>
          <a:srcRect/>
          <a:stretch>
            <a:fillRect/>
          </a:stretch>
        </p:blipFill>
        <p:spPr bwMode="auto">
          <a:xfrm>
            <a:off x="500034" y="214290"/>
            <a:ext cx="2214578" cy="1214446"/>
          </a:xfrm>
          <a:prstGeom prst="rect">
            <a:avLst/>
          </a:prstGeom>
          <a:noFill/>
          <a:ln w="9525">
            <a:noFill/>
            <a:miter lim="800000"/>
            <a:headEnd/>
            <a:tailEnd/>
          </a:ln>
        </p:spPr>
      </p:pic>
    </p:spTree>
    <p:extLst>
      <p:ext uri="{BB962C8B-B14F-4D97-AF65-F5344CB8AC3E}">
        <p14:creationId xmlns:p14="http://schemas.microsoft.com/office/powerpoint/2010/main" val="35563442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71670" y="274638"/>
            <a:ext cx="6615130" cy="1143000"/>
          </a:xfrm>
        </p:spPr>
        <p:txBody>
          <a:bodyPr>
            <a:normAutofit fontScale="90000"/>
          </a:bodyPr>
          <a:lstStyle/>
          <a:p>
            <a:r>
              <a:rPr lang="en-US" altLang="zh-CN" dirty="0"/>
              <a:t>             </a:t>
            </a:r>
            <a:br>
              <a:rPr lang="en-US" altLang="zh-CN" dirty="0"/>
            </a:br>
            <a:r>
              <a:rPr lang="en-US" altLang="zh-CN" dirty="0"/>
              <a:t>   </a:t>
            </a:r>
            <a:r>
              <a:rPr lang="en-US" altLang="zh-CN" b="1" dirty="0"/>
              <a:t>Section  C	Title </a:t>
            </a:r>
            <a:br>
              <a:rPr lang="zh-CN" altLang="zh-CN" dirty="0"/>
            </a:br>
            <a:endParaRPr lang="zh-CN" altLang="en-US" dirty="0"/>
          </a:p>
        </p:txBody>
      </p:sp>
      <p:sp>
        <p:nvSpPr>
          <p:cNvPr id="3" name="内容占位符 2"/>
          <p:cNvSpPr>
            <a:spLocks noGrp="1"/>
          </p:cNvSpPr>
          <p:nvPr>
            <p:ph idx="1"/>
          </p:nvPr>
        </p:nvSpPr>
        <p:spPr>
          <a:xfrm>
            <a:off x="395536" y="1628800"/>
            <a:ext cx="8291264" cy="4741987"/>
          </a:xfrm>
        </p:spPr>
        <p:txBody>
          <a:bodyPr>
            <a:normAutofit fontScale="62500" lnSpcReduction="20000"/>
          </a:bodyPr>
          <a:lstStyle/>
          <a:p>
            <a:pPr marL="514350" indent="-514350" algn="just">
              <a:buAutoNum type="arabicParenR"/>
            </a:pPr>
            <a:r>
              <a:rPr lang="en-US" altLang="zh-CN" dirty="0">
                <a:solidFill>
                  <a:srgbClr val="00B050"/>
                </a:solidFill>
              </a:rPr>
              <a:t>An Integrative Approach ________ Vocabulary Teaching</a:t>
            </a:r>
            <a:r>
              <a:rPr lang="en-US" altLang="zh-CN" dirty="0"/>
              <a:t> (</a:t>
            </a:r>
            <a:r>
              <a:rPr lang="zh-CN" altLang="en-US" sz="2900" dirty="0"/>
              <a:t>中学英语词汇综合教 学法</a:t>
            </a:r>
            <a:r>
              <a:rPr lang="en-US" altLang="zh-CN" dirty="0"/>
              <a:t>) </a:t>
            </a:r>
          </a:p>
          <a:p>
            <a:pPr marL="514350" indent="-514350" algn="just">
              <a:buAutoNum type="arabicParenR"/>
            </a:pPr>
            <a:r>
              <a:rPr lang="en-US" altLang="zh-CN" dirty="0">
                <a:solidFill>
                  <a:srgbClr val="00B050"/>
                </a:solidFill>
              </a:rPr>
              <a:t>Attention ________ Vocabulary Development ________ Reading: Quantity and Quality</a:t>
            </a:r>
            <a:r>
              <a:rPr lang="en-US" altLang="zh-CN" dirty="0"/>
              <a:t> (</a:t>
            </a:r>
            <a:r>
              <a:rPr lang="zh-CN" altLang="en-US" sz="2900" dirty="0"/>
              <a:t>注重阅读中的词汇教学：数量与质量</a:t>
            </a:r>
            <a:r>
              <a:rPr lang="en-US" altLang="zh-CN" dirty="0"/>
              <a:t>) </a:t>
            </a:r>
          </a:p>
          <a:p>
            <a:pPr marL="514350" indent="-514350" algn="just">
              <a:buAutoNum type="arabicParenR"/>
            </a:pPr>
            <a:r>
              <a:rPr lang="en-US" altLang="zh-CN" dirty="0">
                <a:solidFill>
                  <a:srgbClr val="00B050"/>
                </a:solidFill>
              </a:rPr>
              <a:t>Integration ________ Traditional Chinese Writing ________ Progress Writing Approaches ________ Teaching EFL Writing</a:t>
            </a:r>
            <a:r>
              <a:rPr lang="en-US" altLang="zh-CN" dirty="0"/>
              <a:t> (</a:t>
            </a:r>
            <a:r>
              <a:rPr lang="zh-CN" altLang="en-US" sz="2900" dirty="0"/>
              <a:t>结合传统汉语写作，促进英语 写作教学</a:t>
            </a:r>
            <a:r>
              <a:rPr lang="en-US" altLang="zh-CN" dirty="0"/>
              <a:t>) </a:t>
            </a:r>
          </a:p>
          <a:p>
            <a:pPr marL="514350" indent="-514350" algn="just">
              <a:buAutoNum type="arabicParenR"/>
            </a:pPr>
            <a:r>
              <a:rPr lang="en-US" altLang="zh-CN" dirty="0">
                <a:solidFill>
                  <a:srgbClr val="00B050"/>
                </a:solidFill>
              </a:rPr>
              <a:t>Teaching ________ Testing: Some Considerations ________ Teaching Listening ________ Non-English Majors ________ the College Level</a:t>
            </a:r>
            <a:r>
              <a:rPr lang="en-US" altLang="zh-CN" dirty="0"/>
              <a:t> (</a:t>
            </a:r>
            <a:r>
              <a:rPr lang="zh-CN" altLang="en-US" sz="2900" dirty="0"/>
              <a:t>考试还是教学：中 国非英语专业大学生听力教学的一些思考</a:t>
            </a:r>
            <a:r>
              <a:rPr lang="en-US" altLang="zh-CN" dirty="0"/>
              <a:t>) </a:t>
            </a:r>
          </a:p>
          <a:p>
            <a:pPr marL="514350" indent="-514350" algn="just">
              <a:buAutoNum type="arabicParenR"/>
            </a:pPr>
            <a:r>
              <a:rPr lang="en-US" altLang="zh-CN" dirty="0">
                <a:solidFill>
                  <a:srgbClr val="00B050"/>
                </a:solidFill>
              </a:rPr>
              <a:t>A Comparative Study ________ the Curriculums ________ BA Programs ________ Business ________ China </a:t>
            </a:r>
            <a:r>
              <a:rPr lang="en-US" altLang="zh-CN" dirty="0"/>
              <a:t>(</a:t>
            </a:r>
            <a:r>
              <a:rPr lang="zh-CN" altLang="en-US" sz="2900" dirty="0"/>
              <a:t>高校商务英语专业本科课程设置对比 分析</a:t>
            </a:r>
            <a:r>
              <a:rPr lang="en-US" altLang="zh-CN" dirty="0"/>
              <a:t>) </a:t>
            </a:r>
          </a:p>
          <a:p>
            <a:pPr marL="514350" indent="-514350" algn="just">
              <a:buAutoNum type="arabicParenR"/>
            </a:pPr>
            <a:r>
              <a:rPr lang="en-US" altLang="zh-CN" dirty="0">
                <a:solidFill>
                  <a:srgbClr val="00B050"/>
                </a:solidFill>
              </a:rPr>
              <a:t>Face to face classroom learning activities are transformed into online communication ________ the result of significantly increasing innovative and social benefits </a:t>
            </a:r>
            <a:r>
              <a:rPr lang="en-US" altLang="zh-CN" dirty="0"/>
              <a:t>(</a:t>
            </a:r>
            <a:r>
              <a:rPr lang="zh-CN" altLang="en-US" sz="2900" dirty="0"/>
              <a:t>面对面课堂学习活动转变为线上交际，带来的结果是日益增 强的创新性和社会性的效果</a:t>
            </a:r>
            <a:r>
              <a:rPr lang="en-US" altLang="zh-CN" sz="2900" dirty="0"/>
              <a:t>)</a:t>
            </a:r>
            <a:endParaRPr lang="zh-CN" altLang="en-US" sz="2900" dirty="0"/>
          </a:p>
        </p:txBody>
      </p:sp>
      <p:pic>
        <p:nvPicPr>
          <p:cNvPr id="5122" name="Picture 2"/>
          <p:cNvPicPr>
            <a:picLocks noChangeAspect="1" noChangeArrowheads="1"/>
          </p:cNvPicPr>
          <p:nvPr/>
        </p:nvPicPr>
        <p:blipFill>
          <a:blip r:embed="rId2" cstate="print"/>
          <a:srcRect/>
          <a:stretch>
            <a:fillRect/>
          </a:stretch>
        </p:blipFill>
        <p:spPr bwMode="auto">
          <a:xfrm>
            <a:off x="500034" y="214290"/>
            <a:ext cx="2214578" cy="1214446"/>
          </a:xfrm>
          <a:prstGeom prst="rect">
            <a:avLst/>
          </a:prstGeom>
          <a:noFill/>
          <a:ln w="9525">
            <a:noFill/>
            <a:miter lim="800000"/>
            <a:headEnd/>
            <a:tailEnd/>
          </a:ln>
        </p:spPr>
      </p:pic>
      <p:sp>
        <p:nvSpPr>
          <p:cNvPr id="4" name="文本框 3"/>
          <p:cNvSpPr txBox="1"/>
          <p:nvPr/>
        </p:nvSpPr>
        <p:spPr>
          <a:xfrm>
            <a:off x="3995936" y="1556792"/>
            <a:ext cx="472763" cy="369332"/>
          </a:xfrm>
          <a:prstGeom prst="rect">
            <a:avLst/>
          </a:prstGeom>
          <a:noFill/>
        </p:spPr>
        <p:txBody>
          <a:bodyPr wrap="square" rtlCol="0">
            <a:spAutoFit/>
          </a:bodyPr>
          <a:lstStyle/>
          <a:p>
            <a:r>
              <a:rPr lang="en-US" altLang="zh-CN" dirty="0"/>
              <a:t>to</a:t>
            </a:r>
            <a:endParaRPr lang="zh-CN" altLang="en-US" dirty="0"/>
          </a:p>
        </p:txBody>
      </p:sp>
      <p:sp>
        <p:nvSpPr>
          <p:cNvPr id="6" name="文本框 5"/>
          <p:cNvSpPr txBox="1"/>
          <p:nvPr/>
        </p:nvSpPr>
        <p:spPr>
          <a:xfrm>
            <a:off x="2555776" y="2060848"/>
            <a:ext cx="472763" cy="369332"/>
          </a:xfrm>
          <a:prstGeom prst="rect">
            <a:avLst/>
          </a:prstGeom>
          <a:noFill/>
        </p:spPr>
        <p:txBody>
          <a:bodyPr wrap="square" rtlCol="0">
            <a:spAutoFit/>
          </a:bodyPr>
          <a:lstStyle/>
          <a:p>
            <a:r>
              <a:rPr lang="en-US" altLang="zh-CN" dirty="0"/>
              <a:t>to</a:t>
            </a:r>
            <a:endParaRPr lang="zh-CN" altLang="en-US" dirty="0"/>
          </a:p>
        </p:txBody>
      </p:sp>
      <p:sp>
        <p:nvSpPr>
          <p:cNvPr id="7" name="文本框 6"/>
          <p:cNvSpPr txBox="1"/>
          <p:nvPr/>
        </p:nvSpPr>
        <p:spPr>
          <a:xfrm>
            <a:off x="6732240" y="2060848"/>
            <a:ext cx="472763" cy="369332"/>
          </a:xfrm>
          <a:prstGeom prst="rect">
            <a:avLst/>
          </a:prstGeom>
          <a:noFill/>
        </p:spPr>
        <p:txBody>
          <a:bodyPr wrap="square" rtlCol="0">
            <a:spAutoFit/>
          </a:bodyPr>
          <a:lstStyle/>
          <a:p>
            <a:r>
              <a:rPr lang="en-US" altLang="zh-CN" dirty="0"/>
              <a:t>in</a:t>
            </a:r>
            <a:endParaRPr lang="zh-CN" altLang="en-US" dirty="0"/>
          </a:p>
        </p:txBody>
      </p:sp>
      <p:sp>
        <p:nvSpPr>
          <p:cNvPr id="8" name="文本框 7"/>
          <p:cNvSpPr txBox="1"/>
          <p:nvPr/>
        </p:nvSpPr>
        <p:spPr>
          <a:xfrm>
            <a:off x="2555776" y="2677562"/>
            <a:ext cx="472763" cy="369332"/>
          </a:xfrm>
          <a:prstGeom prst="rect">
            <a:avLst/>
          </a:prstGeom>
          <a:noFill/>
        </p:spPr>
        <p:txBody>
          <a:bodyPr wrap="square" rtlCol="0">
            <a:spAutoFit/>
          </a:bodyPr>
          <a:lstStyle/>
          <a:p>
            <a:r>
              <a:rPr lang="en-US" altLang="zh-CN" dirty="0"/>
              <a:t>of</a:t>
            </a:r>
            <a:endParaRPr lang="zh-CN" altLang="en-US" dirty="0"/>
          </a:p>
        </p:txBody>
      </p:sp>
      <p:sp>
        <p:nvSpPr>
          <p:cNvPr id="9" name="文本框 8"/>
          <p:cNvSpPr txBox="1"/>
          <p:nvPr/>
        </p:nvSpPr>
        <p:spPr>
          <a:xfrm>
            <a:off x="6876256" y="2659255"/>
            <a:ext cx="576064" cy="369332"/>
          </a:xfrm>
          <a:prstGeom prst="rect">
            <a:avLst/>
          </a:prstGeom>
          <a:noFill/>
        </p:spPr>
        <p:txBody>
          <a:bodyPr wrap="square" rtlCol="0">
            <a:spAutoFit/>
          </a:bodyPr>
          <a:lstStyle/>
          <a:p>
            <a:r>
              <a:rPr lang="en-US" altLang="zh-CN" dirty="0"/>
              <a:t>and</a:t>
            </a:r>
            <a:endParaRPr lang="zh-CN" altLang="en-US" dirty="0"/>
          </a:p>
        </p:txBody>
      </p:sp>
      <p:sp>
        <p:nvSpPr>
          <p:cNvPr id="10" name="文本框 9"/>
          <p:cNvSpPr txBox="1"/>
          <p:nvPr/>
        </p:nvSpPr>
        <p:spPr>
          <a:xfrm>
            <a:off x="3523173" y="2924944"/>
            <a:ext cx="472763" cy="369332"/>
          </a:xfrm>
          <a:prstGeom prst="rect">
            <a:avLst/>
          </a:prstGeom>
          <a:noFill/>
        </p:spPr>
        <p:txBody>
          <a:bodyPr wrap="square" rtlCol="0">
            <a:spAutoFit/>
          </a:bodyPr>
          <a:lstStyle/>
          <a:p>
            <a:r>
              <a:rPr lang="en-US" altLang="zh-CN" dirty="0"/>
              <a:t>in</a:t>
            </a:r>
            <a:endParaRPr lang="zh-CN" altLang="en-US" dirty="0"/>
          </a:p>
        </p:txBody>
      </p:sp>
      <p:sp>
        <p:nvSpPr>
          <p:cNvPr id="11" name="文本框 10"/>
          <p:cNvSpPr txBox="1"/>
          <p:nvPr/>
        </p:nvSpPr>
        <p:spPr>
          <a:xfrm>
            <a:off x="2411760" y="3501008"/>
            <a:ext cx="472763" cy="369332"/>
          </a:xfrm>
          <a:prstGeom prst="rect">
            <a:avLst/>
          </a:prstGeom>
          <a:noFill/>
        </p:spPr>
        <p:txBody>
          <a:bodyPr wrap="square" rtlCol="0">
            <a:spAutoFit/>
          </a:bodyPr>
          <a:lstStyle/>
          <a:p>
            <a:r>
              <a:rPr lang="en-US" altLang="zh-CN" dirty="0"/>
              <a:t>or</a:t>
            </a:r>
            <a:endParaRPr lang="zh-CN" altLang="en-US" dirty="0"/>
          </a:p>
        </p:txBody>
      </p:sp>
      <p:sp>
        <p:nvSpPr>
          <p:cNvPr id="12" name="文本框 11"/>
          <p:cNvSpPr txBox="1"/>
          <p:nvPr/>
        </p:nvSpPr>
        <p:spPr>
          <a:xfrm>
            <a:off x="6845318" y="3445656"/>
            <a:ext cx="472763" cy="369332"/>
          </a:xfrm>
          <a:prstGeom prst="rect">
            <a:avLst/>
          </a:prstGeom>
          <a:noFill/>
        </p:spPr>
        <p:txBody>
          <a:bodyPr wrap="square" rtlCol="0">
            <a:spAutoFit/>
          </a:bodyPr>
          <a:lstStyle/>
          <a:p>
            <a:r>
              <a:rPr lang="en-US" altLang="zh-CN" dirty="0"/>
              <a:t>on</a:t>
            </a:r>
            <a:endParaRPr lang="zh-CN" altLang="en-US" dirty="0"/>
          </a:p>
        </p:txBody>
      </p:sp>
      <p:sp>
        <p:nvSpPr>
          <p:cNvPr id="13" name="文本框 12"/>
          <p:cNvSpPr txBox="1"/>
          <p:nvPr/>
        </p:nvSpPr>
        <p:spPr>
          <a:xfrm>
            <a:off x="2411759" y="3743119"/>
            <a:ext cx="616780" cy="369332"/>
          </a:xfrm>
          <a:prstGeom prst="rect">
            <a:avLst/>
          </a:prstGeom>
          <a:noFill/>
        </p:spPr>
        <p:txBody>
          <a:bodyPr wrap="square" rtlCol="0">
            <a:spAutoFit/>
          </a:bodyPr>
          <a:lstStyle/>
          <a:p>
            <a:r>
              <a:rPr lang="en-US" altLang="zh-CN" dirty="0"/>
              <a:t>for</a:t>
            </a:r>
            <a:endParaRPr lang="zh-CN" altLang="en-US" dirty="0"/>
          </a:p>
        </p:txBody>
      </p:sp>
      <p:sp>
        <p:nvSpPr>
          <p:cNvPr id="14" name="文本框 13"/>
          <p:cNvSpPr txBox="1"/>
          <p:nvPr/>
        </p:nvSpPr>
        <p:spPr>
          <a:xfrm>
            <a:off x="5508104" y="3743119"/>
            <a:ext cx="472763" cy="369332"/>
          </a:xfrm>
          <a:prstGeom prst="rect">
            <a:avLst/>
          </a:prstGeom>
          <a:noFill/>
        </p:spPr>
        <p:txBody>
          <a:bodyPr wrap="square" rtlCol="0">
            <a:spAutoFit/>
          </a:bodyPr>
          <a:lstStyle/>
          <a:p>
            <a:r>
              <a:rPr lang="en-US" altLang="zh-CN" dirty="0"/>
              <a:t>at</a:t>
            </a:r>
            <a:endParaRPr lang="zh-CN" altLang="en-US" dirty="0"/>
          </a:p>
        </p:txBody>
      </p:sp>
      <p:sp>
        <p:nvSpPr>
          <p:cNvPr id="15" name="文本框 14"/>
          <p:cNvSpPr txBox="1"/>
          <p:nvPr/>
        </p:nvSpPr>
        <p:spPr>
          <a:xfrm>
            <a:off x="3367953" y="4221088"/>
            <a:ext cx="864364" cy="369332"/>
          </a:xfrm>
          <a:prstGeom prst="rect">
            <a:avLst/>
          </a:prstGeom>
          <a:noFill/>
        </p:spPr>
        <p:txBody>
          <a:bodyPr wrap="square" rtlCol="0">
            <a:spAutoFit/>
          </a:bodyPr>
          <a:lstStyle/>
          <a:p>
            <a:r>
              <a:rPr lang="en-US" altLang="zh-CN" dirty="0"/>
              <a:t>among</a:t>
            </a:r>
            <a:endParaRPr lang="zh-CN" altLang="en-US" dirty="0"/>
          </a:p>
        </p:txBody>
      </p:sp>
      <p:sp>
        <p:nvSpPr>
          <p:cNvPr id="16" name="文本框 15"/>
          <p:cNvSpPr txBox="1"/>
          <p:nvPr/>
        </p:nvSpPr>
        <p:spPr>
          <a:xfrm>
            <a:off x="6495858" y="4232057"/>
            <a:ext cx="596422" cy="369332"/>
          </a:xfrm>
          <a:prstGeom prst="rect">
            <a:avLst/>
          </a:prstGeom>
          <a:noFill/>
        </p:spPr>
        <p:txBody>
          <a:bodyPr wrap="square" rtlCol="0">
            <a:spAutoFit/>
          </a:bodyPr>
          <a:lstStyle/>
          <a:p>
            <a:r>
              <a:rPr lang="en-US" altLang="zh-CN" dirty="0"/>
              <a:t>for</a:t>
            </a:r>
            <a:endParaRPr lang="zh-CN" altLang="en-US" dirty="0"/>
          </a:p>
        </p:txBody>
      </p:sp>
      <p:sp>
        <p:nvSpPr>
          <p:cNvPr id="17" name="文本框 16"/>
          <p:cNvSpPr txBox="1"/>
          <p:nvPr/>
        </p:nvSpPr>
        <p:spPr>
          <a:xfrm>
            <a:off x="1370941" y="4509120"/>
            <a:ext cx="472763" cy="369332"/>
          </a:xfrm>
          <a:prstGeom prst="rect">
            <a:avLst/>
          </a:prstGeom>
          <a:noFill/>
        </p:spPr>
        <p:txBody>
          <a:bodyPr wrap="square" rtlCol="0">
            <a:spAutoFit/>
          </a:bodyPr>
          <a:lstStyle/>
          <a:p>
            <a:r>
              <a:rPr lang="en-US" altLang="zh-CN" dirty="0"/>
              <a:t>in</a:t>
            </a:r>
            <a:endParaRPr lang="zh-CN" altLang="en-US" dirty="0"/>
          </a:p>
        </p:txBody>
      </p:sp>
      <p:sp>
        <p:nvSpPr>
          <p:cNvPr id="18" name="文本框 17"/>
          <p:cNvSpPr txBox="1"/>
          <p:nvPr/>
        </p:nvSpPr>
        <p:spPr>
          <a:xfrm>
            <a:off x="3367953" y="4509120"/>
            <a:ext cx="472763" cy="369332"/>
          </a:xfrm>
          <a:prstGeom prst="rect">
            <a:avLst/>
          </a:prstGeom>
          <a:noFill/>
        </p:spPr>
        <p:txBody>
          <a:bodyPr wrap="square" rtlCol="0">
            <a:spAutoFit/>
          </a:bodyPr>
          <a:lstStyle/>
          <a:p>
            <a:r>
              <a:rPr lang="en-US" altLang="zh-CN" dirty="0"/>
              <a:t>of</a:t>
            </a:r>
            <a:endParaRPr lang="zh-CN" altLang="en-US" dirty="0"/>
          </a:p>
        </p:txBody>
      </p:sp>
      <p:sp>
        <p:nvSpPr>
          <p:cNvPr id="19" name="文本框 18"/>
          <p:cNvSpPr txBox="1"/>
          <p:nvPr/>
        </p:nvSpPr>
        <p:spPr>
          <a:xfrm>
            <a:off x="2873121" y="5295937"/>
            <a:ext cx="731016" cy="369332"/>
          </a:xfrm>
          <a:prstGeom prst="rect">
            <a:avLst/>
          </a:prstGeom>
          <a:noFill/>
        </p:spPr>
        <p:txBody>
          <a:bodyPr wrap="square" rtlCol="0">
            <a:spAutoFit/>
          </a:bodyPr>
          <a:lstStyle/>
          <a:p>
            <a:r>
              <a:rPr lang="en-US" altLang="zh-CN" dirty="0"/>
              <a:t>with</a:t>
            </a:r>
            <a:endParaRPr lang="zh-CN" altLang="en-US" dirty="0"/>
          </a:p>
        </p:txBody>
      </p:sp>
    </p:spTree>
    <p:extLst>
      <p:ext uri="{BB962C8B-B14F-4D97-AF65-F5344CB8AC3E}">
        <p14:creationId xmlns:p14="http://schemas.microsoft.com/office/powerpoint/2010/main" val="402823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868" y="285728"/>
            <a:ext cx="4829180" cy="1643074"/>
          </a:xfrm>
        </p:spPr>
        <p:txBody>
          <a:bodyPr>
            <a:normAutofit/>
          </a:bodyPr>
          <a:lstStyle/>
          <a:p>
            <a:pPr algn="ctr">
              <a:buNone/>
            </a:pPr>
            <a:r>
              <a:rPr lang="en-US" altLang="zh-CN" sz="4800" b="1" dirty="0"/>
              <a:t>      </a:t>
            </a:r>
            <a:r>
              <a:rPr lang="en-US" altLang="zh-CN" sz="4000" b="1" dirty="0"/>
              <a:t>Section  A	</a:t>
            </a:r>
          </a:p>
          <a:p>
            <a:pPr algn="ctr">
              <a:buNone/>
            </a:pPr>
            <a:r>
              <a:rPr lang="en-US" altLang="zh-CN" sz="4000" b="1" dirty="0"/>
              <a:t> Research Paper</a:t>
            </a:r>
            <a:endParaRPr lang="zh-CN" altLang="zh-CN" sz="4000" b="1" i="1" dirty="0"/>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500035" y="285728"/>
            <a:ext cx="3000396" cy="1714512"/>
          </a:xfrm>
          <a:prstGeom prst="rect">
            <a:avLst/>
          </a:prstGeom>
          <a:noFill/>
          <a:ln w="9525">
            <a:noFill/>
            <a:miter lim="800000"/>
            <a:headEnd/>
            <a:tailEnd/>
          </a:ln>
        </p:spPr>
      </p:pic>
      <p:sp>
        <p:nvSpPr>
          <p:cNvPr id="12" name="TextBox 11"/>
          <p:cNvSpPr txBox="1"/>
          <p:nvPr/>
        </p:nvSpPr>
        <p:spPr>
          <a:xfrm>
            <a:off x="683568" y="2276872"/>
            <a:ext cx="7358114" cy="387798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b="1" dirty="0"/>
              <a:t>2. There are many categories to classify the types of research papers. The following mixed diverse types are based on the publication media, reading convenience, and target audience. Go through the terms and make sure you understand each type in academic writing. Which one is a common type that you often read? Besides these, what other types have you found in your own research field?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70C0"/>
                </a:solidFill>
              </a:rPr>
              <a:t>research article,   academic dissertation,   scientific thesis, review,   communication,   rapid report,   letter to the editor,   paper of empirical research,   paper of theoretical research,   paper of theoretical application,   paper of textual research,   paper of technical competence</a:t>
            </a:r>
            <a:endParaRPr kumimoji="0" lang="zh-CN" altLang="en-US" sz="2400" b="0" i="0" u="none" strike="noStrike" kern="1200" cap="none" spc="0" normalizeH="0" baseline="0" noProof="0" dirty="0">
              <a:ln>
                <a:noFill/>
              </a:ln>
              <a:solidFill>
                <a:srgbClr val="0070C0"/>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059861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6F865-CFC6-4FD0-AA4A-767DBC128871}"/>
              </a:ext>
            </a:extLst>
          </p:cNvPr>
          <p:cNvSpPr>
            <a:spLocks noGrp="1"/>
          </p:cNvSpPr>
          <p:nvPr>
            <p:ph type="title"/>
          </p:nvPr>
        </p:nvSpPr>
        <p:spPr/>
        <p:txBody>
          <a:bodyPr/>
          <a:lstStyle/>
          <a:p>
            <a:r>
              <a:rPr lang="en-US" altLang="zh-CN" dirty="0">
                <a:solidFill>
                  <a:srgbClr val="C00000"/>
                </a:solidFill>
              </a:rPr>
              <a:t>Summary</a:t>
            </a:r>
            <a:r>
              <a:rPr lang="en-US" altLang="zh-CN" dirty="0"/>
              <a:t> </a:t>
            </a:r>
            <a:endParaRPr lang="zh-CN" altLang="en-US" dirty="0"/>
          </a:p>
        </p:txBody>
      </p:sp>
      <p:sp>
        <p:nvSpPr>
          <p:cNvPr id="3" name="内容占位符 2">
            <a:extLst>
              <a:ext uri="{FF2B5EF4-FFF2-40B4-BE49-F238E27FC236}">
                <a16:creationId xmlns:a16="http://schemas.microsoft.com/office/drawing/2014/main" id="{C5B26359-5020-4B6C-9733-9ADBDE16C2BB}"/>
              </a:ext>
            </a:extLst>
          </p:cNvPr>
          <p:cNvSpPr>
            <a:spLocks noGrp="1"/>
          </p:cNvSpPr>
          <p:nvPr>
            <p:ph idx="1"/>
          </p:nvPr>
        </p:nvSpPr>
        <p:spPr/>
        <p:txBody>
          <a:bodyPr>
            <a:normAutofit fontScale="70000" lnSpcReduction="20000"/>
          </a:bodyPr>
          <a:lstStyle/>
          <a:p>
            <a:pPr marL="0" indent="0" algn="ctr">
              <a:lnSpc>
                <a:spcPct val="120000"/>
              </a:lnSpc>
              <a:buNone/>
            </a:pPr>
            <a:r>
              <a:rPr lang="en-US" altLang="zh-CN" sz="4600" b="1" dirty="0">
                <a:solidFill>
                  <a:srgbClr val="00B0F0"/>
                </a:solidFill>
              </a:rPr>
              <a:t>Section A </a:t>
            </a:r>
          </a:p>
          <a:p>
            <a:pPr>
              <a:lnSpc>
                <a:spcPct val="120000"/>
              </a:lnSpc>
            </a:pPr>
            <a:r>
              <a:rPr lang="en-US" altLang="zh-CN" sz="3200" b="1" i="1" dirty="0"/>
              <a:t>References</a:t>
            </a:r>
            <a:r>
              <a:rPr lang="en-US" altLang="zh-CN" sz="3200" b="1" dirty="0"/>
              <a:t> </a:t>
            </a:r>
            <a:r>
              <a:rPr lang="en-US" altLang="zh-CN" sz="3200" dirty="0"/>
              <a:t>play an essential role in any academic paper of good quality, with their format varying with the requirements of specific academic journals. </a:t>
            </a:r>
          </a:p>
          <a:p>
            <a:pPr>
              <a:lnSpc>
                <a:spcPct val="120000"/>
              </a:lnSpc>
            </a:pPr>
            <a:endParaRPr lang="en-US" altLang="zh-CN" sz="3200" dirty="0"/>
          </a:p>
          <a:p>
            <a:pPr>
              <a:lnSpc>
                <a:spcPct val="120000"/>
              </a:lnSpc>
            </a:pPr>
            <a:r>
              <a:rPr lang="en-US" altLang="zh-CN" sz="3200" dirty="0"/>
              <a:t>Generally we have different labels for the part of the </a:t>
            </a:r>
            <a:r>
              <a:rPr lang="en-US" altLang="zh-CN" sz="3200" i="1" dirty="0"/>
              <a:t>References</a:t>
            </a:r>
            <a:r>
              <a:rPr lang="en-US" altLang="zh-CN" sz="3200" dirty="0"/>
              <a:t> section with the responding format for each style, such as MLA and APA.</a:t>
            </a:r>
          </a:p>
          <a:p>
            <a:pPr>
              <a:lnSpc>
                <a:spcPct val="120000"/>
              </a:lnSpc>
            </a:pPr>
            <a:endParaRPr lang="en-US" altLang="zh-CN" sz="3200" dirty="0"/>
          </a:p>
          <a:p>
            <a:pPr>
              <a:lnSpc>
                <a:spcPct val="120000"/>
              </a:lnSpc>
            </a:pPr>
            <a:r>
              <a:rPr lang="en-US" altLang="zh-CN" sz="3200" dirty="0"/>
              <a:t> With regard to a certain reference item, some components are compulsory, while others are optional.</a:t>
            </a:r>
          </a:p>
          <a:p>
            <a:endParaRPr lang="zh-CN" altLang="en-US" dirty="0"/>
          </a:p>
        </p:txBody>
      </p:sp>
    </p:spTree>
    <p:extLst>
      <p:ext uri="{BB962C8B-B14F-4D97-AF65-F5344CB8AC3E}">
        <p14:creationId xmlns:p14="http://schemas.microsoft.com/office/powerpoint/2010/main" val="7106836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10E5E1-0CB3-49B0-BCF8-CEBD29C49BBF}"/>
              </a:ext>
            </a:extLst>
          </p:cNvPr>
          <p:cNvSpPr>
            <a:spLocks noGrp="1"/>
          </p:cNvSpPr>
          <p:nvPr>
            <p:ph type="title"/>
          </p:nvPr>
        </p:nvSpPr>
        <p:spPr/>
        <p:txBody>
          <a:bodyPr/>
          <a:lstStyle/>
          <a:p>
            <a:r>
              <a:rPr lang="en-US" altLang="zh-CN" dirty="0">
                <a:solidFill>
                  <a:srgbClr val="C00000"/>
                </a:solidFill>
              </a:rPr>
              <a:t>Summary</a:t>
            </a:r>
            <a:r>
              <a:rPr lang="en-US" altLang="zh-CN" dirty="0"/>
              <a:t> </a:t>
            </a:r>
            <a:endParaRPr lang="zh-CN" altLang="en-US" dirty="0"/>
          </a:p>
        </p:txBody>
      </p:sp>
      <p:sp>
        <p:nvSpPr>
          <p:cNvPr id="3" name="内容占位符 2">
            <a:extLst>
              <a:ext uri="{FF2B5EF4-FFF2-40B4-BE49-F238E27FC236}">
                <a16:creationId xmlns:a16="http://schemas.microsoft.com/office/drawing/2014/main" id="{B95BB316-B262-4D50-B6FC-C316D27AE54C}"/>
              </a:ext>
            </a:extLst>
          </p:cNvPr>
          <p:cNvSpPr>
            <a:spLocks noGrp="1"/>
          </p:cNvSpPr>
          <p:nvPr>
            <p:ph idx="1"/>
          </p:nvPr>
        </p:nvSpPr>
        <p:spPr/>
        <p:txBody>
          <a:bodyPr>
            <a:normAutofit fontScale="92500" lnSpcReduction="20000"/>
          </a:bodyPr>
          <a:lstStyle/>
          <a:p>
            <a:pPr marL="0" indent="0" algn="ctr">
              <a:buNone/>
            </a:pPr>
            <a:r>
              <a:rPr lang="en-US" altLang="zh-CN" sz="3200" b="1" dirty="0">
                <a:solidFill>
                  <a:srgbClr val="00B0F0"/>
                </a:solidFill>
              </a:rPr>
              <a:t>Section B</a:t>
            </a:r>
          </a:p>
          <a:p>
            <a:pPr algn="just"/>
            <a:r>
              <a:rPr lang="en-US" altLang="zh-CN" sz="3200" dirty="0"/>
              <a:t>Arrangement of names constitutes an important part in the work of reference. We should bear in mind the differences of Chinese names and the foreign ones, i.e. their components, their order, etc. </a:t>
            </a:r>
          </a:p>
          <a:p>
            <a:pPr algn="just"/>
            <a:endParaRPr lang="en-US" altLang="zh-CN" sz="3200" dirty="0"/>
          </a:p>
          <a:p>
            <a:pPr algn="just"/>
            <a:r>
              <a:rPr lang="en-US" altLang="zh-CN" sz="3200" dirty="0"/>
              <a:t>Differences in a reference with one author, two authors, and more than three (including three) authors are a bit complex, since some abbreviations and symbols are employed.</a:t>
            </a:r>
          </a:p>
          <a:p>
            <a:pPr marL="0" indent="0" algn="ctr">
              <a:buNone/>
            </a:pPr>
            <a:endParaRPr lang="en-US" altLang="zh-CN" sz="3200" b="1" dirty="0">
              <a:solidFill>
                <a:srgbClr val="00B0F0"/>
              </a:solidFill>
            </a:endParaRPr>
          </a:p>
          <a:p>
            <a:pPr marL="0" indent="0" algn="ctr">
              <a:buNone/>
            </a:pPr>
            <a:endParaRPr lang="en-US" altLang="zh-CN" sz="3200" b="1" dirty="0">
              <a:solidFill>
                <a:srgbClr val="00B0F0"/>
              </a:solidFill>
            </a:endParaRPr>
          </a:p>
          <a:p>
            <a:endParaRPr lang="zh-CN" altLang="en-US" dirty="0"/>
          </a:p>
        </p:txBody>
      </p:sp>
    </p:spTree>
    <p:extLst>
      <p:ext uri="{BB962C8B-B14F-4D97-AF65-F5344CB8AC3E}">
        <p14:creationId xmlns:p14="http://schemas.microsoft.com/office/powerpoint/2010/main" val="39926957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657E4-DC21-4DCB-89FC-001BDD9658FA}"/>
              </a:ext>
            </a:extLst>
          </p:cNvPr>
          <p:cNvSpPr>
            <a:spLocks noGrp="1"/>
          </p:cNvSpPr>
          <p:nvPr>
            <p:ph type="title"/>
          </p:nvPr>
        </p:nvSpPr>
        <p:spPr/>
        <p:txBody>
          <a:bodyPr/>
          <a:lstStyle/>
          <a:p>
            <a:r>
              <a:rPr lang="en-US" altLang="zh-CN" dirty="0">
                <a:solidFill>
                  <a:srgbClr val="C00000"/>
                </a:solidFill>
              </a:rPr>
              <a:t>Summary</a:t>
            </a:r>
            <a:r>
              <a:rPr lang="en-US" altLang="zh-CN" dirty="0"/>
              <a:t> </a:t>
            </a:r>
            <a:endParaRPr lang="zh-CN" altLang="en-US" dirty="0"/>
          </a:p>
        </p:txBody>
      </p:sp>
      <p:sp>
        <p:nvSpPr>
          <p:cNvPr id="3" name="内容占位符 2">
            <a:extLst>
              <a:ext uri="{FF2B5EF4-FFF2-40B4-BE49-F238E27FC236}">
                <a16:creationId xmlns:a16="http://schemas.microsoft.com/office/drawing/2014/main" id="{BF88DE8B-69D0-4C16-AED4-68C5B1908759}"/>
              </a:ext>
            </a:extLst>
          </p:cNvPr>
          <p:cNvSpPr>
            <a:spLocks noGrp="1"/>
          </p:cNvSpPr>
          <p:nvPr>
            <p:ph idx="1"/>
          </p:nvPr>
        </p:nvSpPr>
        <p:spPr/>
        <p:txBody>
          <a:bodyPr>
            <a:normAutofit fontScale="62500" lnSpcReduction="20000"/>
          </a:bodyPr>
          <a:lstStyle/>
          <a:p>
            <a:pPr marL="0" indent="0" algn="ctr">
              <a:buNone/>
            </a:pPr>
            <a:r>
              <a:rPr lang="en-US" altLang="zh-CN" sz="4600" b="1" dirty="0">
                <a:solidFill>
                  <a:srgbClr val="00B0F0"/>
                </a:solidFill>
              </a:rPr>
              <a:t>Section C </a:t>
            </a:r>
          </a:p>
          <a:p>
            <a:pPr algn="ctr"/>
            <a:endParaRPr lang="en-US" altLang="zh-CN" sz="4600" b="1" dirty="0">
              <a:solidFill>
                <a:srgbClr val="00B0F0"/>
              </a:solidFill>
            </a:endParaRPr>
          </a:p>
          <a:p>
            <a:pPr algn="just"/>
            <a:r>
              <a:rPr lang="en-US" altLang="zh-CN" dirty="0"/>
              <a:t>The format and arrangement are </a:t>
            </a:r>
            <a:r>
              <a:rPr lang="en-US" altLang="zh-CN" dirty="0">
                <a:solidFill>
                  <a:srgbClr val="C00000"/>
                </a:solidFill>
              </a:rPr>
              <a:t>tricky</a:t>
            </a:r>
            <a:r>
              <a:rPr lang="en-US" altLang="zh-CN" dirty="0"/>
              <a:t> and call for a careful processing. References shall be arranged alphabetically in terms of the authors’ surnames (both so for Chinese names and for others). </a:t>
            </a:r>
          </a:p>
          <a:p>
            <a:pPr algn="just"/>
            <a:endParaRPr lang="en-US" altLang="zh-CN" dirty="0"/>
          </a:p>
          <a:p>
            <a:pPr algn="just"/>
            <a:r>
              <a:rPr lang="en-US" altLang="zh-CN" dirty="0"/>
              <a:t>There is </a:t>
            </a:r>
            <a:r>
              <a:rPr lang="en-US" altLang="zh-CN" dirty="0">
                <a:solidFill>
                  <a:srgbClr val="C00000"/>
                </a:solidFill>
              </a:rPr>
              <a:t>a relatively fixed order </a:t>
            </a:r>
            <a:r>
              <a:rPr lang="en-US" altLang="zh-CN" dirty="0"/>
              <a:t>to arrange each component of the reference according to the requirements of various academic journals. </a:t>
            </a:r>
          </a:p>
          <a:p>
            <a:pPr algn="just"/>
            <a:endParaRPr lang="en-US" altLang="zh-CN" dirty="0"/>
          </a:p>
          <a:p>
            <a:pPr algn="just"/>
            <a:r>
              <a:rPr lang="en-US" altLang="zh-CN" dirty="0"/>
              <a:t>The </a:t>
            </a:r>
            <a:r>
              <a:rPr lang="en-US" altLang="zh-CN" dirty="0">
                <a:solidFill>
                  <a:srgbClr val="C00000"/>
                </a:solidFill>
              </a:rPr>
              <a:t>format will differ </a:t>
            </a:r>
            <a:r>
              <a:rPr lang="en-US" altLang="zh-CN" dirty="0"/>
              <a:t>depending on whether the paper appears in a journal, in an edited book or in a proceeding. Some alternatives shall also be made in accordance with the form of a reference, say, whether it is a monograph, a proceeding, an item from the Internet, an unpublished thesis or dissertation, etc.</a:t>
            </a:r>
            <a:endParaRPr lang="zh-CN" altLang="en-US" dirty="0"/>
          </a:p>
          <a:p>
            <a:endParaRPr lang="en-US" altLang="zh-CN" sz="3200" b="1" dirty="0">
              <a:solidFill>
                <a:srgbClr val="00B0F0"/>
              </a:solidFill>
            </a:endParaRPr>
          </a:p>
          <a:p>
            <a:endParaRPr lang="zh-CN" altLang="en-US" dirty="0"/>
          </a:p>
        </p:txBody>
      </p:sp>
    </p:spTree>
    <p:extLst>
      <p:ext uri="{BB962C8B-B14F-4D97-AF65-F5344CB8AC3E}">
        <p14:creationId xmlns:p14="http://schemas.microsoft.com/office/powerpoint/2010/main" val="23066885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177F6-F2E7-43FC-9E88-FB90260CB7A9}"/>
              </a:ext>
            </a:extLst>
          </p:cNvPr>
          <p:cNvSpPr>
            <a:spLocks noGrp="1"/>
          </p:cNvSpPr>
          <p:nvPr>
            <p:ph type="title"/>
          </p:nvPr>
        </p:nvSpPr>
        <p:spPr>
          <a:xfrm>
            <a:off x="457200" y="274638"/>
            <a:ext cx="6059016" cy="1143000"/>
          </a:xfrm>
        </p:spPr>
        <p:txBody>
          <a:bodyPr>
            <a:normAutofit/>
          </a:bodyPr>
          <a:lstStyle/>
          <a:p>
            <a:r>
              <a:rPr lang="en-US" altLang="zh-CN" sz="4400" b="1" dirty="0"/>
              <a:t>Section E  Formal Style </a:t>
            </a:r>
            <a:endParaRPr lang="zh-CN" altLang="en-US" dirty="0"/>
          </a:p>
        </p:txBody>
      </p:sp>
      <p:sp>
        <p:nvSpPr>
          <p:cNvPr id="3" name="内容占位符 2">
            <a:extLst>
              <a:ext uri="{FF2B5EF4-FFF2-40B4-BE49-F238E27FC236}">
                <a16:creationId xmlns:a16="http://schemas.microsoft.com/office/drawing/2014/main" id="{DDB486B4-FA91-45BB-8352-FDC7C4C2AEF3}"/>
              </a:ext>
            </a:extLst>
          </p:cNvPr>
          <p:cNvSpPr>
            <a:spLocks noGrp="1"/>
          </p:cNvSpPr>
          <p:nvPr>
            <p:ph idx="1"/>
          </p:nvPr>
        </p:nvSpPr>
        <p:spPr/>
        <p:txBody>
          <a:bodyPr>
            <a:normAutofit/>
          </a:bodyPr>
          <a:lstStyle/>
          <a:p>
            <a:pPr marL="0" indent="0" algn="just">
              <a:buNone/>
            </a:pPr>
            <a:r>
              <a:rPr lang="en-US" altLang="zh-CN" sz="2800" dirty="0"/>
              <a:t>    When we write a research paper, we have to strictly adopt the </a:t>
            </a:r>
            <a:r>
              <a:rPr lang="en-US" altLang="zh-CN" sz="2800" dirty="0">
                <a:solidFill>
                  <a:srgbClr val="7030A0"/>
                </a:solidFill>
              </a:rPr>
              <a:t>correct academic style</a:t>
            </a:r>
            <a:r>
              <a:rPr lang="en-US" altLang="zh-CN" sz="2800" dirty="0"/>
              <a:t>. According to </a:t>
            </a:r>
            <a:r>
              <a:rPr lang="en-US" altLang="zh-CN" sz="2800" i="1" dirty="0"/>
              <a:t>Oxford Learner’s Dictionary of Academic English</a:t>
            </a:r>
            <a:r>
              <a:rPr lang="en-US" altLang="zh-CN" sz="2800" dirty="0"/>
              <a:t>, style is “</a:t>
            </a:r>
            <a:r>
              <a:rPr lang="en-US" altLang="zh-CN" sz="2800" dirty="0">
                <a:solidFill>
                  <a:srgbClr val="7030A0"/>
                </a:solidFill>
              </a:rPr>
              <a:t>the correct use of language</a:t>
            </a:r>
            <a:r>
              <a:rPr lang="en-US" altLang="zh-CN" sz="2800" dirty="0"/>
              <a:t>”, while it is defined as “</a:t>
            </a:r>
            <a:r>
              <a:rPr lang="en-US" altLang="zh-CN" sz="2800" dirty="0">
                <a:solidFill>
                  <a:srgbClr val="7030A0"/>
                </a:solidFill>
              </a:rPr>
              <a:t>correct writing</a:t>
            </a:r>
            <a:r>
              <a:rPr lang="en-US" altLang="zh-CN" sz="2800" dirty="0"/>
              <a:t>”, i.e. “</a:t>
            </a:r>
            <a:r>
              <a:rPr lang="en-US" altLang="zh-CN" sz="2800" dirty="0">
                <a:solidFill>
                  <a:srgbClr val="7030A0"/>
                </a:solidFill>
              </a:rPr>
              <a:t>a way of using words or spelling that is considered correct</a:t>
            </a:r>
            <a:r>
              <a:rPr lang="en-US" altLang="zh-CN" sz="2800" dirty="0"/>
              <a:t>” by </a:t>
            </a:r>
            <a:r>
              <a:rPr lang="en-US" altLang="zh-CN" sz="2800" i="1" dirty="0"/>
              <a:t>Longman Dictionary of Contemporary English</a:t>
            </a:r>
            <a:r>
              <a:rPr lang="en-US" altLang="zh-CN" sz="2800" dirty="0"/>
              <a:t>. A “correct” style contains many elements from text structure to sentence pattern and word choice. We have to learn the rules and acquire the actual use by reading sensitively. </a:t>
            </a:r>
          </a:p>
        </p:txBody>
      </p:sp>
      <p:pic>
        <p:nvPicPr>
          <p:cNvPr id="4" name="内容占位符 4" descr="桌子上放着笔记本电脑&#10;&#10;描述已自动生成">
            <a:extLst>
              <a:ext uri="{FF2B5EF4-FFF2-40B4-BE49-F238E27FC236}">
                <a16:creationId xmlns:a16="http://schemas.microsoft.com/office/drawing/2014/main" id="{DAC05429-F377-42C2-A1CF-54EC084369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660232" y="365919"/>
            <a:ext cx="2026568" cy="1143000"/>
          </a:xfrm>
          <a:prstGeom prst="rect">
            <a:avLst/>
          </a:prstGeom>
        </p:spPr>
      </p:pic>
    </p:spTree>
    <p:extLst>
      <p:ext uri="{BB962C8B-B14F-4D97-AF65-F5344CB8AC3E}">
        <p14:creationId xmlns:p14="http://schemas.microsoft.com/office/powerpoint/2010/main" val="42359965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177F6-F2E7-43FC-9E88-FB90260CB7A9}"/>
              </a:ext>
            </a:extLst>
          </p:cNvPr>
          <p:cNvSpPr>
            <a:spLocks noGrp="1"/>
          </p:cNvSpPr>
          <p:nvPr>
            <p:ph type="title"/>
          </p:nvPr>
        </p:nvSpPr>
        <p:spPr>
          <a:xfrm>
            <a:off x="457200" y="274638"/>
            <a:ext cx="6059016" cy="1143000"/>
          </a:xfrm>
        </p:spPr>
        <p:txBody>
          <a:bodyPr>
            <a:normAutofit/>
          </a:bodyPr>
          <a:lstStyle/>
          <a:p>
            <a:r>
              <a:rPr lang="en-US" altLang="zh-CN" sz="4400" b="1" dirty="0"/>
              <a:t>Section E  Formal Style </a:t>
            </a:r>
            <a:endParaRPr lang="zh-CN" altLang="en-US" dirty="0"/>
          </a:p>
        </p:txBody>
      </p:sp>
      <p:sp>
        <p:nvSpPr>
          <p:cNvPr id="3" name="内容占位符 2">
            <a:extLst>
              <a:ext uri="{FF2B5EF4-FFF2-40B4-BE49-F238E27FC236}">
                <a16:creationId xmlns:a16="http://schemas.microsoft.com/office/drawing/2014/main" id="{DDB486B4-FA91-45BB-8352-FDC7C4C2AEF3}"/>
              </a:ext>
            </a:extLst>
          </p:cNvPr>
          <p:cNvSpPr>
            <a:spLocks noGrp="1"/>
          </p:cNvSpPr>
          <p:nvPr>
            <p:ph idx="1"/>
          </p:nvPr>
        </p:nvSpPr>
        <p:spPr/>
        <p:txBody>
          <a:bodyPr>
            <a:normAutofit/>
          </a:bodyPr>
          <a:lstStyle/>
          <a:p>
            <a:pPr marL="0" indent="0">
              <a:buNone/>
            </a:pPr>
            <a:r>
              <a:rPr lang="en-US" altLang="zh-CN" sz="2800" dirty="0"/>
              <a:t>Read and contrast the different styles of a description of the structure and function of a Lock-Lock drinking bottle written by two students.</a:t>
            </a:r>
            <a:endParaRPr lang="zh-CN" altLang="en-US" sz="4400" dirty="0"/>
          </a:p>
        </p:txBody>
      </p:sp>
      <p:pic>
        <p:nvPicPr>
          <p:cNvPr id="4" name="内容占位符 4" descr="桌子上放着笔记本电脑&#10;&#10;描述已自动生成">
            <a:extLst>
              <a:ext uri="{FF2B5EF4-FFF2-40B4-BE49-F238E27FC236}">
                <a16:creationId xmlns:a16="http://schemas.microsoft.com/office/drawing/2014/main" id="{DAC05429-F377-42C2-A1CF-54EC084369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660232" y="365919"/>
            <a:ext cx="2026568" cy="1143000"/>
          </a:xfrm>
          <a:prstGeom prst="rect">
            <a:avLst/>
          </a:prstGeom>
        </p:spPr>
      </p:pic>
      <p:pic>
        <p:nvPicPr>
          <p:cNvPr id="5" name="图片 4">
            <a:extLst>
              <a:ext uri="{FF2B5EF4-FFF2-40B4-BE49-F238E27FC236}">
                <a16:creationId xmlns:a16="http://schemas.microsoft.com/office/drawing/2014/main" id="{4A813A68-AFFF-419B-A48D-9DB3E2291F24}"/>
              </a:ext>
            </a:extLst>
          </p:cNvPr>
          <p:cNvPicPr/>
          <p:nvPr/>
        </p:nvPicPr>
        <p:blipFill>
          <a:blip r:embed="rId3" cstate="print"/>
          <a:srcRect/>
          <a:stretch>
            <a:fillRect/>
          </a:stretch>
        </p:blipFill>
        <p:spPr bwMode="auto">
          <a:xfrm>
            <a:off x="2411760" y="3429000"/>
            <a:ext cx="3960440" cy="2448272"/>
          </a:xfrm>
          <a:prstGeom prst="rect">
            <a:avLst/>
          </a:prstGeom>
          <a:noFill/>
          <a:ln w="9525">
            <a:noFill/>
            <a:miter lim="800000"/>
            <a:headEnd/>
            <a:tailEnd/>
          </a:ln>
        </p:spPr>
      </p:pic>
    </p:spTree>
    <p:extLst>
      <p:ext uri="{BB962C8B-B14F-4D97-AF65-F5344CB8AC3E}">
        <p14:creationId xmlns:p14="http://schemas.microsoft.com/office/powerpoint/2010/main" val="31535446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177F6-F2E7-43FC-9E88-FB90260CB7A9}"/>
              </a:ext>
            </a:extLst>
          </p:cNvPr>
          <p:cNvSpPr>
            <a:spLocks noGrp="1"/>
          </p:cNvSpPr>
          <p:nvPr>
            <p:ph type="title"/>
          </p:nvPr>
        </p:nvSpPr>
        <p:spPr>
          <a:xfrm>
            <a:off x="457200" y="274638"/>
            <a:ext cx="6059016" cy="1143000"/>
          </a:xfrm>
        </p:spPr>
        <p:txBody>
          <a:bodyPr>
            <a:normAutofit/>
          </a:bodyPr>
          <a:lstStyle/>
          <a:p>
            <a:r>
              <a:rPr lang="en-US" altLang="zh-CN" sz="4400" b="1" dirty="0"/>
              <a:t>Section E  Formal Style </a:t>
            </a:r>
            <a:endParaRPr lang="zh-CN" altLang="en-US" dirty="0"/>
          </a:p>
        </p:txBody>
      </p:sp>
      <p:sp>
        <p:nvSpPr>
          <p:cNvPr id="3" name="内容占位符 2">
            <a:extLst>
              <a:ext uri="{FF2B5EF4-FFF2-40B4-BE49-F238E27FC236}">
                <a16:creationId xmlns:a16="http://schemas.microsoft.com/office/drawing/2014/main" id="{DDB486B4-FA91-45BB-8352-FDC7C4C2AEF3}"/>
              </a:ext>
            </a:extLst>
          </p:cNvPr>
          <p:cNvSpPr>
            <a:spLocks noGrp="1"/>
          </p:cNvSpPr>
          <p:nvPr>
            <p:ph idx="1"/>
          </p:nvPr>
        </p:nvSpPr>
        <p:spPr/>
        <p:txBody>
          <a:bodyPr>
            <a:normAutofit fontScale="85000" lnSpcReduction="20000"/>
          </a:bodyPr>
          <a:lstStyle/>
          <a:p>
            <a:pPr marL="0" indent="0">
              <a:buNone/>
            </a:pPr>
            <a:r>
              <a:rPr lang="en-US" altLang="zh-CN" sz="2800" b="1" dirty="0"/>
              <a:t>Text 1</a:t>
            </a:r>
          </a:p>
          <a:p>
            <a:pPr marL="0" indent="0" algn="just">
              <a:buNone/>
            </a:pPr>
            <a:r>
              <a:rPr lang="en-US" altLang="zh-CN" sz="2800" dirty="0"/>
              <a:t>I bought a Lock-Lock drinking bottle and it is my favorite one because it is light, convenient and lovely. I carry it with me to have the whole day classes and evening self study. Now I’d like to tell you its advantages. First, it is light. It is made of a kind of special plastic, not porcelain or stone. It is also convenient in two ways: 1) It can be safely taken with me because the lid is tightly closed to the body without any water leaking. 2) It is easy for me to drink. Whenever you pour in water (of course you can put in any kind of beverage) and lock it, what you are going to do when you want to drink is simply open the small lid on the top! Last but not the least, it is lovely. It is transparent so you can see through the inside water. It has several colors so you can choose the one you like best. What a nice bottle! Do you like it?</a:t>
            </a:r>
            <a:endParaRPr lang="zh-CN" altLang="en-US" sz="4400" dirty="0"/>
          </a:p>
        </p:txBody>
      </p:sp>
      <p:pic>
        <p:nvPicPr>
          <p:cNvPr id="4" name="内容占位符 4" descr="桌子上放着笔记本电脑&#10;&#10;描述已自动生成">
            <a:extLst>
              <a:ext uri="{FF2B5EF4-FFF2-40B4-BE49-F238E27FC236}">
                <a16:creationId xmlns:a16="http://schemas.microsoft.com/office/drawing/2014/main" id="{DAC05429-F377-42C2-A1CF-54EC084369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660232" y="365919"/>
            <a:ext cx="2026568" cy="1143000"/>
          </a:xfrm>
          <a:prstGeom prst="rect">
            <a:avLst/>
          </a:prstGeom>
        </p:spPr>
      </p:pic>
    </p:spTree>
    <p:extLst>
      <p:ext uri="{BB962C8B-B14F-4D97-AF65-F5344CB8AC3E}">
        <p14:creationId xmlns:p14="http://schemas.microsoft.com/office/powerpoint/2010/main" val="2429655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177F6-F2E7-43FC-9E88-FB90260CB7A9}"/>
              </a:ext>
            </a:extLst>
          </p:cNvPr>
          <p:cNvSpPr>
            <a:spLocks noGrp="1"/>
          </p:cNvSpPr>
          <p:nvPr>
            <p:ph type="title"/>
          </p:nvPr>
        </p:nvSpPr>
        <p:spPr>
          <a:xfrm>
            <a:off x="457200" y="274638"/>
            <a:ext cx="6059016" cy="1143000"/>
          </a:xfrm>
        </p:spPr>
        <p:txBody>
          <a:bodyPr>
            <a:normAutofit/>
          </a:bodyPr>
          <a:lstStyle/>
          <a:p>
            <a:r>
              <a:rPr lang="en-US" altLang="zh-CN" sz="4400" b="1" dirty="0"/>
              <a:t>Section E  Formal Style </a:t>
            </a:r>
            <a:endParaRPr lang="zh-CN" altLang="en-US" dirty="0"/>
          </a:p>
        </p:txBody>
      </p:sp>
      <p:sp>
        <p:nvSpPr>
          <p:cNvPr id="3" name="内容占位符 2">
            <a:extLst>
              <a:ext uri="{FF2B5EF4-FFF2-40B4-BE49-F238E27FC236}">
                <a16:creationId xmlns:a16="http://schemas.microsoft.com/office/drawing/2014/main" id="{DDB486B4-FA91-45BB-8352-FDC7C4C2AEF3}"/>
              </a:ext>
            </a:extLst>
          </p:cNvPr>
          <p:cNvSpPr>
            <a:spLocks noGrp="1"/>
          </p:cNvSpPr>
          <p:nvPr>
            <p:ph idx="1"/>
          </p:nvPr>
        </p:nvSpPr>
        <p:spPr/>
        <p:txBody>
          <a:bodyPr>
            <a:normAutofit fontScale="70000" lnSpcReduction="20000"/>
          </a:bodyPr>
          <a:lstStyle/>
          <a:p>
            <a:pPr marL="0" indent="0">
              <a:buNone/>
            </a:pPr>
            <a:r>
              <a:rPr lang="en-US" altLang="zh-CN" sz="2800" b="1" dirty="0"/>
              <a:t>Text 2</a:t>
            </a:r>
          </a:p>
          <a:p>
            <a:pPr marL="0" indent="0" algn="just">
              <a:buNone/>
            </a:pPr>
            <a:r>
              <a:rPr lang="en-US" altLang="zh-CN" sz="3400" dirty="0"/>
              <a:t>    The Lock-Lock drinking bottle is used to hold liquids, which mainly consists of a cylindrical bottle body and a bottle cover. Both are made of a kind of translucent plastic called silicone resin, which has a certain degree of corrosion and high temperature resistance, enabling the bottle to contain hot tea or soft drink. On the rim of the bottle, four pegs are projected from the bottle wall at equal intervals, corresponding to the position of the four buckles fixed to the rim of the cover to Unit 2 Research Paper and Title 47 keep the bottle body tightly locked and prevent water from leakage. Besides, a ring is placed in the middle of the buckles, and tied with a green lanyard, similar in color to the cover for convenient carrying. On the top of the cover a drinking hole covered with a small lip is set, which allows its user to drink water without opening the entire cover.</a:t>
            </a:r>
            <a:endParaRPr lang="zh-CN" altLang="en-US" sz="3400" dirty="0"/>
          </a:p>
        </p:txBody>
      </p:sp>
      <p:pic>
        <p:nvPicPr>
          <p:cNvPr id="4" name="内容占位符 4" descr="桌子上放着笔记本电脑&#10;&#10;描述已自动生成">
            <a:extLst>
              <a:ext uri="{FF2B5EF4-FFF2-40B4-BE49-F238E27FC236}">
                <a16:creationId xmlns:a16="http://schemas.microsoft.com/office/drawing/2014/main" id="{DAC05429-F377-42C2-A1CF-54EC084369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660232" y="365919"/>
            <a:ext cx="2026568" cy="1143000"/>
          </a:xfrm>
          <a:prstGeom prst="rect">
            <a:avLst/>
          </a:prstGeom>
        </p:spPr>
      </p:pic>
    </p:spTree>
    <p:extLst>
      <p:ext uri="{BB962C8B-B14F-4D97-AF65-F5344CB8AC3E}">
        <p14:creationId xmlns:p14="http://schemas.microsoft.com/office/powerpoint/2010/main" val="40769220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dirty="0"/>
            </a:br>
            <a:br>
              <a:rPr lang="en-US" altLang="zh-CN" dirty="0"/>
            </a:br>
            <a:r>
              <a:rPr lang="en-US" altLang="zh-CN" dirty="0"/>
              <a:t>                    </a:t>
            </a:r>
            <a:r>
              <a:rPr lang="en-US" altLang="zh-CN" b="1" dirty="0"/>
              <a:t>homework	</a:t>
            </a:r>
            <a:br>
              <a:rPr lang="en-US" altLang="zh-CN" b="1" dirty="0"/>
            </a:br>
            <a:r>
              <a:rPr lang="en-US" altLang="zh-CN" b="1" dirty="0"/>
              <a:t>                    AIMRD Structure </a:t>
            </a:r>
            <a:br>
              <a:rPr lang="zh-CN" altLang="zh-CN" dirty="0"/>
            </a:br>
            <a:r>
              <a:rPr lang="en-US" altLang="zh-CN" dirty="0"/>
              <a:t> </a:t>
            </a:r>
            <a:br>
              <a:rPr lang="zh-CN" altLang="zh-CN" dirty="0"/>
            </a:br>
            <a:endParaRPr lang="zh-CN" altLang="zh-CN" dirty="0"/>
          </a:p>
        </p:txBody>
      </p:sp>
      <p:sp>
        <p:nvSpPr>
          <p:cNvPr id="3" name="内容占位符 2"/>
          <p:cNvSpPr>
            <a:spLocks noGrp="1"/>
          </p:cNvSpPr>
          <p:nvPr>
            <p:ph idx="1"/>
          </p:nvPr>
        </p:nvSpPr>
        <p:spPr>
          <a:xfrm>
            <a:off x="378520" y="2035163"/>
            <a:ext cx="8229600" cy="4268799"/>
          </a:xfrm>
        </p:spPr>
        <p:txBody>
          <a:bodyPr>
            <a:normAutofit/>
          </a:bodyPr>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3074" name="Picture 2"/>
          <p:cNvPicPr>
            <a:picLocks noChangeAspect="1" noChangeArrowheads="1"/>
          </p:cNvPicPr>
          <p:nvPr/>
        </p:nvPicPr>
        <p:blipFill>
          <a:blip r:embed="rId2" cstate="print"/>
          <a:srcRect/>
          <a:stretch>
            <a:fillRect/>
          </a:stretch>
        </p:blipFill>
        <p:spPr bwMode="auto">
          <a:xfrm>
            <a:off x="500034" y="214290"/>
            <a:ext cx="2428892" cy="1428760"/>
          </a:xfrm>
          <a:prstGeom prst="rect">
            <a:avLst/>
          </a:prstGeom>
          <a:noFill/>
          <a:ln w="9525">
            <a:noFill/>
            <a:miter lim="800000"/>
            <a:headEnd/>
            <a:tailEnd/>
          </a:ln>
        </p:spPr>
      </p:pic>
      <p:graphicFrame>
        <p:nvGraphicFramePr>
          <p:cNvPr id="4" name="表格 4">
            <a:extLst>
              <a:ext uri="{FF2B5EF4-FFF2-40B4-BE49-F238E27FC236}">
                <a16:creationId xmlns:a16="http://schemas.microsoft.com/office/drawing/2014/main" id="{A533B80F-06E7-4547-BB40-8B060867274B}"/>
              </a:ext>
            </a:extLst>
          </p:cNvPr>
          <p:cNvGraphicFramePr>
            <a:graphicFrameLocks noGrp="1"/>
          </p:cNvGraphicFramePr>
          <p:nvPr/>
        </p:nvGraphicFramePr>
        <p:xfrm>
          <a:off x="331470" y="2035163"/>
          <a:ext cx="8257526" cy="4498781"/>
        </p:xfrm>
        <a:graphic>
          <a:graphicData uri="http://schemas.openxmlformats.org/drawingml/2006/table">
            <a:tbl>
              <a:tblPr firstRow="1" bandRow="1">
                <a:tableStyleId>{5C22544A-7EE6-4342-B048-85BDC9FD1C3A}</a:tableStyleId>
              </a:tblPr>
              <a:tblGrid>
                <a:gridCol w="1183726">
                  <a:extLst>
                    <a:ext uri="{9D8B030D-6E8A-4147-A177-3AD203B41FA5}">
                      <a16:colId xmlns:a16="http://schemas.microsoft.com/office/drawing/2014/main" val="1416141351"/>
                    </a:ext>
                  </a:extLst>
                </a:gridCol>
                <a:gridCol w="1008112">
                  <a:extLst>
                    <a:ext uri="{9D8B030D-6E8A-4147-A177-3AD203B41FA5}">
                      <a16:colId xmlns:a16="http://schemas.microsoft.com/office/drawing/2014/main" val="1158019637"/>
                    </a:ext>
                  </a:extLst>
                </a:gridCol>
                <a:gridCol w="1800200">
                  <a:extLst>
                    <a:ext uri="{9D8B030D-6E8A-4147-A177-3AD203B41FA5}">
                      <a16:colId xmlns:a16="http://schemas.microsoft.com/office/drawing/2014/main" val="1126971448"/>
                    </a:ext>
                  </a:extLst>
                </a:gridCol>
                <a:gridCol w="1522288">
                  <a:extLst>
                    <a:ext uri="{9D8B030D-6E8A-4147-A177-3AD203B41FA5}">
                      <a16:colId xmlns:a16="http://schemas.microsoft.com/office/drawing/2014/main" val="1458226790"/>
                    </a:ext>
                  </a:extLst>
                </a:gridCol>
                <a:gridCol w="1371600">
                  <a:extLst>
                    <a:ext uri="{9D8B030D-6E8A-4147-A177-3AD203B41FA5}">
                      <a16:colId xmlns:a16="http://schemas.microsoft.com/office/drawing/2014/main" val="696768009"/>
                    </a:ext>
                  </a:extLst>
                </a:gridCol>
                <a:gridCol w="1371600">
                  <a:extLst>
                    <a:ext uri="{9D8B030D-6E8A-4147-A177-3AD203B41FA5}">
                      <a16:colId xmlns:a16="http://schemas.microsoft.com/office/drawing/2014/main" val="4043761464"/>
                    </a:ext>
                  </a:extLst>
                </a:gridCol>
              </a:tblGrid>
              <a:tr h="880035">
                <a:tc>
                  <a:txBody>
                    <a:bodyPr/>
                    <a:lstStyle/>
                    <a:p>
                      <a:pPr algn="ctr"/>
                      <a:r>
                        <a:rPr lang="en-US" altLang="zh-CN" dirty="0"/>
                        <a:t>Appendix</a:t>
                      </a:r>
                      <a:endParaRPr lang="zh-CN" altLang="en-US" dirty="0"/>
                    </a:p>
                  </a:txBody>
                  <a:tcPr/>
                </a:tc>
                <a:tc>
                  <a:txBody>
                    <a:bodyPr/>
                    <a:lstStyle/>
                    <a:p>
                      <a:pPr algn="ctr"/>
                      <a:r>
                        <a:rPr lang="en-US" altLang="zh-CN" dirty="0"/>
                        <a:t>Abstract</a:t>
                      </a:r>
                      <a:endParaRPr lang="zh-CN" altLang="en-US" dirty="0"/>
                    </a:p>
                  </a:txBody>
                  <a:tcPr/>
                </a:tc>
                <a:tc>
                  <a:txBody>
                    <a:bodyPr/>
                    <a:lstStyle/>
                    <a:p>
                      <a:pPr algn="ctr"/>
                      <a:r>
                        <a:rPr lang="en-US" altLang="zh-CN" dirty="0"/>
                        <a:t>Introduction</a:t>
                      </a:r>
                      <a:endParaRPr lang="zh-CN" altLang="en-US" dirty="0"/>
                    </a:p>
                  </a:txBody>
                  <a:tcPr/>
                </a:tc>
                <a:tc>
                  <a:txBody>
                    <a:bodyPr/>
                    <a:lstStyle/>
                    <a:p>
                      <a:pPr algn="ctr"/>
                      <a:r>
                        <a:rPr lang="en-US" altLang="zh-CN" dirty="0"/>
                        <a:t>Materials &amp; Methods </a:t>
                      </a:r>
                      <a:endParaRPr lang="zh-CN" altLang="en-US" dirty="0"/>
                    </a:p>
                  </a:txBody>
                  <a:tcPr/>
                </a:tc>
                <a:tc>
                  <a:txBody>
                    <a:bodyPr/>
                    <a:lstStyle/>
                    <a:p>
                      <a:pPr algn="ctr"/>
                      <a:r>
                        <a:rPr lang="en-US" altLang="zh-CN" dirty="0"/>
                        <a:t>Results</a:t>
                      </a:r>
                      <a:endParaRPr lang="zh-CN" altLang="en-US" dirty="0"/>
                    </a:p>
                  </a:txBody>
                  <a:tcPr/>
                </a:tc>
                <a:tc>
                  <a:txBody>
                    <a:bodyPr/>
                    <a:lstStyle/>
                    <a:p>
                      <a:pPr algn="ctr"/>
                      <a:r>
                        <a:rPr lang="en-US" altLang="zh-CN" dirty="0"/>
                        <a:t>Discussion</a:t>
                      </a:r>
                      <a:endParaRPr lang="zh-CN" altLang="en-US" dirty="0"/>
                    </a:p>
                  </a:txBody>
                  <a:tcPr/>
                </a:tc>
                <a:extLst>
                  <a:ext uri="{0D108BD9-81ED-4DB2-BD59-A6C34878D82A}">
                    <a16:rowId xmlns:a16="http://schemas.microsoft.com/office/drawing/2014/main" val="847803261"/>
                  </a:ext>
                </a:extLst>
              </a:tr>
              <a:tr h="1149866">
                <a:tc>
                  <a:txBody>
                    <a:bodyPr/>
                    <a:lstStyle/>
                    <a:p>
                      <a:r>
                        <a:rPr lang="en-US" altLang="zh-CN" dirty="0"/>
                        <a:t>1 </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569240433"/>
                  </a:ext>
                </a:extLst>
              </a:tr>
              <a:tr h="353805">
                <a:tc>
                  <a:txBody>
                    <a:bodyPr/>
                    <a:lstStyle/>
                    <a:p>
                      <a:r>
                        <a:rPr lang="en-US" altLang="zh-CN" dirty="0"/>
                        <a:t>2</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984571339"/>
                  </a:ext>
                </a:extLst>
              </a:tr>
              <a:tr h="353805">
                <a:tc>
                  <a:txBody>
                    <a:bodyPr/>
                    <a:lstStyle/>
                    <a:p>
                      <a:r>
                        <a:rPr lang="en-US" altLang="zh-CN" dirty="0"/>
                        <a:t>3 </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699193245"/>
                  </a:ext>
                </a:extLst>
              </a:tr>
              <a:tr h="353805">
                <a:tc>
                  <a:txBody>
                    <a:bodyPr/>
                    <a:lstStyle/>
                    <a:p>
                      <a:r>
                        <a:rPr lang="en-US" altLang="zh-CN" dirty="0"/>
                        <a:t>4</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459977969"/>
                  </a:ext>
                </a:extLst>
              </a:tr>
              <a:tr h="353805">
                <a:tc>
                  <a:txBody>
                    <a:bodyPr/>
                    <a:lstStyle/>
                    <a:p>
                      <a:r>
                        <a:rPr lang="en-US" altLang="zh-CN" dirty="0"/>
                        <a:t>5</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282498161"/>
                  </a:ext>
                </a:extLst>
              </a:tr>
              <a:tr h="353805">
                <a:tc>
                  <a:txBody>
                    <a:bodyPr/>
                    <a:lstStyle/>
                    <a:p>
                      <a:r>
                        <a:rPr lang="en-US" altLang="zh-CN" dirty="0"/>
                        <a:t>6</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54128954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7</a:t>
                      </a:r>
                      <a:endParaRPr lang="zh-CN" altLang="en-US" dirty="0"/>
                    </a:p>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64498356"/>
                  </a:ext>
                </a:extLst>
              </a:tr>
            </a:tbl>
          </a:graphicData>
        </a:graphic>
      </p:graphicFrame>
    </p:spTree>
    <p:extLst>
      <p:ext uri="{BB962C8B-B14F-4D97-AF65-F5344CB8AC3E}">
        <p14:creationId xmlns:p14="http://schemas.microsoft.com/office/powerpoint/2010/main" val="39214306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1266" name="Picture 2"/>
          <p:cNvPicPr>
            <a:picLocks noGrp="1" noChangeAspect="1" noChangeArrowheads="1"/>
          </p:cNvPicPr>
          <p:nvPr>
            <p:ph idx="1"/>
          </p:nvPr>
        </p:nvPicPr>
        <p:blipFill>
          <a:blip r:embed="rId2" cstate="print"/>
          <a:srcRect/>
          <a:stretch>
            <a:fillRect/>
          </a:stretch>
        </p:blipFill>
        <p:spPr bwMode="auto">
          <a:xfrm>
            <a:off x="399993" y="274638"/>
            <a:ext cx="8286807" cy="5840435"/>
          </a:xfrm>
          <a:prstGeom prst="rect">
            <a:avLst/>
          </a:prstGeom>
          <a:noFill/>
          <a:ln w="9525">
            <a:noFill/>
            <a:miter lim="800000"/>
            <a:headEnd/>
            <a:tailEnd/>
          </a:ln>
        </p:spPr>
      </p:pic>
      <p:sp>
        <p:nvSpPr>
          <p:cNvPr id="5" name="文本框 4">
            <a:extLst>
              <a:ext uri="{FF2B5EF4-FFF2-40B4-BE49-F238E27FC236}">
                <a16:creationId xmlns:a16="http://schemas.microsoft.com/office/drawing/2014/main" id="{2A1BA0D1-5134-4B77-B3C8-1911C6648A4C}"/>
              </a:ext>
            </a:extLst>
          </p:cNvPr>
          <p:cNvSpPr txBox="1"/>
          <p:nvPr/>
        </p:nvSpPr>
        <p:spPr>
          <a:xfrm>
            <a:off x="4499992" y="384473"/>
            <a:ext cx="3960440" cy="923330"/>
          </a:xfrm>
          <a:prstGeom prst="rect">
            <a:avLst/>
          </a:prstGeom>
          <a:noFill/>
        </p:spPr>
        <p:txBody>
          <a:bodyPr wrap="square">
            <a:spAutoFit/>
          </a:bodyPr>
          <a:lstStyle/>
          <a:p>
            <a:pPr algn="just"/>
            <a:r>
              <a:rPr lang="en-US" altLang="zh-CN" sz="5400" b="1" kern="100" dirty="0">
                <a:solidFill>
                  <a:schemeClr val="accent4"/>
                </a:solidFill>
                <a:effectLst/>
                <a:latin typeface="Amasis MT Pro Black" panose="020B0604020202020204" pitchFamily="18" charset="0"/>
                <a:ea typeface="等线" panose="02010600030101010101" pitchFamily="2" charset="-122"/>
                <a:cs typeface="Times New Roman" panose="02020603050405020304" pitchFamily="18" charset="0"/>
              </a:rPr>
              <a:t>Thank You</a:t>
            </a:r>
            <a:endParaRPr lang="zh-CN" altLang="zh-CN" sz="5400" kern="100" dirty="0">
              <a:solidFill>
                <a:schemeClr val="accent4"/>
              </a:solidFill>
              <a:effectLst/>
              <a:latin typeface="Amasis MT Pro Black" panose="020B0604020202020204" pitchFamily="18" charset="0"/>
              <a:ea typeface="等线"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868" y="285728"/>
            <a:ext cx="4829180" cy="1643074"/>
          </a:xfrm>
        </p:spPr>
        <p:txBody>
          <a:bodyPr>
            <a:normAutofit/>
          </a:bodyPr>
          <a:lstStyle/>
          <a:p>
            <a:pPr algn="ctr">
              <a:buNone/>
            </a:pPr>
            <a:r>
              <a:rPr lang="en-US" altLang="zh-CN" sz="4800" b="1" dirty="0"/>
              <a:t>      </a:t>
            </a:r>
            <a:r>
              <a:rPr lang="en-US" altLang="zh-CN" sz="4000" b="1" dirty="0"/>
              <a:t>Section  A	</a:t>
            </a:r>
          </a:p>
          <a:p>
            <a:pPr algn="ctr">
              <a:buNone/>
            </a:pPr>
            <a:r>
              <a:rPr lang="en-US" altLang="zh-CN" sz="4000" b="1" dirty="0"/>
              <a:t> Research Paper</a:t>
            </a:r>
            <a:endParaRPr lang="zh-CN" altLang="zh-CN" sz="4000" b="1" i="1" dirty="0"/>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500035" y="285728"/>
            <a:ext cx="3000396" cy="1714512"/>
          </a:xfrm>
          <a:prstGeom prst="rect">
            <a:avLst/>
          </a:prstGeom>
          <a:noFill/>
          <a:ln w="9525">
            <a:noFill/>
            <a:miter lim="800000"/>
            <a:headEnd/>
            <a:tailEnd/>
          </a:ln>
        </p:spPr>
      </p:pic>
      <p:sp>
        <p:nvSpPr>
          <p:cNvPr id="12" name="TextBox 11"/>
          <p:cNvSpPr txBox="1"/>
          <p:nvPr/>
        </p:nvSpPr>
        <p:spPr>
          <a:xfrm>
            <a:off x="785786" y="2357430"/>
            <a:ext cx="7358114" cy="35394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800" b="1" dirty="0"/>
              <a:t>According to the written functions and styles, some other kinds are distinguished. Sometimes each of them plays the function only in one section or even a part of the complete paper. Identify the listed types by the following brief description. An argumentative research paper, An informative research paper, An analytical research paper, A persuasive research paper.</a:t>
            </a:r>
            <a:endParaRPr kumimoji="0" lang="zh-CN" altLang="en-US"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15222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868" y="285728"/>
            <a:ext cx="4829180" cy="1643074"/>
          </a:xfrm>
        </p:spPr>
        <p:txBody>
          <a:bodyPr>
            <a:normAutofit/>
          </a:bodyPr>
          <a:lstStyle/>
          <a:p>
            <a:pPr algn="ctr">
              <a:buNone/>
            </a:pPr>
            <a:r>
              <a:rPr lang="en-US" altLang="zh-CN" sz="4800" b="1" dirty="0"/>
              <a:t>      </a:t>
            </a:r>
            <a:r>
              <a:rPr lang="en-US" altLang="zh-CN" sz="4000" b="1" dirty="0"/>
              <a:t>Section  A	</a:t>
            </a:r>
          </a:p>
          <a:p>
            <a:pPr algn="ctr">
              <a:buNone/>
            </a:pPr>
            <a:r>
              <a:rPr lang="en-US" altLang="zh-CN" sz="4000" b="1" dirty="0"/>
              <a:t> Research Paper</a:t>
            </a:r>
            <a:endParaRPr lang="zh-CN" altLang="zh-CN" sz="4000" b="1" i="1" dirty="0"/>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500035" y="285728"/>
            <a:ext cx="3000396" cy="1714512"/>
          </a:xfrm>
          <a:prstGeom prst="rect">
            <a:avLst/>
          </a:prstGeom>
          <a:noFill/>
          <a:ln w="9525">
            <a:noFill/>
            <a:miter lim="800000"/>
            <a:headEnd/>
            <a:tailEnd/>
          </a:ln>
        </p:spPr>
      </p:pic>
      <p:sp>
        <p:nvSpPr>
          <p:cNvPr id="12" name="TextBox 11"/>
          <p:cNvSpPr txBox="1"/>
          <p:nvPr/>
        </p:nvSpPr>
        <p:spPr>
          <a:xfrm>
            <a:off x="395536" y="2357430"/>
            <a:ext cx="8424936" cy="2677656"/>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Tx/>
              <a:buAutoNum type="arabicParenR"/>
              <a:tabLst/>
              <a:defRPr/>
            </a:pPr>
            <a:r>
              <a:rPr lang="en-US" altLang="zh-CN" sz="2400" dirty="0">
                <a:solidFill>
                  <a:srgbClr val="0070C0"/>
                </a:solidFill>
              </a:rPr>
              <a:t>__________________</a:t>
            </a:r>
            <a:r>
              <a:rPr lang="en-US" altLang="zh-CN" sz="2400" u="sng" dirty="0">
                <a:solidFill>
                  <a:srgbClr val="0070C0"/>
                </a:solidFill>
              </a:rPr>
              <a:t>    </a:t>
            </a:r>
            <a:r>
              <a:rPr lang="en-US" altLang="zh-CN" sz="2400" dirty="0">
                <a:solidFill>
                  <a:srgbClr val="0070C0"/>
                </a:solidFill>
              </a:rPr>
              <a:t>_ presents two sides on research paper topics and the writer assumes a position and presents facts and authoritative opinions to defend his/her side for the purpose to convince readers. </a:t>
            </a:r>
          </a:p>
          <a:p>
            <a:pPr marR="0" lvl="0" algn="just" defTabSz="914400" rtl="0" eaLnBrk="1" fontAlgn="auto" latinLnBrk="0" hangingPunct="1">
              <a:lnSpc>
                <a:spcPct val="100000"/>
              </a:lnSpc>
              <a:spcBef>
                <a:spcPts val="0"/>
              </a:spcBef>
              <a:spcAft>
                <a:spcPts val="0"/>
              </a:spcAft>
              <a:buClrTx/>
              <a:buSzTx/>
              <a:tabLst/>
              <a:defRPr/>
            </a:pPr>
            <a:r>
              <a:rPr lang="en-US" altLang="zh-CN" sz="2400" dirty="0">
                <a:solidFill>
                  <a:srgbClr val="0070C0"/>
                </a:solidFill>
              </a:rPr>
              <a:t>2) ___________________ allows the writer to have an opportunity to convince   or influence his targeted readers. It usually leaves no chances for readers to ask further questions. </a:t>
            </a:r>
          </a:p>
        </p:txBody>
      </p:sp>
      <p:sp>
        <p:nvSpPr>
          <p:cNvPr id="2" name="文本框 1"/>
          <p:cNvSpPr txBox="1"/>
          <p:nvPr/>
        </p:nvSpPr>
        <p:spPr>
          <a:xfrm>
            <a:off x="939903" y="2285992"/>
            <a:ext cx="3384376" cy="369332"/>
          </a:xfrm>
          <a:prstGeom prst="rect">
            <a:avLst/>
          </a:prstGeom>
          <a:noFill/>
        </p:spPr>
        <p:txBody>
          <a:bodyPr wrap="square" rtlCol="0">
            <a:spAutoFit/>
          </a:bodyPr>
          <a:lstStyle/>
          <a:p>
            <a:r>
              <a:rPr lang="en-US" altLang="zh-CN" dirty="0">
                <a:solidFill>
                  <a:srgbClr val="FF0000"/>
                </a:solidFill>
              </a:rPr>
              <a:t>An argumentative research paper</a:t>
            </a:r>
            <a:endParaRPr lang="zh-CN" altLang="en-US" dirty="0">
              <a:solidFill>
                <a:srgbClr val="FF0000"/>
              </a:solidFill>
            </a:endParaRPr>
          </a:p>
        </p:txBody>
      </p:sp>
      <p:sp>
        <p:nvSpPr>
          <p:cNvPr id="4" name="文本框 3"/>
          <p:cNvSpPr txBox="1"/>
          <p:nvPr/>
        </p:nvSpPr>
        <p:spPr>
          <a:xfrm>
            <a:off x="971600" y="3867625"/>
            <a:ext cx="3384376" cy="369332"/>
          </a:xfrm>
          <a:prstGeom prst="rect">
            <a:avLst/>
          </a:prstGeom>
          <a:noFill/>
        </p:spPr>
        <p:txBody>
          <a:bodyPr wrap="square" rtlCol="0">
            <a:spAutoFit/>
          </a:bodyPr>
          <a:lstStyle/>
          <a:p>
            <a:pPr lvl="0"/>
            <a:r>
              <a:rPr lang="en-US" altLang="zh-CN" dirty="0">
                <a:solidFill>
                  <a:srgbClr val="FF0000"/>
                </a:solidFill>
              </a:rPr>
              <a:t>A persuasive research paper</a:t>
            </a:r>
            <a:endParaRPr lang="zh-CN" altLang="en-US" dirty="0">
              <a:solidFill>
                <a:srgbClr val="FF0000"/>
              </a:solidFill>
            </a:endParaRPr>
          </a:p>
        </p:txBody>
      </p:sp>
    </p:spTree>
    <p:extLst>
      <p:ext uri="{BB962C8B-B14F-4D97-AF65-F5344CB8AC3E}">
        <p14:creationId xmlns:p14="http://schemas.microsoft.com/office/powerpoint/2010/main" val="71724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868" y="285728"/>
            <a:ext cx="4829180" cy="1643074"/>
          </a:xfrm>
        </p:spPr>
        <p:txBody>
          <a:bodyPr>
            <a:normAutofit/>
          </a:bodyPr>
          <a:lstStyle/>
          <a:p>
            <a:pPr algn="ctr">
              <a:buNone/>
            </a:pPr>
            <a:r>
              <a:rPr lang="en-US" altLang="zh-CN" sz="4000" b="1" dirty="0"/>
              <a:t>      Section  A	</a:t>
            </a:r>
          </a:p>
          <a:p>
            <a:pPr algn="ctr">
              <a:buNone/>
            </a:pPr>
            <a:r>
              <a:rPr lang="en-US" altLang="zh-CN" sz="4000" b="1" dirty="0"/>
              <a:t> Research Paper</a:t>
            </a:r>
            <a:endParaRPr lang="zh-CN" altLang="zh-CN" sz="4000" b="1" i="1" dirty="0"/>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500035" y="285728"/>
            <a:ext cx="3000396" cy="1714512"/>
          </a:xfrm>
          <a:prstGeom prst="rect">
            <a:avLst/>
          </a:prstGeom>
          <a:noFill/>
          <a:ln w="9525">
            <a:noFill/>
            <a:miter lim="800000"/>
            <a:headEnd/>
            <a:tailEnd/>
          </a:ln>
        </p:spPr>
      </p:pic>
      <p:sp>
        <p:nvSpPr>
          <p:cNvPr id="12" name="TextBox 11"/>
          <p:cNvSpPr txBox="1"/>
          <p:nvPr/>
        </p:nvSpPr>
        <p:spPr>
          <a:xfrm>
            <a:off x="785786" y="2357430"/>
            <a:ext cx="7358114" cy="4154984"/>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lang="en-US" altLang="zh-CN" sz="2400" dirty="0">
                <a:solidFill>
                  <a:srgbClr val="0070C0"/>
                </a:solidFill>
              </a:rPr>
              <a:t>3) ___________________, essentially a sub-type of an informative research paper, is a type of paper that presents information on the topic. However, instead of merely presenting the information, the writer must be able to conduct factual analysis of the data to evaluate his research materials in an unbiased manner. </a:t>
            </a:r>
          </a:p>
          <a:p>
            <a:pPr marR="0" lvl="0" algn="just" defTabSz="914400" rtl="0" eaLnBrk="1" fontAlgn="auto" latinLnBrk="0" hangingPunct="1">
              <a:lnSpc>
                <a:spcPct val="100000"/>
              </a:lnSpc>
              <a:spcBef>
                <a:spcPts val="0"/>
              </a:spcBef>
              <a:spcAft>
                <a:spcPts val="0"/>
              </a:spcAft>
              <a:buClrTx/>
              <a:buSzTx/>
              <a:tabLst/>
              <a:defRPr/>
            </a:pPr>
            <a:r>
              <a:rPr lang="en-US" altLang="zh-CN" sz="2400" dirty="0">
                <a:solidFill>
                  <a:srgbClr val="0070C0"/>
                </a:solidFill>
              </a:rPr>
              <a:t>4) ___________________ reports new information on a certain topic. Data on this type of study may also be used to prove or disprove an existing concept, so that it should offer readers sufficient information on the topic. Analysis and comparison are certainly applied.</a:t>
            </a:r>
            <a:endParaRPr kumimoji="0" lang="zh-CN" altLang="en-US" sz="2400" b="0" i="0" u="none" strike="noStrike" kern="1200" cap="none" spc="0" normalizeH="0" baseline="0" noProof="0" dirty="0">
              <a:ln>
                <a:noFill/>
              </a:ln>
              <a:solidFill>
                <a:srgbClr val="0070C0"/>
              </a:solidFill>
              <a:effectLst/>
              <a:uLnTx/>
              <a:uFillTx/>
              <a:latin typeface="Calibri"/>
              <a:ea typeface="宋体" panose="02010600030101010101" pitchFamily="2" charset="-122"/>
              <a:cs typeface="+mn-cs"/>
            </a:endParaRPr>
          </a:p>
        </p:txBody>
      </p:sp>
      <p:sp>
        <p:nvSpPr>
          <p:cNvPr id="2" name="文本框 1"/>
          <p:cNvSpPr txBox="1"/>
          <p:nvPr/>
        </p:nvSpPr>
        <p:spPr>
          <a:xfrm>
            <a:off x="1187624" y="2357430"/>
            <a:ext cx="2952328" cy="369332"/>
          </a:xfrm>
          <a:prstGeom prst="rect">
            <a:avLst/>
          </a:prstGeom>
          <a:noFill/>
        </p:spPr>
        <p:txBody>
          <a:bodyPr wrap="square" rtlCol="0">
            <a:spAutoFit/>
          </a:bodyPr>
          <a:lstStyle/>
          <a:p>
            <a:r>
              <a:rPr lang="en-US" altLang="zh-CN" dirty="0">
                <a:solidFill>
                  <a:srgbClr val="FF0000"/>
                </a:solidFill>
              </a:rPr>
              <a:t>An analytical research paper</a:t>
            </a:r>
            <a:endParaRPr lang="zh-CN" altLang="en-US" dirty="0">
              <a:solidFill>
                <a:srgbClr val="FF0000"/>
              </a:solidFill>
            </a:endParaRPr>
          </a:p>
        </p:txBody>
      </p:sp>
      <p:sp>
        <p:nvSpPr>
          <p:cNvPr id="13" name="文本框 12"/>
          <p:cNvSpPr txBox="1"/>
          <p:nvPr/>
        </p:nvSpPr>
        <p:spPr>
          <a:xfrm>
            <a:off x="1187624" y="4558355"/>
            <a:ext cx="3240360" cy="369332"/>
          </a:xfrm>
          <a:prstGeom prst="rect">
            <a:avLst/>
          </a:prstGeom>
          <a:noFill/>
        </p:spPr>
        <p:txBody>
          <a:bodyPr wrap="square" rtlCol="0">
            <a:spAutoFit/>
          </a:bodyPr>
          <a:lstStyle/>
          <a:p>
            <a:r>
              <a:rPr lang="en-US" altLang="zh-CN" dirty="0">
                <a:solidFill>
                  <a:srgbClr val="FF0000"/>
                </a:solidFill>
              </a:rPr>
              <a:t>An informative research paper</a:t>
            </a:r>
            <a:endParaRPr lang="zh-CN" altLang="en-US" dirty="0">
              <a:solidFill>
                <a:srgbClr val="FF0000"/>
              </a:solidFill>
            </a:endParaRPr>
          </a:p>
        </p:txBody>
      </p:sp>
    </p:spTree>
    <p:extLst>
      <p:ext uri="{BB962C8B-B14F-4D97-AF65-F5344CB8AC3E}">
        <p14:creationId xmlns:p14="http://schemas.microsoft.com/office/powerpoint/2010/main" val="328556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868" y="285728"/>
            <a:ext cx="4829180" cy="1643074"/>
          </a:xfrm>
        </p:spPr>
        <p:txBody>
          <a:bodyPr>
            <a:normAutofit/>
          </a:bodyPr>
          <a:lstStyle/>
          <a:p>
            <a:pPr algn="ctr">
              <a:buNone/>
            </a:pPr>
            <a:r>
              <a:rPr lang="en-US" altLang="zh-CN" sz="4800" b="1" dirty="0"/>
              <a:t>      </a:t>
            </a:r>
            <a:r>
              <a:rPr lang="en-US" altLang="zh-CN" sz="4000" b="1" dirty="0"/>
              <a:t>Section  A	</a:t>
            </a:r>
          </a:p>
          <a:p>
            <a:pPr algn="ctr">
              <a:buNone/>
            </a:pPr>
            <a:r>
              <a:rPr lang="en-US" altLang="zh-CN" sz="4000" b="1" dirty="0"/>
              <a:t> Research Paper</a:t>
            </a:r>
            <a:endParaRPr lang="zh-CN" altLang="zh-CN" sz="4000" b="1" i="1" dirty="0"/>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500035" y="285728"/>
            <a:ext cx="3000396" cy="1714512"/>
          </a:xfrm>
          <a:prstGeom prst="rect">
            <a:avLst/>
          </a:prstGeom>
          <a:noFill/>
          <a:ln w="9525">
            <a:noFill/>
            <a:miter lim="800000"/>
            <a:headEnd/>
            <a:tailEnd/>
          </a:ln>
        </p:spPr>
      </p:pic>
      <p:sp>
        <p:nvSpPr>
          <p:cNvPr id="12" name="TextBox 11"/>
          <p:cNvSpPr txBox="1"/>
          <p:nvPr/>
        </p:nvSpPr>
        <p:spPr>
          <a:xfrm>
            <a:off x="785786" y="2357430"/>
            <a:ext cx="735811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 name="TextBox 11">
            <a:extLst>
              <a:ext uri="{FF2B5EF4-FFF2-40B4-BE49-F238E27FC236}">
                <a16:creationId xmlns:a16="http://schemas.microsoft.com/office/drawing/2014/main" id="{2DB9844B-6370-4B6F-8F9B-1B78782E3A7C}"/>
              </a:ext>
            </a:extLst>
          </p:cNvPr>
          <p:cNvSpPr txBox="1"/>
          <p:nvPr/>
        </p:nvSpPr>
        <p:spPr>
          <a:xfrm>
            <a:off x="611560" y="2509830"/>
            <a:ext cx="7992888" cy="378565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b="1" dirty="0"/>
              <a:t>3. From Exercises 1 and 2 we may have been aware of two main components in a research paper writing: research quality and writing skills. Look at the words and phrases in the list below and classify them into research quality and writing skills of a research paper.</a:t>
            </a:r>
            <a:r>
              <a:rPr lang="en-US" altLang="zh-CN" dirty="0"/>
              <a:t> </a:t>
            </a:r>
            <a:endParaRPr lang="en-US" altLang="zh-CN" dirty="0">
              <a:solidFill>
                <a:srgbClr val="0070C0"/>
              </a:solidFill>
            </a:endParaRPr>
          </a:p>
          <a:p>
            <a:pPr marL="457200" marR="0" lvl="0" indent="-457200" algn="just" defTabSz="914400" rtl="0" eaLnBrk="1" fontAlgn="auto" latinLnBrk="0" hangingPunct="1">
              <a:lnSpc>
                <a:spcPct val="100000"/>
              </a:lnSpc>
              <a:spcBef>
                <a:spcPts val="0"/>
              </a:spcBef>
              <a:spcAft>
                <a:spcPts val="0"/>
              </a:spcAft>
              <a:buClrTx/>
              <a:buSzTx/>
              <a:buFontTx/>
              <a:buAutoNum type="arabicParenR"/>
              <a:tabLst/>
              <a:defRPr/>
            </a:pPr>
            <a:r>
              <a:rPr lang="en-US" altLang="zh-CN" sz="2400" dirty="0">
                <a:solidFill>
                  <a:srgbClr val="0070C0"/>
                </a:solidFill>
              </a:rPr>
              <a:t>correct grammar           2) formal style           3) creativity </a:t>
            </a:r>
          </a:p>
          <a:p>
            <a:pPr marR="0" lvl="0" algn="just" defTabSz="914400" rtl="0" eaLnBrk="1" fontAlgn="auto" latinLnBrk="0" hangingPunct="1">
              <a:lnSpc>
                <a:spcPct val="100000"/>
              </a:lnSpc>
              <a:spcBef>
                <a:spcPts val="0"/>
              </a:spcBef>
              <a:spcAft>
                <a:spcPts val="0"/>
              </a:spcAft>
              <a:buClrTx/>
              <a:buSzTx/>
              <a:tabLst/>
              <a:defRPr/>
            </a:pPr>
            <a:r>
              <a:rPr lang="en-US" altLang="zh-CN" sz="2400" dirty="0">
                <a:solidFill>
                  <a:srgbClr val="0070C0"/>
                </a:solidFill>
              </a:rPr>
              <a:t>4)  complex sentences        5) standardization    6) originality </a:t>
            </a:r>
          </a:p>
          <a:p>
            <a:pPr marR="0" lvl="0" algn="just" defTabSz="914400" rtl="0" eaLnBrk="1" fontAlgn="auto" latinLnBrk="0" hangingPunct="1">
              <a:lnSpc>
                <a:spcPct val="100000"/>
              </a:lnSpc>
              <a:spcBef>
                <a:spcPts val="0"/>
              </a:spcBef>
              <a:spcAft>
                <a:spcPts val="0"/>
              </a:spcAft>
              <a:buClrTx/>
              <a:buSzTx/>
              <a:tabLst/>
              <a:defRPr/>
            </a:pPr>
            <a:r>
              <a:rPr lang="en-US" altLang="zh-CN" sz="2400" dirty="0">
                <a:solidFill>
                  <a:srgbClr val="0070C0"/>
                </a:solidFill>
              </a:rPr>
              <a:t>7)  repeatability                    8)sufficient evidence </a:t>
            </a:r>
          </a:p>
          <a:p>
            <a:pPr marR="0" lvl="0" algn="just" defTabSz="914400" rtl="0" eaLnBrk="1" fontAlgn="auto" latinLnBrk="0" hangingPunct="1">
              <a:lnSpc>
                <a:spcPct val="100000"/>
              </a:lnSpc>
              <a:spcBef>
                <a:spcPts val="0"/>
              </a:spcBef>
              <a:spcAft>
                <a:spcPts val="0"/>
              </a:spcAft>
              <a:buClrTx/>
              <a:buSzTx/>
              <a:tabLst/>
              <a:defRPr/>
            </a:pPr>
            <a:r>
              <a:rPr lang="en-US" altLang="zh-CN" sz="2400" dirty="0">
                <a:solidFill>
                  <a:srgbClr val="0070C0"/>
                </a:solidFill>
              </a:rPr>
              <a:t>9) academic significance    10) accurate expressions </a:t>
            </a:r>
          </a:p>
          <a:p>
            <a:pPr marR="0" lvl="0" algn="just" defTabSz="914400" rtl="0" eaLnBrk="1" fontAlgn="auto" latinLnBrk="0" hangingPunct="1">
              <a:lnSpc>
                <a:spcPct val="100000"/>
              </a:lnSpc>
              <a:spcBef>
                <a:spcPts val="0"/>
              </a:spcBef>
              <a:spcAft>
                <a:spcPts val="0"/>
              </a:spcAft>
              <a:buClrTx/>
              <a:buSzTx/>
              <a:tabLst/>
              <a:defRPr/>
            </a:pPr>
            <a:r>
              <a:rPr lang="en-US" altLang="zh-CN" sz="2400" dirty="0">
                <a:solidFill>
                  <a:srgbClr val="0070C0"/>
                </a:solidFill>
              </a:rPr>
              <a:t>11) Academic property    12)logical development of meaning  13) correct journal format  14) convincing and valid </a:t>
            </a:r>
          </a:p>
          <a:p>
            <a:pPr marR="0" lvl="0" algn="just" defTabSz="914400" rtl="0" eaLnBrk="1" fontAlgn="auto" latinLnBrk="0" hangingPunct="1">
              <a:lnSpc>
                <a:spcPct val="100000"/>
              </a:lnSpc>
              <a:spcBef>
                <a:spcPts val="0"/>
              </a:spcBef>
              <a:spcAft>
                <a:spcPts val="0"/>
              </a:spcAft>
              <a:buClrTx/>
              <a:buSzTx/>
              <a:tabLst/>
              <a:defRPr/>
            </a:pPr>
            <a:r>
              <a:rPr lang="en-US" altLang="zh-CN" sz="2400" dirty="0">
                <a:solidFill>
                  <a:srgbClr val="0070C0"/>
                </a:solidFill>
              </a:rPr>
              <a:t>15) complete, concise, clear and coherent </a:t>
            </a:r>
          </a:p>
        </p:txBody>
      </p:sp>
      <p:sp>
        <p:nvSpPr>
          <p:cNvPr id="2" name="矩形 1">
            <a:extLst>
              <a:ext uri="{FF2B5EF4-FFF2-40B4-BE49-F238E27FC236}">
                <a16:creationId xmlns:a16="http://schemas.microsoft.com/office/drawing/2014/main" id="{06418D89-6A65-6748-1CE9-A6FE6A5FEC51}"/>
              </a:ext>
            </a:extLst>
          </p:cNvPr>
          <p:cNvSpPr/>
          <p:nvPr/>
        </p:nvSpPr>
        <p:spPr>
          <a:xfrm>
            <a:off x="6402091" y="3583323"/>
            <a:ext cx="1728192" cy="43204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E655E905-BB90-C07A-70D4-2936D21F7F2C}"/>
              </a:ext>
            </a:extLst>
          </p:cNvPr>
          <p:cNvSpPr/>
          <p:nvPr/>
        </p:nvSpPr>
        <p:spPr>
          <a:xfrm>
            <a:off x="6402091" y="4015371"/>
            <a:ext cx="1728192" cy="43204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323B71BD-AE28-2D3C-3F95-BA5CBC1677AF}"/>
              </a:ext>
            </a:extLst>
          </p:cNvPr>
          <p:cNvSpPr/>
          <p:nvPr/>
        </p:nvSpPr>
        <p:spPr>
          <a:xfrm>
            <a:off x="611560" y="4386616"/>
            <a:ext cx="2232248" cy="3385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575FBC47-7316-1E57-1E6E-3D95FCA2C26C}"/>
              </a:ext>
            </a:extLst>
          </p:cNvPr>
          <p:cNvSpPr/>
          <p:nvPr/>
        </p:nvSpPr>
        <p:spPr>
          <a:xfrm>
            <a:off x="611560" y="4786646"/>
            <a:ext cx="3096344" cy="3385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a:extLst>
              <a:ext uri="{FF2B5EF4-FFF2-40B4-BE49-F238E27FC236}">
                <a16:creationId xmlns:a16="http://schemas.microsoft.com/office/drawing/2014/main" id="{CBA42693-4783-1237-040D-204B83484047}"/>
              </a:ext>
            </a:extLst>
          </p:cNvPr>
          <p:cNvSpPr/>
          <p:nvPr/>
        </p:nvSpPr>
        <p:spPr>
          <a:xfrm>
            <a:off x="611560" y="5186676"/>
            <a:ext cx="3096344" cy="3385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74616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7" grpId="0" animBg="1"/>
      <p:bldP spid="8"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2259</TotalTime>
  <Words>4543</Words>
  <Application>Microsoft Office PowerPoint</Application>
  <PresentationFormat>全屏显示(4:3)</PresentationFormat>
  <Paragraphs>364</Paragraphs>
  <Slides>58</Slides>
  <Notes>0</Notes>
  <HiddenSlides>5</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58</vt:i4>
      </vt:variant>
    </vt:vector>
  </HeadingPairs>
  <TitlesOfParts>
    <vt:vector size="63" baseType="lpstr">
      <vt:lpstr>等线</vt:lpstr>
      <vt:lpstr>Amasis MT Pro Black</vt:lpstr>
      <vt:lpstr>Arial</vt:lpstr>
      <vt:lpstr>Calibri</vt:lpstr>
      <vt:lpstr>Office 主题</vt:lpstr>
      <vt:lpstr>PowerPoint 演示文稿</vt:lpstr>
      <vt:lpstr>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Section  B                      AIMRD Structure    </vt:lpstr>
      <vt:lpstr>                      Section  B                      AIMRD Structure    </vt:lpstr>
      <vt:lpstr>                      Section  B                      AIMRD Structure    </vt:lpstr>
      <vt:lpstr>                      Section  B                      AIMRD Structure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Section  B                      AIMRD Structure    </vt:lpstr>
      <vt:lpstr>PowerPoint 演示文稿</vt:lpstr>
      <vt:lpstr>PowerPoint 演示文稿</vt:lpstr>
      <vt:lpstr>                      Section  B                      AIMRD Structure    </vt:lpstr>
      <vt:lpstr>                      Section  B                      AIMRD Structure    </vt:lpstr>
      <vt:lpstr>                 Section  C Title  </vt:lpstr>
      <vt:lpstr>                 Section  C Title  </vt:lpstr>
      <vt:lpstr>                 Section  C Title  </vt:lpstr>
      <vt:lpstr>                 Section  C Title  </vt:lpstr>
      <vt:lpstr>                 Section  C Title  </vt:lpstr>
      <vt:lpstr>                 Section  C Title  </vt:lpstr>
      <vt:lpstr>                 Section  C Title  </vt:lpstr>
      <vt:lpstr>                 Section  C Title  </vt:lpstr>
      <vt:lpstr>                 Section  C Title  </vt:lpstr>
      <vt:lpstr>                 Section  C Title  </vt:lpstr>
      <vt:lpstr>                 Section  C Title  </vt:lpstr>
      <vt:lpstr>Summary </vt:lpstr>
      <vt:lpstr>Summary </vt:lpstr>
      <vt:lpstr>Summary </vt:lpstr>
      <vt:lpstr>Section E  Formal Style </vt:lpstr>
      <vt:lpstr>Section E  Formal Style </vt:lpstr>
      <vt:lpstr>Section E  Formal Style </vt:lpstr>
      <vt:lpstr>Section E  Formal Style </vt:lpstr>
      <vt:lpstr>                      homework                      AIMRD Structure    </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lx-gzj</dc:creator>
  <cp:lastModifiedBy>jxl</cp:lastModifiedBy>
  <cp:revision>125</cp:revision>
  <dcterms:created xsi:type="dcterms:W3CDTF">2021-07-05T05:41:38Z</dcterms:created>
  <dcterms:modified xsi:type="dcterms:W3CDTF">2024-06-20T00:36:57Z</dcterms:modified>
</cp:coreProperties>
</file>