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5" r:id="rId5"/>
    <p:sldId id="261" r:id="rId6"/>
    <p:sldId id="266" r:id="rId7"/>
    <p:sldId id="267" r:id="rId8"/>
    <p:sldId id="268" r:id="rId9"/>
    <p:sldId id="269" r:id="rId10"/>
    <p:sldId id="270" r:id="rId11"/>
    <p:sldId id="271" r:id="rId12"/>
    <p:sldId id="272" r:id="rId13"/>
    <p:sldId id="273" r:id="rId14"/>
    <p:sldId id="275" r:id="rId15"/>
    <p:sldId id="274" r:id="rId16"/>
    <p:sldId id="281" r:id="rId17"/>
    <p:sldId id="276" r:id="rId18"/>
    <p:sldId id="277" r:id="rId19"/>
    <p:sldId id="279" r:id="rId20"/>
    <p:sldId id="280" r:id="rId21"/>
    <p:sldId id="259" r:id="rId22"/>
  </p:sldIdLst>
  <p:sldSz cx="12192000" cy="6858000"/>
  <p:notesSz cx="6858000" cy="9144000"/>
  <p:embeddedFontLst>
    <p:embeddedFont>
      <p:font typeface="Lato Black" panose="020F0502020204030203" pitchFamily="34" charset="0"/>
      <p:bold r:id="rId24"/>
      <p:boldItalic r:id="rId25"/>
    </p:embeddedFont>
    <p:embeddedFont>
      <p:font typeface="Libre Baskerville" panose="02000000000000000000"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689A4-00A5-43A6-8D66-9EA173606EDE}" v="39" dt="2024-10-18T11:29:10.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9" autoAdjust="0"/>
    <p:restoredTop sz="94660"/>
  </p:normalViewPr>
  <p:slideViewPr>
    <p:cSldViewPr snapToGrid="0">
      <p:cViewPr varScale="1">
        <p:scale>
          <a:sx n="58" d="100"/>
          <a:sy n="58" d="100"/>
        </p:scale>
        <p:origin x="8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a sagi" userId="5bf079caaf55b0ed" providerId="LiveId" clId="{AE37BECB-2B90-4500-A93F-D86066230B54}"/>
    <pc:docChg chg="delSld">
      <pc:chgData name="Rohitha sagi" userId="5bf079caaf55b0ed" providerId="LiveId" clId="{AE37BECB-2B90-4500-A93F-D86066230B54}" dt="2024-10-19T04:24:58.591" v="1" actId="2696"/>
      <pc:docMkLst>
        <pc:docMk/>
      </pc:docMkLst>
      <pc:sldChg chg="del">
        <pc:chgData name="Rohitha sagi" userId="5bf079caaf55b0ed" providerId="LiveId" clId="{AE37BECB-2B90-4500-A93F-D86066230B54}" dt="2024-10-19T04:24:58.591" v="1" actId="2696"/>
        <pc:sldMkLst>
          <pc:docMk/>
          <pc:sldMk cId="1025718825" sldId="278"/>
        </pc:sldMkLst>
      </pc:sldChg>
      <pc:sldChg chg="del">
        <pc:chgData name="Rohitha sagi" userId="5bf079caaf55b0ed" providerId="LiveId" clId="{AE37BECB-2B90-4500-A93F-D86066230B54}" dt="2024-10-19T03:53:38.200" v="0" actId="2696"/>
        <pc:sldMkLst>
          <pc:docMk/>
          <pc:sldMk cId="379014281"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288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83790" y="3717986"/>
            <a:ext cx="7246189"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u="none" strike="noStrike" cap="none" dirty="0">
                <a:solidFill>
                  <a:schemeClr val="dk1"/>
                </a:solidFill>
                <a:latin typeface="Calibri"/>
                <a:ea typeface="Calibri"/>
                <a:cs typeface="Calibri"/>
                <a:sym typeface="Calibri"/>
              </a:rPr>
              <a:t>Analysis on cameras in Flipkart Website</a:t>
            </a: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2528-14A5-5E57-3A31-0092E2007021}"/>
              </a:ext>
            </a:extLst>
          </p:cNvPr>
          <p:cNvSpPr>
            <a:spLocks noGrp="1"/>
          </p:cNvSpPr>
          <p:nvPr>
            <p:ph type="title"/>
          </p:nvPr>
        </p:nvSpPr>
        <p:spPr>
          <a:xfrm>
            <a:off x="838200" y="1"/>
            <a:ext cx="10515600" cy="1300668"/>
          </a:xfrm>
        </p:spPr>
        <p:txBody>
          <a:bodyPr>
            <a:normAutofit/>
          </a:bodyPr>
          <a:lstStyle/>
          <a:p>
            <a:r>
              <a:rPr lang="en-IN" sz="3600" b="1" u="sng" dirty="0">
                <a:solidFill>
                  <a:srgbClr val="FF0000"/>
                </a:solidFill>
                <a:effectLst>
                  <a:outerShdw blurRad="38100" dist="38100" dir="2700000" algn="tl">
                    <a:srgbClr val="000000">
                      <a:alpha val="43137"/>
                    </a:srgbClr>
                  </a:outerShdw>
                </a:effectLst>
              </a:rPr>
              <a:t>Plotting for Pixels and WiFi Connectivity</a:t>
            </a:r>
          </a:p>
        </p:txBody>
      </p:sp>
      <p:pic>
        <p:nvPicPr>
          <p:cNvPr id="5" name="Picture 4">
            <a:extLst>
              <a:ext uri="{FF2B5EF4-FFF2-40B4-BE49-F238E27FC236}">
                <a16:creationId xmlns:a16="http://schemas.microsoft.com/office/drawing/2014/main" id="{5C16CDA3-40A7-C324-8159-FCF53878C18F}"/>
              </a:ext>
            </a:extLst>
          </p:cNvPr>
          <p:cNvPicPr>
            <a:picLocks noChangeAspect="1"/>
          </p:cNvPicPr>
          <p:nvPr/>
        </p:nvPicPr>
        <p:blipFill>
          <a:blip r:embed="rId2"/>
          <a:stretch>
            <a:fillRect/>
          </a:stretch>
        </p:blipFill>
        <p:spPr>
          <a:xfrm>
            <a:off x="962225" y="1033360"/>
            <a:ext cx="4921503" cy="4235605"/>
          </a:xfrm>
          <a:prstGeom prst="rect">
            <a:avLst/>
          </a:prstGeom>
        </p:spPr>
      </p:pic>
      <p:pic>
        <p:nvPicPr>
          <p:cNvPr id="7" name="Picture 6">
            <a:extLst>
              <a:ext uri="{FF2B5EF4-FFF2-40B4-BE49-F238E27FC236}">
                <a16:creationId xmlns:a16="http://schemas.microsoft.com/office/drawing/2014/main" id="{862F1791-01B5-8C60-E9FA-C86DD1F7FEF9}"/>
              </a:ext>
            </a:extLst>
          </p:cNvPr>
          <p:cNvPicPr>
            <a:picLocks noChangeAspect="1"/>
          </p:cNvPicPr>
          <p:nvPr/>
        </p:nvPicPr>
        <p:blipFill>
          <a:blip r:embed="rId3"/>
          <a:stretch>
            <a:fillRect/>
          </a:stretch>
        </p:blipFill>
        <p:spPr>
          <a:xfrm>
            <a:off x="6172483" y="1300669"/>
            <a:ext cx="4921503" cy="3700989"/>
          </a:xfrm>
          <a:prstGeom prst="rect">
            <a:avLst/>
          </a:prstGeom>
        </p:spPr>
      </p:pic>
      <p:sp>
        <p:nvSpPr>
          <p:cNvPr id="8" name="TextBox 7">
            <a:extLst>
              <a:ext uri="{FF2B5EF4-FFF2-40B4-BE49-F238E27FC236}">
                <a16:creationId xmlns:a16="http://schemas.microsoft.com/office/drawing/2014/main" id="{BAD362DF-29DA-6FE6-6C5C-77F78010C0DD}"/>
              </a:ext>
            </a:extLst>
          </p:cNvPr>
          <p:cNvSpPr txBox="1"/>
          <p:nvPr/>
        </p:nvSpPr>
        <p:spPr>
          <a:xfrm>
            <a:off x="838200" y="5106799"/>
            <a:ext cx="10091057" cy="1538883"/>
          </a:xfrm>
          <a:prstGeom prst="rect">
            <a:avLst/>
          </a:prstGeom>
          <a:noFill/>
        </p:spPr>
        <p:txBody>
          <a:bodyPr wrap="square" rtlCol="0">
            <a:spAutoFit/>
          </a:bodyPr>
          <a:lstStyle/>
          <a:p>
            <a:pPr algn="l">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Pixels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0" i="0" dirty="0">
                <a:effectLst/>
                <a:latin typeface="Calibri" panose="020F0502020204030204" pitchFamily="34" charset="0"/>
                <a:ea typeface="Calibri" panose="020F0502020204030204" pitchFamily="34" charset="0"/>
                <a:cs typeface="Calibri" panose="020F0502020204030204" pitchFamily="34" charset="0"/>
              </a:rPr>
              <a:t>Most of the data is concentrated near the lower end of the pixel resolution scale , likely below 200 MP , very few outliers are extended upto 1000 MP.</a:t>
            </a:r>
          </a:p>
          <a:p>
            <a:pPr algn="l">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WiFi Connectivity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0" i="0" dirty="0">
                <a:effectLst/>
                <a:latin typeface="Calibri" panose="020F0502020204030204" pitchFamily="34" charset="0"/>
                <a:ea typeface="Calibri" panose="020F0502020204030204" pitchFamily="34" charset="0"/>
                <a:cs typeface="Calibri" panose="020F0502020204030204" pitchFamily="34" charset="0"/>
              </a:rPr>
              <a:t>The bar chart for yes is shorter i.e few of the cameras are having the wifi connectivity.</a:t>
            </a: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bar chart for no is taller i.e most of the cameras are not having the wifi connectivity.</a:t>
            </a:r>
          </a:p>
          <a:p>
            <a:pPr algn="l">
              <a:buFont typeface="Arial" panose="020B0604020202020204" pitchFamily="34" charset="0"/>
              <a:buChar char="•"/>
            </a:pP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596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16CD-EFE7-485F-C565-C9F88E8491AF}"/>
              </a:ext>
            </a:extLst>
          </p:cNvPr>
          <p:cNvSpPr>
            <a:spLocks noGrp="1"/>
          </p:cNvSpPr>
          <p:nvPr>
            <p:ph type="title"/>
          </p:nvPr>
        </p:nvSpPr>
        <p:spPr>
          <a:xfrm>
            <a:off x="533400" y="365126"/>
            <a:ext cx="10515600" cy="615375"/>
          </a:xfrm>
        </p:spPr>
        <p:txBody>
          <a:bodyPr>
            <a:normAutofit fontScale="90000"/>
          </a:bodyPr>
          <a:lstStyle/>
          <a:p>
            <a:r>
              <a:rPr lang="en-US" sz="4900" b="1" u="sng" dirty="0">
                <a:solidFill>
                  <a:srgbClr val="FF0000"/>
                </a:solidFill>
                <a:effectLst>
                  <a:outerShdw blurRad="38100" dist="38100" dir="2700000" algn="tl">
                    <a:srgbClr val="000000">
                      <a:alpha val="43137"/>
                    </a:srgbClr>
                  </a:outerShdw>
                </a:effectLst>
              </a:rPr>
              <a:t>Plotting</a:t>
            </a:r>
            <a:r>
              <a:rPr lang="en-US" b="1" u="sng" dirty="0">
                <a:solidFill>
                  <a:srgbClr val="FF0000"/>
                </a:solidFill>
                <a:effectLst>
                  <a:outerShdw blurRad="38100" dist="38100" dir="2700000" algn="tl">
                    <a:srgbClr val="000000">
                      <a:alpha val="43137"/>
                    </a:srgbClr>
                  </a:outerShdw>
                </a:effectLst>
              </a:rPr>
              <a:t> for Ratings</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5541EF5-DBEA-3E2B-9F4B-AC7C915F2787}"/>
              </a:ext>
            </a:extLst>
          </p:cNvPr>
          <p:cNvPicPr>
            <a:picLocks noChangeAspect="1"/>
          </p:cNvPicPr>
          <p:nvPr/>
        </p:nvPicPr>
        <p:blipFill>
          <a:blip r:embed="rId2"/>
          <a:stretch>
            <a:fillRect/>
          </a:stretch>
        </p:blipFill>
        <p:spPr>
          <a:xfrm>
            <a:off x="2372399" y="980500"/>
            <a:ext cx="7851254" cy="4470023"/>
          </a:xfrm>
          <a:prstGeom prst="rect">
            <a:avLst/>
          </a:prstGeom>
        </p:spPr>
      </p:pic>
      <p:sp>
        <p:nvSpPr>
          <p:cNvPr id="4" name="TextBox 3">
            <a:extLst>
              <a:ext uri="{FF2B5EF4-FFF2-40B4-BE49-F238E27FC236}">
                <a16:creationId xmlns:a16="http://schemas.microsoft.com/office/drawing/2014/main" id="{C7567393-C25E-FF4F-C087-AA97606040F8}"/>
              </a:ext>
            </a:extLst>
          </p:cNvPr>
          <p:cNvSpPr txBox="1"/>
          <p:nvPr/>
        </p:nvSpPr>
        <p:spPr>
          <a:xfrm>
            <a:off x="627961" y="5450524"/>
            <a:ext cx="11149070" cy="800219"/>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distribution apppears bimodal,with peaks at 0 and 4,5. This could suggest a polarization where most of the items either recieve no rating or highly rated.</a:t>
            </a:r>
          </a:p>
          <a:p>
            <a:endParaRPr lang="en-IN" dirty="0"/>
          </a:p>
        </p:txBody>
      </p:sp>
    </p:spTree>
    <p:extLst>
      <p:ext uri="{BB962C8B-B14F-4D97-AF65-F5344CB8AC3E}">
        <p14:creationId xmlns:p14="http://schemas.microsoft.com/office/powerpoint/2010/main" val="116168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E247-D1B1-3CC6-B12A-953237987286}"/>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Top 10 Cameras in the Data</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A6617C5-796A-8008-81E4-CC7C5875377B}"/>
              </a:ext>
            </a:extLst>
          </p:cNvPr>
          <p:cNvPicPr>
            <a:picLocks noChangeAspect="1"/>
          </p:cNvPicPr>
          <p:nvPr/>
        </p:nvPicPr>
        <p:blipFill>
          <a:blip r:embed="rId2"/>
          <a:stretch>
            <a:fillRect/>
          </a:stretch>
        </p:blipFill>
        <p:spPr>
          <a:xfrm>
            <a:off x="374573" y="1690688"/>
            <a:ext cx="6544020" cy="5029601"/>
          </a:xfrm>
          <a:prstGeom prst="rect">
            <a:avLst/>
          </a:prstGeom>
        </p:spPr>
      </p:pic>
      <p:sp>
        <p:nvSpPr>
          <p:cNvPr id="6" name="TextBox 5">
            <a:extLst>
              <a:ext uri="{FF2B5EF4-FFF2-40B4-BE49-F238E27FC236}">
                <a16:creationId xmlns:a16="http://schemas.microsoft.com/office/drawing/2014/main" id="{39657E03-AFC8-8572-E114-70B1F09FCBA5}"/>
              </a:ext>
            </a:extLst>
          </p:cNvPr>
          <p:cNvSpPr txBox="1"/>
          <p:nvPr/>
        </p:nvSpPr>
        <p:spPr>
          <a:xfrm>
            <a:off x="6797409" y="1894901"/>
            <a:ext cx="4395730" cy="4001095"/>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This shows the top 10 cameras in the data</a:t>
            </a:r>
          </a:p>
          <a:p>
            <a:pPr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Canon , Fujifilm , Sony , Mugo , Drone these are the top 5 cameras based on sales in the data</a:t>
            </a:r>
          </a:p>
          <a:p>
            <a:pPr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There is a noticeable gap between Canon and the other brands, suggesting Canon’s value is significantly higher.</a:t>
            </a:r>
          </a:p>
          <a:p>
            <a:endParaRPr lang="en-IN" dirty="0"/>
          </a:p>
        </p:txBody>
      </p:sp>
    </p:spTree>
    <p:extLst>
      <p:ext uri="{BB962C8B-B14F-4D97-AF65-F5344CB8AC3E}">
        <p14:creationId xmlns:p14="http://schemas.microsoft.com/office/powerpoint/2010/main" val="27027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015-2130-D197-1901-9D2A422F93D7}"/>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Cameras type distribution</a:t>
            </a:r>
            <a:endParaRPr lang="en-IN" b="1" u="sng" dirty="0">
              <a:solidFill>
                <a:srgbClr val="FF0000"/>
              </a:solidFill>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50CDF2CE-3317-1BB5-8133-DDE44A41CEEB}"/>
              </a:ext>
            </a:extLst>
          </p:cNvPr>
          <p:cNvPicPr>
            <a:picLocks noChangeAspect="1"/>
          </p:cNvPicPr>
          <p:nvPr/>
        </p:nvPicPr>
        <p:blipFill>
          <a:blip r:embed="rId2"/>
          <a:stretch>
            <a:fillRect/>
          </a:stretch>
        </p:blipFill>
        <p:spPr>
          <a:xfrm>
            <a:off x="429658" y="1538735"/>
            <a:ext cx="10924142" cy="4069086"/>
          </a:xfrm>
          <a:prstGeom prst="rect">
            <a:avLst/>
          </a:prstGeom>
        </p:spPr>
      </p:pic>
      <p:sp>
        <p:nvSpPr>
          <p:cNvPr id="11" name="TextBox 10">
            <a:extLst>
              <a:ext uri="{FF2B5EF4-FFF2-40B4-BE49-F238E27FC236}">
                <a16:creationId xmlns:a16="http://schemas.microsoft.com/office/drawing/2014/main" id="{8A60A05C-11E2-7260-FD48-7693E73A7E80}"/>
              </a:ext>
            </a:extLst>
          </p:cNvPr>
          <p:cNvSpPr txBox="1"/>
          <p:nvPr/>
        </p:nvSpPr>
        <p:spPr>
          <a:xfrm>
            <a:off x="838200" y="5607821"/>
            <a:ext cx="10058400" cy="58477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first two bars (green and red) are significantly taller than the others, indicating much higher values for these categories.</a:t>
            </a:r>
          </a:p>
        </p:txBody>
      </p:sp>
    </p:spTree>
    <p:extLst>
      <p:ext uri="{BB962C8B-B14F-4D97-AF65-F5344CB8AC3E}">
        <p14:creationId xmlns:p14="http://schemas.microsoft.com/office/powerpoint/2010/main" val="16514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C93E-85CD-30F7-F9A8-E7F7ED17693A}"/>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Pixels vs Ratings</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A88ABF-8FFC-071A-7632-7CEE329A845D}"/>
              </a:ext>
            </a:extLst>
          </p:cNvPr>
          <p:cNvPicPr>
            <a:picLocks noChangeAspect="1"/>
          </p:cNvPicPr>
          <p:nvPr/>
        </p:nvPicPr>
        <p:blipFill>
          <a:blip r:embed="rId2"/>
          <a:stretch>
            <a:fillRect/>
          </a:stretch>
        </p:blipFill>
        <p:spPr>
          <a:xfrm>
            <a:off x="132203" y="1603668"/>
            <a:ext cx="7436386" cy="5098527"/>
          </a:xfrm>
          <a:prstGeom prst="rect">
            <a:avLst/>
          </a:prstGeom>
        </p:spPr>
      </p:pic>
      <p:sp>
        <p:nvSpPr>
          <p:cNvPr id="6" name="TextBox 5">
            <a:extLst>
              <a:ext uri="{FF2B5EF4-FFF2-40B4-BE49-F238E27FC236}">
                <a16:creationId xmlns:a16="http://schemas.microsoft.com/office/drawing/2014/main" id="{8B5038E5-B5BF-9277-E920-4CC03450702F}"/>
              </a:ext>
            </a:extLst>
          </p:cNvPr>
          <p:cNvSpPr txBox="1"/>
          <p:nvPr/>
        </p:nvSpPr>
        <p:spPr>
          <a:xfrm>
            <a:off x="7090017" y="2505670"/>
            <a:ext cx="4555067" cy="92333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Most data points are clustered at the lower end of the pixel count (near 0-200 MP) with high ratings (around 4-5).</a:t>
            </a:r>
          </a:p>
        </p:txBody>
      </p:sp>
    </p:spTree>
    <p:extLst>
      <p:ext uri="{BB962C8B-B14F-4D97-AF65-F5344CB8AC3E}">
        <p14:creationId xmlns:p14="http://schemas.microsoft.com/office/powerpoint/2010/main" val="173516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0316-8D28-0488-6828-5B59DF692A13}"/>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Pixels vs Discount Price</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B2F332AC-4117-D210-3331-35ABA3D729BE}"/>
              </a:ext>
            </a:extLst>
          </p:cNvPr>
          <p:cNvPicPr>
            <a:picLocks noChangeAspect="1"/>
          </p:cNvPicPr>
          <p:nvPr/>
        </p:nvPicPr>
        <p:blipFill>
          <a:blip r:embed="rId2"/>
          <a:stretch>
            <a:fillRect/>
          </a:stretch>
        </p:blipFill>
        <p:spPr>
          <a:xfrm>
            <a:off x="132202" y="1498294"/>
            <a:ext cx="6499952" cy="4673907"/>
          </a:xfrm>
          <a:prstGeom prst="rect">
            <a:avLst/>
          </a:prstGeom>
        </p:spPr>
      </p:pic>
      <p:sp>
        <p:nvSpPr>
          <p:cNvPr id="6" name="TextBox 5">
            <a:extLst>
              <a:ext uri="{FF2B5EF4-FFF2-40B4-BE49-F238E27FC236}">
                <a16:creationId xmlns:a16="http://schemas.microsoft.com/office/drawing/2014/main" id="{CB5C3337-228A-9686-1F36-06107C646313}"/>
              </a:ext>
            </a:extLst>
          </p:cNvPr>
          <p:cNvSpPr txBox="1"/>
          <p:nvPr/>
        </p:nvSpPr>
        <p:spPr>
          <a:xfrm>
            <a:off x="6513876" y="2967335"/>
            <a:ext cx="5346700" cy="923330"/>
          </a:xfrm>
          <a:prstGeom prst="rect">
            <a:avLst/>
          </a:prstGeom>
          <a:noFill/>
        </p:spPr>
        <p:txBody>
          <a:bodyPr wrap="square" rtlCol="0">
            <a:spAutoFit/>
          </a:bodyPr>
          <a:lstStyle/>
          <a:p>
            <a:pPr marL="342900" indent="-342900" algn="l">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The majority of cameras with higher pixel counts do not necessarily have proportionally higher discount prices</a:t>
            </a:r>
          </a:p>
        </p:txBody>
      </p:sp>
    </p:spTree>
    <p:extLst>
      <p:ext uri="{BB962C8B-B14F-4D97-AF65-F5344CB8AC3E}">
        <p14:creationId xmlns:p14="http://schemas.microsoft.com/office/powerpoint/2010/main" val="110625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5422-31ED-4C23-23C7-68ECF14AC302}"/>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Pixels vs Discount</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8658DBD-EC87-5EA4-829C-78B3DC53466F}"/>
              </a:ext>
            </a:extLst>
          </p:cNvPr>
          <p:cNvPicPr>
            <a:picLocks noChangeAspect="1"/>
          </p:cNvPicPr>
          <p:nvPr/>
        </p:nvPicPr>
        <p:blipFill>
          <a:blip r:embed="rId2"/>
          <a:stretch>
            <a:fillRect/>
          </a:stretch>
        </p:blipFill>
        <p:spPr>
          <a:xfrm>
            <a:off x="220337" y="1299990"/>
            <a:ext cx="6320163" cy="5453350"/>
          </a:xfrm>
          <a:prstGeom prst="rect">
            <a:avLst/>
          </a:prstGeom>
        </p:spPr>
      </p:pic>
      <p:sp>
        <p:nvSpPr>
          <p:cNvPr id="6" name="TextBox 5">
            <a:extLst>
              <a:ext uri="{FF2B5EF4-FFF2-40B4-BE49-F238E27FC236}">
                <a16:creationId xmlns:a16="http://schemas.microsoft.com/office/drawing/2014/main" id="{197C0698-99EC-C749-3273-FDE0878293D5}"/>
              </a:ext>
            </a:extLst>
          </p:cNvPr>
          <p:cNvSpPr txBox="1"/>
          <p:nvPr/>
        </p:nvSpPr>
        <p:spPr>
          <a:xfrm>
            <a:off x="6540500" y="2197100"/>
            <a:ext cx="4813300" cy="3693319"/>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Most data points are concentrated at the lower end of the ‘Pixels’ axis, indicating that lower pixel counts are more common.</a:t>
            </a:r>
          </a:p>
          <a:p>
            <a:pPr marL="342900" indent="-34290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data points spread out more along the ‘Discount’ axis, suggesting a wider range of discount percentages.</a:t>
            </a:r>
          </a:p>
          <a:p>
            <a:pPr marL="342900" indent="-342900" algn="l">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There are a few data points with higher pixel counts and varying discounts, but they are sparse compared to the main cluster.</a:t>
            </a:r>
          </a:p>
          <a:p>
            <a:endParaRPr lang="en-IN" dirty="0"/>
          </a:p>
        </p:txBody>
      </p:sp>
    </p:spTree>
    <p:extLst>
      <p:ext uri="{BB962C8B-B14F-4D97-AF65-F5344CB8AC3E}">
        <p14:creationId xmlns:p14="http://schemas.microsoft.com/office/powerpoint/2010/main" val="4100023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C500-01EF-AE29-F5B3-742BAF3B9849}"/>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Top brand based on ratings</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2A9EDF7-F3EF-19D8-1BD0-2837246E0CEE}"/>
              </a:ext>
            </a:extLst>
          </p:cNvPr>
          <p:cNvPicPr>
            <a:picLocks noChangeAspect="1"/>
          </p:cNvPicPr>
          <p:nvPr/>
        </p:nvPicPr>
        <p:blipFill>
          <a:blip r:embed="rId2"/>
          <a:stretch>
            <a:fillRect/>
          </a:stretch>
        </p:blipFill>
        <p:spPr>
          <a:xfrm>
            <a:off x="1612670" y="1422399"/>
            <a:ext cx="7391630" cy="3952875"/>
          </a:xfrm>
          <a:prstGeom prst="rect">
            <a:avLst/>
          </a:prstGeom>
        </p:spPr>
      </p:pic>
      <p:sp>
        <p:nvSpPr>
          <p:cNvPr id="6" name="TextBox 5">
            <a:extLst>
              <a:ext uri="{FF2B5EF4-FFF2-40B4-BE49-F238E27FC236}">
                <a16:creationId xmlns:a16="http://schemas.microsoft.com/office/drawing/2014/main" id="{879413F8-2BD8-F656-7AC8-6F8E687B7021}"/>
              </a:ext>
            </a:extLst>
          </p:cNvPr>
          <p:cNvSpPr txBox="1"/>
          <p:nvPr/>
        </p:nvSpPr>
        <p:spPr>
          <a:xfrm>
            <a:off x="1612670" y="5375275"/>
            <a:ext cx="8280630" cy="677108"/>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Calibri" panose="020F0502020204030204" pitchFamily="34" charset="0"/>
                <a:ea typeface="Calibri" panose="020F0502020204030204" pitchFamily="34" charset="0"/>
                <a:cs typeface="Calibri" panose="020F0502020204030204" pitchFamily="34" charset="0"/>
              </a:rPr>
              <a:t>Nikon , </a:t>
            </a:r>
            <a:r>
              <a:rPr lang="en-US" sz="2400" dirty="0">
                <a:latin typeface="Calibri" panose="020F0502020204030204" pitchFamily="34" charset="0"/>
                <a:ea typeface="Calibri" panose="020F0502020204030204" pitchFamily="34" charset="0"/>
                <a:cs typeface="Calibri" panose="020F0502020204030204" pitchFamily="34" charset="0"/>
              </a:rPr>
              <a:t>Elevea , Adofys </a:t>
            </a:r>
            <a:r>
              <a:rPr lang="en-US" sz="2400" b="0" i="0" dirty="0">
                <a:effectLst/>
                <a:latin typeface="Calibri" panose="020F0502020204030204" pitchFamily="34" charset="0"/>
                <a:ea typeface="Calibri" panose="020F0502020204030204" pitchFamily="34" charset="0"/>
                <a:cs typeface="Calibri" panose="020F0502020204030204" pitchFamily="34" charset="0"/>
              </a:rPr>
              <a:t>are having highest Ratings</a:t>
            </a:r>
          </a:p>
          <a:p>
            <a:endParaRPr lang="en-IN" dirty="0"/>
          </a:p>
        </p:txBody>
      </p:sp>
    </p:spTree>
    <p:extLst>
      <p:ext uri="{BB962C8B-B14F-4D97-AF65-F5344CB8AC3E}">
        <p14:creationId xmlns:p14="http://schemas.microsoft.com/office/powerpoint/2010/main" val="1859423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EA75-9FB4-62BD-6C9D-A7064540DD41}"/>
              </a:ext>
            </a:extLst>
          </p:cNvPr>
          <p:cNvSpPr>
            <a:spLocks noGrp="1"/>
          </p:cNvSpPr>
          <p:nvPr>
            <p:ph type="title"/>
          </p:nvPr>
        </p:nvSpPr>
        <p:spPr>
          <a:xfrm>
            <a:off x="838200" y="365125"/>
            <a:ext cx="10515600" cy="866775"/>
          </a:xfrm>
        </p:spPr>
        <p:txBody>
          <a:bodyPr/>
          <a:lstStyle/>
          <a:p>
            <a:r>
              <a:rPr lang="en-US" dirty="0"/>
              <a:t> </a:t>
            </a:r>
            <a:r>
              <a:rPr lang="en-US" b="1" u="sng" dirty="0">
                <a:solidFill>
                  <a:srgbClr val="FF0000"/>
                </a:solidFill>
                <a:effectLst>
                  <a:outerShdw blurRad="38100" dist="38100" dir="2700000" algn="tl">
                    <a:srgbClr val="000000">
                      <a:alpha val="43137"/>
                    </a:srgbClr>
                  </a:outerShdw>
                </a:effectLst>
              </a:rPr>
              <a:t>Top camera type by Ratings</a:t>
            </a:r>
            <a:endParaRPr lang="en-IN" b="1" u="sng" dirty="0">
              <a:solidFill>
                <a:srgbClr val="FF0000"/>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C7F5BF1F-6209-7B6C-722F-E3E588B1EACC}"/>
              </a:ext>
            </a:extLst>
          </p:cNvPr>
          <p:cNvPicPr>
            <a:picLocks noChangeAspect="1"/>
          </p:cNvPicPr>
          <p:nvPr/>
        </p:nvPicPr>
        <p:blipFill>
          <a:blip r:embed="rId2"/>
          <a:stretch>
            <a:fillRect/>
          </a:stretch>
        </p:blipFill>
        <p:spPr>
          <a:xfrm>
            <a:off x="1092200" y="1231900"/>
            <a:ext cx="8851900" cy="3517899"/>
          </a:xfrm>
          <a:prstGeom prst="rect">
            <a:avLst/>
          </a:prstGeom>
        </p:spPr>
      </p:pic>
      <p:sp>
        <p:nvSpPr>
          <p:cNvPr id="9" name="TextBox 8">
            <a:extLst>
              <a:ext uri="{FF2B5EF4-FFF2-40B4-BE49-F238E27FC236}">
                <a16:creationId xmlns:a16="http://schemas.microsoft.com/office/drawing/2014/main" id="{EC6BC707-5FA0-3C26-9F6E-700B86A053C8}"/>
              </a:ext>
            </a:extLst>
          </p:cNvPr>
          <p:cNvSpPr txBox="1"/>
          <p:nvPr/>
        </p:nvSpPr>
        <p:spPr>
          <a:xfrm>
            <a:off x="838200" y="4914900"/>
            <a:ext cx="10769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Print , video , Instant cameras has the highest rating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1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C5D8-0757-49E7-E508-3C89EAE9EC2E}"/>
              </a:ext>
            </a:extLst>
          </p:cNvPr>
          <p:cNvSpPr>
            <a:spLocks noGrp="1"/>
          </p:cNvSpPr>
          <p:nvPr>
            <p:ph type="title"/>
          </p:nvPr>
        </p:nvSpPr>
        <p:spPr>
          <a:xfrm>
            <a:off x="838200" y="365126"/>
            <a:ext cx="10515600" cy="460374"/>
          </a:xfrm>
        </p:spPr>
        <p:txBody>
          <a:bodyPr>
            <a:normAutofit fontScale="90000"/>
          </a:bodyPr>
          <a:lstStyle/>
          <a:p>
            <a:r>
              <a:rPr lang="en-US" b="1" u="sng" dirty="0">
                <a:solidFill>
                  <a:srgbClr val="FF0000"/>
                </a:solidFill>
                <a:effectLst>
                  <a:outerShdw blurRad="38100" dist="38100" dir="2700000" algn="tl">
                    <a:srgbClr val="000000">
                      <a:alpha val="43137"/>
                    </a:srgbClr>
                  </a:outerShdw>
                </a:effectLst>
              </a:rPr>
              <a:t>Scatterplot</a:t>
            </a:r>
            <a:endParaRPr lang="en-IN" b="1" u="sng" dirty="0">
              <a:solidFill>
                <a:srgbClr val="FF0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1D6F159-D8EA-02EB-F7AA-444F2226D7C6}"/>
              </a:ext>
            </a:extLst>
          </p:cNvPr>
          <p:cNvPicPr>
            <a:picLocks noChangeAspect="1"/>
          </p:cNvPicPr>
          <p:nvPr/>
        </p:nvPicPr>
        <p:blipFill>
          <a:blip r:embed="rId2"/>
          <a:stretch>
            <a:fillRect/>
          </a:stretch>
        </p:blipFill>
        <p:spPr>
          <a:xfrm>
            <a:off x="495300" y="1052455"/>
            <a:ext cx="11201400" cy="5094957"/>
          </a:xfrm>
          <a:prstGeom prst="rect">
            <a:avLst/>
          </a:prstGeom>
        </p:spPr>
      </p:pic>
    </p:spTree>
    <p:extLst>
      <p:ext uri="{BB962C8B-B14F-4D97-AF65-F5344CB8AC3E}">
        <p14:creationId xmlns:p14="http://schemas.microsoft.com/office/powerpoint/2010/main" val="16964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      </a:t>
            </a:r>
            <a:r>
              <a:rPr lang="en-IN" sz="4400" b="1" i="0" u="sng" strike="noStrike" cap="none" dirty="0">
                <a:solidFill>
                  <a:srgbClr val="FF0000"/>
                </a:solidFill>
                <a:effectLst>
                  <a:outerShdw blurRad="38100" dist="38100" dir="2700000" algn="tl">
                    <a:srgbClr val="000000">
                      <a:alpha val="43137"/>
                    </a:srgbClr>
                  </a:outerShdw>
                </a:effectLst>
                <a:latin typeface="Lato Black"/>
                <a:ea typeface="Lato Black"/>
                <a:cs typeface="Lato Black"/>
                <a:sym typeface="Lato Black"/>
              </a:rPr>
              <a:t>About </a:t>
            </a:r>
            <a:r>
              <a:rPr lang="en-IN" sz="4400" b="1" u="sng" dirty="0">
                <a:solidFill>
                  <a:srgbClr val="FF0000"/>
                </a:solidFill>
                <a:effectLst>
                  <a:outerShdw blurRad="38100" dist="38100" dir="2700000" algn="tl">
                    <a:srgbClr val="000000">
                      <a:alpha val="43137"/>
                    </a:srgbClr>
                  </a:outerShdw>
                </a:effectLst>
                <a:latin typeface="Lato Black"/>
                <a:ea typeface="Lato Black"/>
                <a:cs typeface="Lato Black"/>
                <a:sym typeface="Lato Black"/>
              </a:rPr>
              <a:t>us </a:t>
            </a:r>
          </a:p>
        </p:txBody>
      </p:sp>
      <p:sp>
        <p:nvSpPr>
          <p:cNvPr id="2" name="Title 1">
            <a:extLst>
              <a:ext uri="{FF2B5EF4-FFF2-40B4-BE49-F238E27FC236}">
                <a16:creationId xmlns:a16="http://schemas.microsoft.com/office/drawing/2014/main" id="{A236BC1E-4D95-62D3-5764-9A40BC1F85CD}"/>
              </a:ext>
            </a:extLst>
          </p:cNvPr>
          <p:cNvSpPr>
            <a:spLocks noGrp="1"/>
          </p:cNvSpPr>
          <p:nvPr>
            <p:ph type="title"/>
          </p:nvPr>
        </p:nvSpPr>
        <p:spPr/>
        <p:txBody>
          <a:bodyPr/>
          <a:lstStyle/>
          <a:p>
            <a:br>
              <a:rPr lang="en-IN" dirty="0"/>
            </a:br>
            <a:endParaRPr lang="en-IN" dirty="0"/>
          </a:p>
        </p:txBody>
      </p:sp>
      <p:sp>
        <p:nvSpPr>
          <p:cNvPr id="3" name="Text Placeholder 2">
            <a:extLst>
              <a:ext uri="{FF2B5EF4-FFF2-40B4-BE49-F238E27FC236}">
                <a16:creationId xmlns:a16="http://schemas.microsoft.com/office/drawing/2014/main" id="{E4B695BA-54CC-9CD8-257E-E2F6F190E9FE}"/>
              </a:ext>
            </a:extLst>
          </p:cNvPr>
          <p:cNvSpPr>
            <a:spLocks noGrp="1"/>
          </p:cNvSpPr>
          <p:nvPr>
            <p:ph type="body" idx="1"/>
          </p:nvPr>
        </p:nvSpPr>
        <p:spPr>
          <a:xfrm>
            <a:off x="838200" y="1035586"/>
            <a:ext cx="10515600" cy="5141377"/>
          </a:xfrm>
        </p:spPr>
        <p:txBody>
          <a:bodyPr>
            <a:normAutofit/>
          </a:bodyPr>
          <a:lstStyle/>
          <a:p>
            <a:r>
              <a:rPr lang="en-IN" sz="2400" b="1" dirty="0"/>
              <a:t>Member-1</a:t>
            </a:r>
            <a:r>
              <a:rPr lang="en-IN" sz="2400" dirty="0"/>
              <a:t>:</a:t>
            </a:r>
          </a:p>
          <a:p>
            <a:r>
              <a:rPr lang="en-IN" sz="2400" b="1" dirty="0"/>
              <a:t>SAGI LAKSHMI ROHITHA</a:t>
            </a:r>
          </a:p>
          <a:p>
            <a:r>
              <a:rPr lang="en-IN" sz="2400" dirty="0"/>
              <a:t>I have recently completed my B.tech in the stream of computer science and engineering. Now I have done my Data Analytics course at INNOMATICS RESEARCH LABS </a:t>
            </a:r>
          </a:p>
          <a:p>
            <a:endParaRPr lang="en-IN" sz="2400" dirty="0"/>
          </a:p>
          <a:p>
            <a:r>
              <a:rPr lang="en-IN" sz="2400" b="1" dirty="0"/>
              <a:t>Member-2:</a:t>
            </a:r>
          </a:p>
          <a:p>
            <a:r>
              <a:rPr lang="en-IN" sz="2400" b="1" dirty="0"/>
              <a:t>BELLAM RAJITHA</a:t>
            </a:r>
          </a:p>
          <a:p>
            <a:r>
              <a:rPr lang="en-IN" sz="2400" dirty="0"/>
              <a:t>I have recently completed my B.tech in the stream of Electronics and communication engineering. Now I have done my Data Analytics course at INNOMATICS RESEARCH LABS </a:t>
            </a:r>
          </a:p>
          <a:p>
            <a:endParaRPr lang="en-IN" sz="2400" b="1" dirty="0"/>
          </a:p>
          <a:p>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4ED5-195A-5D01-00CF-B9079CF448F2}"/>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Conclusion:</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96FAD60E-91A6-3C10-081F-3759BBF617A3}"/>
              </a:ext>
            </a:extLst>
          </p:cNvPr>
          <p:cNvSpPr>
            <a:spLocks noGrp="1"/>
          </p:cNvSpPr>
          <p:nvPr>
            <p:ph type="body" idx="1"/>
          </p:nvPr>
        </p:nvSpPr>
        <p:spPr>
          <a:xfrm>
            <a:off x="838200" y="1531345"/>
            <a:ext cx="10515600" cy="4645618"/>
          </a:xfrm>
        </p:spPr>
        <p:txBody>
          <a:bodyPr>
            <a:normAutofit/>
          </a:bodyPr>
          <a:lstStyle/>
          <a:p>
            <a:r>
              <a:rPr lang="en-US" sz="2400" dirty="0"/>
              <a:t>from the above data, we conclude that first we have done web scrapping and also web cleaning.</a:t>
            </a:r>
          </a:p>
          <a:p>
            <a:r>
              <a:rPr lang="en-US" sz="2400" dirty="0"/>
              <a:t>At next we have started plotting i.e we starts with an univariate </a:t>
            </a:r>
            <a:r>
              <a:rPr lang="en-US" sz="2400" dirty="0" err="1"/>
              <a:t>plotting.In</a:t>
            </a:r>
            <a:r>
              <a:rPr lang="en-US" sz="2400" dirty="0"/>
              <a:t> univariate plotting .next we have done bivariate analysis In that we have done the relation between 1.pixel count vs ratings 2.pixel count vs Discount price 3.pixel vs Discount 4.Brand vs Ratings 5.camera vs ratings there by each analysis we found how it relates to each other </a:t>
            </a:r>
            <a:r>
              <a:rPr lang="en-US" sz="2400" dirty="0" err="1"/>
              <a:t>column.At</a:t>
            </a:r>
            <a:r>
              <a:rPr lang="en-US" sz="2400" dirty="0"/>
              <a:t> last we have done multi variate analysis on all the numeric columns.</a:t>
            </a:r>
          </a:p>
          <a:p>
            <a:r>
              <a:rPr lang="en-US" sz="2400" dirty="0"/>
              <a:t>Based on Ratings,</a:t>
            </a:r>
            <a:r>
              <a:rPr lang="en-US" sz="2400" b="0" i="0" dirty="0">
                <a:effectLst/>
                <a:latin typeface="Calibri" panose="020F0502020204030204" pitchFamily="34" charset="0"/>
                <a:ea typeface="Calibri" panose="020F0502020204030204" pitchFamily="34" charset="0"/>
                <a:cs typeface="Calibri" panose="020F0502020204030204" pitchFamily="34" charset="0"/>
              </a:rPr>
              <a:t> Nikon , </a:t>
            </a:r>
            <a:r>
              <a:rPr lang="en-US" sz="2400" dirty="0">
                <a:latin typeface="Calibri" panose="020F0502020204030204" pitchFamily="34" charset="0"/>
                <a:ea typeface="Calibri" panose="020F0502020204030204" pitchFamily="34" charset="0"/>
                <a:cs typeface="Calibri" panose="020F0502020204030204" pitchFamily="34" charset="0"/>
              </a:rPr>
              <a:t>Elevea , Adofys </a:t>
            </a:r>
            <a:r>
              <a:rPr lang="en-US" sz="2400" b="0" i="0" dirty="0">
                <a:effectLst/>
                <a:latin typeface="Calibri" panose="020F0502020204030204" pitchFamily="34" charset="0"/>
                <a:ea typeface="Calibri" panose="020F0502020204030204" pitchFamily="34" charset="0"/>
                <a:cs typeface="Calibri" panose="020F0502020204030204" pitchFamily="34" charset="0"/>
              </a:rPr>
              <a:t>are having highest Ratings.</a:t>
            </a:r>
          </a:p>
          <a:p>
            <a:r>
              <a:rPr lang="en-US" sz="2400" dirty="0">
                <a:latin typeface="Calibri" panose="020F0502020204030204" pitchFamily="34" charset="0"/>
                <a:ea typeface="Calibri" panose="020F0502020204030204" pitchFamily="34" charset="0"/>
                <a:cs typeface="Calibri" panose="020F0502020204030204" pitchFamily="34" charset="0"/>
              </a:rPr>
              <a:t>The top most camera type that most of users prefers instant camera.</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val="234387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3C25-7EC3-4F14-991A-9B04887BC0C6}"/>
              </a:ext>
            </a:extLst>
          </p:cNvPr>
          <p:cNvSpPr>
            <a:spLocks noGrp="1"/>
          </p:cNvSpPr>
          <p:nvPr>
            <p:ph type="title"/>
          </p:nvPr>
        </p:nvSpPr>
        <p:spPr>
          <a:xfrm>
            <a:off x="1014470" y="500062"/>
            <a:ext cx="10515600" cy="1325563"/>
          </a:xfrm>
        </p:spPr>
        <p:txBody>
          <a:bodyPr>
            <a:normAutofit/>
          </a:bodyPr>
          <a:lstStyle/>
          <a:p>
            <a:r>
              <a:rPr lang="en-IN" b="1" u="sng" dirty="0">
                <a:solidFill>
                  <a:srgbClr val="FF0000"/>
                </a:solidFill>
                <a:effectLst>
                  <a:outerShdw blurRad="38100" dist="38100" dir="2700000" algn="tl">
                    <a:srgbClr val="000000">
                      <a:alpha val="43137"/>
                    </a:srgbClr>
                  </a:outerShdw>
                </a:effectLst>
              </a:rPr>
              <a:t>Objective</a:t>
            </a:r>
          </a:p>
        </p:txBody>
      </p:sp>
      <p:sp>
        <p:nvSpPr>
          <p:cNvPr id="3" name="Text Placeholder 2">
            <a:extLst>
              <a:ext uri="{FF2B5EF4-FFF2-40B4-BE49-F238E27FC236}">
                <a16:creationId xmlns:a16="http://schemas.microsoft.com/office/drawing/2014/main" id="{D2D045CF-91BB-56EB-3E2C-75D15A85E367}"/>
              </a:ext>
            </a:extLst>
          </p:cNvPr>
          <p:cNvSpPr>
            <a:spLocks noGrp="1"/>
          </p:cNvSpPr>
          <p:nvPr>
            <p:ph type="body" idx="1"/>
          </p:nvPr>
        </p:nvSpPr>
        <p:spPr/>
        <p:txBody>
          <a:bodyPr>
            <a:normAutofit/>
          </a:bodyPr>
          <a:lstStyle/>
          <a:p>
            <a:r>
              <a:rPr lang="en-US" sz="2400" i="0" dirty="0">
                <a:solidFill>
                  <a:srgbClr val="111111"/>
                </a:solidFill>
                <a:effectLst/>
                <a:latin typeface="-apple-system"/>
              </a:rPr>
              <a:t>To analyze data and determine the top camera brand based on original price, pixel count, ratings, and camera type within a specified time frame</a:t>
            </a:r>
            <a:endParaRPr lang="en-IN" sz="2400" dirty="0"/>
          </a:p>
        </p:txBody>
      </p:sp>
    </p:spTree>
    <p:extLst>
      <p:ext uri="{BB962C8B-B14F-4D97-AF65-F5344CB8AC3E}">
        <p14:creationId xmlns:p14="http://schemas.microsoft.com/office/powerpoint/2010/main" val="262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51AB-61BE-3B73-4223-C957FA6D8D78}"/>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b="1" u="sng" dirty="0">
                <a:solidFill>
                  <a:srgbClr val="FF0000"/>
                </a:solidFill>
                <a:effectLst>
                  <a:outerShdw blurRad="38100" dist="38100" dir="2700000" algn="tl">
                    <a:srgbClr val="000000">
                      <a:alpha val="43137"/>
                    </a:srgbClr>
                  </a:outerShdw>
                </a:effectLst>
              </a:rPr>
              <a:t>Webscrapping:</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021BB479-981E-322E-CE58-ECE0F28CBAE6}"/>
              </a:ext>
            </a:extLst>
          </p:cNvPr>
          <p:cNvSpPr>
            <a:spLocks noGrp="1"/>
          </p:cNvSpPr>
          <p:nvPr>
            <p:ph type="body" idx="1"/>
          </p:nvPr>
        </p:nvSpPr>
        <p:spPr/>
        <p:txBody>
          <a:bodyPr>
            <a:normAutofit/>
          </a:bodyPr>
          <a:lstStyle/>
          <a:p>
            <a:r>
              <a:rPr lang="en-US" sz="2400" dirty="0"/>
              <a:t>B</a:t>
            </a:r>
            <a:r>
              <a:rPr lang="en-IN" sz="2400" dirty="0"/>
              <a:t>y using Regex Expressions, we performed data scrapping on the flipkart website.</a:t>
            </a:r>
          </a:p>
          <a:p>
            <a:r>
              <a:rPr lang="en-IN" sz="2400" dirty="0"/>
              <a:t>After scrapping  We took columns like Brand , Camera , Pixels, Original_price , Discount_price , Discount , Rating , WiFi Connectivity.</a:t>
            </a:r>
          </a:p>
          <a:p>
            <a:r>
              <a:rPr lang="en-IN" sz="2400" dirty="0"/>
              <a:t>Now, we had eight columns,480 rows in the dataframe</a:t>
            </a:r>
            <a:endParaRPr lang="en-US" sz="2400" dirty="0"/>
          </a:p>
        </p:txBody>
      </p:sp>
    </p:spTree>
    <p:extLst>
      <p:ext uri="{BB962C8B-B14F-4D97-AF65-F5344CB8AC3E}">
        <p14:creationId xmlns:p14="http://schemas.microsoft.com/office/powerpoint/2010/main" val="426105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2F43-6D3B-4AFD-0D8D-894B7E43B44F}"/>
              </a:ext>
            </a:extLst>
          </p:cNvPr>
          <p:cNvSpPr>
            <a:spLocks noGrp="1"/>
          </p:cNvSpPr>
          <p:nvPr>
            <p:ph type="title"/>
          </p:nvPr>
        </p:nvSpPr>
        <p:spPr>
          <a:xfrm>
            <a:off x="1160206" y="599768"/>
            <a:ext cx="10864646" cy="456146"/>
          </a:xfrm>
        </p:spPr>
        <p:txBody>
          <a:bodyPr>
            <a:normAutofit fontScale="90000"/>
          </a:bodyPr>
          <a:lstStyle/>
          <a:p>
            <a:r>
              <a:rPr lang="en-IN" sz="4900" b="1" u="sng" dirty="0">
                <a:solidFill>
                  <a:srgbClr val="FF0000"/>
                </a:solidFill>
              </a:rPr>
              <a:t>WEBSITE:</a:t>
            </a:r>
            <a:br>
              <a:rPr lang="en-IN" sz="4900" b="1" u="sng" dirty="0"/>
            </a:br>
            <a:r>
              <a:rPr lang="en-IN" sz="2000" dirty="0"/>
              <a:t>We performed scrapping on Flipkart website to get the data .</a:t>
            </a:r>
            <a:endParaRPr lang="en-IN" dirty="0"/>
          </a:p>
        </p:txBody>
      </p:sp>
      <p:pic>
        <p:nvPicPr>
          <p:cNvPr id="6" name="Picture Placeholder 5" descr="A screenshot of a computer&#10;&#10;Description automatically generated">
            <a:extLst>
              <a:ext uri="{FF2B5EF4-FFF2-40B4-BE49-F238E27FC236}">
                <a16:creationId xmlns:a16="http://schemas.microsoft.com/office/drawing/2014/main" id="{2FCD38E3-47AC-4E6E-529F-0D67B785A391}"/>
              </a:ext>
            </a:extLst>
          </p:cNvPr>
          <p:cNvPicPr>
            <a:picLocks noGrp="1" noChangeAspect="1"/>
          </p:cNvPicPr>
          <p:nvPr>
            <p:ph type="pic" idx="2"/>
          </p:nvPr>
        </p:nvPicPr>
        <p:blipFill>
          <a:blip r:embed="rId2"/>
          <a:srcRect l="20962" r="20962"/>
          <a:stretch>
            <a:fillRect/>
          </a:stretch>
        </p:blipFill>
        <p:spPr>
          <a:xfrm>
            <a:off x="1160206" y="1258529"/>
            <a:ext cx="10195181" cy="4768645"/>
          </a:xfrm>
        </p:spPr>
      </p:pic>
    </p:spTree>
    <p:extLst>
      <p:ext uri="{BB962C8B-B14F-4D97-AF65-F5344CB8AC3E}">
        <p14:creationId xmlns:p14="http://schemas.microsoft.com/office/powerpoint/2010/main" val="198218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0274-9941-3D02-0CEE-E514B855E35C}"/>
              </a:ext>
            </a:extLst>
          </p:cNvPr>
          <p:cNvSpPr>
            <a:spLocks noGrp="1"/>
          </p:cNvSpPr>
          <p:nvPr>
            <p:ph type="title"/>
          </p:nvPr>
        </p:nvSpPr>
        <p:spPr>
          <a:xfrm>
            <a:off x="642258" y="323785"/>
            <a:ext cx="10515600" cy="1325563"/>
          </a:xfrm>
        </p:spPr>
        <p:txBody>
          <a:bodyPr/>
          <a:lstStyle/>
          <a:p>
            <a:r>
              <a:rPr lang="en-US" b="1" u="sng" dirty="0">
                <a:solidFill>
                  <a:srgbClr val="FF0000"/>
                </a:solidFill>
                <a:effectLst>
                  <a:outerShdw blurRad="38100" dist="38100" dir="2700000" algn="tl">
                    <a:srgbClr val="000000">
                      <a:alpha val="43137"/>
                    </a:srgbClr>
                  </a:outerShdw>
                </a:effectLst>
              </a:rPr>
              <a:t>DataFrame:</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98239C3-D820-5E4E-F37F-77C2B592BDE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28E80BD-8C11-EBF7-8E95-7918884CD538}"/>
              </a:ext>
            </a:extLst>
          </p:cNvPr>
          <p:cNvPicPr>
            <a:picLocks noChangeAspect="1"/>
          </p:cNvPicPr>
          <p:nvPr/>
        </p:nvPicPr>
        <p:blipFill>
          <a:blip r:embed="rId2"/>
          <a:stretch>
            <a:fillRect/>
          </a:stretch>
        </p:blipFill>
        <p:spPr>
          <a:xfrm>
            <a:off x="740229" y="1473071"/>
            <a:ext cx="10809513" cy="4703892"/>
          </a:xfrm>
          <a:prstGeom prst="rect">
            <a:avLst/>
          </a:prstGeom>
        </p:spPr>
      </p:pic>
    </p:spTree>
    <p:extLst>
      <p:ext uri="{BB962C8B-B14F-4D97-AF65-F5344CB8AC3E}">
        <p14:creationId xmlns:p14="http://schemas.microsoft.com/office/powerpoint/2010/main" val="362536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0E8C-09E5-DFE7-F27F-2771E9BF1109}"/>
              </a:ext>
            </a:extLst>
          </p:cNvPr>
          <p:cNvSpPr>
            <a:spLocks noGrp="1"/>
          </p:cNvSpPr>
          <p:nvPr>
            <p:ph type="title"/>
          </p:nvPr>
        </p:nvSpPr>
        <p:spPr/>
        <p:txBody>
          <a:bodyPr/>
          <a:lstStyle/>
          <a:p>
            <a:r>
              <a:rPr lang="en-US" b="1" u="sng" dirty="0">
                <a:solidFill>
                  <a:srgbClr val="FF0000"/>
                </a:solidFill>
                <a:effectLst>
                  <a:outerShdw blurRad="38100" dist="38100" dir="2700000" algn="tl">
                    <a:srgbClr val="000000">
                      <a:alpha val="43137"/>
                    </a:srgbClr>
                  </a:outerShdw>
                </a:effectLst>
              </a:rPr>
              <a:t>Data Cleaning:</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4F60A65-D4F8-0270-EE01-8BCA444D78FA}"/>
              </a:ext>
            </a:extLst>
          </p:cNvPr>
          <p:cNvSpPr>
            <a:spLocks noGrp="1"/>
          </p:cNvSpPr>
          <p:nvPr>
            <p:ph type="body" idx="1"/>
          </p:nvPr>
        </p:nvSpPr>
        <p:spPr>
          <a:xfrm>
            <a:off x="838200" y="1458686"/>
            <a:ext cx="10515600" cy="4718277"/>
          </a:xfrm>
        </p:spPr>
        <p:txBody>
          <a:bodyPr/>
          <a:lstStyle/>
          <a:p>
            <a:r>
              <a:rPr lang="en-US" sz="2400" dirty="0"/>
              <a:t>Data cleaning is the most essential to ensure accuracy and quality in Analysis.</a:t>
            </a:r>
          </a:p>
          <a:p>
            <a:r>
              <a:rPr lang="en-US" sz="2400" dirty="0"/>
              <a:t>After Successfully importing the data , We started cleaning the data.</a:t>
            </a:r>
          </a:p>
          <a:p>
            <a:r>
              <a:rPr lang="en-US" sz="2400" dirty="0"/>
              <a:t>We have checked the null values and duplicated values and Unwanted columns.</a:t>
            </a:r>
          </a:p>
          <a:p>
            <a:r>
              <a:rPr lang="en-US" sz="2400" dirty="0"/>
              <a:t>After checked we started cleaning the data , by dropping the duplicate values and unwanted columns and assigned the NaN values with appropriate values in appropriate columns.</a:t>
            </a:r>
          </a:p>
          <a:p>
            <a:endParaRPr lang="en-IN" dirty="0"/>
          </a:p>
        </p:txBody>
      </p:sp>
    </p:spTree>
    <p:extLst>
      <p:ext uri="{BB962C8B-B14F-4D97-AF65-F5344CB8AC3E}">
        <p14:creationId xmlns:p14="http://schemas.microsoft.com/office/powerpoint/2010/main" val="124493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2E16-77AE-9C95-4BCA-D3A5F29FF2C5}"/>
              </a:ext>
            </a:extLst>
          </p:cNvPr>
          <p:cNvSpPr>
            <a:spLocks noGrp="1"/>
          </p:cNvSpPr>
          <p:nvPr>
            <p:ph type="title"/>
          </p:nvPr>
        </p:nvSpPr>
        <p:spPr>
          <a:xfrm>
            <a:off x="838200" y="365126"/>
            <a:ext cx="10515600" cy="1180646"/>
          </a:xfrm>
        </p:spPr>
        <p:txBody>
          <a:bodyPr/>
          <a:lstStyle/>
          <a:p>
            <a:r>
              <a:rPr lang="en-US" b="1" u="sng" dirty="0">
                <a:solidFill>
                  <a:srgbClr val="FF0000"/>
                </a:solidFill>
                <a:effectLst>
                  <a:outerShdw blurRad="38100" dist="38100" dir="2700000" algn="tl">
                    <a:srgbClr val="000000">
                      <a:alpha val="43137"/>
                    </a:srgbClr>
                  </a:outerShdw>
                </a:effectLst>
              </a:rPr>
              <a:t>DataFrame after performing data cleaning:</a:t>
            </a:r>
            <a:endParaRPr lang="en-IN"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C00FEE1-C54C-990E-A4DA-96D4BFBB973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1280E54-8F0B-29BA-89C7-13A16B43B142}"/>
              </a:ext>
            </a:extLst>
          </p:cNvPr>
          <p:cNvPicPr>
            <a:picLocks noChangeAspect="1"/>
          </p:cNvPicPr>
          <p:nvPr/>
        </p:nvPicPr>
        <p:blipFill>
          <a:blip r:embed="rId2"/>
          <a:stretch>
            <a:fillRect/>
          </a:stretch>
        </p:blipFill>
        <p:spPr>
          <a:xfrm>
            <a:off x="740229" y="1458686"/>
            <a:ext cx="10831285" cy="4718276"/>
          </a:xfrm>
          <a:prstGeom prst="rect">
            <a:avLst/>
          </a:prstGeom>
        </p:spPr>
      </p:pic>
    </p:spTree>
    <p:extLst>
      <p:ext uri="{BB962C8B-B14F-4D97-AF65-F5344CB8AC3E}">
        <p14:creationId xmlns:p14="http://schemas.microsoft.com/office/powerpoint/2010/main" val="5514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5CCA-C601-AC39-BFB0-063EAB3CB070}"/>
              </a:ext>
            </a:extLst>
          </p:cNvPr>
          <p:cNvSpPr>
            <a:spLocks noGrp="1"/>
          </p:cNvSpPr>
          <p:nvPr>
            <p:ph type="title"/>
          </p:nvPr>
        </p:nvSpPr>
        <p:spPr>
          <a:xfrm>
            <a:off x="556429" y="-43864"/>
            <a:ext cx="10515600" cy="1249814"/>
          </a:xfrm>
        </p:spPr>
        <p:txBody>
          <a:bodyPr>
            <a:normAutofit fontScale="90000"/>
          </a:bodyPr>
          <a:lstStyle/>
          <a:p>
            <a:br>
              <a:rPr lang="en-IN" dirty="0"/>
            </a:br>
            <a:r>
              <a:rPr lang="en-IN" dirty="0"/>
              <a:t> </a:t>
            </a:r>
            <a:r>
              <a:rPr lang="en-IN" sz="4900" b="1" u="sng" dirty="0">
                <a:solidFill>
                  <a:srgbClr val="FF0000"/>
                </a:solidFill>
                <a:effectLst>
                  <a:outerShdw blurRad="38100" dist="38100" dir="2700000" algn="tl">
                    <a:srgbClr val="000000">
                      <a:alpha val="43137"/>
                    </a:srgbClr>
                  </a:outerShdw>
                </a:effectLst>
              </a:rPr>
              <a:t>Histogram of original and Discount price</a:t>
            </a:r>
          </a:p>
        </p:txBody>
      </p:sp>
      <p:pic>
        <p:nvPicPr>
          <p:cNvPr id="5" name="Picture 4">
            <a:extLst>
              <a:ext uri="{FF2B5EF4-FFF2-40B4-BE49-F238E27FC236}">
                <a16:creationId xmlns:a16="http://schemas.microsoft.com/office/drawing/2014/main" id="{BC281843-6096-43D1-D1D3-6D281A4A6D00}"/>
              </a:ext>
            </a:extLst>
          </p:cNvPr>
          <p:cNvPicPr>
            <a:picLocks noChangeAspect="1"/>
          </p:cNvPicPr>
          <p:nvPr/>
        </p:nvPicPr>
        <p:blipFill>
          <a:blip r:embed="rId3"/>
          <a:stretch>
            <a:fillRect/>
          </a:stretch>
        </p:blipFill>
        <p:spPr>
          <a:xfrm>
            <a:off x="413657" y="1393372"/>
            <a:ext cx="5093326" cy="3576057"/>
          </a:xfrm>
          <a:prstGeom prst="rect">
            <a:avLst/>
          </a:prstGeom>
        </p:spPr>
      </p:pic>
      <p:pic>
        <p:nvPicPr>
          <p:cNvPr id="7" name="Picture 6">
            <a:extLst>
              <a:ext uri="{FF2B5EF4-FFF2-40B4-BE49-F238E27FC236}">
                <a16:creationId xmlns:a16="http://schemas.microsoft.com/office/drawing/2014/main" id="{3FD01E91-1E66-4678-A6BF-74D28450F35D}"/>
              </a:ext>
            </a:extLst>
          </p:cNvPr>
          <p:cNvPicPr>
            <a:picLocks noChangeAspect="1"/>
          </p:cNvPicPr>
          <p:nvPr/>
        </p:nvPicPr>
        <p:blipFill>
          <a:blip r:embed="rId4"/>
          <a:stretch>
            <a:fillRect/>
          </a:stretch>
        </p:blipFill>
        <p:spPr>
          <a:xfrm>
            <a:off x="6203669" y="1393372"/>
            <a:ext cx="4962371" cy="3576057"/>
          </a:xfrm>
          <a:prstGeom prst="rect">
            <a:avLst/>
          </a:prstGeom>
        </p:spPr>
      </p:pic>
      <p:sp>
        <p:nvSpPr>
          <p:cNvPr id="14" name="TextBox 13">
            <a:extLst>
              <a:ext uri="{FF2B5EF4-FFF2-40B4-BE49-F238E27FC236}">
                <a16:creationId xmlns:a16="http://schemas.microsoft.com/office/drawing/2014/main" id="{904CFADF-64D8-A909-0E80-20A75758A143}"/>
              </a:ext>
            </a:extLst>
          </p:cNvPr>
          <p:cNvSpPr txBox="1"/>
          <p:nvPr/>
        </p:nvSpPr>
        <p:spPr>
          <a:xfrm>
            <a:off x="776533" y="5156851"/>
            <a:ext cx="10389507" cy="1046440"/>
          </a:xfrm>
          <a:prstGeom prst="rect">
            <a:avLst/>
          </a:prstGeom>
          <a:noFill/>
        </p:spPr>
        <p:txBody>
          <a:bodyPr wrap="square" rtlCol="0">
            <a:spAutoFit/>
          </a:bodyPr>
          <a:lstStyle/>
          <a:p>
            <a:pPr algn="l">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Based on two plots,</a:t>
            </a:r>
            <a:r>
              <a:rPr lang="en-US" sz="1600" b="0" i="0" dirty="0">
                <a:effectLst/>
                <a:latin typeface="Calibri" panose="020F0502020204030204" pitchFamily="34" charset="0"/>
                <a:ea typeface="Calibri" panose="020F0502020204030204" pitchFamily="34" charset="0"/>
                <a:cs typeface="Calibri" panose="020F0502020204030204" pitchFamily="34" charset="0"/>
              </a:rPr>
              <a:t> The frequency range of original prices appears around the lower end of the price range (I .e  100,000 INR)</a:t>
            </a: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Based on the plot the frequency sharply decreases , which means there is a higher concentration of lower-priced items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426631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799</Words>
  <Application>Microsoft Office PowerPoint</Application>
  <PresentationFormat>Widescreen</PresentationFormat>
  <Paragraphs>59</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Libre Baskerville</vt:lpstr>
      <vt:lpstr>Lato Black</vt:lpstr>
      <vt:lpstr>Office Theme</vt:lpstr>
      <vt:lpstr>PowerPoint Presentation</vt:lpstr>
      <vt:lpstr> </vt:lpstr>
      <vt:lpstr>Objective</vt:lpstr>
      <vt:lpstr>Webscrapping:</vt:lpstr>
      <vt:lpstr>WEBSITE: We performed scrapping on Flipkart website to get the data .</vt:lpstr>
      <vt:lpstr>DataFrame:</vt:lpstr>
      <vt:lpstr>Data Cleaning:</vt:lpstr>
      <vt:lpstr>DataFrame after performing data cleaning:</vt:lpstr>
      <vt:lpstr>  Histogram of original and Discount price</vt:lpstr>
      <vt:lpstr>Plotting for Pixels and WiFi Connectivity</vt:lpstr>
      <vt:lpstr>Plotting for Ratings</vt:lpstr>
      <vt:lpstr>Top 10 Cameras in the Data</vt:lpstr>
      <vt:lpstr>Cameras type distribution</vt:lpstr>
      <vt:lpstr>Pixels vs Ratings</vt:lpstr>
      <vt:lpstr>Pixels vs Discount Price</vt:lpstr>
      <vt:lpstr>Pixels vs Discount</vt:lpstr>
      <vt:lpstr>Top brand based on ratings</vt:lpstr>
      <vt:lpstr> Top camera type by Ratings</vt:lpstr>
      <vt:lpstr>Scatterplot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Rohitha sagi</cp:lastModifiedBy>
  <cp:revision>5</cp:revision>
  <dcterms:created xsi:type="dcterms:W3CDTF">2021-02-16T05:19:01Z</dcterms:created>
  <dcterms:modified xsi:type="dcterms:W3CDTF">2024-10-19T04:25:05Z</dcterms:modified>
</cp:coreProperties>
</file>