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7" r:id="rId4"/>
    <p:sldId id="260" r:id="rId5"/>
    <p:sldId id="261" r:id="rId6"/>
    <p:sldId id="262" r:id="rId7"/>
    <p:sldId id="264" r:id="rId8"/>
    <p:sldId id="259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8FFF"/>
    <a:srgbClr val="D4C5FF"/>
    <a:srgbClr val="F50D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504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9C407-BB45-48F6-86BD-B66DA973FC24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B1405-C2B5-48F2-A071-BB235B52B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358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B1405-C2B5-48F2-A071-BB235B52B90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231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C8C4A8-303C-4D1B-A1F3-C62B87D35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7D2F3DA-DFFB-4B68-B7BD-DEA801380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67C1FF-040A-429E-B514-0F6BCE5A8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43BF-ABF3-4B8C-B9B8-EE9B4A885485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CB05CA-F8BF-4064-B3C4-478F18056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FA9042-06E2-4BEA-95B4-405658C2A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460E-08C1-47F9-9AFA-5020DF1019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11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81FF93-21BB-41CB-87C6-DE6293388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A7AB399-BCB7-45FB-9AB4-C124BA0D2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C9676B-3B25-47FB-BFF4-013BA6E08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43BF-ABF3-4B8C-B9B8-EE9B4A885485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571D56-0401-4928-A38E-D7C55CE70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BDD20F-4786-4BC2-A687-31E6D58E0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460E-08C1-47F9-9AFA-5020DF1019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277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8D105EB-FF67-469B-99EC-E18F886317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A59462E-4186-4486-9919-BE6F9FB13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869C17-04EF-4C97-85E4-593E34B34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43BF-ABF3-4B8C-B9B8-EE9B4A885485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8D24BB-A4C9-4AEB-A2D0-E4A744DAE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E565C8-E028-4266-9BEA-394AD7CF9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460E-08C1-47F9-9AFA-5020DF1019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947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188D6B-66D4-4365-B6DF-C35CC47AA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8F4018-0C4B-4FDE-81A5-0FFD6D367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73D21B-9676-4FDE-BD5C-C2067A304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43BF-ABF3-4B8C-B9B8-EE9B4A885485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FE3CE8-E9C8-43C0-B176-6B5D14EDA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904C1B-B49A-4B38-9B95-1ABDED69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460E-08C1-47F9-9AFA-5020DF1019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22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DFE1D4-ED3C-4F74-ABD4-4800B6012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AC75C4C-A4F8-4373-B0CF-DB2C253FF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2FF4E6-FB66-451B-B153-2FACCA367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43BF-ABF3-4B8C-B9B8-EE9B4A885485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DDC615-817F-4731-8BD3-AFD1C5736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6E0B6C-00FD-4C6E-9900-CAE082CE2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460E-08C1-47F9-9AFA-5020DF1019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0194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92B78-6784-47A1-8DEE-8F71E8C3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0B2F2C-FBFA-407A-A9A5-57176640D5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AEBC48-7EC2-4BE1-B647-9D229C9FB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46C847-BB6F-46E2-9AC4-AEDD4F7CF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43BF-ABF3-4B8C-B9B8-EE9B4A885485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FEC8F7D-992C-4134-A8B0-619D34246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042D3E-9587-4F3D-A700-9A941C99E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460E-08C1-47F9-9AFA-5020DF1019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111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4680B9-60C9-45A9-86E1-81074EBEB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4A7E10-A515-4F23-9146-C758D804E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4D2CCF1-4F95-4958-9453-982F213EB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BF3A8AE-7DD3-4220-960A-2DD8F643B4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E6F55F4-119C-444A-B4BC-ABAF5789DD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2A41D27-926E-4107-B252-2A5A1AD94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43BF-ABF3-4B8C-B9B8-EE9B4A885485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B6F749B-7BF0-4164-B6E0-7F36B6937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FC53DAA-E746-4B5F-9ED0-32DA8C9B0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460E-08C1-47F9-9AFA-5020DF1019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4171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513B98-9BB2-48D1-994C-89909D4DE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E99D9C3-A5E0-44EB-97C9-6396826F2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43BF-ABF3-4B8C-B9B8-EE9B4A885485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A6F46B2-0E8E-494F-81DA-CA33DD512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4E50949-C729-406E-B7CB-A929885D4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460E-08C1-47F9-9AFA-5020DF1019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5624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105A8E8-2CAB-4BA5-85BF-233C3476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43BF-ABF3-4B8C-B9B8-EE9B4A885485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A697401-FA6B-42B5-AADD-6D8F46ABD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6C86470-0B0B-42B4-987D-7A12E48F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460E-08C1-47F9-9AFA-5020DF1019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26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9F295A-025A-43FF-830C-E40439C6E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915B27-06C7-4EEF-974E-47548D82C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526D558-A08A-4564-9BF2-73E0101EC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9C2DEC-AE85-4FBD-A157-B0FE7CD3E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43BF-ABF3-4B8C-B9B8-EE9B4A885485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6C06921-B4C6-4340-8422-4268288B3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C4BEAF7-3C04-4E5E-8CC0-38A9045EC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460E-08C1-47F9-9AFA-5020DF1019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86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95E7B5-01FD-4CF1-9B2E-9182816C8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2B3718F-32FE-4507-B7CD-84EBB5B169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D362788-6D5A-44F6-AA40-D75A4B30D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5F9FC6-E60E-42FB-B1C2-48389402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43BF-ABF3-4B8C-B9B8-EE9B4A885485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F2200C-03CC-436C-9375-37CFB9F87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E3F936-B9C2-4A15-A638-2D49D9747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460E-08C1-47F9-9AFA-5020DF1019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478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21A9AA-F530-4146-8CF5-4179139E4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6737E7-82E7-40C8-9F4D-00CBA6A7D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158406-6698-467F-8337-BB36064373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F43BF-ABF3-4B8C-B9B8-EE9B4A885485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0D0610-09D2-4EBF-9F01-9F7BD60D1D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F49177-F77F-4562-B0B5-C43F43BEF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1460E-08C1-47F9-9AFA-5020DF1019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689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BD487A-547C-4114-940C-B4C080F19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03119"/>
            <a:ext cx="9144000" cy="1406843"/>
          </a:xfrm>
        </p:spPr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PC Store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FB495C4-67CB-409A-8131-E927BDFD4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45872"/>
            <a:ext cx="9144000" cy="772357"/>
          </a:xfrm>
        </p:spPr>
        <p:txBody>
          <a:bodyPr>
            <a:normAutofit/>
          </a:bodyPr>
          <a:lstStyle/>
          <a:p>
            <a:r>
              <a:rPr lang="ru-RU" sz="2500" dirty="0">
                <a:latin typeface="Roboto Light" panose="02000000000000000000" pitchFamily="2" charset="0"/>
                <a:ea typeface="Roboto Light" panose="02000000000000000000" pitchFamily="2" charset="0"/>
              </a:rPr>
              <a:t> «ПРОДАЖА ГОТОВЫХ КОНФИГУРАЦИЙ ПК»</a:t>
            </a: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EB641FFA-1E31-4D54-948F-2854D489E02E}"/>
              </a:ext>
            </a:extLst>
          </p:cNvPr>
          <p:cNvCxnSpPr/>
          <p:nvPr/>
        </p:nvCxnSpPr>
        <p:spPr>
          <a:xfrm>
            <a:off x="3506680" y="3728622"/>
            <a:ext cx="5051394" cy="0"/>
          </a:xfrm>
          <a:prstGeom prst="line">
            <a:avLst/>
          </a:prstGeom>
          <a:ln>
            <a:solidFill>
              <a:srgbClr val="AC8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BC7DD40-E918-4A69-9518-D0934647D77E}"/>
              </a:ext>
            </a:extLst>
          </p:cNvPr>
          <p:cNvSpPr/>
          <p:nvPr/>
        </p:nvSpPr>
        <p:spPr>
          <a:xfrm>
            <a:off x="2005247" y="224135"/>
            <a:ext cx="81122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Roboto Light" panose="02000000000000000000" pitchFamily="2" charset="0"/>
                <a:ea typeface="Roboto Light" panose="02000000000000000000" pitchFamily="2" charset="0"/>
              </a:rPr>
              <a:t>Министерство образования Новосибирской области</a:t>
            </a:r>
          </a:p>
          <a:p>
            <a:pPr algn="ctr"/>
            <a:r>
              <a:rPr lang="ru-RU" dirty="0">
                <a:latin typeface="Roboto Light" panose="02000000000000000000" pitchFamily="2" charset="0"/>
                <a:ea typeface="Roboto Light" panose="02000000000000000000" pitchFamily="2" charset="0"/>
              </a:rPr>
              <a:t>ГБПОУ НСО «Новосибирский авиационный технический колледж имени Б.С. </a:t>
            </a:r>
            <a:r>
              <a:rPr lang="ru-RU" dirty="0" err="1">
                <a:latin typeface="Roboto Light" panose="02000000000000000000" pitchFamily="2" charset="0"/>
                <a:ea typeface="Roboto Light" panose="02000000000000000000" pitchFamily="2" charset="0"/>
              </a:rPr>
              <a:t>Галущака</a:t>
            </a:r>
            <a:r>
              <a:rPr lang="ru-RU" dirty="0">
                <a:latin typeface="Roboto Light" panose="02000000000000000000" pitchFamily="2" charset="0"/>
                <a:ea typeface="Roboto Light" panose="02000000000000000000" pitchFamily="2" charset="0"/>
              </a:rPr>
              <a:t>»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0DDB4999-585F-49B7-8F27-7F8294DE298C}"/>
              </a:ext>
            </a:extLst>
          </p:cNvPr>
          <p:cNvSpPr/>
          <p:nvPr/>
        </p:nvSpPr>
        <p:spPr>
          <a:xfrm>
            <a:off x="3048000" y="5058839"/>
            <a:ext cx="6096000" cy="12464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2500" dirty="0">
                <a:latin typeface="Roboto Light" panose="02000000000000000000" pitchFamily="2" charset="0"/>
                <a:ea typeface="Roboto Light" panose="02000000000000000000" pitchFamily="2" charset="0"/>
              </a:rPr>
              <a:t>Разработал студент</a:t>
            </a:r>
          </a:p>
          <a:p>
            <a:pPr algn="ctr"/>
            <a:r>
              <a:rPr lang="ru-RU" sz="2500" dirty="0">
                <a:latin typeface="Roboto Light" panose="02000000000000000000" pitchFamily="2" charset="0"/>
                <a:ea typeface="Roboto Light" panose="02000000000000000000" pitchFamily="2" charset="0"/>
              </a:rPr>
              <a:t>3 курса группы ПР – ПР-319к</a:t>
            </a:r>
          </a:p>
          <a:p>
            <a:pPr algn="ctr"/>
            <a:r>
              <a:rPr lang="ru-RU" sz="2500" dirty="0">
                <a:latin typeface="Roboto Light" panose="02000000000000000000" pitchFamily="2" charset="0"/>
                <a:ea typeface="Roboto Light" panose="02000000000000000000" pitchFamily="2" charset="0"/>
              </a:rPr>
              <a:t>Севрюков И.В.</a:t>
            </a:r>
          </a:p>
        </p:txBody>
      </p:sp>
    </p:spTree>
    <p:extLst>
      <p:ext uri="{BB962C8B-B14F-4D97-AF65-F5344CB8AC3E}">
        <p14:creationId xmlns:p14="http://schemas.microsoft.com/office/powerpoint/2010/main" val="131639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05D30FD-5A08-46A3-99D5-014D7A81C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3600"/>
            <a:ext cx="10515600" cy="213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Мобильное приложение служит хорошим дополнением в информационной системы компании </a:t>
            </a:r>
            <a:r>
              <a:rPr lang="en-US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MZC</a:t>
            </a:r>
            <a:r>
              <a:rPr lang="ru-RU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, позволяя устранить недостатки конкурентов и найти новых клиентов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47FAE1EE-C3B9-452E-B59D-8656D5267049}"/>
              </a:ext>
            </a:extLst>
          </p:cNvPr>
          <p:cNvSpPr/>
          <p:nvPr/>
        </p:nvSpPr>
        <p:spPr>
          <a:xfrm rot="8863151">
            <a:off x="301019" y="-112081"/>
            <a:ext cx="3507623" cy="231446"/>
          </a:xfrm>
          <a:prstGeom prst="roundRect">
            <a:avLst>
              <a:gd name="adj" fmla="val 50000"/>
            </a:avLst>
          </a:prstGeom>
          <a:solidFill>
            <a:srgbClr val="AC8FFF"/>
          </a:solidFill>
          <a:ln>
            <a:solidFill>
              <a:srgbClr val="AC8FFF"/>
            </a:solidFill>
          </a:ln>
          <a:effectLst>
            <a:glow rad="63500">
              <a:srgbClr val="AC8FFF">
                <a:alpha val="15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F2670A98-D0C5-4CD4-9ED6-7C755FC2D86D}"/>
              </a:ext>
            </a:extLst>
          </p:cNvPr>
          <p:cNvSpPr/>
          <p:nvPr/>
        </p:nvSpPr>
        <p:spPr>
          <a:xfrm rot="8863151">
            <a:off x="-686044" y="851824"/>
            <a:ext cx="4910135" cy="274628"/>
          </a:xfrm>
          <a:prstGeom prst="roundRect">
            <a:avLst>
              <a:gd name="adj" fmla="val 50000"/>
            </a:avLst>
          </a:prstGeom>
          <a:solidFill>
            <a:srgbClr val="AC8FFF"/>
          </a:solidFill>
          <a:ln>
            <a:solidFill>
              <a:srgbClr val="AC8FFF"/>
            </a:solidFill>
          </a:ln>
          <a:effectLst>
            <a:glow rad="63500">
              <a:srgbClr val="AC8FFF">
                <a:alpha val="15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EE9191D7-87A3-4F46-9FF7-CA5E5F1C60E7}"/>
              </a:ext>
            </a:extLst>
          </p:cNvPr>
          <p:cNvSpPr/>
          <p:nvPr/>
        </p:nvSpPr>
        <p:spPr>
          <a:xfrm rot="8863151">
            <a:off x="-755902" y="-215946"/>
            <a:ext cx="3507623" cy="337128"/>
          </a:xfrm>
          <a:prstGeom prst="roundRect">
            <a:avLst>
              <a:gd name="adj" fmla="val 50000"/>
            </a:avLst>
          </a:prstGeom>
          <a:solidFill>
            <a:srgbClr val="AC8FFF"/>
          </a:solidFill>
          <a:ln>
            <a:solidFill>
              <a:srgbClr val="AC8FFF"/>
            </a:solidFill>
          </a:ln>
          <a:effectLst>
            <a:glow rad="63500">
              <a:srgbClr val="AC8FFF">
                <a:alpha val="15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7C48D1-8552-4125-A20E-EBFD38327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Общая идея проекта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24E90D74-0483-4782-AAA9-1097186CC87D}"/>
              </a:ext>
            </a:extLst>
          </p:cNvPr>
          <p:cNvSpPr/>
          <p:nvPr/>
        </p:nvSpPr>
        <p:spPr>
          <a:xfrm>
            <a:off x="186814" y="6242844"/>
            <a:ext cx="500065" cy="500065"/>
          </a:xfrm>
          <a:prstGeom prst="ellipse">
            <a:avLst/>
          </a:prstGeom>
          <a:noFill/>
          <a:ln w="38100">
            <a:solidFill>
              <a:srgbClr val="AC8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D5C04E29-6117-4566-89B3-1B95E803BD5D}"/>
              </a:ext>
            </a:extLst>
          </p:cNvPr>
          <p:cNvSpPr/>
          <p:nvPr/>
        </p:nvSpPr>
        <p:spPr>
          <a:xfrm>
            <a:off x="872614" y="6242843"/>
            <a:ext cx="500065" cy="500065"/>
          </a:xfrm>
          <a:prstGeom prst="ellipse">
            <a:avLst/>
          </a:prstGeom>
          <a:solidFill>
            <a:srgbClr val="AC8FFF"/>
          </a:solidFill>
          <a:ln w="38100">
            <a:solidFill>
              <a:srgbClr val="AC8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EAAEEA94-DEAF-49AF-8484-791B124788F9}"/>
              </a:ext>
            </a:extLst>
          </p:cNvPr>
          <p:cNvSpPr/>
          <p:nvPr/>
        </p:nvSpPr>
        <p:spPr>
          <a:xfrm>
            <a:off x="1558414" y="6242842"/>
            <a:ext cx="500065" cy="500065"/>
          </a:xfrm>
          <a:prstGeom prst="ellipse">
            <a:avLst/>
          </a:prstGeom>
          <a:noFill/>
          <a:ln w="38100">
            <a:solidFill>
              <a:srgbClr val="AC8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B9448682-40F8-47C4-81D7-DCD7055EEC1A}"/>
              </a:ext>
            </a:extLst>
          </p:cNvPr>
          <p:cNvSpPr/>
          <p:nvPr/>
        </p:nvSpPr>
        <p:spPr>
          <a:xfrm>
            <a:off x="2244214" y="6242842"/>
            <a:ext cx="500065" cy="500065"/>
          </a:xfrm>
          <a:prstGeom prst="ellipse">
            <a:avLst/>
          </a:prstGeom>
          <a:noFill/>
          <a:ln w="38100">
            <a:solidFill>
              <a:srgbClr val="AC8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95507D50-75A9-4983-A6F2-D9D05171F042}"/>
              </a:ext>
            </a:extLst>
          </p:cNvPr>
          <p:cNvSpPr/>
          <p:nvPr/>
        </p:nvSpPr>
        <p:spPr>
          <a:xfrm>
            <a:off x="2930014" y="6242841"/>
            <a:ext cx="500065" cy="500065"/>
          </a:xfrm>
          <a:prstGeom prst="ellipse">
            <a:avLst/>
          </a:prstGeom>
          <a:noFill/>
          <a:ln w="38100">
            <a:solidFill>
              <a:srgbClr val="AC8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B118E7D4-919A-4F0B-A935-BD21174D02B9}"/>
              </a:ext>
            </a:extLst>
          </p:cNvPr>
          <p:cNvSpPr/>
          <p:nvPr/>
        </p:nvSpPr>
        <p:spPr>
          <a:xfrm>
            <a:off x="3615814" y="6242841"/>
            <a:ext cx="500065" cy="500065"/>
          </a:xfrm>
          <a:prstGeom prst="ellipse">
            <a:avLst/>
          </a:prstGeom>
          <a:noFill/>
          <a:ln w="38100">
            <a:solidFill>
              <a:srgbClr val="AC8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659C123B-7BF7-4B67-A807-8CB0117465CC}"/>
              </a:ext>
            </a:extLst>
          </p:cNvPr>
          <p:cNvSpPr/>
          <p:nvPr/>
        </p:nvSpPr>
        <p:spPr>
          <a:xfrm>
            <a:off x="4301614" y="6242841"/>
            <a:ext cx="500065" cy="500065"/>
          </a:xfrm>
          <a:prstGeom prst="ellipse">
            <a:avLst/>
          </a:prstGeom>
          <a:noFill/>
          <a:ln w="38100">
            <a:solidFill>
              <a:srgbClr val="AC8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32169BD-E805-4201-9A77-169E8A4B5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923" y="3442127"/>
            <a:ext cx="3352381" cy="3415873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02B96FF-2BD8-4213-8BC9-0060CEBA1B70}"/>
              </a:ext>
            </a:extLst>
          </p:cNvPr>
          <p:cNvSpPr/>
          <p:nvPr/>
        </p:nvSpPr>
        <p:spPr>
          <a:xfrm>
            <a:off x="833210" y="4710112"/>
            <a:ext cx="135618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1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100" dirty="0">
                <a:latin typeface="Roboto" panose="02000000000000000000" pitchFamily="2" charset="0"/>
                <a:ea typeface="Roboto" panose="02000000000000000000" pitchFamily="2" charset="0"/>
              </a:rPr>
              <a:t>Hyper PC</a:t>
            </a:r>
            <a:r>
              <a:rPr lang="ru-RU" sz="21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F93538D-DEE2-47B4-96C8-CC92625D5566}"/>
              </a:ext>
            </a:extLst>
          </p:cNvPr>
          <p:cNvSpPr/>
          <p:nvPr/>
        </p:nvSpPr>
        <p:spPr>
          <a:xfrm>
            <a:off x="2322752" y="4710112"/>
            <a:ext cx="181194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1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>
                <a:latin typeface="Roboto" panose="02000000000000000000" pitchFamily="2" charset="0"/>
                <a:ea typeface="Roboto" panose="02000000000000000000" pitchFamily="2" charset="0"/>
              </a:rPr>
              <a:t>Digital Razor</a:t>
            </a:r>
            <a:r>
              <a:rPr lang="ru-RU" sz="21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2242B63-95E0-4CE5-8DF6-D703C2BA5DF4}"/>
              </a:ext>
            </a:extLst>
          </p:cNvPr>
          <p:cNvSpPr/>
          <p:nvPr/>
        </p:nvSpPr>
        <p:spPr>
          <a:xfrm>
            <a:off x="4273899" y="4705349"/>
            <a:ext cx="169801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1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100" dirty="0">
                <a:latin typeface="Roboto" panose="02000000000000000000" pitchFamily="2" charset="0"/>
                <a:ea typeface="Roboto" panose="02000000000000000000" pitchFamily="2" charset="0"/>
              </a:rPr>
              <a:t>Delta Game</a:t>
            </a:r>
            <a:r>
              <a:rPr lang="ru-RU" sz="21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49197AB7-4A9D-486C-879D-D014B75D67E8}"/>
              </a:ext>
            </a:extLst>
          </p:cNvPr>
          <p:cNvSpPr/>
          <p:nvPr/>
        </p:nvSpPr>
        <p:spPr>
          <a:xfrm>
            <a:off x="4987414" y="6221413"/>
            <a:ext cx="500065" cy="500065"/>
          </a:xfrm>
          <a:prstGeom prst="ellipse">
            <a:avLst/>
          </a:prstGeom>
          <a:noFill/>
          <a:ln w="38100">
            <a:solidFill>
              <a:srgbClr val="AC8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018F1350-8EE3-4592-A77D-6D8CA5211599}"/>
              </a:ext>
            </a:extLst>
          </p:cNvPr>
          <p:cNvSpPr/>
          <p:nvPr/>
        </p:nvSpPr>
        <p:spPr>
          <a:xfrm>
            <a:off x="5673214" y="6242841"/>
            <a:ext cx="500065" cy="500065"/>
          </a:xfrm>
          <a:prstGeom prst="ellipse">
            <a:avLst/>
          </a:prstGeom>
          <a:noFill/>
          <a:ln w="38100">
            <a:solidFill>
              <a:srgbClr val="AC8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157259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05D30FD-5A08-46A3-99D5-014D7A81C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6269"/>
            <a:ext cx="10515600" cy="35360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Приложение необходимо для обеспечения большего удобство при использовании продуктов компании, тем самыми расширяя охвата клиентов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47FAE1EE-C3B9-452E-B59D-8656D5267049}"/>
              </a:ext>
            </a:extLst>
          </p:cNvPr>
          <p:cNvSpPr/>
          <p:nvPr/>
        </p:nvSpPr>
        <p:spPr>
          <a:xfrm rot="8863151">
            <a:off x="-1537362" y="1198526"/>
            <a:ext cx="3507623" cy="299114"/>
          </a:xfrm>
          <a:prstGeom prst="roundRect">
            <a:avLst>
              <a:gd name="adj" fmla="val 50000"/>
            </a:avLst>
          </a:prstGeom>
          <a:solidFill>
            <a:srgbClr val="AC8FFF"/>
          </a:solidFill>
          <a:ln>
            <a:solidFill>
              <a:srgbClr val="AC8FFF"/>
            </a:solidFill>
          </a:ln>
          <a:effectLst>
            <a:glow rad="63500">
              <a:srgbClr val="AC8FFF">
                <a:alpha val="15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F2670A98-D0C5-4CD4-9ED6-7C755FC2D86D}"/>
              </a:ext>
            </a:extLst>
          </p:cNvPr>
          <p:cNvSpPr/>
          <p:nvPr/>
        </p:nvSpPr>
        <p:spPr>
          <a:xfrm rot="8863151">
            <a:off x="207709" y="376263"/>
            <a:ext cx="4910135" cy="237004"/>
          </a:xfrm>
          <a:prstGeom prst="roundRect">
            <a:avLst>
              <a:gd name="adj" fmla="val 50000"/>
            </a:avLst>
          </a:prstGeom>
          <a:solidFill>
            <a:srgbClr val="AC8FFF"/>
          </a:solidFill>
          <a:ln>
            <a:solidFill>
              <a:srgbClr val="AC8FFF"/>
            </a:solidFill>
          </a:ln>
          <a:effectLst>
            <a:glow rad="63500">
              <a:srgbClr val="AC8FFF">
                <a:alpha val="15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EE9191D7-87A3-4F46-9FF7-CA5E5F1C60E7}"/>
              </a:ext>
            </a:extLst>
          </p:cNvPr>
          <p:cNvSpPr/>
          <p:nvPr/>
        </p:nvSpPr>
        <p:spPr>
          <a:xfrm rot="8863151">
            <a:off x="25255" y="-559218"/>
            <a:ext cx="3507623" cy="337128"/>
          </a:xfrm>
          <a:prstGeom prst="roundRect">
            <a:avLst>
              <a:gd name="adj" fmla="val 50000"/>
            </a:avLst>
          </a:prstGeom>
          <a:solidFill>
            <a:srgbClr val="AC8FFF"/>
          </a:solidFill>
          <a:ln>
            <a:solidFill>
              <a:srgbClr val="AC8FFF"/>
            </a:solidFill>
          </a:ln>
          <a:effectLst>
            <a:glow rad="63500">
              <a:srgbClr val="AC8FFF">
                <a:alpha val="15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7C48D1-8552-4125-A20E-EBFD38327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Назначение проекта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022080EC-F793-4F09-8D09-C7752C29C0C3}"/>
              </a:ext>
            </a:extLst>
          </p:cNvPr>
          <p:cNvSpPr/>
          <p:nvPr/>
        </p:nvSpPr>
        <p:spPr>
          <a:xfrm>
            <a:off x="186814" y="6242844"/>
            <a:ext cx="500065" cy="500065"/>
          </a:xfrm>
          <a:prstGeom prst="ellipse">
            <a:avLst/>
          </a:prstGeom>
          <a:noFill/>
          <a:ln w="38100">
            <a:solidFill>
              <a:srgbClr val="AC8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0A76161-42DC-4032-9651-60F43098BBD6}"/>
              </a:ext>
            </a:extLst>
          </p:cNvPr>
          <p:cNvSpPr/>
          <p:nvPr/>
        </p:nvSpPr>
        <p:spPr>
          <a:xfrm>
            <a:off x="872614" y="6242843"/>
            <a:ext cx="500065" cy="500065"/>
          </a:xfrm>
          <a:prstGeom prst="ellipse">
            <a:avLst/>
          </a:prstGeom>
          <a:noFill/>
          <a:ln w="38100">
            <a:solidFill>
              <a:srgbClr val="AC8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E19E11A8-265E-456C-9496-CC238B9281FA}"/>
              </a:ext>
            </a:extLst>
          </p:cNvPr>
          <p:cNvSpPr/>
          <p:nvPr/>
        </p:nvSpPr>
        <p:spPr>
          <a:xfrm>
            <a:off x="1558414" y="6242842"/>
            <a:ext cx="500065" cy="500065"/>
          </a:xfrm>
          <a:prstGeom prst="ellipse">
            <a:avLst/>
          </a:prstGeom>
          <a:solidFill>
            <a:srgbClr val="AC8FFF"/>
          </a:solidFill>
          <a:ln w="38100">
            <a:solidFill>
              <a:srgbClr val="AC8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233CE1E-DE73-4D36-AECD-BC394DB0CDFE}"/>
              </a:ext>
            </a:extLst>
          </p:cNvPr>
          <p:cNvSpPr/>
          <p:nvPr/>
        </p:nvSpPr>
        <p:spPr>
          <a:xfrm>
            <a:off x="2244214" y="6242842"/>
            <a:ext cx="500065" cy="500065"/>
          </a:xfrm>
          <a:prstGeom prst="ellipse">
            <a:avLst/>
          </a:prstGeom>
          <a:noFill/>
          <a:ln w="38100">
            <a:solidFill>
              <a:srgbClr val="AC8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ABA70D22-1AC5-4D02-A4FE-23FA77EF974E}"/>
              </a:ext>
            </a:extLst>
          </p:cNvPr>
          <p:cNvSpPr/>
          <p:nvPr/>
        </p:nvSpPr>
        <p:spPr>
          <a:xfrm>
            <a:off x="2930014" y="6242841"/>
            <a:ext cx="500065" cy="500065"/>
          </a:xfrm>
          <a:prstGeom prst="ellipse">
            <a:avLst/>
          </a:prstGeom>
          <a:noFill/>
          <a:ln w="38100">
            <a:solidFill>
              <a:srgbClr val="AC8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CBE97FE5-D450-4746-90E2-22A0A4E93B15}"/>
              </a:ext>
            </a:extLst>
          </p:cNvPr>
          <p:cNvSpPr/>
          <p:nvPr/>
        </p:nvSpPr>
        <p:spPr>
          <a:xfrm>
            <a:off x="3615814" y="6242841"/>
            <a:ext cx="500065" cy="500065"/>
          </a:xfrm>
          <a:prstGeom prst="ellipse">
            <a:avLst/>
          </a:prstGeom>
          <a:noFill/>
          <a:ln w="38100">
            <a:solidFill>
              <a:srgbClr val="AC8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0D124410-6E5B-4C77-A748-091DCED8DED4}"/>
              </a:ext>
            </a:extLst>
          </p:cNvPr>
          <p:cNvSpPr/>
          <p:nvPr/>
        </p:nvSpPr>
        <p:spPr>
          <a:xfrm>
            <a:off x="4301614" y="6242841"/>
            <a:ext cx="500065" cy="500065"/>
          </a:xfrm>
          <a:prstGeom prst="ellipse">
            <a:avLst/>
          </a:prstGeom>
          <a:noFill/>
          <a:ln w="38100">
            <a:solidFill>
              <a:srgbClr val="AC8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7255C202-86B2-4B77-A35F-F6E2DD706335}"/>
              </a:ext>
            </a:extLst>
          </p:cNvPr>
          <p:cNvSpPr/>
          <p:nvPr/>
        </p:nvSpPr>
        <p:spPr>
          <a:xfrm>
            <a:off x="4987414" y="6221413"/>
            <a:ext cx="500065" cy="500065"/>
          </a:xfrm>
          <a:prstGeom prst="ellipse">
            <a:avLst/>
          </a:prstGeom>
          <a:noFill/>
          <a:ln w="38100">
            <a:solidFill>
              <a:srgbClr val="AC8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457D37E4-7397-4E5E-801F-223924797CF2}"/>
              </a:ext>
            </a:extLst>
          </p:cNvPr>
          <p:cNvSpPr/>
          <p:nvPr/>
        </p:nvSpPr>
        <p:spPr>
          <a:xfrm>
            <a:off x="5673214" y="6242841"/>
            <a:ext cx="500065" cy="500065"/>
          </a:xfrm>
          <a:prstGeom prst="ellipse">
            <a:avLst/>
          </a:prstGeom>
          <a:noFill/>
          <a:ln w="38100">
            <a:solidFill>
              <a:srgbClr val="AC8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794941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05D30FD-5A08-46A3-99D5-014D7A81C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2899"/>
            <a:ext cx="10515600" cy="4294064"/>
          </a:xfrm>
        </p:spPr>
        <p:txBody>
          <a:bodyPr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Изучить современные шаблоны дизайнов мобильных приложений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Определить необходимый функционал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Выбрать минимальный </a:t>
            </a:r>
            <a:r>
              <a:rPr lang="en-US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API </a:t>
            </a:r>
            <a:r>
              <a:rPr lang="ru-RU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приложения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Подключить приложения к информационной системе через внешние </a:t>
            </a:r>
            <a:r>
              <a:rPr lang="en-US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API</a:t>
            </a:r>
            <a:endParaRPr lang="ru-RU" sz="3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Реализовать макет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47FAE1EE-C3B9-452E-B59D-8656D5267049}"/>
              </a:ext>
            </a:extLst>
          </p:cNvPr>
          <p:cNvSpPr/>
          <p:nvPr/>
        </p:nvSpPr>
        <p:spPr>
          <a:xfrm rot="8863151">
            <a:off x="-696702" y="845131"/>
            <a:ext cx="2475521" cy="231446"/>
          </a:xfrm>
          <a:prstGeom prst="roundRect">
            <a:avLst>
              <a:gd name="adj" fmla="val 50000"/>
            </a:avLst>
          </a:prstGeom>
          <a:solidFill>
            <a:srgbClr val="AC8FFF"/>
          </a:solidFill>
          <a:ln>
            <a:solidFill>
              <a:srgbClr val="AC8FFF"/>
            </a:solidFill>
          </a:ln>
          <a:effectLst>
            <a:glow rad="63500">
              <a:srgbClr val="AC8FFF">
                <a:alpha val="15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F2670A98-D0C5-4CD4-9ED6-7C755FC2D86D}"/>
              </a:ext>
            </a:extLst>
          </p:cNvPr>
          <p:cNvSpPr/>
          <p:nvPr/>
        </p:nvSpPr>
        <p:spPr>
          <a:xfrm rot="8863151">
            <a:off x="278766" y="522065"/>
            <a:ext cx="3849892" cy="325170"/>
          </a:xfrm>
          <a:prstGeom prst="roundRect">
            <a:avLst>
              <a:gd name="adj" fmla="val 50000"/>
            </a:avLst>
          </a:prstGeom>
          <a:solidFill>
            <a:srgbClr val="AC8FFF"/>
          </a:solidFill>
          <a:ln>
            <a:solidFill>
              <a:srgbClr val="AC8FFF"/>
            </a:solidFill>
          </a:ln>
          <a:effectLst>
            <a:glow rad="63500">
              <a:srgbClr val="AC8FFF">
                <a:alpha val="15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EE9191D7-87A3-4F46-9FF7-CA5E5F1C60E7}"/>
              </a:ext>
            </a:extLst>
          </p:cNvPr>
          <p:cNvSpPr/>
          <p:nvPr/>
        </p:nvSpPr>
        <p:spPr>
          <a:xfrm rot="8863151">
            <a:off x="-781630" y="-157864"/>
            <a:ext cx="3507623" cy="244304"/>
          </a:xfrm>
          <a:prstGeom prst="roundRect">
            <a:avLst>
              <a:gd name="adj" fmla="val 50000"/>
            </a:avLst>
          </a:prstGeom>
          <a:solidFill>
            <a:srgbClr val="AC8FFF"/>
          </a:solidFill>
          <a:ln>
            <a:solidFill>
              <a:srgbClr val="AC8FFF"/>
            </a:solidFill>
          </a:ln>
          <a:effectLst>
            <a:glow rad="63500">
              <a:srgbClr val="AC8FFF">
                <a:alpha val="15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7C48D1-8552-4125-A20E-EBFD38327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Необходимые ресурсы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BA68D22D-4847-4AD0-9F92-F36B1E06BE4F}"/>
              </a:ext>
            </a:extLst>
          </p:cNvPr>
          <p:cNvSpPr/>
          <p:nvPr/>
        </p:nvSpPr>
        <p:spPr>
          <a:xfrm>
            <a:off x="186814" y="6242844"/>
            <a:ext cx="500065" cy="500065"/>
          </a:xfrm>
          <a:prstGeom prst="ellipse">
            <a:avLst/>
          </a:prstGeom>
          <a:noFill/>
          <a:ln w="38100">
            <a:solidFill>
              <a:srgbClr val="AC8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507737C1-A319-41B3-A3B2-36C476D6999B}"/>
              </a:ext>
            </a:extLst>
          </p:cNvPr>
          <p:cNvSpPr/>
          <p:nvPr/>
        </p:nvSpPr>
        <p:spPr>
          <a:xfrm>
            <a:off x="872614" y="6242843"/>
            <a:ext cx="500065" cy="500065"/>
          </a:xfrm>
          <a:prstGeom prst="ellipse">
            <a:avLst/>
          </a:prstGeom>
          <a:noFill/>
          <a:ln w="38100">
            <a:solidFill>
              <a:srgbClr val="AC8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0F88C2E0-FDA5-4CA4-A683-D40A365AD692}"/>
              </a:ext>
            </a:extLst>
          </p:cNvPr>
          <p:cNvSpPr/>
          <p:nvPr/>
        </p:nvSpPr>
        <p:spPr>
          <a:xfrm>
            <a:off x="1558414" y="6242842"/>
            <a:ext cx="500065" cy="500065"/>
          </a:xfrm>
          <a:prstGeom prst="ellipse">
            <a:avLst/>
          </a:prstGeom>
          <a:noFill/>
          <a:ln w="38100">
            <a:solidFill>
              <a:srgbClr val="AC8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93C0ABC6-974D-4DC6-B263-372AC9402EC5}"/>
              </a:ext>
            </a:extLst>
          </p:cNvPr>
          <p:cNvSpPr/>
          <p:nvPr/>
        </p:nvSpPr>
        <p:spPr>
          <a:xfrm>
            <a:off x="2244214" y="6242842"/>
            <a:ext cx="500065" cy="500065"/>
          </a:xfrm>
          <a:prstGeom prst="ellipse">
            <a:avLst/>
          </a:prstGeom>
          <a:solidFill>
            <a:srgbClr val="AC8FFF"/>
          </a:solidFill>
          <a:ln w="38100">
            <a:solidFill>
              <a:srgbClr val="AC8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38890413-136A-4D03-9EF2-08146D84568D}"/>
              </a:ext>
            </a:extLst>
          </p:cNvPr>
          <p:cNvSpPr/>
          <p:nvPr/>
        </p:nvSpPr>
        <p:spPr>
          <a:xfrm>
            <a:off x="2930014" y="6242841"/>
            <a:ext cx="500065" cy="500065"/>
          </a:xfrm>
          <a:prstGeom prst="ellipse">
            <a:avLst/>
          </a:prstGeom>
          <a:noFill/>
          <a:ln w="38100">
            <a:solidFill>
              <a:srgbClr val="AC8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B638FCD5-A383-4E5C-AF97-9DBF9BB6A2E5}"/>
              </a:ext>
            </a:extLst>
          </p:cNvPr>
          <p:cNvSpPr/>
          <p:nvPr/>
        </p:nvSpPr>
        <p:spPr>
          <a:xfrm>
            <a:off x="3615814" y="6242841"/>
            <a:ext cx="500065" cy="500065"/>
          </a:xfrm>
          <a:prstGeom prst="ellipse">
            <a:avLst/>
          </a:prstGeom>
          <a:noFill/>
          <a:ln w="38100">
            <a:solidFill>
              <a:srgbClr val="AC8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28B0A1B5-4C62-416C-A791-0FA1D432347D}"/>
              </a:ext>
            </a:extLst>
          </p:cNvPr>
          <p:cNvSpPr/>
          <p:nvPr/>
        </p:nvSpPr>
        <p:spPr>
          <a:xfrm>
            <a:off x="4301614" y="6242841"/>
            <a:ext cx="500065" cy="500065"/>
          </a:xfrm>
          <a:prstGeom prst="ellipse">
            <a:avLst/>
          </a:prstGeom>
          <a:noFill/>
          <a:ln w="38100">
            <a:solidFill>
              <a:srgbClr val="AC8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3851CB1C-39CF-4D86-B539-DE4D0D5A7F57}"/>
              </a:ext>
            </a:extLst>
          </p:cNvPr>
          <p:cNvSpPr/>
          <p:nvPr/>
        </p:nvSpPr>
        <p:spPr>
          <a:xfrm>
            <a:off x="4987414" y="6221413"/>
            <a:ext cx="500065" cy="500065"/>
          </a:xfrm>
          <a:prstGeom prst="ellipse">
            <a:avLst/>
          </a:prstGeom>
          <a:noFill/>
          <a:ln w="38100">
            <a:solidFill>
              <a:srgbClr val="AC8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585C1606-A5F2-4B2D-9C87-23F2913BC97A}"/>
              </a:ext>
            </a:extLst>
          </p:cNvPr>
          <p:cNvSpPr/>
          <p:nvPr/>
        </p:nvSpPr>
        <p:spPr>
          <a:xfrm>
            <a:off x="5673214" y="6242841"/>
            <a:ext cx="500065" cy="500065"/>
          </a:xfrm>
          <a:prstGeom prst="ellipse">
            <a:avLst/>
          </a:prstGeom>
          <a:noFill/>
          <a:ln w="38100">
            <a:solidFill>
              <a:srgbClr val="AC8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027537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05D30FD-5A08-46A3-99D5-014D7A81C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6153"/>
            <a:ext cx="10515600" cy="25572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Макет приложения выполнен в светлой теме с пастельными цветам, в качестве акцентного цвета используется сиренево-фиолетовый. Основным семейством шрифтов является </a:t>
            </a:r>
            <a:r>
              <a:rPr lang="en-US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Roboto</a:t>
            </a:r>
            <a:endParaRPr lang="ru-RU" sz="3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47FAE1EE-C3B9-452E-B59D-8656D5267049}"/>
              </a:ext>
            </a:extLst>
          </p:cNvPr>
          <p:cNvSpPr/>
          <p:nvPr/>
        </p:nvSpPr>
        <p:spPr>
          <a:xfrm rot="8863151">
            <a:off x="301019" y="-112081"/>
            <a:ext cx="3507623" cy="231446"/>
          </a:xfrm>
          <a:prstGeom prst="roundRect">
            <a:avLst>
              <a:gd name="adj" fmla="val 50000"/>
            </a:avLst>
          </a:prstGeom>
          <a:solidFill>
            <a:srgbClr val="AC8FFF"/>
          </a:solidFill>
          <a:ln>
            <a:solidFill>
              <a:srgbClr val="AC8FFF"/>
            </a:solidFill>
          </a:ln>
          <a:effectLst>
            <a:glow rad="63500">
              <a:srgbClr val="AC8FFF">
                <a:alpha val="15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F2670A98-D0C5-4CD4-9ED6-7C755FC2D86D}"/>
              </a:ext>
            </a:extLst>
          </p:cNvPr>
          <p:cNvSpPr/>
          <p:nvPr/>
        </p:nvSpPr>
        <p:spPr>
          <a:xfrm rot="8863151">
            <a:off x="-686044" y="851824"/>
            <a:ext cx="4910135" cy="274628"/>
          </a:xfrm>
          <a:prstGeom prst="roundRect">
            <a:avLst>
              <a:gd name="adj" fmla="val 50000"/>
            </a:avLst>
          </a:prstGeom>
          <a:solidFill>
            <a:srgbClr val="AC8FFF"/>
          </a:solidFill>
          <a:ln>
            <a:solidFill>
              <a:srgbClr val="AC8FFF"/>
            </a:solidFill>
          </a:ln>
          <a:effectLst>
            <a:glow rad="63500">
              <a:srgbClr val="AC8FFF">
                <a:alpha val="15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EE9191D7-87A3-4F46-9FF7-CA5E5F1C60E7}"/>
              </a:ext>
            </a:extLst>
          </p:cNvPr>
          <p:cNvSpPr/>
          <p:nvPr/>
        </p:nvSpPr>
        <p:spPr>
          <a:xfrm rot="8863151">
            <a:off x="-755902" y="-215946"/>
            <a:ext cx="3507623" cy="337128"/>
          </a:xfrm>
          <a:prstGeom prst="roundRect">
            <a:avLst>
              <a:gd name="adj" fmla="val 50000"/>
            </a:avLst>
          </a:prstGeom>
          <a:solidFill>
            <a:srgbClr val="AC8FFF"/>
          </a:solidFill>
          <a:ln>
            <a:solidFill>
              <a:srgbClr val="AC8FFF"/>
            </a:solidFill>
          </a:ln>
          <a:effectLst>
            <a:glow rad="63500">
              <a:srgbClr val="AC8FFF">
                <a:alpha val="15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7C48D1-8552-4125-A20E-EBFD38327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Макет проекта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BA68D22D-4847-4AD0-9F92-F36B1E06BE4F}"/>
              </a:ext>
            </a:extLst>
          </p:cNvPr>
          <p:cNvSpPr/>
          <p:nvPr/>
        </p:nvSpPr>
        <p:spPr>
          <a:xfrm>
            <a:off x="186814" y="6242844"/>
            <a:ext cx="500065" cy="500065"/>
          </a:xfrm>
          <a:prstGeom prst="ellipse">
            <a:avLst/>
          </a:prstGeom>
          <a:noFill/>
          <a:ln w="38100">
            <a:solidFill>
              <a:srgbClr val="AC8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507737C1-A319-41B3-A3B2-36C476D6999B}"/>
              </a:ext>
            </a:extLst>
          </p:cNvPr>
          <p:cNvSpPr/>
          <p:nvPr/>
        </p:nvSpPr>
        <p:spPr>
          <a:xfrm>
            <a:off x="872614" y="6242843"/>
            <a:ext cx="500065" cy="500065"/>
          </a:xfrm>
          <a:prstGeom prst="ellipse">
            <a:avLst/>
          </a:prstGeom>
          <a:noFill/>
          <a:ln w="38100">
            <a:solidFill>
              <a:srgbClr val="AC8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0F88C2E0-FDA5-4CA4-A683-D40A365AD692}"/>
              </a:ext>
            </a:extLst>
          </p:cNvPr>
          <p:cNvSpPr/>
          <p:nvPr/>
        </p:nvSpPr>
        <p:spPr>
          <a:xfrm>
            <a:off x="1558414" y="6242842"/>
            <a:ext cx="500065" cy="500065"/>
          </a:xfrm>
          <a:prstGeom prst="ellipse">
            <a:avLst/>
          </a:prstGeom>
          <a:noFill/>
          <a:ln w="38100">
            <a:solidFill>
              <a:srgbClr val="AC8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93C0ABC6-974D-4DC6-B263-372AC9402EC5}"/>
              </a:ext>
            </a:extLst>
          </p:cNvPr>
          <p:cNvSpPr/>
          <p:nvPr/>
        </p:nvSpPr>
        <p:spPr>
          <a:xfrm>
            <a:off x="2244214" y="6242842"/>
            <a:ext cx="500065" cy="500065"/>
          </a:xfrm>
          <a:prstGeom prst="ellipse">
            <a:avLst/>
          </a:prstGeom>
          <a:noFill/>
          <a:ln w="38100">
            <a:solidFill>
              <a:srgbClr val="AC8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38890413-136A-4D03-9EF2-08146D84568D}"/>
              </a:ext>
            </a:extLst>
          </p:cNvPr>
          <p:cNvSpPr/>
          <p:nvPr/>
        </p:nvSpPr>
        <p:spPr>
          <a:xfrm>
            <a:off x="2930014" y="6242841"/>
            <a:ext cx="500065" cy="500065"/>
          </a:xfrm>
          <a:prstGeom prst="ellipse">
            <a:avLst/>
          </a:prstGeom>
          <a:solidFill>
            <a:srgbClr val="AC8FFF"/>
          </a:solidFill>
          <a:ln w="38100">
            <a:solidFill>
              <a:srgbClr val="AC8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B638FCD5-A383-4E5C-AF97-9DBF9BB6A2E5}"/>
              </a:ext>
            </a:extLst>
          </p:cNvPr>
          <p:cNvSpPr/>
          <p:nvPr/>
        </p:nvSpPr>
        <p:spPr>
          <a:xfrm>
            <a:off x="3615814" y="6242841"/>
            <a:ext cx="500065" cy="500065"/>
          </a:xfrm>
          <a:prstGeom prst="ellipse">
            <a:avLst/>
          </a:prstGeom>
          <a:noFill/>
          <a:ln w="38100">
            <a:solidFill>
              <a:srgbClr val="AC8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28B0A1B5-4C62-416C-A791-0FA1D432347D}"/>
              </a:ext>
            </a:extLst>
          </p:cNvPr>
          <p:cNvSpPr/>
          <p:nvPr/>
        </p:nvSpPr>
        <p:spPr>
          <a:xfrm>
            <a:off x="4301614" y="6242841"/>
            <a:ext cx="500065" cy="500065"/>
          </a:xfrm>
          <a:prstGeom prst="ellipse">
            <a:avLst/>
          </a:prstGeom>
          <a:noFill/>
          <a:ln w="38100">
            <a:solidFill>
              <a:srgbClr val="AC8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1F27E48F-D181-403A-9D65-11AA65F4A964}"/>
              </a:ext>
            </a:extLst>
          </p:cNvPr>
          <p:cNvSpPr/>
          <p:nvPr/>
        </p:nvSpPr>
        <p:spPr>
          <a:xfrm>
            <a:off x="4987414" y="6221413"/>
            <a:ext cx="500065" cy="500065"/>
          </a:xfrm>
          <a:prstGeom prst="ellipse">
            <a:avLst/>
          </a:prstGeom>
          <a:noFill/>
          <a:ln w="38100">
            <a:solidFill>
              <a:srgbClr val="AC8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4F045E17-739F-43A7-954A-27DCBC5EDE1B}"/>
              </a:ext>
            </a:extLst>
          </p:cNvPr>
          <p:cNvSpPr/>
          <p:nvPr/>
        </p:nvSpPr>
        <p:spPr>
          <a:xfrm>
            <a:off x="5673214" y="6242841"/>
            <a:ext cx="500065" cy="500065"/>
          </a:xfrm>
          <a:prstGeom prst="ellipse">
            <a:avLst/>
          </a:prstGeom>
          <a:noFill/>
          <a:ln w="38100">
            <a:solidFill>
              <a:srgbClr val="AC8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700314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05D30FD-5A08-46A3-99D5-014D7A81C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5657"/>
            <a:ext cx="10515600" cy="3591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После разработки дизайна необходимо было связать приложение с созданной информационной системой. Далее необходимо выстроить архитектуру приложения, настроить визуальные компоненты. Реализовать бизнес модель, пользовательский интерфейс, затем связать эти слои между собой. 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47FAE1EE-C3B9-452E-B59D-8656D5267049}"/>
              </a:ext>
            </a:extLst>
          </p:cNvPr>
          <p:cNvSpPr/>
          <p:nvPr/>
        </p:nvSpPr>
        <p:spPr>
          <a:xfrm rot="8863151">
            <a:off x="299492" y="-148093"/>
            <a:ext cx="3507623" cy="298643"/>
          </a:xfrm>
          <a:prstGeom prst="roundRect">
            <a:avLst>
              <a:gd name="adj" fmla="val 50000"/>
            </a:avLst>
          </a:prstGeom>
          <a:solidFill>
            <a:srgbClr val="AC8FFF"/>
          </a:solidFill>
          <a:ln>
            <a:solidFill>
              <a:srgbClr val="AC8FFF"/>
            </a:solidFill>
          </a:ln>
          <a:effectLst>
            <a:glow rad="63500">
              <a:srgbClr val="AC8FFF">
                <a:alpha val="15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F2670A98-D0C5-4CD4-9ED6-7C755FC2D86D}"/>
              </a:ext>
            </a:extLst>
          </p:cNvPr>
          <p:cNvSpPr/>
          <p:nvPr/>
        </p:nvSpPr>
        <p:spPr>
          <a:xfrm rot="8863151">
            <a:off x="-563938" y="1273753"/>
            <a:ext cx="3330080" cy="274628"/>
          </a:xfrm>
          <a:prstGeom prst="roundRect">
            <a:avLst>
              <a:gd name="adj" fmla="val 50000"/>
            </a:avLst>
          </a:prstGeom>
          <a:solidFill>
            <a:srgbClr val="AC8FFF"/>
          </a:solidFill>
          <a:ln>
            <a:solidFill>
              <a:srgbClr val="AC8FFF"/>
            </a:solidFill>
          </a:ln>
          <a:effectLst>
            <a:glow rad="63500">
              <a:srgbClr val="AC8FFF">
                <a:alpha val="15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EE9191D7-87A3-4F46-9FF7-CA5E5F1C60E7}"/>
              </a:ext>
            </a:extLst>
          </p:cNvPr>
          <p:cNvSpPr/>
          <p:nvPr/>
        </p:nvSpPr>
        <p:spPr>
          <a:xfrm rot="8863151">
            <a:off x="-2622103" y="1086448"/>
            <a:ext cx="3507623" cy="271339"/>
          </a:xfrm>
          <a:prstGeom prst="roundRect">
            <a:avLst>
              <a:gd name="adj" fmla="val 50000"/>
            </a:avLst>
          </a:prstGeom>
          <a:solidFill>
            <a:srgbClr val="AC8FFF"/>
          </a:solidFill>
          <a:ln>
            <a:solidFill>
              <a:srgbClr val="AC8FFF"/>
            </a:solidFill>
          </a:ln>
          <a:effectLst>
            <a:glow rad="63500">
              <a:srgbClr val="AC8FFF">
                <a:alpha val="15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7C48D1-8552-4125-A20E-EBFD38327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Процесс разработки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BA68D22D-4847-4AD0-9F92-F36B1E06BE4F}"/>
              </a:ext>
            </a:extLst>
          </p:cNvPr>
          <p:cNvSpPr/>
          <p:nvPr/>
        </p:nvSpPr>
        <p:spPr>
          <a:xfrm>
            <a:off x="186814" y="6242844"/>
            <a:ext cx="500065" cy="500065"/>
          </a:xfrm>
          <a:prstGeom prst="ellipse">
            <a:avLst/>
          </a:prstGeom>
          <a:noFill/>
          <a:ln w="38100">
            <a:solidFill>
              <a:srgbClr val="AC8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507737C1-A319-41B3-A3B2-36C476D6999B}"/>
              </a:ext>
            </a:extLst>
          </p:cNvPr>
          <p:cNvSpPr/>
          <p:nvPr/>
        </p:nvSpPr>
        <p:spPr>
          <a:xfrm>
            <a:off x="872614" y="6242843"/>
            <a:ext cx="500065" cy="500065"/>
          </a:xfrm>
          <a:prstGeom prst="ellipse">
            <a:avLst/>
          </a:prstGeom>
          <a:noFill/>
          <a:ln w="38100">
            <a:solidFill>
              <a:srgbClr val="AC8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0F88C2E0-FDA5-4CA4-A683-D40A365AD692}"/>
              </a:ext>
            </a:extLst>
          </p:cNvPr>
          <p:cNvSpPr/>
          <p:nvPr/>
        </p:nvSpPr>
        <p:spPr>
          <a:xfrm>
            <a:off x="1558414" y="6242842"/>
            <a:ext cx="500065" cy="500065"/>
          </a:xfrm>
          <a:prstGeom prst="ellipse">
            <a:avLst/>
          </a:prstGeom>
          <a:noFill/>
          <a:ln w="38100">
            <a:solidFill>
              <a:srgbClr val="AC8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93C0ABC6-974D-4DC6-B263-372AC9402EC5}"/>
              </a:ext>
            </a:extLst>
          </p:cNvPr>
          <p:cNvSpPr/>
          <p:nvPr/>
        </p:nvSpPr>
        <p:spPr>
          <a:xfrm>
            <a:off x="2244214" y="6242842"/>
            <a:ext cx="500065" cy="500065"/>
          </a:xfrm>
          <a:prstGeom prst="ellipse">
            <a:avLst/>
          </a:prstGeom>
          <a:noFill/>
          <a:ln w="38100">
            <a:solidFill>
              <a:srgbClr val="AC8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38890413-136A-4D03-9EF2-08146D84568D}"/>
              </a:ext>
            </a:extLst>
          </p:cNvPr>
          <p:cNvSpPr/>
          <p:nvPr/>
        </p:nvSpPr>
        <p:spPr>
          <a:xfrm>
            <a:off x="2930014" y="6242841"/>
            <a:ext cx="500065" cy="500065"/>
          </a:xfrm>
          <a:prstGeom prst="ellipse">
            <a:avLst/>
          </a:prstGeom>
          <a:noFill/>
          <a:ln w="38100">
            <a:solidFill>
              <a:srgbClr val="AC8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B638FCD5-A383-4E5C-AF97-9DBF9BB6A2E5}"/>
              </a:ext>
            </a:extLst>
          </p:cNvPr>
          <p:cNvSpPr/>
          <p:nvPr/>
        </p:nvSpPr>
        <p:spPr>
          <a:xfrm>
            <a:off x="3615814" y="6242841"/>
            <a:ext cx="500065" cy="500065"/>
          </a:xfrm>
          <a:prstGeom prst="ellipse">
            <a:avLst/>
          </a:prstGeom>
          <a:solidFill>
            <a:srgbClr val="AC8FFF"/>
          </a:solidFill>
          <a:ln w="38100">
            <a:solidFill>
              <a:srgbClr val="AC8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28B0A1B5-4C62-416C-A791-0FA1D432347D}"/>
              </a:ext>
            </a:extLst>
          </p:cNvPr>
          <p:cNvSpPr/>
          <p:nvPr/>
        </p:nvSpPr>
        <p:spPr>
          <a:xfrm>
            <a:off x="4301614" y="6242841"/>
            <a:ext cx="500065" cy="500065"/>
          </a:xfrm>
          <a:prstGeom prst="ellipse">
            <a:avLst/>
          </a:prstGeom>
          <a:noFill/>
          <a:ln w="38100">
            <a:solidFill>
              <a:srgbClr val="AC8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F7153668-4E29-469F-8050-E8C55DACE18B}"/>
              </a:ext>
            </a:extLst>
          </p:cNvPr>
          <p:cNvSpPr/>
          <p:nvPr/>
        </p:nvSpPr>
        <p:spPr>
          <a:xfrm>
            <a:off x="4987414" y="6221413"/>
            <a:ext cx="500065" cy="500065"/>
          </a:xfrm>
          <a:prstGeom prst="ellipse">
            <a:avLst/>
          </a:prstGeom>
          <a:noFill/>
          <a:ln w="38100">
            <a:solidFill>
              <a:srgbClr val="AC8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B5051332-B8D6-4419-84A9-E86D50F308A1}"/>
              </a:ext>
            </a:extLst>
          </p:cNvPr>
          <p:cNvSpPr/>
          <p:nvPr/>
        </p:nvSpPr>
        <p:spPr>
          <a:xfrm>
            <a:off x="5673214" y="6242841"/>
            <a:ext cx="500065" cy="500065"/>
          </a:xfrm>
          <a:prstGeom prst="ellipse">
            <a:avLst/>
          </a:prstGeom>
          <a:noFill/>
          <a:ln w="38100">
            <a:solidFill>
              <a:srgbClr val="AC8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657622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A7717-2641-47D2-9575-DC16F81EC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DA54EC6-79C5-4B55-B002-B2ED46856F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62"/>
          <a:stretch/>
        </p:blipFill>
        <p:spPr>
          <a:xfrm>
            <a:off x="0" y="110727"/>
            <a:ext cx="12192000" cy="6656091"/>
          </a:xfrm>
        </p:spPr>
      </p:pic>
    </p:spTree>
    <p:extLst>
      <p:ext uri="{BB962C8B-B14F-4D97-AF65-F5344CB8AC3E}">
        <p14:creationId xmlns:p14="http://schemas.microsoft.com/office/powerpoint/2010/main" val="2595635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05D30FD-5A08-46A3-99D5-014D7A81C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Авторизация пользователя по личным данным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Регистрация пользователя с подтверждение телефона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Взаимодействие с разным </a:t>
            </a:r>
            <a:r>
              <a:rPr lang="en-US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API</a:t>
            </a:r>
            <a:endParaRPr lang="ru-RU" sz="3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Просмотр конфигураций и подробностей о них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Персональная корзина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47FAE1EE-C3B9-452E-B59D-8656D5267049}"/>
              </a:ext>
            </a:extLst>
          </p:cNvPr>
          <p:cNvSpPr/>
          <p:nvPr/>
        </p:nvSpPr>
        <p:spPr>
          <a:xfrm rot="8863151">
            <a:off x="301019" y="-112081"/>
            <a:ext cx="3507623" cy="231446"/>
          </a:xfrm>
          <a:prstGeom prst="roundRect">
            <a:avLst>
              <a:gd name="adj" fmla="val 50000"/>
            </a:avLst>
          </a:prstGeom>
          <a:solidFill>
            <a:srgbClr val="AC8FFF"/>
          </a:solidFill>
          <a:ln>
            <a:solidFill>
              <a:srgbClr val="AC8FFF"/>
            </a:solidFill>
          </a:ln>
          <a:effectLst>
            <a:glow rad="63500">
              <a:srgbClr val="AC8FFF">
                <a:alpha val="15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F2670A98-D0C5-4CD4-9ED6-7C755FC2D86D}"/>
              </a:ext>
            </a:extLst>
          </p:cNvPr>
          <p:cNvSpPr/>
          <p:nvPr/>
        </p:nvSpPr>
        <p:spPr>
          <a:xfrm rot="8863151">
            <a:off x="-564670" y="1271224"/>
            <a:ext cx="3339551" cy="274628"/>
          </a:xfrm>
          <a:prstGeom prst="roundRect">
            <a:avLst>
              <a:gd name="adj" fmla="val 50000"/>
            </a:avLst>
          </a:prstGeom>
          <a:solidFill>
            <a:srgbClr val="AC8FFF"/>
          </a:solidFill>
          <a:ln>
            <a:solidFill>
              <a:srgbClr val="AC8FFF"/>
            </a:solidFill>
          </a:ln>
          <a:effectLst>
            <a:glow rad="63500">
              <a:srgbClr val="AC8FFF">
                <a:alpha val="15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EE9191D7-87A3-4F46-9FF7-CA5E5F1C60E7}"/>
              </a:ext>
            </a:extLst>
          </p:cNvPr>
          <p:cNvSpPr/>
          <p:nvPr/>
        </p:nvSpPr>
        <p:spPr>
          <a:xfrm rot="8863151">
            <a:off x="-755902" y="-215946"/>
            <a:ext cx="3507623" cy="337128"/>
          </a:xfrm>
          <a:prstGeom prst="roundRect">
            <a:avLst>
              <a:gd name="adj" fmla="val 50000"/>
            </a:avLst>
          </a:prstGeom>
          <a:solidFill>
            <a:srgbClr val="AC8FFF"/>
          </a:solidFill>
          <a:ln>
            <a:solidFill>
              <a:srgbClr val="AC8FFF"/>
            </a:solidFill>
          </a:ln>
          <a:effectLst>
            <a:glow rad="63500">
              <a:srgbClr val="AC8FFF">
                <a:alpha val="15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7C48D1-8552-4125-A20E-EBFD38327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Реализованный функционал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BA68D22D-4847-4AD0-9F92-F36B1E06BE4F}"/>
              </a:ext>
            </a:extLst>
          </p:cNvPr>
          <p:cNvSpPr/>
          <p:nvPr/>
        </p:nvSpPr>
        <p:spPr>
          <a:xfrm>
            <a:off x="186814" y="6242844"/>
            <a:ext cx="500065" cy="500065"/>
          </a:xfrm>
          <a:prstGeom prst="ellipse">
            <a:avLst/>
          </a:prstGeom>
          <a:noFill/>
          <a:ln w="38100">
            <a:solidFill>
              <a:srgbClr val="AC8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507737C1-A319-41B3-A3B2-36C476D6999B}"/>
              </a:ext>
            </a:extLst>
          </p:cNvPr>
          <p:cNvSpPr/>
          <p:nvPr/>
        </p:nvSpPr>
        <p:spPr>
          <a:xfrm>
            <a:off x="872614" y="6242843"/>
            <a:ext cx="500065" cy="500065"/>
          </a:xfrm>
          <a:prstGeom prst="ellipse">
            <a:avLst/>
          </a:prstGeom>
          <a:noFill/>
          <a:ln w="38100">
            <a:solidFill>
              <a:srgbClr val="AC8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0F88C2E0-FDA5-4CA4-A683-D40A365AD692}"/>
              </a:ext>
            </a:extLst>
          </p:cNvPr>
          <p:cNvSpPr/>
          <p:nvPr/>
        </p:nvSpPr>
        <p:spPr>
          <a:xfrm>
            <a:off x="1558414" y="6242842"/>
            <a:ext cx="500065" cy="500065"/>
          </a:xfrm>
          <a:prstGeom prst="ellipse">
            <a:avLst/>
          </a:prstGeom>
          <a:noFill/>
          <a:ln w="38100">
            <a:solidFill>
              <a:srgbClr val="AC8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93C0ABC6-974D-4DC6-B263-372AC9402EC5}"/>
              </a:ext>
            </a:extLst>
          </p:cNvPr>
          <p:cNvSpPr/>
          <p:nvPr/>
        </p:nvSpPr>
        <p:spPr>
          <a:xfrm>
            <a:off x="2244214" y="6242842"/>
            <a:ext cx="500065" cy="500065"/>
          </a:xfrm>
          <a:prstGeom prst="ellipse">
            <a:avLst/>
          </a:prstGeom>
          <a:solidFill>
            <a:schemeClr val="bg1"/>
          </a:solidFill>
          <a:ln w="38100">
            <a:solidFill>
              <a:srgbClr val="AC8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38890413-136A-4D03-9EF2-08146D84568D}"/>
              </a:ext>
            </a:extLst>
          </p:cNvPr>
          <p:cNvSpPr/>
          <p:nvPr/>
        </p:nvSpPr>
        <p:spPr>
          <a:xfrm>
            <a:off x="2930014" y="6242841"/>
            <a:ext cx="500065" cy="500065"/>
          </a:xfrm>
          <a:prstGeom prst="ellipse">
            <a:avLst/>
          </a:prstGeom>
          <a:noFill/>
          <a:ln w="38100">
            <a:solidFill>
              <a:srgbClr val="AC8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B638FCD5-A383-4E5C-AF97-9DBF9BB6A2E5}"/>
              </a:ext>
            </a:extLst>
          </p:cNvPr>
          <p:cNvSpPr/>
          <p:nvPr/>
        </p:nvSpPr>
        <p:spPr>
          <a:xfrm>
            <a:off x="3615814" y="6242841"/>
            <a:ext cx="500065" cy="500065"/>
          </a:xfrm>
          <a:prstGeom prst="ellipse">
            <a:avLst/>
          </a:prstGeom>
          <a:noFill/>
          <a:ln w="38100">
            <a:solidFill>
              <a:srgbClr val="AC8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28B0A1B5-4C62-416C-A791-0FA1D432347D}"/>
              </a:ext>
            </a:extLst>
          </p:cNvPr>
          <p:cNvSpPr/>
          <p:nvPr/>
        </p:nvSpPr>
        <p:spPr>
          <a:xfrm>
            <a:off x="4301614" y="6242841"/>
            <a:ext cx="500065" cy="500065"/>
          </a:xfrm>
          <a:prstGeom prst="ellipse">
            <a:avLst/>
          </a:prstGeom>
          <a:noFill/>
          <a:ln w="38100">
            <a:solidFill>
              <a:srgbClr val="AC8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FA9EA2CE-48B4-4E17-BB71-BB364E5D56E4}"/>
              </a:ext>
            </a:extLst>
          </p:cNvPr>
          <p:cNvSpPr/>
          <p:nvPr/>
        </p:nvSpPr>
        <p:spPr>
          <a:xfrm>
            <a:off x="4987414" y="6221413"/>
            <a:ext cx="500065" cy="500065"/>
          </a:xfrm>
          <a:prstGeom prst="ellipse">
            <a:avLst/>
          </a:prstGeom>
          <a:solidFill>
            <a:srgbClr val="AC8FFF"/>
          </a:solidFill>
          <a:ln w="38100">
            <a:solidFill>
              <a:srgbClr val="AC8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EE486FF6-9305-4902-BFE7-0793599A0534}"/>
              </a:ext>
            </a:extLst>
          </p:cNvPr>
          <p:cNvSpPr/>
          <p:nvPr/>
        </p:nvSpPr>
        <p:spPr>
          <a:xfrm>
            <a:off x="5673214" y="6242841"/>
            <a:ext cx="500065" cy="500065"/>
          </a:xfrm>
          <a:prstGeom prst="ellipse">
            <a:avLst/>
          </a:prstGeom>
          <a:noFill/>
          <a:ln w="38100">
            <a:solidFill>
              <a:srgbClr val="AC8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454502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05D30FD-5A08-46A3-99D5-014D7A81C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Благодаря построенной архитектуре приложение легко расширяется и не сильно зависит от компонентов пользовательского интерфейса.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47FAE1EE-C3B9-452E-B59D-8656D5267049}"/>
              </a:ext>
            </a:extLst>
          </p:cNvPr>
          <p:cNvSpPr/>
          <p:nvPr/>
        </p:nvSpPr>
        <p:spPr>
          <a:xfrm rot="8863151">
            <a:off x="301019" y="-112081"/>
            <a:ext cx="3507623" cy="231446"/>
          </a:xfrm>
          <a:prstGeom prst="roundRect">
            <a:avLst>
              <a:gd name="adj" fmla="val 50000"/>
            </a:avLst>
          </a:prstGeom>
          <a:solidFill>
            <a:srgbClr val="AC8FFF"/>
          </a:solidFill>
          <a:ln>
            <a:solidFill>
              <a:srgbClr val="AC8FFF"/>
            </a:solidFill>
          </a:ln>
          <a:effectLst>
            <a:glow rad="63500">
              <a:srgbClr val="AC8FFF">
                <a:alpha val="15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F2670A98-D0C5-4CD4-9ED6-7C755FC2D86D}"/>
              </a:ext>
            </a:extLst>
          </p:cNvPr>
          <p:cNvSpPr/>
          <p:nvPr/>
        </p:nvSpPr>
        <p:spPr>
          <a:xfrm rot="8863151">
            <a:off x="-564670" y="1271224"/>
            <a:ext cx="3339551" cy="274628"/>
          </a:xfrm>
          <a:prstGeom prst="roundRect">
            <a:avLst>
              <a:gd name="adj" fmla="val 50000"/>
            </a:avLst>
          </a:prstGeom>
          <a:solidFill>
            <a:srgbClr val="AC8FFF"/>
          </a:solidFill>
          <a:ln>
            <a:solidFill>
              <a:srgbClr val="AC8FFF"/>
            </a:solidFill>
          </a:ln>
          <a:effectLst>
            <a:glow rad="63500">
              <a:srgbClr val="AC8FFF">
                <a:alpha val="15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EE9191D7-87A3-4F46-9FF7-CA5E5F1C60E7}"/>
              </a:ext>
            </a:extLst>
          </p:cNvPr>
          <p:cNvSpPr/>
          <p:nvPr/>
        </p:nvSpPr>
        <p:spPr>
          <a:xfrm rot="8863151">
            <a:off x="-755902" y="-215946"/>
            <a:ext cx="3507623" cy="337128"/>
          </a:xfrm>
          <a:prstGeom prst="roundRect">
            <a:avLst>
              <a:gd name="adj" fmla="val 50000"/>
            </a:avLst>
          </a:prstGeom>
          <a:solidFill>
            <a:srgbClr val="AC8FFF"/>
          </a:solidFill>
          <a:ln>
            <a:solidFill>
              <a:srgbClr val="AC8FFF"/>
            </a:solidFill>
          </a:ln>
          <a:effectLst>
            <a:glow rad="63500">
              <a:srgbClr val="AC8FFF">
                <a:alpha val="15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7C48D1-8552-4125-A20E-EBFD38327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Заключение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BA68D22D-4847-4AD0-9F92-F36B1E06BE4F}"/>
              </a:ext>
            </a:extLst>
          </p:cNvPr>
          <p:cNvSpPr/>
          <p:nvPr/>
        </p:nvSpPr>
        <p:spPr>
          <a:xfrm>
            <a:off x="186814" y="6242844"/>
            <a:ext cx="500065" cy="500065"/>
          </a:xfrm>
          <a:prstGeom prst="ellipse">
            <a:avLst/>
          </a:prstGeom>
          <a:noFill/>
          <a:ln w="38100">
            <a:solidFill>
              <a:srgbClr val="AC8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507737C1-A319-41B3-A3B2-36C476D6999B}"/>
              </a:ext>
            </a:extLst>
          </p:cNvPr>
          <p:cNvSpPr/>
          <p:nvPr/>
        </p:nvSpPr>
        <p:spPr>
          <a:xfrm>
            <a:off x="872614" y="6242843"/>
            <a:ext cx="500065" cy="500065"/>
          </a:xfrm>
          <a:prstGeom prst="ellipse">
            <a:avLst/>
          </a:prstGeom>
          <a:noFill/>
          <a:ln w="38100">
            <a:solidFill>
              <a:srgbClr val="AC8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0F88C2E0-FDA5-4CA4-A683-D40A365AD692}"/>
              </a:ext>
            </a:extLst>
          </p:cNvPr>
          <p:cNvSpPr/>
          <p:nvPr/>
        </p:nvSpPr>
        <p:spPr>
          <a:xfrm>
            <a:off x="1558414" y="6242842"/>
            <a:ext cx="500065" cy="500065"/>
          </a:xfrm>
          <a:prstGeom prst="ellipse">
            <a:avLst/>
          </a:prstGeom>
          <a:noFill/>
          <a:ln w="38100">
            <a:solidFill>
              <a:srgbClr val="AC8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93C0ABC6-974D-4DC6-B263-372AC9402EC5}"/>
              </a:ext>
            </a:extLst>
          </p:cNvPr>
          <p:cNvSpPr/>
          <p:nvPr/>
        </p:nvSpPr>
        <p:spPr>
          <a:xfrm>
            <a:off x="2244214" y="6242842"/>
            <a:ext cx="500065" cy="500065"/>
          </a:xfrm>
          <a:prstGeom prst="ellipse">
            <a:avLst/>
          </a:prstGeom>
          <a:noFill/>
          <a:ln w="38100">
            <a:solidFill>
              <a:srgbClr val="AC8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38890413-136A-4D03-9EF2-08146D84568D}"/>
              </a:ext>
            </a:extLst>
          </p:cNvPr>
          <p:cNvSpPr/>
          <p:nvPr/>
        </p:nvSpPr>
        <p:spPr>
          <a:xfrm>
            <a:off x="2930014" y="6242841"/>
            <a:ext cx="500065" cy="500065"/>
          </a:xfrm>
          <a:prstGeom prst="ellipse">
            <a:avLst/>
          </a:prstGeom>
          <a:noFill/>
          <a:ln w="38100">
            <a:solidFill>
              <a:srgbClr val="AC8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B638FCD5-A383-4E5C-AF97-9DBF9BB6A2E5}"/>
              </a:ext>
            </a:extLst>
          </p:cNvPr>
          <p:cNvSpPr/>
          <p:nvPr/>
        </p:nvSpPr>
        <p:spPr>
          <a:xfrm>
            <a:off x="3615814" y="6242841"/>
            <a:ext cx="500065" cy="500065"/>
          </a:xfrm>
          <a:prstGeom prst="ellipse">
            <a:avLst/>
          </a:prstGeom>
          <a:noFill/>
          <a:ln w="38100">
            <a:solidFill>
              <a:srgbClr val="AC8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28B0A1B5-4C62-416C-A791-0FA1D432347D}"/>
              </a:ext>
            </a:extLst>
          </p:cNvPr>
          <p:cNvSpPr/>
          <p:nvPr/>
        </p:nvSpPr>
        <p:spPr>
          <a:xfrm>
            <a:off x="4301614" y="6242841"/>
            <a:ext cx="500065" cy="500065"/>
          </a:xfrm>
          <a:prstGeom prst="ellipse">
            <a:avLst/>
          </a:prstGeom>
          <a:noFill/>
          <a:ln w="38100">
            <a:solidFill>
              <a:srgbClr val="AC8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A5161359-4F6D-4438-A6B8-003DD66800CF}"/>
              </a:ext>
            </a:extLst>
          </p:cNvPr>
          <p:cNvSpPr/>
          <p:nvPr/>
        </p:nvSpPr>
        <p:spPr>
          <a:xfrm>
            <a:off x="4987414" y="6221413"/>
            <a:ext cx="500065" cy="500065"/>
          </a:xfrm>
          <a:prstGeom prst="ellipse">
            <a:avLst/>
          </a:prstGeom>
          <a:noFill/>
          <a:ln w="38100">
            <a:solidFill>
              <a:srgbClr val="AC8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AC70904E-4CD8-451F-89C6-FC95E0F0DD9A}"/>
              </a:ext>
            </a:extLst>
          </p:cNvPr>
          <p:cNvSpPr/>
          <p:nvPr/>
        </p:nvSpPr>
        <p:spPr>
          <a:xfrm>
            <a:off x="5673214" y="6242841"/>
            <a:ext cx="500065" cy="500065"/>
          </a:xfrm>
          <a:prstGeom prst="ellipse">
            <a:avLst/>
          </a:prstGeom>
          <a:solidFill>
            <a:srgbClr val="AC8FFF"/>
          </a:solidFill>
          <a:ln w="38100">
            <a:solidFill>
              <a:srgbClr val="AC8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8416844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280</Words>
  <Application>Microsoft Office PowerPoint</Application>
  <PresentationFormat>Широкоэкранный</PresentationFormat>
  <Paragraphs>96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Roboto</vt:lpstr>
      <vt:lpstr>Roboto Light</vt:lpstr>
      <vt:lpstr>Тема Office</vt:lpstr>
      <vt:lpstr>PC Store</vt:lpstr>
      <vt:lpstr>Общая идея проекта</vt:lpstr>
      <vt:lpstr>Назначение проекта</vt:lpstr>
      <vt:lpstr>Необходимые ресурсы</vt:lpstr>
      <vt:lpstr>Макет проекта</vt:lpstr>
      <vt:lpstr>Процесс разработки</vt:lpstr>
      <vt:lpstr>Презентация PowerPoint</vt:lpstr>
      <vt:lpstr>Реализованный функционал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 Store</dc:title>
  <dc:creator>Argent Argentifinlys</dc:creator>
  <cp:lastModifiedBy>Argent Argentifinlys</cp:lastModifiedBy>
  <cp:revision>22</cp:revision>
  <dcterms:created xsi:type="dcterms:W3CDTF">2022-05-25T19:02:24Z</dcterms:created>
  <dcterms:modified xsi:type="dcterms:W3CDTF">2022-05-25T23:54:37Z</dcterms:modified>
</cp:coreProperties>
</file>