
<file path=[Content_Types].xml><?xml version="1.0" encoding="utf-8"?>
<Types xmlns="http://schemas.openxmlformats.org/package/2006/content-types">
  <Default Extension="tmp" ContentType="image/png"/>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366" r:id="rId2"/>
    <p:sldId id="297" r:id="rId3"/>
    <p:sldId id="282" r:id="rId4"/>
    <p:sldId id="345" r:id="rId5"/>
    <p:sldId id="353" r:id="rId6"/>
    <p:sldId id="299" r:id="rId7"/>
    <p:sldId id="354" r:id="rId8"/>
    <p:sldId id="347" r:id="rId9"/>
    <p:sldId id="351" r:id="rId10"/>
    <p:sldId id="363" r:id="rId11"/>
    <p:sldId id="310" r:id="rId12"/>
    <p:sldId id="309" r:id="rId13"/>
    <p:sldId id="322" r:id="rId14"/>
    <p:sldId id="323" r:id="rId15"/>
    <p:sldId id="357" r:id="rId16"/>
    <p:sldId id="325" r:id="rId17"/>
    <p:sldId id="358" r:id="rId18"/>
    <p:sldId id="326" r:id="rId19"/>
    <p:sldId id="327" r:id="rId20"/>
    <p:sldId id="359" r:id="rId21"/>
    <p:sldId id="313" r:id="rId22"/>
    <p:sldId id="329" r:id="rId23"/>
    <p:sldId id="360" r:id="rId24"/>
    <p:sldId id="312" r:id="rId25"/>
    <p:sldId id="361" r:id="rId26"/>
    <p:sldId id="321" r:id="rId27"/>
    <p:sldId id="362" r:id="rId28"/>
    <p:sldId id="318" r:id="rId29"/>
    <p:sldId id="328" r:id="rId30"/>
    <p:sldId id="317" r:id="rId31"/>
    <p:sldId id="331" r:id="rId32"/>
    <p:sldId id="335" r:id="rId33"/>
    <p:sldId id="332" r:id="rId34"/>
    <p:sldId id="333" r:id="rId35"/>
    <p:sldId id="330" r:id="rId36"/>
    <p:sldId id="350" r:id="rId37"/>
    <p:sldId id="336" r:id="rId38"/>
    <p:sldId id="365" r:id="rId39"/>
    <p:sldId id="295" r:id="rId40"/>
    <p:sldId id="364" r:id="rId41"/>
    <p:sldId id="284"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김명철" initials="김"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724" autoAdjust="0"/>
  </p:normalViewPr>
  <p:slideViewPr>
    <p:cSldViewPr>
      <p:cViewPr>
        <p:scale>
          <a:sx n="60" d="100"/>
          <a:sy n="60" d="100"/>
        </p:scale>
        <p:origin x="-1680" y="2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4E0B3C-E8E8-4B52-AA28-B0E75015CE29}" type="datetimeFigureOut">
              <a:rPr lang="en-US" smtClean="0"/>
              <a:t>4/11/2016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55FF26D-A63F-4292-A330-0720643B784B}" type="slidenum">
              <a:rPr lang="en-US" smtClean="0"/>
              <a:t>‹#›</a:t>
            </a:fld>
            <a:endParaRPr lang="en-US"/>
          </a:p>
        </p:txBody>
      </p:sp>
    </p:spTree>
    <p:extLst>
      <p:ext uri="{BB962C8B-B14F-4D97-AF65-F5344CB8AC3E}">
        <p14:creationId xmlns:p14="http://schemas.microsoft.com/office/powerpoint/2010/main" val="3505664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4D4328-5AAE-4308-A4CA-4FEB9A883090}" type="datetimeFigureOut">
              <a:rPr lang="en-US" smtClean="0"/>
              <a:pPr/>
              <a:t>4/11/2016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50940D-2594-4F05-8D7A-3DD01ACF08ED}" type="slidenum">
              <a:rPr lang="en-US" smtClean="0"/>
              <a:pPr/>
              <a:t>‹#›</a:t>
            </a:fld>
            <a:endParaRPr lang="en-US"/>
          </a:p>
        </p:txBody>
      </p:sp>
    </p:spTree>
    <p:extLst>
      <p:ext uri="{BB962C8B-B14F-4D97-AF65-F5344CB8AC3E}">
        <p14:creationId xmlns:p14="http://schemas.microsoft.com/office/powerpoint/2010/main" val="803415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4850940D-2594-4F05-8D7A-3DD01ACF08ED}" type="slidenum">
              <a:rPr lang="en-US" smtClean="0"/>
              <a:pPr/>
              <a:t>3</a:t>
            </a:fld>
            <a:endParaRPr lang="en-US"/>
          </a:p>
        </p:txBody>
      </p:sp>
    </p:spTree>
    <p:extLst>
      <p:ext uri="{BB962C8B-B14F-4D97-AF65-F5344CB8AC3E}">
        <p14:creationId xmlns:p14="http://schemas.microsoft.com/office/powerpoint/2010/main" val="1623043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4850940D-2594-4F05-8D7A-3DD01ACF08ED}" type="slidenum">
              <a:rPr lang="en-US" smtClean="0"/>
              <a:pPr/>
              <a:t>14</a:t>
            </a:fld>
            <a:endParaRPr lang="en-US"/>
          </a:p>
        </p:txBody>
      </p:sp>
    </p:spTree>
    <p:extLst>
      <p:ext uri="{BB962C8B-B14F-4D97-AF65-F5344CB8AC3E}">
        <p14:creationId xmlns:p14="http://schemas.microsoft.com/office/powerpoint/2010/main" val="364334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850940D-2594-4F05-8D7A-3DD01ACF08ED}" type="slidenum">
              <a:rPr lang="en-US" smtClean="0"/>
              <a:pPr/>
              <a:t>18</a:t>
            </a:fld>
            <a:endParaRPr lang="en-US"/>
          </a:p>
        </p:txBody>
      </p:sp>
    </p:spTree>
    <p:extLst>
      <p:ext uri="{BB962C8B-B14F-4D97-AF65-F5344CB8AC3E}">
        <p14:creationId xmlns:p14="http://schemas.microsoft.com/office/powerpoint/2010/main" val="2714639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4850940D-2594-4F05-8D7A-3DD01ACF08ED}" type="slidenum">
              <a:rPr lang="en-US" smtClean="0"/>
              <a:pPr/>
              <a:t>23</a:t>
            </a:fld>
            <a:endParaRPr lang="en-US"/>
          </a:p>
        </p:txBody>
      </p:sp>
    </p:spTree>
    <p:extLst>
      <p:ext uri="{BB962C8B-B14F-4D97-AF65-F5344CB8AC3E}">
        <p14:creationId xmlns:p14="http://schemas.microsoft.com/office/powerpoint/2010/main" val="708636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50940D-2594-4F05-8D7A-3DD01ACF08ED}" type="slidenum">
              <a:rPr lang="en-US" smtClean="0"/>
              <a:pPr/>
              <a:t>29</a:t>
            </a:fld>
            <a:endParaRPr lang="en-US"/>
          </a:p>
        </p:txBody>
      </p:sp>
    </p:spTree>
    <p:extLst>
      <p:ext uri="{BB962C8B-B14F-4D97-AF65-F5344CB8AC3E}">
        <p14:creationId xmlns:p14="http://schemas.microsoft.com/office/powerpoint/2010/main" val="4050602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b="0" dirty="0"/>
          </a:p>
        </p:txBody>
      </p:sp>
      <p:sp>
        <p:nvSpPr>
          <p:cNvPr id="4" name="슬라이드 번호 개체 틀 3"/>
          <p:cNvSpPr>
            <a:spLocks noGrp="1"/>
          </p:cNvSpPr>
          <p:nvPr>
            <p:ph type="sldNum" sz="quarter" idx="10"/>
          </p:nvPr>
        </p:nvSpPr>
        <p:spPr/>
        <p:txBody>
          <a:bodyPr/>
          <a:lstStyle/>
          <a:p>
            <a:fld id="{4850940D-2594-4F05-8D7A-3DD01ACF08ED}" type="slidenum">
              <a:rPr lang="en-US" smtClean="0"/>
              <a:pPr/>
              <a:t>35</a:t>
            </a:fld>
            <a:endParaRPr lang="en-US"/>
          </a:p>
        </p:txBody>
      </p:sp>
    </p:spTree>
    <p:extLst>
      <p:ext uri="{BB962C8B-B14F-4D97-AF65-F5344CB8AC3E}">
        <p14:creationId xmlns:p14="http://schemas.microsoft.com/office/powerpoint/2010/main" val="3256483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4850940D-2594-4F05-8D7A-3DD01ACF08ED}" type="slidenum">
              <a:rPr lang="en-US" smtClean="0"/>
              <a:pPr/>
              <a:t>39</a:t>
            </a:fld>
            <a:endParaRPr lang="en-US" dirty="0"/>
          </a:p>
        </p:txBody>
      </p:sp>
    </p:spTree>
    <p:extLst>
      <p:ext uri="{BB962C8B-B14F-4D97-AF65-F5344CB8AC3E}">
        <p14:creationId xmlns:p14="http://schemas.microsoft.com/office/powerpoint/2010/main" val="614212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4850940D-2594-4F05-8D7A-3DD01ACF08ED}" type="slidenum">
              <a:rPr lang="en-US" smtClean="0"/>
              <a:pPr/>
              <a:t>4</a:t>
            </a:fld>
            <a:endParaRPr lang="en-US"/>
          </a:p>
        </p:txBody>
      </p:sp>
    </p:spTree>
    <p:extLst>
      <p:ext uri="{BB962C8B-B14F-4D97-AF65-F5344CB8AC3E}">
        <p14:creationId xmlns:p14="http://schemas.microsoft.com/office/powerpoint/2010/main" val="3552558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4850940D-2594-4F05-8D7A-3DD01ACF08ED}" type="slidenum">
              <a:rPr lang="en-US" smtClean="0"/>
              <a:pPr/>
              <a:t>5</a:t>
            </a:fld>
            <a:endParaRPr lang="en-US"/>
          </a:p>
        </p:txBody>
      </p:sp>
    </p:spTree>
    <p:extLst>
      <p:ext uri="{BB962C8B-B14F-4D97-AF65-F5344CB8AC3E}">
        <p14:creationId xmlns:p14="http://schemas.microsoft.com/office/powerpoint/2010/main" val="734693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4850940D-2594-4F05-8D7A-3DD01ACF08ED}" type="slidenum">
              <a:rPr lang="en-US" smtClean="0"/>
              <a:pPr/>
              <a:t>7</a:t>
            </a:fld>
            <a:endParaRPr lang="en-US"/>
          </a:p>
        </p:txBody>
      </p:sp>
    </p:spTree>
    <p:extLst>
      <p:ext uri="{BB962C8B-B14F-4D97-AF65-F5344CB8AC3E}">
        <p14:creationId xmlns:p14="http://schemas.microsoft.com/office/powerpoint/2010/main" val="699768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baseline="0" dirty="0" smtClean="0"/>
          </a:p>
        </p:txBody>
      </p:sp>
      <p:sp>
        <p:nvSpPr>
          <p:cNvPr id="4" name="슬라이드 번호 개체 틀 3"/>
          <p:cNvSpPr>
            <a:spLocks noGrp="1"/>
          </p:cNvSpPr>
          <p:nvPr>
            <p:ph type="sldNum" sz="quarter" idx="10"/>
          </p:nvPr>
        </p:nvSpPr>
        <p:spPr/>
        <p:txBody>
          <a:bodyPr/>
          <a:lstStyle/>
          <a:p>
            <a:fld id="{4850940D-2594-4F05-8D7A-3DD01ACF08ED}" type="slidenum">
              <a:rPr lang="en-US" smtClean="0"/>
              <a:pPr/>
              <a:t>8</a:t>
            </a:fld>
            <a:endParaRPr lang="en-US"/>
          </a:p>
        </p:txBody>
      </p:sp>
    </p:spTree>
    <p:extLst>
      <p:ext uri="{BB962C8B-B14F-4D97-AF65-F5344CB8AC3E}">
        <p14:creationId xmlns:p14="http://schemas.microsoft.com/office/powerpoint/2010/main" val="3555787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4850940D-2594-4F05-8D7A-3DD01ACF08ED}" type="slidenum">
              <a:rPr lang="en-US" smtClean="0"/>
              <a:pPr/>
              <a:t>9</a:t>
            </a:fld>
            <a:endParaRPr lang="en-US"/>
          </a:p>
        </p:txBody>
      </p:sp>
    </p:spTree>
    <p:extLst>
      <p:ext uri="{BB962C8B-B14F-4D97-AF65-F5344CB8AC3E}">
        <p14:creationId xmlns:p14="http://schemas.microsoft.com/office/powerpoint/2010/main" val="2504838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4850940D-2594-4F05-8D7A-3DD01ACF08ED}" type="slidenum">
              <a:rPr lang="en-US" smtClean="0"/>
              <a:pPr/>
              <a:t>10</a:t>
            </a:fld>
            <a:endParaRPr lang="en-US"/>
          </a:p>
        </p:txBody>
      </p:sp>
    </p:spTree>
    <p:extLst>
      <p:ext uri="{BB962C8B-B14F-4D97-AF65-F5344CB8AC3E}">
        <p14:creationId xmlns:p14="http://schemas.microsoft.com/office/powerpoint/2010/main" val="3646085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4850940D-2594-4F05-8D7A-3DD01ACF08ED}" type="slidenum">
              <a:rPr lang="en-US" smtClean="0"/>
              <a:pPr/>
              <a:t>12</a:t>
            </a:fld>
            <a:endParaRPr lang="en-US"/>
          </a:p>
        </p:txBody>
      </p:sp>
    </p:spTree>
    <p:extLst>
      <p:ext uri="{BB962C8B-B14F-4D97-AF65-F5344CB8AC3E}">
        <p14:creationId xmlns:p14="http://schemas.microsoft.com/office/powerpoint/2010/main" val="3061787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4850940D-2594-4F05-8D7A-3DD01ACF08ED}" type="slidenum">
              <a:rPr lang="en-US" smtClean="0"/>
              <a:pPr/>
              <a:t>13</a:t>
            </a:fld>
            <a:endParaRPr lang="en-US"/>
          </a:p>
        </p:txBody>
      </p:sp>
    </p:spTree>
    <p:extLst>
      <p:ext uri="{BB962C8B-B14F-4D97-AF65-F5344CB8AC3E}">
        <p14:creationId xmlns:p14="http://schemas.microsoft.com/office/powerpoint/2010/main" val="987005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06A578-C4F5-459B-997B-4C88D7AE9C91}" type="datetime1">
              <a:rPr lang="en-US" smtClean="0"/>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8A168-EEAA-40A9-A146-B88616641A9C}" type="slidenum">
              <a:rPr lang="en-US" smtClean="0"/>
              <a:pPr/>
              <a:t>‹#›</a:t>
            </a:fld>
            <a:endParaRPr lang="en-US"/>
          </a:p>
        </p:txBody>
      </p:sp>
    </p:spTree>
    <p:extLst>
      <p:ext uri="{BB962C8B-B14F-4D97-AF65-F5344CB8AC3E}">
        <p14:creationId xmlns:p14="http://schemas.microsoft.com/office/powerpoint/2010/main" val="678876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E6A099-7472-4667-B3C0-978C84735E55}" type="datetime1">
              <a:rPr lang="en-US" smtClean="0"/>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8A168-EEAA-40A9-A146-B88616641A9C}" type="slidenum">
              <a:rPr lang="en-US" smtClean="0"/>
              <a:pPr/>
              <a:t>‹#›</a:t>
            </a:fld>
            <a:endParaRPr lang="en-US"/>
          </a:p>
        </p:txBody>
      </p:sp>
    </p:spTree>
    <p:extLst>
      <p:ext uri="{BB962C8B-B14F-4D97-AF65-F5344CB8AC3E}">
        <p14:creationId xmlns:p14="http://schemas.microsoft.com/office/powerpoint/2010/main" val="152555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C54633-2613-402A-90F7-62E9AD42A261}" type="datetime1">
              <a:rPr lang="en-US" smtClean="0"/>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8A168-EEAA-40A9-A146-B88616641A9C}" type="slidenum">
              <a:rPr lang="en-US" smtClean="0"/>
              <a:pPr/>
              <a:t>‹#›</a:t>
            </a:fld>
            <a:endParaRPr lang="en-US"/>
          </a:p>
        </p:txBody>
      </p:sp>
    </p:spTree>
    <p:extLst>
      <p:ext uri="{BB962C8B-B14F-4D97-AF65-F5344CB8AC3E}">
        <p14:creationId xmlns:p14="http://schemas.microsoft.com/office/powerpoint/2010/main" val="2950752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808761-D34A-4F48-82DD-BB7E1318818F}" type="datetime1">
              <a:rPr lang="en-US" smtClean="0"/>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8A168-EEAA-40A9-A146-B88616641A9C}" type="slidenum">
              <a:rPr lang="en-US" smtClean="0"/>
              <a:pPr/>
              <a:t>‹#›</a:t>
            </a:fld>
            <a:endParaRPr lang="en-US"/>
          </a:p>
        </p:txBody>
      </p:sp>
    </p:spTree>
    <p:extLst>
      <p:ext uri="{BB962C8B-B14F-4D97-AF65-F5344CB8AC3E}">
        <p14:creationId xmlns:p14="http://schemas.microsoft.com/office/powerpoint/2010/main" val="489879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D67537-427A-41FA-ACC1-98644811A40B}" type="datetime1">
              <a:rPr lang="en-US" smtClean="0"/>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8A168-EEAA-40A9-A146-B88616641A9C}" type="slidenum">
              <a:rPr lang="en-US" smtClean="0"/>
              <a:pPr/>
              <a:t>‹#›</a:t>
            </a:fld>
            <a:endParaRPr lang="en-US"/>
          </a:p>
        </p:txBody>
      </p:sp>
    </p:spTree>
    <p:extLst>
      <p:ext uri="{BB962C8B-B14F-4D97-AF65-F5344CB8AC3E}">
        <p14:creationId xmlns:p14="http://schemas.microsoft.com/office/powerpoint/2010/main" val="1850999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C8F8ED-05D9-41FE-93E9-19EF07AF5439}" type="datetime1">
              <a:rPr lang="en-US" smtClean="0"/>
              <a:t>4/11/2016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8A168-EEAA-40A9-A146-B88616641A9C}" type="slidenum">
              <a:rPr lang="en-US" smtClean="0"/>
              <a:pPr/>
              <a:t>‹#›</a:t>
            </a:fld>
            <a:endParaRPr lang="en-US"/>
          </a:p>
        </p:txBody>
      </p:sp>
    </p:spTree>
    <p:extLst>
      <p:ext uri="{BB962C8B-B14F-4D97-AF65-F5344CB8AC3E}">
        <p14:creationId xmlns:p14="http://schemas.microsoft.com/office/powerpoint/2010/main" val="2182423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92FF74-4AC6-4EE6-8275-E2DE15A9D715}" type="datetime1">
              <a:rPr lang="en-US" smtClean="0"/>
              <a:t>4/11/2016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08A168-EEAA-40A9-A146-B88616641A9C}" type="slidenum">
              <a:rPr lang="en-US" smtClean="0"/>
              <a:pPr/>
              <a:t>‹#›</a:t>
            </a:fld>
            <a:endParaRPr lang="en-US"/>
          </a:p>
        </p:txBody>
      </p:sp>
    </p:spTree>
    <p:extLst>
      <p:ext uri="{BB962C8B-B14F-4D97-AF65-F5344CB8AC3E}">
        <p14:creationId xmlns:p14="http://schemas.microsoft.com/office/powerpoint/2010/main" val="1801332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D20042-7033-4DD2-A2A6-91BD0633F349}" type="datetime1">
              <a:rPr lang="en-US" smtClean="0"/>
              <a:t>4/11/2016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08A168-EEAA-40A9-A146-B88616641A9C}" type="slidenum">
              <a:rPr lang="en-US" smtClean="0"/>
              <a:pPr/>
              <a:t>‹#›</a:t>
            </a:fld>
            <a:endParaRPr lang="en-US"/>
          </a:p>
        </p:txBody>
      </p:sp>
    </p:spTree>
    <p:extLst>
      <p:ext uri="{BB962C8B-B14F-4D97-AF65-F5344CB8AC3E}">
        <p14:creationId xmlns:p14="http://schemas.microsoft.com/office/powerpoint/2010/main" val="3624600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AB851B-5CAA-4947-AAF6-44C34E63CC9A}" type="datetime1">
              <a:rPr lang="en-US" smtClean="0"/>
              <a:t>4/11/2016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08A168-EEAA-40A9-A146-B88616641A9C}" type="slidenum">
              <a:rPr lang="en-US" smtClean="0"/>
              <a:pPr/>
              <a:t>‹#›</a:t>
            </a:fld>
            <a:endParaRPr lang="en-US"/>
          </a:p>
        </p:txBody>
      </p:sp>
    </p:spTree>
    <p:extLst>
      <p:ext uri="{BB962C8B-B14F-4D97-AF65-F5344CB8AC3E}">
        <p14:creationId xmlns:p14="http://schemas.microsoft.com/office/powerpoint/2010/main" val="382870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3CD236-7827-4165-B94D-E881AE8CEA8E}" type="datetime1">
              <a:rPr lang="en-US" smtClean="0"/>
              <a:t>4/11/2016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8A168-EEAA-40A9-A146-B88616641A9C}" type="slidenum">
              <a:rPr lang="en-US" smtClean="0"/>
              <a:pPr/>
              <a:t>‹#›</a:t>
            </a:fld>
            <a:endParaRPr lang="en-US"/>
          </a:p>
        </p:txBody>
      </p:sp>
    </p:spTree>
    <p:extLst>
      <p:ext uri="{BB962C8B-B14F-4D97-AF65-F5344CB8AC3E}">
        <p14:creationId xmlns:p14="http://schemas.microsoft.com/office/powerpoint/2010/main" val="218385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63F839-E1A6-4EAF-919C-69CF86979CF1}" type="datetime1">
              <a:rPr lang="en-US" smtClean="0"/>
              <a:t>4/11/2016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8A168-EEAA-40A9-A146-B88616641A9C}" type="slidenum">
              <a:rPr lang="en-US" smtClean="0"/>
              <a:pPr/>
              <a:t>‹#›</a:t>
            </a:fld>
            <a:endParaRPr lang="en-US"/>
          </a:p>
        </p:txBody>
      </p:sp>
    </p:spTree>
    <p:extLst>
      <p:ext uri="{BB962C8B-B14F-4D97-AF65-F5344CB8AC3E}">
        <p14:creationId xmlns:p14="http://schemas.microsoft.com/office/powerpoint/2010/main" val="2880580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16E093-56F4-42B8-80AD-D274B4693375}" type="datetime1">
              <a:rPr lang="en-US" smtClean="0"/>
              <a:t>4/11/2016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08A168-EEAA-40A9-A146-B88616641A9C}" type="slidenum">
              <a:rPr lang="en-US" smtClean="0"/>
              <a:pPr/>
              <a:t>‹#›</a:t>
            </a:fld>
            <a:endParaRPr lang="en-US"/>
          </a:p>
        </p:txBody>
      </p:sp>
    </p:spTree>
    <p:extLst>
      <p:ext uri="{BB962C8B-B14F-4D97-AF65-F5344CB8AC3E}">
        <p14:creationId xmlns:p14="http://schemas.microsoft.com/office/powerpoint/2010/main" val="1666725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tmp"/><Relationship Id="rId7" Type="http://schemas.openxmlformats.org/officeDocument/2006/relationships/image" Target="../media/image22.e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tmp"/></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30.tmp"/></Relationships>
</file>

<file path=ppt/slides/_rels/slide3.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3.emf"/><Relationship Id="rId5" Type="http://schemas.openxmlformats.org/officeDocument/2006/relationships/package" Target="../embeddings/Microsoft_Visio_Drawing111.vsdx"/><Relationship Id="rId4"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9.tmp"/></Relationships>
</file>

<file path=ppt/slides/_rels/slide9.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966" y="1981200"/>
            <a:ext cx="9144000" cy="1470025"/>
          </a:xfrm>
        </p:spPr>
        <p:txBody>
          <a:bodyPr>
            <a:normAutofit fontScale="90000"/>
          </a:bodyPr>
          <a:lstStyle/>
          <a:p>
            <a:r>
              <a:rPr lang="en-US" sz="3600" b="1" dirty="0"/>
              <a:t>An Approach </a:t>
            </a:r>
            <a:r>
              <a:rPr lang="en-US" sz="3600" b="1" dirty="0" smtClean="0"/>
              <a:t>for </a:t>
            </a:r>
            <a:r>
              <a:rPr lang="en-US" sz="3200" b="1" dirty="0" smtClean="0"/>
              <a:t>Construction </a:t>
            </a:r>
            <a:r>
              <a:rPr lang="en-US" sz="3200" b="1" dirty="0"/>
              <a:t>of Indoor Floor Plan and </a:t>
            </a:r>
            <a:r>
              <a:rPr lang="en-US" sz="3200" b="1" dirty="0" smtClean="0"/>
              <a:t>Localization</a:t>
            </a:r>
            <a:r>
              <a:rPr lang="en-US" sz="3200" dirty="0"/>
              <a:t> </a:t>
            </a:r>
            <a:r>
              <a:rPr lang="en-US" sz="3600" b="1" dirty="0" smtClean="0"/>
              <a:t>using Wi-Fi </a:t>
            </a:r>
            <a:r>
              <a:rPr lang="en-US" sz="3600" b="1" smtClean="0"/>
              <a:t>and Smartphone</a:t>
            </a:r>
            <a:br>
              <a:rPr lang="en-US" sz="3600" b="1" smtClean="0"/>
            </a:br>
            <a:r>
              <a:rPr lang="en-US" sz="2200" b="1" smtClean="0"/>
              <a:t>(published at IEEE WoWMoM 2014 and accepted to ACM Wireless Networks)</a:t>
            </a:r>
            <a:endParaRPr lang="en-US" sz="2200" b="1" dirty="0"/>
          </a:p>
        </p:txBody>
      </p:sp>
      <p:sp>
        <p:nvSpPr>
          <p:cNvPr id="5" name="Subtitle 4"/>
          <p:cNvSpPr>
            <a:spLocks noGrp="1"/>
          </p:cNvSpPr>
          <p:nvPr>
            <p:ph type="subTitle" idx="1"/>
          </p:nvPr>
        </p:nvSpPr>
        <p:spPr>
          <a:xfrm>
            <a:off x="1295400" y="4495800"/>
            <a:ext cx="7239000" cy="1066800"/>
          </a:xfrm>
        </p:spPr>
        <p:txBody>
          <a:bodyPr>
            <a:normAutofit/>
          </a:bodyPr>
          <a:lstStyle/>
          <a:p>
            <a:r>
              <a:rPr lang="en-US" sz="2400" b="1" smtClean="0"/>
              <a:t>Ahmad Abadleh, Myungchul Kim, and et al.</a:t>
            </a:r>
            <a:endParaRPr lang="en-US" sz="2400" b="1" dirty="0" smtClean="0"/>
          </a:p>
        </p:txBody>
      </p:sp>
    </p:spTree>
    <p:extLst>
      <p:ext uri="{BB962C8B-B14F-4D97-AF65-F5344CB8AC3E}">
        <p14:creationId xmlns:p14="http://schemas.microsoft.com/office/powerpoint/2010/main" val="11183929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6934200" cy="685800"/>
          </a:xfrm>
        </p:spPr>
        <p:txBody>
          <a:bodyPr>
            <a:noAutofit/>
          </a:bodyPr>
          <a:lstStyle/>
          <a:p>
            <a:pPr algn="l"/>
            <a:r>
              <a:rPr lang="en-US" sz="3000" dirty="0" smtClean="0"/>
              <a:t>Problem Statement	</a:t>
            </a:r>
            <a:endParaRPr lang="en-US" sz="3000" dirty="0"/>
          </a:p>
        </p:txBody>
      </p:sp>
      <p:sp>
        <p:nvSpPr>
          <p:cNvPr id="14" name="Rounded Rectangle 13"/>
          <p:cNvSpPr/>
          <p:nvPr/>
        </p:nvSpPr>
        <p:spPr>
          <a:xfrm>
            <a:off x="87086" y="6407819"/>
            <a:ext cx="457200" cy="17116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9</a:t>
            </a:r>
            <a:endParaRPr lang="en-US" sz="1600" b="1" dirty="0"/>
          </a:p>
        </p:txBody>
      </p:sp>
      <p:sp>
        <p:nvSpPr>
          <p:cNvPr id="15" name="Rounded Rectangle 14"/>
          <p:cNvSpPr/>
          <p:nvPr/>
        </p:nvSpPr>
        <p:spPr>
          <a:xfrm>
            <a:off x="87086" y="6578981"/>
            <a:ext cx="457200" cy="2790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smtClean="0"/>
              <a:t>39</a:t>
            </a:r>
            <a:endParaRPr lang="en-US" sz="1600" b="1" dirty="0"/>
          </a:p>
        </p:txBody>
      </p:sp>
      <p:sp>
        <p:nvSpPr>
          <p:cNvPr id="12" name="Content Placeholder 2"/>
          <p:cNvSpPr>
            <a:spLocks noGrp="1"/>
          </p:cNvSpPr>
          <p:nvPr>
            <p:ph idx="1"/>
          </p:nvPr>
        </p:nvSpPr>
        <p:spPr>
          <a:xfrm>
            <a:off x="102326" y="1143000"/>
            <a:ext cx="8506097" cy="4800600"/>
          </a:xfrm>
        </p:spPr>
        <p:txBody>
          <a:bodyPr>
            <a:noAutofit/>
          </a:bodyPr>
          <a:lstStyle/>
          <a:p>
            <a:pPr marL="0" indent="0">
              <a:buNone/>
            </a:pPr>
            <a:r>
              <a:rPr lang="en-US" sz="2400" dirty="0" smtClean="0"/>
              <a:t>Our approach has to address the following limitations in the existing work</a:t>
            </a:r>
          </a:p>
          <a:p>
            <a:r>
              <a:rPr lang="en-US" sz="2400" dirty="0" smtClean="0"/>
              <a:t>The distance is a critical factor in indoor localization because it affects the accuracy of the system. However, the distance estimation is still inaccurate</a:t>
            </a:r>
          </a:p>
          <a:p>
            <a:r>
              <a:rPr lang="en-US" sz="2400" dirty="0"/>
              <a:t>The time consuming to build and rebuild the database due to signal </a:t>
            </a:r>
            <a:r>
              <a:rPr lang="en-US" sz="2400" dirty="0" smtClean="0"/>
              <a:t>attenuation is an important problem</a:t>
            </a:r>
          </a:p>
          <a:p>
            <a:r>
              <a:rPr lang="en-US" sz="2400" dirty="0" smtClean="0"/>
              <a:t>The lack of the indoor floor plan is a</a:t>
            </a:r>
            <a:r>
              <a:rPr lang="en-US" sz="2400" dirty="0" smtClean="0">
                <a:solidFill>
                  <a:srgbClr val="FF0000"/>
                </a:solidFill>
              </a:rPr>
              <a:t> </a:t>
            </a:r>
            <a:r>
              <a:rPr lang="en-US" sz="2400" dirty="0" smtClean="0"/>
              <a:t>problem because most of the indoor localization approaches need it </a:t>
            </a:r>
          </a:p>
          <a:p>
            <a:endParaRPr lang="en-US" sz="2400" dirty="0"/>
          </a:p>
          <a:p>
            <a:endParaRPr lang="en-US" sz="2400" dirty="0"/>
          </a:p>
          <a:p>
            <a:endParaRPr lang="en-US" sz="2400" dirty="0" smtClean="0"/>
          </a:p>
          <a:p>
            <a:endParaRPr lang="en-US" sz="2400" dirty="0"/>
          </a:p>
        </p:txBody>
      </p:sp>
    </p:spTree>
    <p:extLst>
      <p:ext uri="{BB962C8B-B14F-4D97-AF65-F5344CB8AC3E}">
        <p14:creationId xmlns:p14="http://schemas.microsoft.com/office/powerpoint/2010/main" val="15095706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229600" cy="715962"/>
          </a:xfrm>
        </p:spPr>
        <p:txBody>
          <a:bodyPr>
            <a:normAutofit/>
          </a:bodyPr>
          <a:lstStyle/>
          <a:p>
            <a:pPr algn="l"/>
            <a:r>
              <a:rPr lang="en-US" sz="3000" dirty="0"/>
              <a:t>The Proposed Approach </a:t>
            </a:r>
            <a:r>
              <a:rPr lang="en-US" sz="3000" dirty="0" smtClean="0"/>
              <a:t>Overview (1)</a:t>
            </a:r>
            <a:endParaRPr lang="en-US" sz="3000" dirty="0"/>
          </a:p>
        </p:txBody>
      </p:sp>
      <p:sp>
        <p:nvSpPr>
          <p:cNvPr id="6" name="Content Placeholder 5"/>
          <p:cNvSpPr>
            <a:spLocks noGrp="1"/>
          </p:cNvSpPr>
          <p:nvPr>
            <p:ph idx="1"/>
          </p:nvPr>
        </p:nvSpPr>
        <p:spPr>
          <a:xfrm>
            <a:off x="117566" y="979395"/>
            <a:ext cx="8991600" cy="5149405"/>
          </a:xfrm>
        </p:spPr>
        <p:txBody>
          <a:bodyPr>
            <a:noAutofit/>
          </a:bodyPr>
          <a:lstStyle/>
          <a:p>
            <a:pPr marL="0" indent="0">
              <a:buNone/>
            </a:pPr>
            <a:r>
              <a:rPr lang="en-US" sz="2400" dirty="0" smtClean="0"/>
              <a:t>The proposed approach has </a:t>
            </a:r>
            <a:r>
              <a:rPr lang="en-US" sz="2400" smtClean="0"/>
              <a:t>the following phases</a:t>
            </a:r>
            <a:endParaRPr lang="en-US" sz="2400" dirty="0" smtClean="0"/>
          </a:p>
          <a:p>
            <a:r>
              <a:rPr lang="en-US" sz="2400" b="1" dirty="0" smtClean="0"/>
              <a:t>Phase 1</a:t>
            </a:r>
            <a:r>
              <a:rPr lang="en-US" sz="2400" dirty="0" smtClean="0"/>
              <a:t>: Floor Plan Construction </a:t>
            </a:r>
          </a:p>
          <a:p>
            <a:pPr marL="457200" lvl="1" indent="0">
              <a:buNone/>
            </a:pPr>
            <a:r>
              <a:rPr lang="en-US" sz="2200" dirty="0" smtClean="0"/>
              <a:t>Phase 1.1 Divide the building into sections</a:t>
            </a:r>
          </a:p>
          <a:p>
            <a:pPr marL="457200" lvl="1" indent="0">
              <a:buNone/>
            </a:pPr>
            <a:r>
              <a:rPr lang="en-US" sz="2200" dirty="0"/>
              <a:t>Phase </a:t>
            </a:r>
            <a:r>
              <a:rPr lang="en-US" sz="2200" dirty="0" smtClean="0"/>
              <a:t>1.2 Detect the position of the APs and mark them as reference points</a:t>
            </a:r>
          </a:p>
          <a:p>
            <a:r>
              <a:rPr lang="en-US" sz="2400" b="1" dirty="0"/>
              <a:t>Phase </a:t>
            </a:r>
            <a:r>
              <a:rPr lang="en-US" sz="2400" b="1" dirty="0" smtClean="0"/>
              <a:t>2</a:t>
            </a:r>
            <a:r>
              <a:rPr lang="en-US" sz="2400" dirty="0" smtClean="0"/>
              <a:t>: Localization</a:t>
            </a:r>
            <a:endParaRPr lang="en-US" sz="2400" dirty="0"/>
          </a:p>
          <a:p>
            <a:pPr marL="457200" lvl="1" indent="0">
              <a:buNone/>
            </a:pPr>
            <a:r>
              <a:rPr lang="en-US" sz="2200" dirty="0"/>
              <a:t>Phase </a:t>
            </a:r>
            <a:r>
              <a:rPr lang="en-US" sz="2200" dirty="0" smtClean="0"/>
              <a:t>2.1 Detect the position of the user when a reference point is detected</a:t>
            </a:r>
          </a:p>
          <a:p>
            <a:pPr marL="457200" lvl="1" indent="0">
              <a:buNone/>
            </a:pPr>
            <a:r>
              <a:rPr lang="en-US" sz="2200" dirty="0"/>
              <a:t>Phase </a:t>
            </a:r>
            <a:r>
              <a:rPr lang="en-US" sz="2200" dirty="0" smtClean="0"/>
              <a:t>2.2 Track the user according to the smartphone sensors</a:t>
            </a:r>
          </a:p>
          <a:p>
            <a:r>
              <a:rPr lang="en-US" sz="2400" b="1" dirty="0"/>
              <a:t>Phase </a:t>
            </a:r>
            <a:r>
              <a:rPr lang="en-US" sz="2400" b="1" dirty="0" smtClean="0"/>
              <a:t>3</a:t>
            </a:r>
            <a:r>
              <a:rPr lang="en-US" sz="2400" dirty="0" smtClean="0"/>
              <a:t>: Feedback System</a:t>
            </a:r>
          </a:p>
          <a:p>
            <a:pPr marL="457200" lvl="1" indent="0">
              <a:buNone/>
            </a:pPr>
            <a:r>
              <a:rPr lang="en-US" sz="2200" dirty="0"/>
              <a:t>Phase </a:t>
            </a:r>
            <a:r>
              <a:rPr lang="en-US" sz="2200" dirty="0" smtClean="0"/>
              <a:t>3.1 Keep track of the users’ trajectories, and use them later to create the indoor floor plan</a:t>
            </a:r>
          </a:p>
          <a:p>
            <a:endParaRPr lang="en-US" sz="2400" dirty="0" smtClean="0"/>
          </a:p>
        </p:txBody>
      </p:sp>
      <p:sp>
        <p:nvSpPr>
          <p:cNvPr id="7" name="Rounded Rectangle 6"/>
          <p:cNvSpPr/>
          <p:nvPr/>
        </p:nvSpPr>
        <p:spPr>
          <a:xfrm>
            <a:off x="87086" y="6407819"/>
            <a:ext cx="457200" cy="17116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10</a:t>
            </a:r>
            <a:endParaRPr lang="en-US" sz="1600" b="1" dirty="0"/>
          </a:p>
        </p:txBody>
      </p:sp>
      <p:sp>
        <p:nvSpPr>
          <p:cNvPr id="8" name="Rounded Rectangle 7"/>
          <p:cNvSpPr/>
          <p:nvPr/>
        </p:nvSpPr>
        <p:spPr>
          <a:xfrm>
            <a:off x="87086" y="6578981"/>
            <a:ext cx="457200" cy="2790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smtClean="0"/>
              <a:t>39</a:t>
            </a:r>
            <a:endParaRPr lang="en-US" sz="1600" b="1" dirty="0"/>
          </a:p>
        </p:txBody>
      </p:sp>
    </p:spTree>
    <p:extLst>
      <p:ext uri="{BB962C8B-B14F-4D97-AF65-F5344CB8AC3E}">
        <p14:creationId xmlns:p14="http://schemas.microsoft.com/office/powerpoint/2010/main" val="25946470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229600" cy="715962"/>
          </a:xfrm>
        </p:spPr>
        <p:txBody>
          <a:bodyPr>
            <a:normAutofit/>
          </a:bodyPr>
          <a:lstStyle/>
          <a:p>
            <a:pPr algn="l"/>
            <a:r>
              <a:rPr lang="en-US" sz="3000" dirty="0"/>
              <a:t>The Proposed Approach Overview </a:t>
            </a:r>
            <a:r>
              <a:rPr lang="en-US" sz="3000" dirty="0" smtClean="0"/>
              <a:t>(2)</a:t>
            </a:r>
            <a:endParaRPr lang="en-US" sz="3000" dirty="0"/>
          </a:p>
        </p:txBody>
      </p:sp>
      <p:sp>
        <p:nvSpPr>
          <p:cNvPr id="11" name="Content Placeholder 5"/>
          <p:cNvSpPr>
            <a:spLocks noGrp="1"/>
          </p:cNvSpPr>
          <p:nvPr>
            <p:ph idx="1"/>
          </p:nvPr>
        </p:nvSpPr>
        <p:spPr>
          <a:xfrm>
            <a:off x="395514" y="3828404"/>
            <a:ext cx="4436959" cy="2857500"/>
          </a:xfrm>
        </p:spPr>
        <p:txBody>
          <a:bodyPr>
            <a:noAutofit/>
          </a:bodyPr>
          <a:lstStyle/>
          <a:p>
            <a:pPr marL="0" indent="0">
              <a:buNone/>
            </a:pPr>
            <a:r>
              <a:rPr lang="en-US" sz="2200" b="1" dirty="0" smtClean="0"/>
              <a:t>Phase 1: Floor </a:t>
            </a:r>
            <a:r>
              <a:rPr lang="en-US" sz="2200" b="1" dirty="0"/>
              <a:t>Plan Construction </a:t>
            </a:r>
            <a:endParaRPr lang="en-US" sz="2200" b="1" dirty="0" smtClean="0"/>
          </a:p>
          <a:p>
            <a:pPr marL="457200" lvl="1" indent="0">
              <a:buNone/>
            </a:pPr>
            <a:r>
              <a:rPr lang="en-US" sz="1800" dirty="0" smtClean="0"/>
              <a:t>Phase 1.1 Sections</a:t>
            </a:r>
          </a:p>
          <a:p>
            <a:pPr marL="457200" lvl="1" indent="0">
              <a:buNone/>
            </a:pPr>
            <a:r>
              <a:rPr lang="en-US" sz="1800" dirty="0"/>
              <a:t>Phase </a:t>
            </a:r>
            <a:r>
              <a:rPr lang="en-US" sz="1800" dirty="0" smtClean="0"/>
              <a:t>1.2 Reference points </a:t>
            </a:r>
          </a:p>
          <a:p>
            <a:pPr marL="0" indent="0">
              <a:buNone/>
            </a:pPr>
            <a:r>
              <a:rPr lang="en-US" sz="2200" b="1" dirty="0"/>
              <a:t>Phase </a:t>
            </a:r>
            <a:r>
              <a:rPr lang="en-US" sz="2200" b="1" dirty="0" smtClean="0"/>
              <a:t>2: Localization</a:t>
            </a:r>
          </a:p>
          <a:p>
            <a:pPr marL="457200" lvl="1" indent="0">
              <a:buNone/>
            </a:pPr>
            <a:r>
              <a:rPr lang="en-US" sz="1800" dirty="0"/>
              <a:t>Phase </a:t>
            </a:r>
            <a:r>
              <a:rPr lang="en-US" sz="1800" dirty="0" smtClean="0"/>
              <a:t>2.1 User’s position</a:t>
            </a:r>
          </a:p>
          <a:p>
            <a:pPr marL="457200" lvl="1" indent="0">
              <a:buNone/>
            </a:pPr>
            <a:r>
              <a:rPr lang="en-US" sz="1800" dirty="0"/>
              <a:t>Phase </a:t>
            </a:r>
            <a:r>
              <a:rPr lang="en-US" sz="1800" dirty="0" smtClean="0"/>
              <a:t>2.2 Tracking</a:t>
            </a:r>
          </a:p>
          <a:p>
            <a:pPr marL="0" indent="0">
              <a:buNone/>
            </a:pPr>
            <a:r>
              <a:rPr lang="en-US" sz="2200" b="1" dirty="0"/>
              <a:t>Phase </a:t>
            </a:r>
            <a:r>
              <a:rPr lang="en-US" sz="2200" b="1" dirty="0" smtClean="0"/>
              <a:t>3: </a:t>
            </a:r>
            <a:r>
              <a:rPr lang="en-US" sz="2200" b="1" dirty="0"/>
              <a:t>Feedback</a:t>
            </a:r>
            <a:endParaRPr lang="en-US" sz="2200" b="1" dirty="0" smtClean="0"/>
          </a:p>
          <a:p>
            <a:pPr marL="457200" lvl="1" indent="0">
              <a:buNone/>
            </a:pPr>
            <a:r>
              <a:rPr lang="en-US" sz="1800" dirty="0"/>
              <a:t>Phase </a:t>
            </a:r>
            <a:r>
              <a:rPr lang="en-US" sz="1800" dirty="0" smtClean="0"/>
              <a:t>3.1 User’s trajectory</a:t>
            </a:r>
          </a:p>
        </p:txBody>
      </p:sp>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286" y="884416"/>
            <a:ext cx="7010400" cy="30509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788126" y="1209721"/>
            <a:ext cx="533400" cy="1752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321526" y="2581321"/>
            <a:ext cx="32766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817326" y="2962321"/>
            <a:ext cx="533400" cy="876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530394" y="968421"/>
            <a:ext cx="533400" cy="876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817326" y="1551959"/>
            <a:ext cx="533400" cy="2927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598126" y="1895521"/>
            <a:ext cx="1752600" cy="1066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081659" y="2238421"/>
            <a:ext cx="533400" cy="342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388826" y="1844721"/>
            <a:ext cx="1028700" cy="3937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098369" y="1479331"/>
            <a:ext cx="533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437069" y="2216196"/>
            <a:ext cx="533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392109" y="2216196"/>
            <a:ext cx="533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832473" y="991394"/>
            <a:ext cx="533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6846026" y="1900964"/>
            <a:ext cx="533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670369" y="3128169"/>
            <a:ext cx="533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a:stretch>
            <a:fillRect/>
          </a:stretch>
        </p:blipFill>
        <p:spPr>
          <a:xfrm>
            <a:off x="6786487" y="1989763"/>
            <a:ext cx="161411" cy="235315"/>
          </a:xfrm>
          <a:prstGeom prst="rect">
            <a:avLst/>
          </a:prstGeom>
        </p:spPr>
      </p:pic>
      <p:sp>
        <p:nvSpPr>
          <p:cNvPr id="26" name="Oval 25"/>
          <p:cNvSpPr/>
          <p:nvPr/>
        </p:nvSpPr>
        <p:spPr>
          <a:xfrm>
            <a:off x="6493209" y="1887584"/>
            <a:ext cx="5334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228306" y="2121588"/>
            <a:ext cx="4528457" cy="689199"/>
          </a:xfrm>
          <a:custGeom>
            <a:avLst/>
            <a:gdLst>
              <a:gd name="connsiteX0" fmla="*/ 4528457 w 4528457"/>
              <a:gd name="connsiteY0" fmla="*/ 0 h 689199"/>
              <a:gd name="connsiteX1" fmla="*/ 4206240 w 4528457"/>
              <a:gd name="connsiteY1" fmla="*/ 0 h 689199"/>
              <a:gd name="connsiteX2" fmla="*/ 3605349 w 4528457"/>
              <a:gd name="connsiteY2" fmla="*/ 8709 h 689199"/>
              <a:gd name="connsiteX3" fmla="*/ 3135086 w 4528457"/>
              <a:gd name="connsiteY3" fmla="*/ 26126 h 689199"/>
              <a:gd name="connsiteX4" fmla="*/ 2943497 w 4528457"/>
              <a:gd name="connsiteY4" fmla="*/ 43543 h 689199"/>
              <a:gd name="connsiteX5" fmla="*/ 2899954 w 4528457"/>
              <a:gd name="connsiteY5" fmla="*/ 60960 h 689199"/>
              <a:gd name="connsiteX6" fmla="*/ 2830286 w 4528457"/>
              <a:gd name="connsiteY6" fmla="*/ 104503 h 689199"/>
              <a:gd name="connsiteX7" fmla="*/ 2804160 w 4528457"/>
              <a:gd name="connsiteY7" fmla="*/ 191589 h 689199"/>
              <a:gd name="connsiteX8" fmla="*/ 2795452 w 4528457"/>
              <a:gd name="connsiteY8" fmla="*/ 217714 h 689199"/>
              <a:gd name="connsiteX9" fmla="*/ 2778034 w 4528457"/>
              <a:gd name="connsiteY9" fmla="*/ 252549 h 689199"/>
              <a:gd name="connsiteX10" fmla="*/ 2760617 w 4528457"/>
              <a:gd name="connsiteY10" fmla="*/ 339634 h 689199"/>
              <a:gd name="connsiteX11" fmla="*/ 2751909 w 4528457"/>
              <a:gd name="connsiteY11" fmla="*/ 365760 h 689199"/>
              <a:gd name="connsiteX12" fmla="*/ 2717074 w 4528457"/>
              <a:gd name="connsiteY12" fmla="*/ 426720 h 689199"/>
              <a:gd name="connsiteX13" fmla="*/ 2690949 w 4528457"/>
              <a:gd name="connsiteY13" fmla="*/ 496389 h 689199"/>
              <a:gd name="connsiteX14" fmla="*/ 2638697 w 4528457"/>
              <a:gd name="connsiteY14" fmla="*/ 539932 h 689199"/>
              <a:gd name="connsiteX15" fmla="*/ 2612572 w 4528457"/>
              <a:gd name="connsiteY15" fmla="*/ 574766 h 689199"/>
              <a:gd name="connsiteX16" fmla="*/ 2551612 w 4528457"/>
              <a:gd name="connsiteY16" fmla="*/ 627017 h 689199"/>
              <a:gd name="connsiteX17" fmla="*/ 2525486 w 4528457"/>
              <a:gd name="connsiteY17" fmla="*/ 635726 h 689199"/>
              <a:gd name="connsiteX18" fmla="*/ 2238103 w 4528457"/>
              <a:gd name="connsiteY18" fmla="*/ 653143 h 689199"/>
              <a:gd name="connsiteX19" fmla="*/ 2029097 w 4528457"/>
              <a:gd name="connsiteY19" fmla="*/ 670560 h 689199"/>
              <a:gd name="connsiteX20" fmla="*/ 1933303 w 4528457"/>
              <a:gd name="connsiteY20" fmla="*/ 687977 h 689199"/>
              <a:gd name="connsiteX21" fmla="*/ 1445623 w 4528457"/>
              <a:gd name="connsiteY21" fmla="*/ 661852 h 689199"/>
              <a:gd name="connsiteX22" fmla="*/ 1262743 w 4528457"/>
              <a:gd name="connsiteY22" fmla="*/ 635726 h 689199"/>
              <a:gd name="connsiteX23" fmla="*/ 975360 w 4528457"/>
              <a:gd name="connsiteY23" fmla="*/ 653143 h 689199"/>
              <a:gd name="connsiteX24" fmla="*/ 836023 w 4528457"/>
              <a:gd name="connsiteY24" fmla="*/ 679269 h 689199"/>
              <a:gd name="connsiteX25" fmla="*/ 792480 w 4528457"/>
              <a:gd name="connsiteY25" fmla="*/ 687977 h 689199"/>
              <a:gd name="connsiteX26" fmla="*/ 0 w 4528457"/>
              <a:gd name="connsiteY26" fmla="*/ 687977 h 68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28457" h="689199">
                <a:moveTo>
                  <a:pt x="4528457" y="0"/>
                </a:moveTo>
                <a:cubicBezTo>
                  <a:pt x="4326922" y="20155"/>
                  <a:pt x="4568407" y="0"/>
                  <a:pt x="4206240" y="0"/>
                </a:cubicBezTo>
                <a:cubicBezTo>
                  <a:pt x="4005922" y="0"/>
                  <a:pt x="3805646" y="5806"/>
                  <a:pt x="3605349" y="8709"/>
                </a:cubicBezTo>
                <a:lnTo>
                  <a:pt x="3135086" y="26126"/>
                </a:lnTo>
                <a:cubicBezTo>
                  <a:pt x="3019227" y="31163"/>
                  <a:pt x="3031077" y="31031"/>
                  <a:pt x="2943497" y="43543"/>
                </a:cubicBezTo>
                <a:cubicBezTo>
                  <a:pt x="2928983" y="49349"/>
                  <a:pt x="2913936" y="53969"/>
                  <a:pt x="2899954" y="60960"/>
                </a:cubicBezTo>
                <a:cubicBezTo>
                  <a:pt x="2878955" y="71460"/>
                  <a:pt x="2851006" y="90690"/>
                  <a:pt x="2830286" y="104503"/>
                </a:cubicBezTo>
                <a:cubicBezTo>
                  <a:pt x="2810567" y="163659"/>
                  <a:pt x="2834061" y="91918"/>
                  <a:pt x="2804160" y="191589"/>
                </a:cubicBezTo>
                <a:cubicBezTo>
                  <a:pt x="2801522" y="200381"/>
                  <a:pt x="2799068" y="209277"/>
                  <a:pt x="2795452" y="217714"/>
                </a:cubicBezTo>
                <a:cubicBezTo>
                  <a:pt x="2790338" y="229647"/>
                  <a:pt x="2783840" y="240937"/>
                  <a:pt x="2778034" y="252549"/>
                </a:cubicBezTo>
                <a:cubicBezTo>
                  <a:pt x="2771189" y="293620"/>
                  <a:pt x="2771012" y="303251"/>
                  <a:pt x="2760617" y="339634"/>
                </a:cubicBezTo>
                <a:cubicBezTo>
                  <a:pt x="2758095" y="348460"/>
                  <a:pt x="2756014" y="357549"/>
                  <a:pt x="2751909" y="365760"/>
                </a:cubicBezTo>
                <a:cubicBezTo>
                  <a:pt x="2714335" y="440912"/>
                  <a:pt x="2755243" y="335114"/>
                  <a:pt x="2717074" y="426720"/>
                </a:cubicBezTo>
                <a:cubicBezTo>
                  <a:pt x="2707535" y="449614"/>
                  <a:pt x="2705067" y="475997"/>
                  <a:pt x="2690949" y="496389"/>
                </a:cubicBezTo>
                <a:cubicBezTo>
                  <a:pt x="2678044" y="515030"/>
                  <a:pt x="2654729" y="523900"/>
                  <a:pt x="2638697" y="539932"/>
                </a:cubicBezTo>
                <a:cubicBezTo>
                  <a:pt x="2628434" y="550195"/>
                  <a:pt x="2622130" y="563843"/>
                  <a:pt x="2612572" y="574766"/>
                </a:cubicBezTo>
                <a:cubicBezTo>
                  <a:pt x="2595909" y="593809"/>
                  <a:pt x="2575101" y="615272"/>
                  <a:pt x="2551612" y="627017"/>
                </a:cubicBezTo>
                <a:cubicBezTo>
                  <a:pt x="2543401" y="631122"/>
                  <a:pt x="2534634" y="634964"/>
                  <a:pt x="2525486" y="635726"/>
                </a:cubicBezTo>
                <a:cubicBezTo>
                  <a:pt x="2429847" y="643696"/>
                  <a:pt x="2333897" y="647337"/>
                  <a:pt x="2238103" y="653143"/>
                </a:cubicBezTo>
                <a:cubicBezTo>
                  <a:pt x="2148518" y="683006"/>
                  <a:pt x="2258123" y="649089"/>
                  <a:pt x="2029097" y="670560"/>
                </a:cubicBezTo>
                <a:cubicBezTo>
                  <a:pt x="1996784" y="673589"/>
                  <a:pt x="1965234" y="682171"/>
                  <a:pt x="1933303" y="687977"/>
                </a:cubicBezTo>
                <a:cubicBezTo>
                  <a:pt x="1770743" y="679269"/>
                  <a:pt x="1607924" y="674499"/>
                  <a:pt x="1445623" y="661852"/>
                </a:cubicBezTo>
                <a:cubicBezTo>
                  <a:pt x="1384230" y="657068"/>
                  <a:pt x="1324311" y="636866"/>
                  <a:pt x="1262743" y="635726"/>
                </a:cubicBezTo>
                <a:cubicBezTo>
                  <a:pt x="1166789" y="633949"/>
                  <a:pt x="1071154" y="647337"/>
                  <a:pt x="975360" y="653143"/>
                </a:cubicBezTo>
                <a:cubicBezTo>
                  <a:pt x="757231" y="696768"/>
                  <a:pt x="985309" y="652126"/>
                  <a:pt x="836023" y="679269"/>
                </a:cubicBezTo>
                <a:cubicBezTo>
                  <a:pt x="821460" y="681917"/>
                  <a:pt x="807281" y="687823"/>
                  <a:pt x="792480" y="687977"/>
                </a:cubicBezTo>
                <a:cubicBezTo>
                  <a:pt x="528334" y="690728"/>
                  <a:pt x="264160" y="687977"/>
                  <a:pt x="0" y="68797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87086" y="6407819"/>
            <a:ext cx="457200" cy="17116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11</a:t>
            </a:r>
            <a:endParaRPr lang="en-US" sz="1600" b="1" dirty="0"/>
          </a:p>
        </p:txBody>
      </p:sp>
      <p:sp>
        <p:nvSpPr>
          <p:cNvPr id="29" name="Rounded Rectangle 28"/>
          <p:cNvSpPr/>
          <p:nvPr/>
        </p:nvSpPr>
        <p:spPr>
          <a:xfrm>
            <a:off x="87086" y="6578981"/>
            <a:ext cx="457200" cy="2790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smtClean="0"/>
              <a:t>39</a:t>
            </a:r>
            <a:endParaRPr lang="en-US" sz="1600" b="1" dirty="0"/>
          </a:p>
        </p:txBody>
      </p:sp>
      <p:pic>
        <p:nvPicPr>
          <p:cNvPr id="27" name="Picture 26"/>
          <p:cNvPicPr>
            <a:picLocks noChangeAspect="1"/>
          </p:cNvPicPr>
          <p:nvPr/>
        </p:nvPicPr>
        <p:blipFill>
          <a:blip r:embed="rId4"/>
          <a:stretch>
            <a:fillRect/>
          </a:stretch>
        </p:blipFill>
        <p:spPr>
          <a:xfrm>
            <a:off x="6800580" y="1983420"/>
            <a:ext cx="161411" cy="235315"/>
          </a:xfrm>
          <a:prstGeom prst="rect">
            <a:avLst/>
          </a:prstGeom>
        </p:spPr>
      </p:pic>
      <p:sp>
        <p:nvSpPr>
          <p:cNvPr id="5" name="Rounded Rectangle 4"/>
          <p:cNvSpPr/>
          <p:nvPr/>
        </p:nvSpPr>
        <p:spPr>
          <a:xfrm>
            <a:off x="3645626" y="4212193"/>
            <a:ext cx="5486400" cy="210736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Main Idea: Public APs act as reference points</a:t>
            </a:r>
          </a:p>
          <a:p>
            <a:pPr algn="ctr"/>
            <a:endParaRPr lang="en-US" sz="2200" dirty="0">
              <a:solidFill>
                <a:schemeClr val="tx1"/>
              </a:solidFill>
            </a:endParaRPr>
          </a:p>
          <a:p>
            <a:pPr marL="285750" indent="-285750">
              <a:buFont typeface="Arial" panose="020B0604020202020204" pitchFamily="34" charset="0"/>
              <a:buChar char="•"/>
            </a:pPr>
            <a:r>
              <a:rPr lang="en-US" dirty="0">
                <a:solidFill>
                  <a:schemeClr val="tx1"/>
                </a:solidFill>
              </a:rPr>
              <a:t>User’s position is </a:t>
            </a:r>
            <a:r>
              <a:rPr lang="en-US">
                <a:solidFill>
                  <a:schemeClr val="tx1"/>
                </a:solidFill>
              </a:rPr>
              <a:t>detected </a:t>
            </a:r>
            <a:r>
              <a:rPr lang="en-US" smtClean="0">
                <a:solidFill>
                  <a:schemeClr val="tx1"/>
                </a:solidFill>
              </a:rPr>
              <a:t> and used </a:t>
            </a:r>
            <a:r>
              <a:rPr lang="en-US" dirty="0">
                <a:solidFill>
                  <a:schemeClr val="tx1"/>
                </a:solidFill>
              </a:rPr>
              <a:t>the closest reference point</a:t>
            </a:r>
          </a:p>
          <a:p>
            <a:pPr marL="285750" indent="-285750">
              <a:buFont typeface="Arial" panose="020B0604020202020204" pitchFamily="34" charset="0"/>
              <a:buChar char="•"/>
            </a:pPr>
            <a:r>
              <a:rPr lang="en-US" dirty="0">
                <a:solidFill>
                  <a:schemeClr val="tx1"/>
                </a:solidFill>
              </a:rPr>
              <a:t>User’s position, distance, and direction are adjusted each time the user encounters a reference point</a:t>
            </a:r>
          </a:p>
          <a:p>
            <a:pPr algn="ctr"/>
            <a:endParaRPr lang="en-US" dirty="0">
              <a:ln>
                <a:solidFill>
                  <a:sysClr val="windowText" lastClr="000000"/>
                </a:solidFill>
              </a:ln>
              <a:solidFill>
                <a:schemeClr val="tx1"/>
              </a:solidFill>
            </a:endParaRPr>
          </a:p>
        </p:txBody>
      </p:sp>
    </p:spTree>
    <p:extLst>
      <p:ext uri="{BB962C8B-B14F-4D97-AF65-F5344CB8AC3E}">
        <p14:creationId xmlns:p14="http://schemas.microsoft.com/office/powerpoint/2010/main" val="2187186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2" presetClass="entr" presetSubtype="4"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anim calcmode="lin" valueType="num">
                                      <p:cBhvr additive="base">
                                        <p:cTn id="9"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0" dur="500" fill="hold"/>
                                        <p:tgtEl>
                                          <p:spTgt spid="11">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1">
                                            <p:txEl>
                                              <p:pRg st="1" end="1"/>
                                            </p:txEl>
                                          </p:spTgt>
                                        </p:tgtEl>
                                        <p:attrNameLst>
                                          <p:attrName>ppt_c</p:attrName>
                                        </p:attrNameLst>
                                      </p:cBhvr>
                                      <p:to>
                                        <a:srgbClr val="808080"/>
                                      </p:to>
                                    </p:animClr>
                                  </p:sub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par>
                                <p:cTn id="15" presetID="1" presetClass="entr" presetSubtype="0" fill="hold" grpId="1"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par>
                                <p:cTn id="17" presetID="1" presetClass="entr"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par>
                                <p:cTn id="19" presetID="1" presetClass="entr" presetSubtype="0" fill="hold" grpId="1"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par>
                                <p:cTn id="21" presetID="1" presetClass="entr" presetSubtype="0" fill="hold" grpId="1"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par>
                                <p:cTn id="23" presetID="1" presetClass="entr" presetSubtype="0" fill="hold" grpId="1"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par>
                                <p:cTn id="25" presetID="1" presetClass="entr" presetSubtype="0" fill="hold" grpId="1"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par>
                                <p:cTn id="27" presetID="1" presetClass="entr" presetSubtype="0" fill="hold" grpId="1"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par>
                                <p:cTn id="29" presetID="26" presetClass="emph" presetSubtype="0" repeatCount="indefinite" fill="hold" grpId="0" nodeType="withEffect">
                                  <p:stCondLst>
                                    <p:cond delay="0"/>
                                  </p:stCondLst>
                                  <p:endCondLst>
                                    <p:cond evt="onNext" delay="0">
                                      <p:tgtEl>
                                        <p:sldTgt/>
                                      </p:tgtEl>
                                    </p:cond>
                                  </p:endCondLst>
                                  <p:childTnLst>
                                    <p:animEffect transition="out" filter="fade">
                                      <p:cBhvr>
                                        <p:cTn id="30" dur="1000" tmFilter="0, 0; .2, .5; .8, .5; 1, 0"/>
                                        <p:tgtEl>
                                          <p:spTgt spid="20"/>
                                        </p:tgtEl>
                                      </p:cBhvr>
                                    </p:animEffect>
                                    <p:animScale>
                                      <p:cBhvr>
                                        <p:cTn id="31" dur="500" autoRev="1" fill="hold"/>
                                        <p:tgtEl>
                                          <p:spTgt spid="20"/>
                                        </p:tgtEl>
                                      </p:cBhvr>
                                      <p:by x="105000" y="105000"/>
                                    </p:animScale>
                                  </p:childTnLst>
                                  <p:subTnLst>
                                    <p:set>
                                      <p:cBhvr override="childStyle">
                                        <p:cTn dur="1" fill="hold" display="0" masterRel="nextClick" afterEffect="1"/>
                                        <p:tgtEl>
                                          <p:spTgt spid="20"/>
                                        </p:tgtEl>
                                        <p:attrNameLst>
                                          <p:attrName>style.visibility</p:attrName>
                                        </p:attrNameLst>
                                      </p:cBhvr>
                                      <p:to>
                                        <p:strVal val="hidden"/>
                                      </p:to>
                                    </p:set>
                                  </p:subTnLst>
                                </p:cTn>
                              </p:par>
                              <p:par>
                                <p:cTn id="32" presetID="26" presetClass="emph" presetSubtype="0" repeatCount="indefinite" fill="hold" grpId="0" nodeType="withEffect">
                                  <p:stCondLst>
                                    <p:cond delay="0"/>
                                  </p:stCondLst>
                                  <p:endCondLst>
                                    <p:cond evt="onNext" delay="0">
                                      <p:tgtEl>
                                        <p:sldTgt/>
                                      </p:tgtEl>
                                    </p:cond>
                                  </p:endCondLst>
                                  <p:childTnLst>
                                    <p:animEffect transition="out" filter="fade">
                                      <p:cBhvr>
                                        <p:cTn id="33" dur="1000" tmFilter="0, 0; .2, .5; .8, .5; 1, 0"/>
                                        <p:tgtEl>
                                          <p:spTgt spid="15"/>
                                        </p:tgtEl>
                                      </p:cBhvr>
                                    </p:animEffect>
                                    <p:animScale>
                                      <p:cBhvr>
                                        <p:cTn id="34" dur="500" autoRev="1" fill="hold"/>
                                        <p:tgtEl>
                                          <p:spTgt spid="15"/>
                                        </p:tgtEl>
                                      </p:cBhvr>
                                      <p:by x="105000" y="105000"/>
                                    </p:animScale>
                                  </p:childTnLst>
                                  <p:subTnLst>
                                    <p:set>
                                      <p:cBhvr override="childStyle">
                                        <p:cTn dur="1" fill="hold" display="0" masterRel="nextClick" afterEffect="1"/>
                                        <p:tgtEl>
                                          <p:spTgt spid="15"/>
                                        </p:tgtEl>
                                        <p:attrNameLst>
                                          <p:attrName>style.visibility</p:attrName>
                                        </p:attrNameLst>
                                      </p:cBhvr>
                                      <p:to>
                                        <p:strVal val="hidden"/>
                                      </p:to>
                                    </p:set>
                                  </p:subTnLst>
                                </p:cTn>
                              </p:par>
                              <p:par>
                                <p:cTn id="35" presetID="26" presetClass="emph" presetSubtype="0" repeatCount="indefinite" fill="hold" grpId="0" nodeType="withEffect">
                                  <p:stCondLst>
                                    <p:cond delay="0"/>
                                  </p:stCondLst>
                                  <p:endCondLst>
                                    <p:cond evt="onNext" delay="0">
                                      <p:tgtEl>
                                        <p:sldTgt/>
                                      </p:tgtEl>
                                    </p:cond>
                                  </p:endCondLst>
                                  <p:childTnLst>
                                    <p:animEffect transition="out" filter="fade">
                                      <p:cBhvr>
                                        <p:cTn id="36" dur="1000" tmFilter="0, 0; .2, .5; .8, .5; 1, 0"/>
                                        <p:tgtEl>
                                          <p:spTgt spid="19"/>
                                        </p:tgtEl>
                                      </p:cBhvr>
                                    </p:animEffect>
                                    <p:animScale>
                                      <p:cBhvr>
                                        <p:cTn id="37" dur="500" autoRev="1" fill="hold"/>
                                        <p:tgtEl>
                                          <p:spTgt spid="19"/>
                                        </p:tgtEl>
                                      </p:cBhvr>
                                      <p:by x="105000" y="105000"/>
                                    </p:animScale>
                                  </p:childTnLst>
                                  <p:subTnLst>
                                    <p:set>
                                      <p:cBhvr override="childStyle">
                                        <p:cTn dur="1" fill="hold" display="0" masterRel="nextClick" afterEffect="1"/>
                                        <p:tgtEl>
                                          <p:spTgt spid="19"/>
                                        </p:tgtEl>
                                        <p:attrNameLst>
                                          <p:attrName>style.visibility</p:attrName>
                                        </p:attrNameLst>
                                      </p:cBhvr>
                                      <p:to>
                                        <p:strVal val="hidden"/>
                                      </p:to>
                                    </p:set>
                                  </p:subTnLst>
                                </p:cTn>
                              </p:par>
                              <p:par>
                                <p:cTn id="38" presetID="26" presetClass="emph" presetSubtype="0" repeatCount="indefinite" fill="hold" grpId="0" nodeType="withEffect">
                                  <p:stCondLst>
                                    <p:cond delay="0"/>
                                  </p:stCondLst>
                                  <p:endCondLst>
                                    <p:cond evt="onNext" delay="0">
                                      <p:tgtEl>
                                        <p:sldTgt/>
                                      </p:tgtEl>
                                    </p:cond>
                                  </p:endCondLst>
                                  <p:childTnLst>
                                    <p:animEffect transition="out" filter="fade">
                                      <p:cBhvr>
                                        <p:cTn id="39" dur="1000" tmFilter="0, 0; .2, .5; .8, .5; 1, 0"/>
                                        <p:tgtEl>
                                          <p:spTgt spid="16"/>
                                        </p:tgtEl>
                                      </p:cBhvr>
                                    </p:animEffect>
                                    <p:animScale>
                                      <p:cBhvr>
                                        <p:cTn id="40" dur="500" autoRev="1" fill="hold"/>
                                        <p:tgtEl>
                                          <p:spTgt spid="16"/>
                                        </p:tgtEl>
                                      </p:cBhvr>
                                      <p:by x="105000" y="105000"/>
                                    </p:animScale>
                                  </p:childTnLst>
                                  <p:subTnLst>
                                    <p:set>
                                      <p:cBhvr override="childStyle">
                                        <p:cTn dur="1" fill="hold" display="0" masterRel="nextClick" afterEffect="1"/>
                                        <p:tgtEl>
                                          <p:spTgt spid="16"/>
                                        </p:tgtEl>
                                        <p:attrNameLst>
                                          <p:attrName>style.visibility</p:attrName>
                                        </p:attrNameLst>
                                      </p:cBhvr>
                                      <p:to>
                                        <p:strVal val="hidden"/>
                                      </p:to>
                                    </p:set>
                                  </p:subTnLst>
                                </p:cTn>
                              </p:par>
                              <p:par>
                                <p:cTn id="41" presetID="26" presetClass="emph" presetSubtype="0" repeatCount="indefinite" fill="hold" grpId="0" nodeType="withEffect">
                                  <p:stCondLst>
                                    <p:cond delay="0"/>
                                  </p:stCondLst>
                                  <p:endCondLst>
                                    <p:cond evt="onNext" delay="0">
                                      <p:tgtEl>
                                        <p:sldTgt/>
                                      </p:tgtEl>
                                    </p:cond>
                                  </p:endCondLst>
                                  <p:childTnLst>
                                    <p:animEffect transition="out" filter="fade">
                                      <p:cBhvr>
                                        <p:cTn id="42" dur="1000" tmFilter="0, 0; .2, .5; .8, .5; 1, 0"/>
                                        <p:tgtEl>
                                          <p:spTgt spid="17"/>
                                        </p:tgtEl>
                                      </p:cBhvr>
                                    </p:animEffect>
                                    <p:animScale>
                                      <p:cBhvr>
                                        <p:cTn id="43" dur="500" autoRev="1" fill="hold"/>
                                        <p:tgtEl>
                                          <p:spTgt spid="17"/>
                                        </p:tgtEl>
                                      </p:cBhvr>
                                      <p:by x="105000" y="105000"/>
                                    </p:animScale>
                                  </p:childTnLst>
                                  <p:subTnLst>
                                    <p:set>
                                      <p:cBhvr override="childStyle">
                                        <p:cTn dur="1" fill="hold" display="0" masterRel="nextClick" afterEffect="1"/>
                                        <p:tgtEl>
                                          <p:spTgt spid="17"/>
                                        </p:tgtEl>
                                        <p:attrNameLst>
                                          <p:attrName>style.visibility</p:attrName>
                                        </p:attrNameLst>
                                      </p:cBhvr>
                                      <p:to>
                                        <p:strVal val="hidden"/>
                                      </p:to>
                                    </p:set>
                                  </p:subTnLst>
                                </p:cTn>
                              </p:par>
                              <p:par>
                                <p:cTn id="44" presetID="26" presetClass="emph" presetSubtype="0" repeatCount="indefinite" fill="hold" grpId="0" nodeType="withEffect">
                                  <p:stCondLst>
                                    <p:cond delay="0"/>
                                  </p:stCondLst>
                                  <p:endCondLst>
                                    <p:cond evt="onNext" delay="0">
                                      <p:tgtEl>
                                        <p:sldTgt/>
                                      </p:tgtEl>
                                    </p:cond>
                                  </p:endCondLst>
                                  <p:childTnLst>
                                    <p:animEffect transition="out" filter="fade">
                                      <p:cBhvr>
                                        <p:cTn id="45" dur="1000" tmFilter="0, 0; .2, .5; .8, .5; 1, 0"/>
                                        <p:tgtEl>
                                          <p:spTgt spid="18"/>
                                        </p:tgtEl>
                                      </p:cBhvr>
                                    </p:animEffect>
                                    <p:animScale>
                                      <p:cBhvr>
                                        <p:cTn id="46" dur="500" autoRev="1" fill="hold"/>
                                        <p:tgtEl>
                                          <p:spTgt spid="18"/>
                                        </p:tgtEl>
                                      </p:cBhvr>
                                      <p:by x="105000" y="105000"/>
                                    </p:animScale>
                                  </p:childTnLst>
                                  <p:subTnLst>
                                    <p:set>
                                      <p:cBhvr override="childStyle">
                                        <p:cTn dur="1" fill="hold" display="0" masterRel="nextClick" afterEffect="1"/>
                                        <p:tgtEl>
                                          <p:spTgt spid="18"/>
                                        </p:tgtEl>
                                        <p:attrNameLst>
                                          <p:attrName>style.visibility</p:attrName>
                                        </p:attrNameLst>
                                      </p:cBhvr>
                                      <p:to>
                                        <p:strVal val="hidden"/>
                                      </p:to>
                                    </p:set>
                                  </p:subTnLst>
                                </p:cTn>
                              </p:par>
                              <p:par>
                                <p:cTn id="47" presetID="26" presetClass="emph" presetSubtype="0" repeatCount="indefinite" fill="hold" grpId="0" nodeType="withEffect">
                                  <p:stCondLst>
                                    <p:cond delay="0"/>
                                  </p:stCondLst>
                                  <p:endCondLst>
                                    <p:cond evt="onNext" delay="0">
                                      <p:tgtEl>
                                        <p:sldTgt/>
                                      </p:tgtEl>
                                    </p:cond>
                                  </p:endCondLst>
                                  <p:childTnLst>
                                    <p:animEffect transition="out" filter="fade">
                                      <p:cBhvr>
                                        <p:cTn id="48" dur="1000" tmFilter="0, 0; .2, .5; .8, .5; 1, 0"/>
                                        <p:tgtEl>
                                          <p:spTgt spid="14"/>
                                        </p:tgtEl>
                                      </p:cBhvr>
                                    </p:animEffect>
                                    <p:animScale>
                                      <p:cBhvr>
                                        <p:cTn id="49" dur="500" autoRev="1" fill="hold"/>
                                        <p:tgtEl>
                                          <p:spTgt spid="14"/>
                                        </p:tgtEl>
                                      </p:cBhvr>
                                      <p:by x="105000" y="105000"/>
                                    </p:animScale>
                                  </p:childTnLst>
                                  <p:subTnLst>
                                    <p:set>
                                      <p:cBhvr override="childStyle">
                                        <p:cTn dur="1" fill="hold" display="0" masterRel="nextClick" afterEffect="1"/>
                                        <p:tgtEl>
                                          <p:spTgt spid="14"/>
                                        </p:tgtEl>
                                        <p:attrNameLst>
                                          <p:attrName>style.visibility</p:attrName>
                                        </p:attrNameLst>
                                      </p:cBhvr>
                                      <p:to>
                                        <p:strVal val="hidden"/>
                                      </p:to>
                                    </p:set>
                                  </p:subTnLst>
                                </p:cTn>
                              </p:par>
                              <p:par>
                                <p:cTn id="50" presetID="26" presetClass="emph" presetSubtype="0" repeatCount="indefinite" fill="hold" grpId="0" nodeType="withEffect">
                                  <p:stCondLst>
                                    <p:cond delay="0"/>
                                  </p:stCondLst>
                                  <p:endCondLst>
                                    <p:cond evt="onNext" delay="0">
                                      <p:tgtEl>
                                        <p:sldTgt/>
                                      </p:tgtEl>
                                    </p:cond>
                                  </p:endCondLst>
                                  <p:childTnLst>
                                    <p:animEffect transition="out" filter="fade">
                                      <p:cBhvr>
                                        <p:cTn id="51" dur="1000" tmFilter="0, 0; .2, .5; .8, .5; 1, 0"/>
                                        <p:tgtEl>
                                          <p:spTgt spid="13"/>
                                        </p:tgtEl>
                                      </p:cBhvr>
                                    </p:animEffect>
                                    <p:animScale>
                                      <p:cBhvr>
                                        <p:cTn id="52" dur="500" autoRev="1" fill="hold"/>
                                        <p:tgtEl>
                                          <p:spTgt spid="13"/>
                                        </p:tgtEl>
                                      </p:cBhvr>
                                      <p:by x="105000" y="105000"/>
                                    </p:animScale>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1">
                                            <p:txEl>
                                              <p:pRg st="2" end="2"/>
                                            </p:txEl>
                                          </p:spTgt>
                                        </p:tgtEl>
                                        <p:attrNameLst>
                                          <p:attrName>style.visibility</p:attrName>
                                        </p:attrNameLst>
                                      </p:cBhvr>
                                      <p:to>
                                        <p:strVal val="visible"/>
                                      </p:to>
                                    </p:set>
                                    <p:anim calcmode="lin" valueType="num">
                                      <p:cBhvr additive="base">
                                        <p:cTn id="5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1">
                                            <p:txEl>
                                              <p:pRg st="2" end="2"/>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1">
                                            <p:txEl>
                                              <p:pRg st="2" end="2"/>
                                            </p:txEl>
                                          </p:spTgt>
                                        </p:tgtEl>
                                        <p:attrNameLst>
                                          <p:attrName>ppt_c</p:attrName>
                                        </p:attrNameLst>
                                      </p:cBhvr>
                                      <p:to>
                                        <a:srgbClr val="808080"/>
                                      </p:to>
                                    </p:animClr>
                                  </p:subTnLst>
                                </p:cTn>
                              </p:par>
                              <p:par>
                                <p:cTn id="59" presetID="1" presetClass="entr" presetSubtype="0" fill="hold" grpId="0" nodeType="withEffect">
                                  <p:stCondLst>
                                    <p:cond delay="0"/>
                                  </p:stCondLst>
                                  <p:childTnLst>
                                    <p:set>
                                      <p:cBhvr>
                                        <p:cTn id="6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par>
                                <p:cTn id="61" presetID="1"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par>
                                <p:cTn id="63" presetID="1" presetClass="entr" presetSubtype="0"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childTnLst>
                                  <p:subTnLst>
                                    <p:set>
                                      <p:cBhvr override="childStyle">
                                        <p:cTn dur="1" fill="hold" display="0" masterRel="nextClick" afterEffect="1"/>
                                        <p:tgtEl>
                                          <p:spTgt spid="22"/>
                                        </p:tgtEl>
                                        <p:attrNameLst>
                                          <p:attrName>style.visibility</p:attrName>
                                        </p:attrNameLst>
                                      </p:cBhvr>
                                      <p:to>
                                        <p:strVal val="hidden"/>
                                      </p:to>
                                    </p:set>
                                  </p:subTnLst>
                                </p:cTn>
                              </p:par>
                              <p:par>
                                <p:cTn id="65" presetID="1"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subTnLst>
                                    <p:set>
                                      <p:cBhvr override="childStyle">
                                        <p:cTn dur="1" fill="hold" display="0" masterRel="nextClick" afterEffect="1"/>
                                        <p:tgtEl>
                                          <p:spTgt spid="25"/>
                                        </p:tgtEl>
                                        <p:attrNameLst>
                                          <p:attrName>style.visibility</p:attrName>
                                        </p:attrNameLst>
                                      </p:cBhvr>
                                      <p:to>
                                        <p:strVal val="hidden"/>
                                      </p:to>
                                    </p:set>
                                  </p:subTnLst>
                                </p:cTn>
                              </p:par>
                              <p:par>
                                <p:cTn id="67" presetID="1" presetClass="entr" presetSubtype="0"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childTnLst>
                                  <p:subTnLst>
                                    <p:set>
                                      <p:cBhvr override="childStyle">
                                        <p:cTn dur="1" fill="hold" display="0" masterRel="nextClick" afterEffect="1"/>
                                        <p:tgtEl>
                                          <p:spTgt spid="24"/>
                                        </p:tgtEl>
                                        <p:attrNameLst>
                                          <p:attrName>style.visibility</p:attrName>
                                        </p:attrNameLst>
                                      </p:cBhvr>
                                      <p:to>
                                        <p:strVal val="hidden"/>
                                      </p:to>
                                    </p:set>
                                  </p:subTnLst>
                                </p:cTn>
                              </p:par>
                              <p:par>
                                <p:cTn id="69" presetID="1" presetClass="entr" presetSubtype="0"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par>
                                <p:cTn id="71" presetID="26" presetClass="emph" presetSubtype="0" repeatCount="indefinite" fill="hold" grpId="1" nodeType="withEffect">
                                  <p:stCondLst>
                                    <p:cond delay="0"/>
                                  </p:stCondLst>
                                  <p:endCondLst>
                                    <p:cond evt="onNext" delay="0">
                                      <p:tgtEl>
                                        <p:sldTgt/>
                                      </p:tgtEl>
                                    </p:cond>
                                  </p:endCondLst>
                                  <p:childTnLst>
                                    <p:animEffect transition="out" filter="fade">
                                      <p:cBhvr>
                                        <p:cTn id="72" dur="1000" tmFilter="0, 0; .2, .5; .8, .5; 1, 0"/>
                                        <p:tgtEl>
                                          <p:spTgt spid="3"/>
                                        </p:tgtEl>
                                      </p:cBhvr>
                                    </p:animEffect>
                                    <p:animScale>
                                      <p:cBhvr>
                                        <p:cTn id="73" dur="500" autoRev="1" fill="hold"/>
                                        <p:tgtEl>
                                          <p:spTgt spid="3"/>
                                        </p:tgtEl>
                                      </p:cBhvr>
                                      <p:by x="105000" y="105000"/>
                                    </p:animScale>
                                  </p:childTnLst>
                                  <p:subTnLst>
                                    <p:set>
                                      <p:cBhvr override="childStyle">
                                        <p:cTn dur="1" fill="hold" display="0" masterRel="nextClick" afterEffect="1"/>
                                        <p:tgtEl>
                                          <p:spTgt spid="3"/>
                                        </p:tgtEl>
                                        <p:attrNameLst>
                                          <p:attrName>style.visibility</p:attrName>
                                        </p:attrNameLst>
                                      </p:cBhvr>
                                      <p:to>
                                        <p:strVal val="hidden"/>
                                      </p:to>
                                    </p:set>
                                  </p:subTnLst>
                                </p:cTn>
                              </p:par>
                              <p:par>
                                <p:cTn id="74" presetID="26" presetClass="emph" presetSubtype="0" repeatCount="indefinite" fill="hold" grpId="1" nodeType="withEffect">
                                  <p:stCondLst>
                                    <p:cond delay="0"/>
                                  </p:stCondLst>
                                  <p:endCondLst>
                                    <p:cond evt="onNext" delay="0">
                                      <p:tgtEl>
                                        <p:sldTgt/>
                                      </p:tgtEl>
                                    </p:cond>
                                  </p:endCondLst>
                                  <p:childTnLst>
                                    <p:animEffect transition="out" filter="fade">
                                      <p:cBhvr>
                                        <p:cTn id="75" dur="1000" tmFilter="0, 0; .2, .5; .8, .5; 1, 0"/>
                                        <p:tgtEl>
                                          <p:spTgt spid="21"/>
                                        </p:tgtEl>
                                      </p:cBhvr>
                                    </p:animEffect>
                                    <p:animScale>
                                      <p:cBhvr>
                                        <p:cTn id="76" dur="500" autoRev="1" fill="hold"/>
                                        <p:tgtEl>
                                          <p:spTgt spid="21"/>
                                        </p:tgtEl>
                                      </p:cBhvr>
                                      <p:by x="105000" y="105000"/>
                                    </p:animScale>
                                  </p:childTnLst>
                                  <p:subTnLst>
                                    <p:set>
                                      <p:cBhvr override="childStyle">
                                        <p:cTn dur="1" fill="hold" display="0" masterRel="nextClick" afterEffect="1"/>
                                        <p:tgtEl>
                                          <p:spTgt spid="21"/>
                                        </p:tgtEl>
                                        <p:attrNameLst>
                                          <p:attrName>style.visibility</p:attrName>
                                        </p:attrNameLst>
                                      </p:cBhvr>
                                      <p:to>
                                        <p:strVal val="hidden"/>
                                      </p:to>
                                    </p:set>
                                  </p:subTnLst>
                                </p:cTn>
                              </p:par>
                              <p:par>
                                <p:cTn id="77" presetID="26" presetClass="emph" presetSubtype="0" repeatCount="indefinite" fill="hold" grpId="1" nodeType="withEffect">
                                  <p:stCondLst>
                                    <p:cond delay="0"/>
                                  </p:stCondLst>
                                  <p:endCondLst>
                                    <p:cond evt="onNext" delay="0">
                                      <p:tgtEl>
                                        <p:sldTgt/>
                                      </p:tgtEl>
                                    </p:cond>
                                  </p:endCondLst>
                                  <p:childTnLst>
                                    <p:animEffect transition="out" filter="fade">
                                      <p:cBhvr>
                                        <p:cTn id="78" dur="1000" tmFilter="0, 0; .2, .5; .8, .5; 1, 0"/>
                                        <p:tgtEl>
                                          <p:spTgt spid="22"/>
                                        </p:tgtEl>
                                      </p:cBhvr>
                                    </p:animEffect>
                                    <p:animScale>
                                      <p:cBhvr>
                                        <p:cTn id="79" dur="500" autoRev="1" fill="hold"/>
                                        <p:tgtEl>
                                          <p:spTgt spid="22"/>
                                        </p:tgtEl>
                                      </p:cBhvr>
                                      <p:by x="105000" y="105000"/>
                                    </p:animScale>
                                  </p:childTnLst>
                                  <p:subTnLst>
                                    <p:set>
                                      <p:cBhvr override="childStyle">
                                        <p:cTn dur="1" fill="hold" display="0" masterRel="nextClick" afterEffect="1"/>
                                        <p:tgtEl>
                                          <p:spTgt spid="22"/>
                                        </p:tgtEl>
                                        <p:attrNameLst>
                                          <p:attrName>style.visibility</p:attrName>
                                        </p:attrNameLst>
                                      </p:cBhvr>
                                      <p:to>
                                        <p:strVal val="hidden"/>
                                      </p:to>
                                    </p:set>
                                  </p:subTnLst>
                                </p:cTn>
                              </p:par>
                              <p:par>
                                <p:cTn id="80" presetID="26" presetClass="emph" presetSubtype="0" repeatCount="indefinite" fill="hold" grpId="1" nodeType="withEffect">
                                  <p:stCondLst>
                                    <p:cond delay="0"/>
                                  </p:stCondLst>
                                  <p:endCondLst>
                                    <p:cond evt="onNext" delay="0">
                                      <p:tgtEl>
                                        <p:sldTgt/>
                                      </p:tgtEl>
                                    </p:cond>
                                  </p:endCondLst>
                                  <p:childTnLst>
                                    <p:animEffect transition="out" filter="fade">
                                      <p:cBhvr>
                                        <p:cTn id="81" dur="1000" tmFilter="0, 0; .2, .5; .8, .5; 1, 0"/>
                                        <p:tgtEl>
                                          <p:spTgt spid="25"/>
                                        </p:tgtEl>
                                      </p:cBhvr>
                                    </p:animEffect>
                                    <p:animScale>
                                      <p:cBhvr>
                                        <p:cTn id="82" dur="500" autoRev="1" fill="hold"/>
                                        <p:tgtEl>
                                          <p:spTgt spid="25"/>
                                        </p:tgtEl>
                                      </p:cBhvr>
                                      <p:by x="105000" y="105000"/>
                                    </p:animScale>
                                  </p:childTnLst>
                                  <p:subTnLst>
                                    <p:set>
                                      <p:cBhvr override="childStyle">
                                        <p:cTn dur="1" fill="hold" display="0" masterRel="nextClick" afterEffect="1"/>
                                        <p:tgtEl>
                                          <p:spTgt spid="25"/>
                                        </p:tgtEl>
                                        <p:attrNameLst>
                                          <p:attrName>style.visibility</p:attrName>
                                        </p:attrNameLst>
                                      </p:cBhvr>
                                      <p:to>
                                        <p:strVal val="hidden"/>
                                      </p:to>
                                    </p:set>
                                  </p:subTnLst>
                                </p:cTn>
                              </p:par>
                              <p:par>
                                <p:cTn id="83" presetID="26" presetClass="emph" presetSubtype="0" repeatCount="indefinite" fill="hold" grpId="1" nodeType="withEffect">
                                  <p:stCondLst>
                                    <p:cond delay="0"/>
                                  </p:stCondLst>
                                  <p:endCondLst>
                                    <p:cond evt="onNext" delay="0">
                                      <p:tgtEl>
                                        <p:sldTgt/>
                                      </p:tgtEl>
                                    </p:cond>
                                  </p:endCondLst>
                                  <p:childTnLst>
                                    <p:animEffect transition="out" filter="fade">
                                      <p:cBhvr>
                                        <p:cTn id="84" dur="1000" tmFilter="0, 0; .2, .5; .8, .5; 1, 0"/>
                                        <p:tgtEl>
                                          <p:spTgt spid="24"/>
                                        </p:tgtEl>
                                      </p:cBhvr>
                                    </p:animEffect>
                                    <p:animScale>
                                      <p:cBhvr>
                                        <p:cTn id="85" dur="500" autoRev="1" fill="hold"/>
                                        <p:tgtEl>
                                          <p:spTgt spid="24"/>
                                        </p:tgtEl>
                                      </p:cBhvr>
                                      <p:by x="105000" y="105000"/>
                                    </p:animScale>
                                  </p:childTnLst>
                                  <p:subTnLst>
                                    <p:set>
                                      <p:cBhvr override="childStyle">
                                        <p:cTn dur="1" fill="hold" display="0" masterRel="nextClick" afterEffect="1"/>
                                        <p:tgtEl>
                                          <p:spTgt spid="24"/>
                                        </p:tgtEl>
                                        <p:attrNameLst>
                                          <p:attrName>style.visibility</p:attrName>
                                        </p:attrNameLst>
                                      </p:cBhvr>
                                      <p:to>
                                        <p:strVal val="hidden"/>
                                      </p:to>
                                    </p:set>
                                  </p:subTnLst>
                                </p:cTn>
                              </p:par>
                              <p:par>
                                <p:cTn id="86" presetID="26" presetClass="emph" presetSubtype="0" repeatCount="indefinite" fill="hold" grpId="1" nodeType="withEffect">
                                  <p:stCondLst>
                                    <p:cond delay="0"/>
                                  </p:stCondLst>
                                  <p:endCondLst>
                                    <p:cond evt="onNext" delay="0">
                                      <p:tgtEl>
                                        <p:sldTgt/>
                                      </p:tgtEl>
                                    </p:cond>
                                  </p:endCondLst>
                                  <p:childTnLst>
                                    <p:animEffect transition="out" filter="fade">
                                      <p:cBhvr>
                                        <p:cTn id="87" dur="1000" tmFilter="0, 0; .2, .5; .8, .5; 1, 0"/>
                                        <p:tgtEl>
                                          <p:spTgt spid="23"/>
                                        </p:tgtEl>
                                      </p:cBhvr>
                                    </p:animEffect>
                                    <p:animScale>
                                      <p:cBhvr>
                                        <p:cTn id="88" dur="500" autoRev="1" fill="hold"/>
                                        <p:tgtEl>
                                          <p:spTgt spid="23"/>
                                        </p:tgtEl>
                                      </p:cBhvr>
                                      <p:by x="105000" y="105000"/>
                                    </p:animScale>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1">
                                            <p:txEl>
                                              <p:pRg st="3" end="3"/>
                                            </p:txEl>
                                          </p:spTgt>
                                        </p:tgtEl>
                                        <p:attrNameLst>
                                          <p:attrName>style.visibility</p:attrName>
                                        </p:attrNameLst>
                                      </p:cBhvr>
                                      <p:to>
                                        <p:strVal val="visible"/>
                                      </p:to>
                                    </p:set>
                                  </p:childTnLst>
                                </p:cTn>
                              </p:par>
                              <p:par>
                                <p:cTn id="93" presetID="2" presetClass="entr" presetSubtype="4" fill="hold" nodeType="withEffect">
                                  <p:stCondLst>
                                    <p:cond delay="0"/>
                                  </p:stCondLst>
                                  <p:childTnLst>
                                    <p:set>
                                      <p:cBhvr>
                                        <p:cTn id="94" dur="1" fill="hold">
                                          <p:stCondLst>
                                            <p:cond delay="0"/>
                                          </p:stCondLst>
                                        </p:cTn>
                                        <p:tgtEl>
                                          <p:spTgt spid="11">
                                            <p:txEl>
                                              <p:pRg st="4" end="4"/>
                                            </p:txEl>
                                          </p:spTgt>
                                        </p:tgtEl>
                                        <p:attrNameLst>
                                          <p:attrName>style.visibility</p:attrName>
                                        </p:attrNameLst>
                                      </p:cBhvr>
                                      <p:to>
                                        <p:strVal val="visible"/>
                                      </p:to>
                                    </p:set>
                                    <p:anim calcmode="lin" valueType="num">
                                      <p:cBhvr additive="base">
                                        <p:cTn id="9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11">
                                            <p:txEl>
                                              <p:pRg st="4" end="4"/>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1">
                                            <p:txEl>
                                              <p:pRg st="4" end="4"/>
                                            </p:txEl>
                                          </p:spTgt>
                                        </p:tgtEl>
                                        <p:attrNameLst>
                                          <p:attrName>ppt_c</p:attrName>
                                        </p:attrNameLst>
                                      </p:cBhvr>
                                      <p:to>
                                        <a:srgbClr val="808080"/>
                                      </p:to>
                                    </p:animClr>
                                  </p:subTnLst>
                                </p:cTn>
                              </p:par>
                              <p:par>
                                <p:cTn id="97" presetID="1" presetClass="entr" presetSubtype="0" fill="hold" nodeType="withEffect">
                                  <p:stCondLst>
                                    <p:cond delay="0"/>
                                  </p:stCondLst>
                                  <p:childTnLst>
                                    <p:set>
                                      <p:cBhvr>
                                        <p:cTn id="98"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par>
                                <p:cTn id="99" presetID="1" presetClass="entr" presetSubtype="0" fill="hold" grpId="0" nodeType="withEffect">
                                  <p:stCondLst>
                                    <p:cond delay="0"/>
                                  </p:stCondLst>
                                  <p:childTnLst>
                                    <p:set>
                                      <p:cBhvr>
                                        <p:cTn id="100" dur="1" fill="hold">
                                          <p:stCondLst>
                                            <p:cond delay="0"/>
                                          </p:stCondLst>
                                        </p:cTn>
                                        <p:tgtEl>
                                          <p:spTgt spid="26"/>
                                        </p:tgtEl>
                                        <p:attrNameLst>
                                          <p:attrName>style.visibility</p:attrName>
                                        </p:attrNameLst>
                                      </p:cBhvr>
                                      <p:to>
                                        <p:strVal val="visible"/>
                                      </p:to>
                                    </p:set>
                                  </p:childTnLst>
                                  <p:subTnLst>
                                    <p:set>
                                      <p:cBhvr override="childStyle">
                                        <p:cTn dur="1" fill="hold" display="0" masterRel="nextClick" afterEffect="1"/>
                                        <p:tgtEl>
                                          <p:spTgt spid="26"/>
                                        </p:tgtEl>
                                        <p:attrNameLst>
                                          <p:attrName>style.visibility</p:attrName>
                                        </p:attrNameLst>
                                      </p:cBhvr>
                                      <p:to>
                                        <p:strVal val="hidden"/>
                                      </p:to>
                                    </p:set>
                                  </p:subTnLst>
                                </p:cTn>
                              </p:par>
                              <p:par>
                                <p:cTn id="101" presetID="26" presetClass="emph" presetSubtype="0" repeatCount="indefinite" fill="hold" grpId="1" nodeType="withEffect">
                                  <p:stCondLst>
                                    <p:cond delay="0"/>
                                  </p:stCondLst>
                                  <p:endCondLst>
                                    <p:cond evt="onNext" delay="0">
                                      <p:tgtEl>
                                        <p:sldTgt/>
                                      </p:tgtEl>
                                    </p:cond>
                                  </p:endCondLst>
                                  <p:childTnLst>
                                    <p:animEffect transition="out" filter="fade">
                                      <p:cBhvr>
                                        <p:cTn id="102" dur="1000" tmFilter="0, 0; .2, .5; .8, .5; 1, 0"/>
                                        <p:tgtEl>
                                          <p:spTgt spid="26"/>
                                        </p:tgtEl>
                                      </p:cBhvr>
                                    </p:animEffect>
                                    <p:animScale>
                                      <p:cBhvr>
                                        <p:cTn id="103" dur="500" autoRev="1" fill="hold"/>
                                        <p:tgtEl>
                                          <p:spTgt spid="26"/>
                                        </p:tgtEl>
                                      </p:cBhvr>
                                      <p:by x="105000" y="105000"/>
                                    </p:animScale>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104" fill="hold">
                      <p:stCondLst>
                        <p:cond delay="indefinite"/>
                      </p:stCondLst>
                      <p:childTnLst>
                        <p:par>
                          <p:cTn id="105" fill="hold">
                            <p:stCondLst>
                              <p:cond delay="0"/>
                            </p:stCondLst>
                            <p:childTnLst>
                              <p:par>
                                <p:cTn id="106" presetID="2" presetClass="entr" presetSubtype="4" fill="hold" nodeType="clickEffect">
                                  <p:stCondLst>
                                    <p:cond delay="0"/>
                                  </p:stCondLst>
                                  <p:childTnLst>
                                    <p:set>
                                      <p:cBhvr>
                                        <p:cTn id="107" dur="1" fill="hold">
                                          <p:stCondLst>
                                            <p:cond delay="0"/>
                                          </p:stCondLst>
                                        </p:cTn>
                                        <p:tgtEl>
                                          <p:spTgt spid="11">
                                            <p:txEl>
                                              <p:pRg st="5" end="5"/>
                                            </p:txEl>
                                          </p:spTgt>
                                        </p:tgtEl>
                                        <p:attrNameLst>
                                          <p:attrName>style.visibility</p:attrName>
                                        </p:attrNameLst>
                                      </p:cBhvr>
                                      <p:to>
                                        <p:strVal val="visible"/>
                                      </p:to>
                                    </p:set>
                                    <p:anim calcmode="lin" valueType="num">
                                      <p:cBhvr additive="base">
                                        <p:cTn id="108"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109" dur="500" fill="hold"/>
                                        <p:tgtEl>
                                          <p:spTgt spid="11">
                                            <p:txEl>
                                              <p:pRg st="5" end="5"/>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1">
                                            <p:txEl>
                                              <p:pRg st="5" end="5"/>
                                            </p:txEl>
                                          </p:spTgt>
                                        </p:tgtEl>
                                        <p:attrNameLst>
                                          <p:attrName>ppt_c</p:attrName>
                                        </p:attrNameLst>
                                      </p:cBhvr>
                                      <p:to>
                                        <a:srgbClr val="808080"/>
                                      </p:to>
                                    </p:animClr>
                                  </p:subTnLst>
                                </p:cTn>
                              </p:par>
                              <p:par>
                                <p:cTn id="110" presetID="1" presetClass="entr" presetSubtype="0" fill="hold" nodeType="withEffect">
                                  <p:stCondLst>
                                    <p:cond delay="0"/>
                                  </p:stCondLst>
                                  <p:childTnLst>
                                    <p:set>
                                      <p:cBhvr>
                                        <p:cTn id="111" dur="1" fill="hold">
                                          <p:stCondLst>
                                            <p:cond delay="0"/>
                                          </p:stCondLst>
                                        </p:cTn>
                                        <p:tgtEl>
                                          <p:spTgt spid="27"/>
                                        </p:tgtEl>
                                        <p:attrNameLst>
                                          <p:attrName>style.visibility</p:attrName>
                                        </p:attrNameLst>
                                      </p:cBhvr>
                                      <p:to>
                                        <p:strVal val="visible"/>
                                      </p:to>
                                    </p:set>
                                  </p:childTnLst>
                                  <p:subTnLst>
                                    <p:set>
                                      <p:cBhvr override="childStyle">
                                        <p:cTn dur="1" fill="hold" display="0" masterRel="nextClick" afterEffect="1"/>
                                        <p:tgtEl>
                                          <p:spTgt spid="27"/>
                                        </p:tgtEl>
                                        <p:attrNameLst>
                                          <p:attrName>style.visibility</p:attrName>
                                        </p:attrNameLst>
                                      </p:cBhvr>
                                      <p:to>
                                        <p:strVal val="hidden"/>
                                      </p:to>
                                    </p:set>
                                  </p:subTnLst>
                                </p:cTn>
                              </p:par>
                              <p:par>
                                <p:cTn id="112" presetID="0" presetClass="path" presetSubtype="0" repeatCount="indefinite" accel="50000" decel="50000" fill="hold" nodeType="withEffect">
                                  <p:stCondLst>
                                    <p:cond delay="0"/>
                                  </p:stCondLst>
                                  <p:endCondLst>
                                    <p:cond evt="onNext" delay="0">
                                      <p:tgtEl>
                                        <p:sldTgt/>
                                      </p:tgtEl>
                                    </p:cond>
                                  </p:endCondLst>
                                  <p:childTnLst>
                                    <p:animMotion origin="layout" path="M 3.05556E-6 2.59259E-6 L 3.05556E-6 2.59259E-6 L -0.10486 0.00115 C -0.10746 0.00115 -0.10989 0.00324 -0.1125 0.0037 C -0.11528 0.00416 -0.11823 0.00486 -0.12101 0.00486 L -0.19062 0.0074 C -0.19114 0.00787 -0.19653 0.01134 -0.19722 0.0125 C -0.19792 0.01412 -0.19774 0.01597 -0.19826 0.01759 C -0.19844 0.01898 -0.19878 0.02014 -0.19913 0.02153 C -0.19983 0.02477 -0.2 0.02731 -0.20104 0.03032 C -0.20156 0.03217 -0.20243 0.03356 -0.20295 0.03541 C -0.20677 0.04838 -0.20278 0.0456 -0.20868 0.04815 C -0.21146 0.05347 -0.21267 0.05532 -0.21441 0.06088 C -0.21476 0.06203 -0.2151 0.06342 -0.21528 0.06458 C -0.21562 0.0662 -0.2158 0.06805 -0.21632 0.06967 C -0.21667 0.07106 -0.21753 0.07222 -0.21823 0.07338 C -0.21858 0.07477 -0.21892 0.07592 -0.2191 0.07731 C -0.21944 0.07893 -0.21962 0.08078 -0.22014 0.0824 C -0.22066 0.08426 -0.22135 0.08588 -0.22205 0.0875 C -0.22257 0.08889 -0.22309 0.09028 -0.22396 0.0912 C -0.22465 0.09213 -0.22587 0.0919 -0.22673 0.09259 C -0.2342 0.09745 -0.22535 0.09305 -0.23246 0.09629 C -0.23403 0.09838 -0.23542 0.10092 -0.23715 0.10278 C -0.23837 0.1037 -0.23976 0.10347 -0.24097 0.10393 C -0.24965 0.10717 -0.23594 0.1044 -0.25729 0.10648 C -0.25885 0.10694 -0.26042 0.10717 -0.26198 0.10787 C -0.26302 0.1081 -0.26389 0.10856 -0.26493 0.10903 C -0.26614 0.10949 -0.26736 0.10995 -0.26875 0.11041 L -0.42673 0.10903 C -0.42969 0.10903 -0.43246 0.10787 -0.43542 0.10787 C -0.47187 0.10648 -0.48021 0.10648 -0.50573 0.10648 " pathEditMode="relative" ptsTypes="AAAAAAAAAAAAAAAAAAAAAAAAAAAAAAA">
                                      <p:cBhvr>
                                        <p:cTn id="113" dur="3000" fill="hold"/>
                                        <p:tgtEl>
                                          <p:spTgt spid="27"/>
                                        </p:tgtEl>
                                        <p:attrNameLst>
                                          <p:attrName>ppt_x</p:attrName>
                                          <p:attrName>ppt_y</p:attrName>
                                        </p:attrNameLst>
                                      </p:cBhvr>
                                    </p:animMotion>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11">
                                            <p:txEl>
                                              <p:pRg st="6" end="6"/>
                                            </p:txEl>
                                          </p:spTgt>
                                        </p:tgtEl>
                                        <p:attrNameLst>
                                          <p:attrName>style.visibility</p:attrName>
                                        </p:attrNameLst>
                                      </p:cBhvr>
                                      <p:to>
                                        <p:strVal val="visible"/>
                                      </p:to>
                                    </p:set>
                                  </p:childTnLst>
                                </p:cTn>
                              </p:par>
                              <p:par>
                                <p:cTn id="118" presetID="2" presetClass="entr" presetSubtype="4" fill="hold" nodeType="withEffect">
                                  <p:stCondLst>
                                    <p:cond delay="0"/>
                                  </p:stCondLst>
                                  <p:childTnLst>
                                    <p:set>
                                      <p:cBhvr>
                                        <p:cTn id="119" dur="1" fill="hold">
                                          <p:stCondLst>
                                            <p:cond delay="0"/>
                                          </p:stCondLst>
                                        </p:cTn>
                                        <p:tgtEl>
                                          <p:spTgt spid="11">
                                            <p:txEl>
                                              <p:pRg st="7" end="7"/>
                                            </p:txEl>
                                          </p:spTgt>
                                        </p:tgtEl>
                                        <p:attrNameLst>
                                          <p:attrName>style.visibility</p:attrName>
                                        </p:attrNameLst>
                                      </p:cBhvr>
                                      <p:to>
                                        <p:strVal val="visible"/>
                                      </p:to>
                                    </p:set>
                                    <p:anim calcmode="lin" valueType="num">
                                      <p:cBhvr additive="base">
                                        <p:cTn id="120"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121" dur="500" fill="hold"/>
                                        <p:tgtEl>
                                          <p:spTgt spid="11">
                                            <p:txEl>
                                              <p:pRg st="7" end="7"/>
                                            </p:txEl>
                                          </p:spTgt>
                                        </p:tgtEl>
                                        <p:attrNameLst>
                                          <p:attrName>ppt_y</p:attrName>
                                        </p:attrNameLst>
                                      </p:cBhvr>
                                      <p:tavLst>
                                        <p:tav tm="0">
                                          <p:val>
                                            <p:strVal val="1+#ppt_h/2"/>
                                          </p:val>
                                        </p:tav>
                                        <p:tav tm="100000">
                                          <p:val>
                                            <p:strVal val="#ppt_y"/>
                                          </p:val>
                                        </p:tav>
                                      </p:tavLst>
                                    </p:anim>
                                  </p:childTnLst>
                                </p:cTn>
                              </p:par>
                              <p:par>
                                <p:cTn id="122" presetID="1" presetClass="entr" presetSubtype="0" fill="hold" grpId="0" nodeType="withEffect">
                                  <p:stCondLst>
                                    <p:cond delay="0"/>
                                  </p:stCondLst>
                                  <p:childTnLst>
                                    <p:set>
                                      <p:cBhvr>
                                        <p:cTn id="123" dur="1" fill="hold">
                                          <p:stCondLst>
                                            <p:cond delay="0"/>
                                          </p:stCondLst>
                                        </p:cTn>
                                        <p:tgtEl>
                                          <p:spTgt spid="7"/>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3" grpId="0" animBg="1"/>
      <p:bldP spid="3"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7"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7651"/>
            <a:ext cx="9525000" cy="805656"/>
          </a:xfrm>
        </p:spPr>
        <p:txBody>
          <a:bodyPr>
            <a:normAutofit/>
          </a:bodyPr>
          <a:lstStyle/>
          <a:p>
            <a:pPr algn="l"/>
            <a:r>
              <a:rPr lang="en-US" sz="3000" dirty="0" smtClean="0"/>
              <a:t>System Architecture</a:t>
            </a:r>
            <a:endParaRPr lang="en-US" sz="3000" dirty="0"/>
          </a:p>
        </p:txBody>
      </p:sp>
      <p:sp>
        <p:nvSpPr>
          <p:cNvPr id="6" name="Content Placeholder 5"/>
          <p:cNvSpPr>
            <a:spLocks noGrp="1"/>
          </p:cNvSpPr>
          <p:nvPr>
            <p:ph idx="1"/>
          </p:nvPr>
        </p:nvSpPr>
        <p:spPr>
          <a:xfrm>
            <a:off x="0" y="877483"/>
            <a:ext cx="8991600" cy="2475317"/>
          </a:xfrm>
        </p:spPr>
        <p:txBody>
          <a:bodyPr>
            <a:noAutofit/>
          </a:bodyPr>
          <a:lstStyle/>
          <a:p>
            <a:pPr marL="0" indent="0">
              <a:spcBef>
                <a:spcPts val="0"/>
              </a:spcBef>
              <a:buNone/>
            </a:pPr>
            <a:r>
              <a:rPr lang="en-US" sz="2200" b="1" dirty="0" smtClean="0"/>
              <a:t>Assumptions</a:t>
            </a:r>
          </a:p>
          <a:p>
            <a:pPr>
              <a:spcBef>
                <a:spcPts val="0"/>
              </a:spcBef>
            </a:pPr>
            <a:r>
              <a:rPr lang="en-US" sz="2200" dirty="0" smtClean="0"/>
              <a:t>The building has a number of public APs (most of the building has Wi-Fi; therefore, this assumption is valid)</a:t>
            </a:r>
          </a:p>
          <a:p>
            <a:pPr>
              <a:spcBef>
                <a:spcPts val="0"/>
              </a:spcBef>
            </a:pPr>
            <a:r>
              <a:rPr lang="en-US" sz="2200" dirty="0" smtClean="0"/>
              <a:t>The server has the APs’ MAC addresses table </a:t>
            </a:r>
          </a:p>
          <a:p>
            <a:pPr>
              <a:spcBef>
                <a:spcPts val="0"/>
              </a:spcBef>
            </a:pPr>
            <a:r>
              <a:rPr lang="en-US" sz="2200" dirty="0" smtClean="0"/>
              <a:t>The user holds the phone by hand</a:t>
            </a:r>
          </a:p>
        </p:txBody>
      </p:sp>
      <p:sp>
        <p:nvSpPr>
          <p:cNvPr id="7" name="Rounded Rectangle 6"/>
          <p:cNvSpPr/>
          <p:nvPr/>
        </p:nvSpPr>
        <p:spPr>
          <a:xfrm>
            <a:off x="87086" y="6407819"/>
            <a:ext cx="457200" cy="17116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12</a:t>
            </a:r>
            <a:endParaRPr lang="en-US" sz="1600" b="1" dirty="0"/>
          </a:p>
        </p:txBody>
      </p:sp>
      <p:sp>
        <p:nvSpPr>
          <p:cNvPr id="8" name="Rounded Rectangle 7"/>
          <p:cNvSpPr/>
          <p:nvPr/>
        </p:nvSpPr>
        <p:spPr>
          <a:xfrm>
            <a:off x="87086" y="6578981"/>
            <a:ext cx="457200" cy="2790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smtClean="0"/>
              <a:t>39</a:t>
            </a:r>
            <a:endParaRPr lang="en-US" sz="1600" b="1" dirty="0"/>
          </a:p>
        </p:txBody>
      </p:sp>
      <p:pic>
        <p:nvPicPr>
          <p:cNvPr id="3" name="Picture 2"/>
          <p:cNvPicPr>
            <a:picLocks noChangeAspect="1"/>
          </p:cNvPicPr>
          <p:nvPr/>
        </p:nvPicPr>
        <p:blipFill>
          <a:blip r:embed="rId3"/>
          <a:stretch>
            <a:fillRect/>
          </a:stretch>
        </p:blipFill>
        <p:spPr>
          <a:xfrm>
            <a:off x="609600" y="2590800"/>
            <a:ext cx="7961724" cy="4038600"/>
          </a:xfrm>
          <a:prstGeom prst="rect">
            <a:avLst/>
          </a:prstGeom>
        </p:spPr>
      </p:pic>
    </p:spTree>
    <p:extLst>
      <p:ext uri="{BB962C8B-B14F-4D97-AF65-F5344CB8AC3E}">
        <p14:creationId xmlns:p14="http://schemas.microsoft.com/office/powerpoint/2010/main" val="17105911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26" y="176979"/>
            <a:ext cx="8763000" cy="715962"/>
          </a:xfrm>
        </p:spPr>
        <p:txBody>
          <a:bodyPr>
            <a:normAutofit/>
          </a:bodyPr>
          <a:lstStyle/>
          <a:p>
            <a:pPr algn="l"/>
            <a:r>
              <a:rPr lang="en-US" sz="3000" dirty="0"/>
              <a:t>Phase 1</a:t>
            </a:r>
            <a:r>
              <a:rPr lang="en-US" sz="3000" dirty="0" smtClean="0"/>
              <a:t>. Floor Plan Construction</a:t>
            </a:r>
            <a:endParaRPr lang="en-US" sz="3000" dirty="0"/>
          </a:p>
        </p:txBody>
      </p:sp>
      <p:sp>
        <p:nvSpPr>
          <p:cNvPr id="6" name="Content Placeholder 5"/>
          <p:cNvSpPr>
            <a:spLocks noGrp="1"/>
          </p:cNvSpPr>
          <p:nvPr>
            <p:ph idx="1"/>
          </p:nvPr>
        </p:nvSpPr>
        <p:spPr>
          <a:xfrm rot="10800000" flipV="1">
            <a:off x="50798" y="4238687"/>
            <a:ext cx="9093201" cy="2390712"/>
          </a:xfrm>
        </p:spPr>
        <p:txBody>
          <a:bodyPr>
            <a:normAutofit fontScale="92500"/>
          </a:bodyPr>
          <a:lstStyle/>
          <a:p>
            <a:r>
              <a:rPr lang="en-US" sz="2400" dirty="0" smtClean="0"/>
              <a:t>APs’ MACs address database should be given by the network administrator</a:t>
            </a:r>
          </a:p>
          <a:p>
            <a:pPr marL="0" indent="0">
              <a:buNone/>
            </a:pPr>
            <a:r>
              <a:rPr lang="en-US" sz="2400" dirty="0"/>
              <a:t>Phase </a:t>
            </a:r>
            <a:r>
              <a:rPr lang="en-US" sz="2400" dirty="0" smtClean="0"/>
              <a:t>1.1 The user needs to survey the building twice by walking two times in the floor. In the meanwhile, the system generates the position of the reference points</a:t>
            </a:r>
          </a:p>
          <a:p>
            <a:pPr marL="0" indent="0">
              <a:buNone/>
            </a:pPr>
            <a:r>
              <a:rPr lang="en-US" sz="2400" dirty="0"/>
              <a:t>Phase </a:t>
            </a:r>
            <a:r>
              <a:rPr lang="en-US" sz="2400" dirty="0" smtClean="0"/>
              <a:t>1.2 While the user is walking in the building, the system stores his/her trajectories to build the floor plan</a:t>
            </a:r>
            <a:endParaRPr lang="en-US" sz="2400" dirty="0"/>
          </a:p>
          <a:p>
            <a:endParaRPr lang="en-US" sz="2400" dirty="0"/>
          </a:p>
        </p:txBody>
      </p:sp>
      <p:sp>
        <p:nvSpPr>
          <p:cNvPr id="10" name="Rounded Rectangle 9"/>
          <p:cNvSpPr/>
          <p:nvPr/>
        </p:nvSpPr>
        <p:spPr>
          <a:xfrm>
            <a:off x="87086" y="6407819"/>
            <a:ext cx="457200" cy="17116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13</a:t>
            </a:r>
            <a:endParaRPr lang="en-US" sz="1600" b="1" dirty="0"/>
          </a:p>
        </p:txBody>
      </p:sp>
      <p:sp>
        <p:nvSpPr>
          <p:cNvPr id="14" name="Rounded Rectangle 13"/>
          <p:cNvSpPr/>
          <p:nvPr/>
        </p:nvSpPr>
        <p:spPr>
          <a:xfrm>
            <a:off x="87086" y="6578981"/>
            <a:ext cx="457200" cy="2790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smtClean="0"/>
              <a:t>39</a:t>
            </a:r>
            <a:endParaRPr lang="en-US" sz="1600" b="1" dirty="0"/>
          </a:p>
        </p:txBody>
      </p:sp>
      <p:pic>
        <p:nvPicPr>
          <p:cNvPr id="3" name="Picture 2"/>
          <p:cNvPicPr>
            <a:picLocks noChangeAspect="1"/>
          </p:cNvPicPr>
          <p:nvPr/>
        </p:nvPicPr>
        <p:blipFill>
          <a:blip r:embed="rId3"/>
          <a:stretch>
            <a:fillRect/>
          </a:stretch>
        </p:blipFill>
        <p:spPr>
          <a:xfrm>
            <a:off x="413593" y="762000"/>
            <a:ext cx="7962066" cy="3581400"/>
          </a:xfrm>
          <a:prstGeom prst="rect">
            <a:avLst/>
          </a:prstGeom>
        </p:spPr>
      </p:pic>
      <p:sp>
        <p:nvSpPr>
          <p:cNvPr id="15" name="Rectangle 14"/>
          <p:cNvSpPr/>
          <p:nvPr/>
        </p:nvSpPr>
        <p:spPr>
          <a:xfrm>
            <a:off x="513464" y="1032659"/>
            <a:ext cx="2351313" cy="381000"/>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09600" y="1596190"/>
            <a:ext cx="2133600" cy="7129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44286" y="2639990"/>
            <a:ext cx="2229736"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44286" y="3339964"/>
            <a:ext cx="2229736"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9105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6">
                                            <p:txEl>
                                              <p:pRg st="0" end="0"/>
                                            </p:txEl>
                                          </p:spTgt>
                                        </p:tgtEl>
                                        <p:attrNameLst>
                                          <p:attrName>ppt_c</p:attrName>
                                        </p:attrNameLst>
                                      </p:cBhvr>
                                      <p:to>
                                        <a:srgbClr val="808080"/>
                                      </p:to>
                                    </p:animClr>
                                  </p:subTnLst>
                                </p:cTn>
                              </p:par>
                              <p:par>
                                <p:cTn id="14" presetID="1"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par>
                                <p:cTn id="16" presetID="26" presetClass="emph" presetSubtype="0" repeatCount="indefinite" fill="hold" grpId="1" nodeType="withEffect">
                                  <p:stCondLst>
                                    <p:cond delay="0"/>
                                  </p:stCondLst>
                                  <p:endCondLst>
                                    <p:cond evt="onNext" delay="0">
                                      <p:tgtEl>
                                        <p:sldTgt/>
                                      </p:tgtEl>
                                    </p:cond>
                                  </p:endCondLst>
                                  <p:childTnLst>
                                    <p:animEffect transition="out" filter="fade">
                                      <p:cBhvr>
                                        <p:cTn id="17" dur="500" tmFilter="0, 0; .2, .5; .8, .5; 1, 0"/>
                                        <p:tgtEl>
                                          <p:spTgt spid="16"/>
                                        </p:tgtEl>
                                      </p:cBhvr>
                                    </p:animEffect>
                                    <p:animScale>
                                      <p:cBhvr>
                                        <p:cTn id="18" dur="250" autoRev="1" fill="hold"/>
                                        <p:tgtEl>
                                          <p:spTgt spid="16"/>
                                        </p:tgtEl>
                                      </p:cBhvr>
                                      <p:by x="105000" y="105000"/>
                                    </p:animScale>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 calcmode="lin" valueType="num">
                                      <p:cBhvr additive="base">
                                        <p:cTn id="2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6">
                                            <p:txEl>
                                              <p:pRg st="1" end="1"/>
                                            </p:txEl>
                                          </p:spTgt>
                                        </p:tgtEl>
                                        <p:attrNameLst>
                                          <p:attrName>ppt_c</p:attrName>
                                        </p:attrNameLst>
                                      </p:cBhvr>
                                      <p:to>
                                        <a:srgbClr val="808080"/>
                                      </p:to>
                                    </p:animClr>
                                  </p:sub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par>
                                <p:cTn id="27" presetID="26" presetClass="emph" presetSubtype="0" repeatCount="indefinite" fill="hold" grpId="1" nodeType="withEffect">
                                  <p:stCondLst>
                                    <p:cond delay="0"/>
                                  </p:stCondLst>
                                  <p:endCondLst>
                                    <p:cond evt="onNext" delay="0">
                                      <p:tgtEl>
                                        <p:sldTgt/>
                                      </p:tgtEl>
                                    </p:cond>
                                  </p:endCondLst>
                                  <p:childTnLst>
                                    <p:animEffect transition="out" filter="fade">
                                      <p:cBhvr>
                                        <p:cTn id="28" dur="500" tmFilter="0, 0; .2, .5; .8, .5; 1, 0"/>
                                        <p:tgtEl>
                                          <p:spTgt spid="17"/>
                                        </p:tgtEl>
                                      </p:cBhvr>
                                    </p:animEffect>
                                    <p:animScale>
                                      <p:cBhvr>
                                        <p:cTn id="29" dur="250" autoRev="1" fill="hold"/>
                                        <p:tgtEl>
                                          <p:spTgt spid="17"/>
                                        </p:tgtEl>
                                      </p:cBhvr>
                                      <p:by x="105000" y="105000"/>
                                    </p:animScale>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2" end="2"/>
                                            </p:txEl>
                                          </p:spTgt>
                                        </p:tgtEl>
                                        <p:attrNameLst>
                                          <p:attrName>style.visibility</p:attrName>
                                        </p:attrNameLst>
                                      </p:cBhvr>
                                      <p:to>
                                        <p:strVal val="visible"/>
                                      </p:to>
                                    </p:set>
                                    <p:anim calcmode="lin" valueType="num">
                                      <p:cBhvr additive="base">
                                        <p:cTn id="34"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2" end="2"/>
                                            </p:txEl>
                                          </p:spTgt>
                                        </p:tgtEl>
                                        <p:attrNameLst>
                                          <p:attrName>ppt_y</p:attrName>
                                        </p:attrNameLst>
                                      </p:cBhvr>
                                      <p:tavLst>
                                        <p:tav tm="0">
                                          <p:val>
                                            <p:strVal val="1+#ppt_h/2"/>
                                          </p:val>
                                        </p:tav>
                                        <p:tav tm="100000">
                                          <p:val>
                                            <p:strVal val="#ppt_y"/>
                                          </p:val>
                                        </p:tav>
                                      </p:tavLst>
                                    </p:anim>
                                  </p:childTnLst>
                                </p:cTn>
                              </p:par>
                              <p:par>
                                <p:cTn id="36" presetID="1"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childTnLst>
                                </p:cTn>
                              </p:par>
                              <p:par>
                                <p:cTn id="38" presetID="26" presetClass="emph" presetSubtype="0" repeatCount="indefinite" fill="hold" grpId="1" nodeType="withEffect">
                                  <p:stCondLst>
                                    <p:cond delay="0"/>
                                  </p:stCondLst>
                                  <p:endCondLst>
                                    <p:cond evt="onNext" delay="0">
                                      <p:tgtEl>
                                        <p:sldTgt/>
                                      </p:tgtEl>
                                    </p:cond>
                                  </p:endCondLst>
                                  <p:childTnLst>
                                    <p:animEffect transition="out" filter="fade">
                                      <p:cBhvr>
                                        <p:cTn id="39" dur="500" tmFilter="0, 0; .2, .5; .8, .5; 1, 0"/>
                                        <p:tgtEl>
                                          <p:spTgt spid="20"/>
                                        </p:tgtEl>
                                      </p:cBhvr>
                                    </p:animEffect>
                                    <p:animScale>
                                      <p:cBhvr>
                                        <p:cTn id="40" dur="250" autoRev="1" fill="hold"/>
                                        <p:tgtEl>
                                          <p:spTgt spid="2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6" grpId="1" animBg="1"/>
      <p:bldP spid="17" grpId="0" animBg="1"/>
      <p:bldP spid="17" grpId="1" animBg="1"/>
      <p:bldP spid="20" grpId="0" animBg="1"/>
      <p:bldP spid="20"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51520"/>
            <a:ext cx="8763000" cy="715962"/>
          </a:xfrm>
        </p:spPr>
        <p:txBody>
          <a:bodyPr>
            <a:normAutofit/>
          </a:bodyPr>
          <a:lstStyle/>
          <a:p>
            <a:pPr algn="l"/>
            <a:r>
              <a:rPr lang="en-US" sz="3000" dirty="0"/>
              <a:t>Phase 1</a:t>
            </a:r>
            <a:r>
              <a:rPr lang="en-US" sz="3000" dirty="0" smtClean="0"/>
              <a:t>. Floor Plan Construction</a:t>
            </a:r>
            <a:endParaRPr lang="en-US" sz="3000" dirty="0"/>
          </a:p>
        </p:txBody>
      </p:sp>
      <p:sp>
        <p:nvSpPr>
          <p:cNvPr id="10" name="Rounded Rectangle 9"/>
          <p:cNvSpPr/>
          <p:nvPr/>
        </p:nvSpPr>
        <p:spPr>
          <a:xfrm>
            <a:off x="87086" y="6407819"/>
            <a:ext cx="457200" cy="17116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14</a:t>
            </a:r>
            <a:endParaRPr lang="en-US" sz="1600" b="1" dirty="0"/>
          </a:p>
        </p:txBody>
      </p:sp>
      <p:sp>
        <p:nvSpPr>
          <p:cNvPr id="14" name="Rounded Rectangle 13"/>
          <p:cNvSpPr/>
          <p:nvPr/>
        </p:nvSpPr>
        <p:spPr>
          <a:xfrm>
            <a:off x="87086" y="6578981"/>
            <a:ext cx="457200" cy="2790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smtClean="0"/>
              <a:t>39</a:t>
            </a:r>
            <a:endParaRPr lang="en-US" sz="1600" b="1" dirty="0"/>
          </a:p>
        </p:txBody>
      </p:sp>
      <p:pic>
        <p:nvPicPr>
          <p:cNvPr id="3" name="Picture 2"/>
          <p:cNvPicPr>
            <a:picLocks noChangeAspect="1"/>
          </p:cNvPicPr>
          <p:nvPr/>
        </p:nvPicPr>
        <p:blipFill>
          <a:blip r:embed="rId2"/>
          <a:stretch>
            <a:fillRect/>
          </a:stretch>
        </p:blipFill>
        <p:spPr>
          <a:xfrm>
            <a:off x="400466" y="967482"/>
            <a:ext cx="7962066" cy="5046556"/>
          </a:xfrm>
          <a:prstGeom prst="rect">
            <a:avLst/>
          </a:prstGeom>
        </p:spPr>
      </p:pic>
      <p:sp>
        <p:nvSpPr>
          <p:cNvPr id="12" name="Rectangle 11"/>
          <p:cNvSpPr/>
          <p:nvPr/>
        </p:nvSpPr>
        <p:spPr>
          <a:xfrm>
            <a:off x="431288" y="1351052"/>
            <a:ext cx="2450504" cy="502920"/>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44286" y="3608844"/>
            <a:ext cx="2187892" cy="58215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403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26" presetClass="emph" presetSubtype="0" repeatCount="indefinite" fill="hold" grpId="1" nodeType="withEffect">
                                  <p:stCondLst>
                                    <p:cond delay="0"/>
                                  </p:stCondLst>
                                  <p:endCondLst>
                                    <p:cond evt="onNext" delay="0">
                                      <p:tgtEl>
                                        <p:sldTgt/>
                                      </p:tgtEl>
                                    </p:cond>
                                  </p:endCondLst>
                                  <p:childTnLst>
                                    <p:animEffect transition="out" filter="fade">
                                      <p:cBhvr>
                                        <p:cTn id="8" dur="500" tmFilter="0, 0; .2, .5; .8, .5; 1, 0"/>
                                        <p:tgtEl>
                                          <p:spTgt spid="13"/>
                                        </p:tgtEl>
                                      </p:cBhvr>
                                    </p:animEffect>
                                    <p:animScale>
                                      <p:cBhvr>
                                        <p:cTn id="9"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24" y="193604"/>
            <a:ext cx="8229600" cy="761512"/>
          </a:xfrm>
        </p:spPr>
        <p:txBody>
          <a:bodyPr>
            <a:noAutofit/>
          </a:bodyPr>
          <a:lstStyle/>
          <a:p>
            <a:pPr algn="l"/>
            <a:r>
              <a:rPr lang="en-US" sz="3000" dirty="0"/>
              <a:t>Phase 1.1</a:t>
            </a:r>
            <a:r>
              <a:rPr lang="en-US" sz="3000" dirty="0" smtClean="0"/>
              <a:t>. Reference Point Detection</a:t>
            </a:r>
            <a:endParaRPr lang="en-US" sz="3000" dirty="0"/>
          </a:p>
        </p:txBody>
      </p:sp>
      <p:sp>
        <p:nvSpPr>
          <p:cNvPr id="25" name="Rounded Rectangle 24"/>
          <p:cNvSpPr/>
          <p:nvPr/>
        </p:nvSpPr>
        <p:spPr>
          <a:xfrm>
            <a:off x="87086" y="6407819"/>
            <a:ext cx="457200" cy="17116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15</a:t>
            </a:r>
            <a:endParaRPr lang="en-US" sz="1600" b="1" dirty="0"/>
          </a:p>
        </p:txBody>
      </p:sp>
      <p:sp>
        <p:nvSpPr>
          <p:cNvPr id="26" name="Rounded Rectangle 25"/>
          <p:cNvSpPr/>
          <p:nvPr/>
        </p:nvSpPr>
        <p:spPr>
          <a:xfrm>
            <a:off x="87086" y="6578981"/>
            <a:ext cx="457200" cy="2790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smtClean="0"/>
              <a:t>39</a:t>
            </a:r>
            <a:endParaRPr lang="en-US" sz="1600" b="1" dirty="0"/>
          </a:p>
        </p:txBody>
      </p:sp>
      <p:sp>
        <p:nvSpPr>
          <p:cNvPr id="28" name="Content Placeholder 5"/>
          <p:cNvSpPr>
            <a:spLocks noGrp="1"/>
          </p:cNvSpPr>
          <p:nvPr>
            <p:ph idx="1"/>
          </p:nvPr>
        </p:nvSpPr>
        <p:spPr>
          <a:xfrm>
            <a:off x="28866" y="2013136"/>
            <a:ext cx="9133114" cy="4845720"/>
          </a:xfrm>
        </p:spPr>
        <p:txBody>
          <a:bodyPr>
            <a:noAutofit/>
          </a:bodyPr>
          <a:lstStyle/>
          <a:p>
            <a:pPr lvl="0">
              <a:lnSpc>
                <a:spcPct val="115000"/>
              </a:lnSpc>
              <a:spcAft>
                <a:spcPts val="600"/>
              </a:spcAft>
            </a:pPr>
            <a:r>
              <a:rPr lang="en-US" sz="2400" b="1" dirty="0" smtClean="0"/>
              <a:t>Round </a:t>
            </a:r>
            <a:r>
              <a:rPr lang="en-US" sz="2400" b="1" dirty="0"/>
              <a:t>one </a:t>
            </a:r>
            <a:r>
              <a:rPr lang="en-US" sz="2400" dirty="0" smtClean="0"/>
              <a:t>is to </a:t>
            </a:r>
            <a:r>
              <a:rPr lang="en-US" sz="2400" dirty="0"/>
              <a:t>determine the RSS threshold for each reference point. To do so, the RSS values are obtained by surveying the floor along a path that the user traverses. Then the system calculates the average RSS values for every time window (e.g., 2 seconds) and stores the RSS values in the </a:t>
            </a:r>
            <a:r>
              <a:rPr lang="en-US" sz="2400" dirty="0" smtClean="0"/>
              <a:t>server</a:t>
            </a:r>
            <a:endParaRPr lang="en-US" sz="2400" dirty="0"/>
          </a:p>
          <a:p>
            <a:pPr lvl="0">
              <a:lnSpc>
                <a:spcPct val="115000"/>
              </a:lnSpc>
              <a:spcAft>
                <a:spcPts val="600"/>
              </a:spcAft>
            </a:pPr>
            <a:r>
              <a:rPr lang="en-US" sz="2400" b="1" dirty="0"/>
              <a:t>Round two </a:t>
            </a:r>
            <a:r>
              <a:rPr lang="en-US" sz="2400" dirty="0" smtClean="0"/>
              <a:t>is</a:t>
            </a:r>
            <a:r>
              <a:rPr lang="en-US" sz="2400" b="1" dirty="0" smtClean="0"/>
              <a:t> </a:t>
            </a:r>
            <a:r>
              <a:rPr lang="en-US" sz="2400" dirty="0" smtClean="0"/>
              <a:t>to </a:t>
            </a:r>
            <a:r>
              <a:rPr lang="en-US" sz="2400" dirty="0"/>
              <a:t>detect the position of each </a:t>
            </a:r>
            <a:r>
              <a:rPr lang="en-US" sz="2400" dirty="0" smtClean="0"/>
              <a:t>AP. The position of the AP is detected </a:t>
            </a:r>
            <a:r>
              <a:rPr lang="en-US" sz="2400" dirty="0"/>
              <a:t>by computing </a:t>
            </a:r>
            <a:r>
              <a:rPr lang="en-US" sz="2400" dirty="0" smtClean="0"/>
              <a:t>the </a:t>
            </a:r>
            <a:r>
              <a:rPr lang="en-US" sz="2400" dirty="0"/>
              <a:t>RSS average every time window surpassing the RSS </a:t>
            </a:r>
            <a:r>
              <a:rPr lang="en-US" sz="2400" dirty="0" smtClean="0"/>
              <a:t>threshold, then the position is detected </a:t>
            </a:r>
            <a:r>
              <a:rPr lang="en-US" sz="2400" dirty="0"/>
              <a:t>if the strongest RSS average is </a:t>
            </a:r>
            <a:r>
              <a:rPr lang="en-US" sz="2400" dirty="0" smtClean="0"/>
              <a:t>determined.</a:t>
            </a:r>
            <a:endParaRPr lang="en-US" sz="2400" dirty="0"/>
          </a:p>
        </p:txBody>
      </p:sp>
      <p:sp>
        <p:nvSpPr>
          <p:cNvPr id="3" name="Rectangle 2"/>
          <p:cNvSpPr/>
          <p:nvPr/>
        </p:nvSpPr>
        <p:spPr>
          <a:xfrm>
            <a:off x="87086" y="1152636"/>
            <a:ext cx="8442960" cy="830997"/>
          </a:xfrm>
          <a:prstGeom prst="rect">
            <a:avLst/>
          </a:prstGeom>
        </p:spPr>
        <p:txBody>
          <a:bodyPr wrap="square">
            <a:spAutoFit/>
          </a:bodyPr>
          <a:lstStyle/>
          <a:p>
            <a:r>
              <a:rPr lang="en-US" sz="2400" dirty="0"/>
              <a:t>To detect the position of the reference points, the user survey the building twice by walking in the building two rounds</a:t>
            </a:r>
          </a:p>
        </p:txBody>
      </p:sp>
    </p:spTree>
    <p:extLst>
      <p:ext uri="{BB962C8B-B14F-4D97-AF65-F5344CB8AC3E}">
        <p14:creationId xmlns:p14="http://schemas.microsoft.com/office/powerpoint/2010/main" val="387305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3764"/>
            <a:ext cx="8763000" cy="715962"/>
          </a:xfrm>
        </p:spPr>
        <p:txBody>
          <a:bodyPr>
            <a:normAutofit/>
          </a:bodyPr>
          <a:lstStyle/>
          <a:p>
            <a:pPr algn="l"/>
            <a:r>
              <a:rPr lang="en-US" sz="3000" dirty="0"/>
              <a:t>Phase 1</a:t>
            </a:r>
            <a:r>
              <a:rPr lang="en-US" sz="3000" dirty="0" smtClean="0"/>
              <a:t>. Floor Plan Construction</a:t>
            </a:r>
            <a:endParaRPr lang="en-US" sz="3000" dirty="0"/>
          </a:p>
        </p:txBody>
      </p:sp>
      <p:sp>
        <p:nvSpPr>
          <p:cNvPr id="10" name="Rounded Rectangle 9"/>
          <p:cNvSpPr/>
          <p:nvPr/>
        </p:nvSpPr>
        <p:spPr>
          <a:xfrm>
            <a:off x="87086" y="6407819"/>
            <a:ext cx="457200" cy="17116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16</a:t>
            </a:r>
            <a:endParaRPr lang="en-US" sz="1600" b="1" dirty="0"/>
          </a:p>
        </p:txBody>
      </p:sp>
      <p:sp>
        <p:nvSpPr>
          <p:cNvPr id="14" name="Rounded Rectangle 13"/>
          <p:cNvSpPr/>
          <p:nvPr/>
        </p:nvSpPr>
        <p:spPr>
          <a:xfrm>
            <a:off x="87086" y="6578981"/>
            <a:ext cx="457200" cy="2790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smtClean="0"/>
              <a:t>39</a:t>
            </a:r>
            <a:endParaRPr lang="en-US" sz="1600" b="1" dirty="0"/>
          </a:p>
        </p:txBody>
      </p:sp>
      <p:pic>
        <p:nvPicPr>
          <p:cNvPr id="12" name="Picture 11"/>
          <p:cNvPicPr>
            <a:picLocks noChangeAspect="1"/>
          </p:cNvPicPr>
          <p:nvPr/>
        </p:nvPicPr>
        <p:blipFill>
          <a:blip r:embed="rId2"/>
          <a:stretch>
            <a:fillRect/>
          </a:stretch>
        </p:blipFill>
        <p:spPr>
          <a:xfrm>
            <a:off x="400466" y="967482"/>
            <a:ext cx="7962066" cy="5046556"/>
          </a:xfrm>
          <a:prstGeom prst="rect">
            <a:avLst/>
          </a:prstGeom>
        </p:spPr>
      </p:pic>
      <p:sp>
        <p:nvSpPr>
          <p:cNvPr id="13" name="Rectangle 12"/>
          <p:cNvSpPr/>
          <p:nvPr/>
        </p:nvSpPr>
        <p:spPr>
          <a:xfrm>
            <a:off x="431288" y="1351052"/>
            <a:ext cx="2450504" cy="502920"/>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44286" y="4572000"/>
            <a:ext cx="2187892" cy="58215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803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26" presetClass="emph" presetSubtype="0" repeatCount="indefinite" fill="hold" grpId="1" nodeType="withEffect">
                                  <p:stCondLst>
                                    <p:cond delay="0"/>
                                  </p:stCondLst>
                                  <p:endCondLst>
                                    <p:cond evt="onNext" delay="0">
                                      <p:tgtEl>
                                        <p:sldTgt/>
                                      </p:tgtEl>
                                    </p:cond>
                                  </p:endCondLst>
                                  <p:childTnLst>
                                    <p:animEffect transition="out" filter="fade">
                                      <p:cBhvr>
                                        <p:cTn id="8" dur="500" tmFilter="0, 0; .2, .5; .8, .5; 1, 0"/>
                                        <p:tgtEl>
                                          <p:spTgt spid="15"/>
                                        </p:tgtEl>
                                      </p:cBhvr>
                                    </p:animEffect>
                                    <p:animScale>
                                      <p:cBhvr>
                                        <p:cTn id="9"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65" y="187544"/>
            <a:ext cx="8229600" cy="715962"/>
          </a:xfrm>
        </p:spPr>
        <p:txBody>
          <a:bodyPr>
            <a:normAutofit/>
          </a:bodyPr>
          <a:lstStyle/>
          <a:p>
            <a:pPr algn="l"/>
            <a:r>
              <a:rPr lang="en-US" sz="3000" dirty="0"/>
              <a:t>Phase 1.2</a:t>
            </a:r>
            <a:r>
              <a:rPr lang="en-US" sz="3000" dirty="0" smtClean="0"/>
              <a:t>. Initial Floor Plan</a:t>
            </a:r>
            <a:endParaRPr lang="en-US" sz="3000" dirty="0"/>
          </a:p>
        </p:txBody>
      </p:sp>
      <p:sp>
        <p:nvSpPr>
          <p:cNvPr id="6" name="Content Placeholder 5"/>
          <p:cNvSpPr>
            <a:spLocks noGrp="1"/>
          </p:cNvSpPr>
          <p:nvPr>
            <p:ph idx="1"/>
          </p:nvPr>
        </p:nvSpPr>
        <p:spPr>
          <a:xfrm>
            <a:off x="3352800" y="1224641"/>
            <a:ext cx="5638800" cy="2852757"/>
          </a:xfrm>
          <a:ln w="12700">
            <a:solidFill>
              <a:schemeClr val="tx1"/>
            </a:solidFill>
          </a:ln>
        </p:spPr>
        <p:txBody>
          <a:bodyPr>
            <a:normAutofit/>
          </a:bodyPr>
          <a:lstStyle/>
          <a:p>
            <a:pPr latinLnBrk="1">
              <a:spcBef>
                <a:spcPts val="0"/>
              </a:spcBef>
            </a:pPr>
            <a:r>
              <a:rPr lang="en-US" sz="2200" dirty="0" smtClean="0"/>
              <a:t>If (new reference point is detected)</a:t>
            </a:r>
          </a:p>
          <a:p>
            <a:pPr latinLnBrk="1">
              <a:spcBef>
                <a:spcPts val="0"/>
              </a:spcBef>
            </a:pPr>
            <a:r>
              <a:rPr lang="en-US" sz="2200" dirty="0" smtClean="0"/>
              <a:t>If </a:t>
            </a:r>
            <a:r>
              <a:rPr lang="en-US" sz="2200" dirty="0"/>
              <a:t>(Time &lt; </a:t>
            </a:r>
            <a:r>
              <a:rPr lang="en-US" sz="2200" dirty="0" err="1"/>
              <a:t>TimeWindow</a:t>
            </a:r>
            <a:r>
              <a:rPr lang="en-US" sz="2200" dirty="0"/>
              <a:t>) {</a:t>
            </a:r>
          </a:p>
          <a:p>
            <a:pPr lvl="1" latinLnBrk="1">
              <a:spcBef>
                <a:spcPts val="0"/>
              </a:spcBef>
            </a:pPr>
            <a:r>
              <a:rPr lang="en-US" sz="1900" dirty="0"/>
              <a:t>Steps = </a:t>
            </a:r>
            <a:r>
              <a:rPr lang="en-US" sz="1900" dirty="0" err="1"/>
              <a:t>DetectSteps</a:t>
            </a:r>
            <a:r>
              <a:rPr lang="en-US" sz="1900" dirty="0"/>
              <a:t> (acceleration)</a:t>
            </a:r>
          </a:p>
          <a:p>
            <a:pPr lvl="1" latinLnBrk="1">
              <a:spcBef>
                <a:spcPts val="0"/>
              </a:spcBef>
            </a:pPr>
            <a:r>
              <a:rPr lang="en-US" sz="1900" dirty="0"/>
              <a:t>Direction = </a:t>
            </a:r>
            <a:r>
              <a:rPr lang="en-US" sz="1900" dirty="0" err="1"/>
              <a:t>DetectDirection</a:t>
            </a:r>
            <a:r>
              <a:rPr lang="en-US" sz="1900" dirty="0"/>
              <a:t> (orientation)</a:t>
            </a:r>
          </a:p>
          <a:p>
            <a:pPr lvl="1" latinLnBrk="1">
              <a:spcBef>
                <a:spcPts val="0"/>
              </a:spcBef>
            </a:pPr>
            <a:r>
              <a:rPr lang="en-US" sz="1900" dirty="0" err="1"/>
              <a:t>RSSAverage</a:t>
            </a:r>
            <a:r>
              <a:rPr lang="en-US" sz="1900" dirty="0"/>
              <a:t> = </a:t>
            </a:r>
            <a:r>
              <a:rPr lang="en-US" sz="1900" dirty="0" err="1"/>
              <a:t>DetectRSSAverage</a:t>
            </a:r>
            <a:r>
              <a:rPr lang="en-US" sz="1900" dirty="0"/>
              <a:t> (RSS)</a:t>
            </a:r>
          </a:p>
          <a:p>
            <a:pPr latinLnBrk="1">
              <a:spcBef>
                <a:spcPts val="0"/>
              </a:spcBef>
            </a:pPr>
            <a:r>
              <a:rPr lang="en-US" sz="2200" dirty="0"/>
              <a:t>} else {</a:t>
            </a:r>
          </a:p>
          <a:p>
            <a:pPr lvl="1" latinLnBrk="1">
              <a:spcBef>
                <a:spcPts val="0"/>
              </a:spcBef>
            </a:pPr>
            <a:r>
              <a:rPr lang="en-US" sz="1800" dirty="0"/>
              <a:t>Insert into database (Steps, Direction, </a:t>
            </a:r>
            <a:r>
              <a:rPr lang="en-US" sz="1800" dirty="0" err="1"/>
              <a:t>RSSAverage</a:t>
            </a:r>
            <a:r>
              <a:rPr lang="en-US" sz="1800" dirty="0"/>
              <a:t>)</a:t>
            </a:r>
          </a:p>
          <a:p>
            <a:pPr lvl="1" latinLnBrk="1">
              <a:spcBef>
                <a:spcPts val="0"/>
              </a:spcBef>
            </a:pPr>
            <a:r>
              <a:rPr lang="en-US" sz="1800" dirty="0"/>
              <a:t>Reset (Steps, Direction, </a:t>
            </a:r>
            <a:r>
              <a:rPr lang="en-US" sz="1800" dirty="0" err="1"/>
              <a:t>RSSAverage</a:t>
            </a:r>
            <a:r>
              <a:rPr lang="en-US" sz="1800" dirty="0"/>
              <a:t>)</a:t>
            </a:r>
          </a:p>
          <a:p>
            <a:pPr latinLnBrk="1">
              <a:spcBef>
                <a:spcPts val="0"/>
              </a:spcBef>
            </a:pPr>
            <a:r>
              <a:rPr lang="en-US" sz="2200" dirty="0" smtClean="0"/>
              <a:t>}</a:t>
            </a:r>
          </a:p>
          <a:p>
            <a:pPr latinLnBrk="1">
              <a:spcBef>
                <a:spcPts val="0"/>
              </a:spcBef>
            </a:pPr>
            <a:endParaRPr lang="en-US" sz="2400" dirty="0"/>
          </a:p>
        </p:txBody>
      </p:sp>
      <p:pic>
        <p:nvPicPr>
          <p:cNvPr id="25" name="Picture 24"/>
          <p:cNvPicPr/>
          <p:nvPr/>
        </p:nvPicPr>
        <p:blipFill>
          <a:blip r:embed="rId3">
            <a:extLst>
              <a:ext uri="{28A0092B-C50C-407E-A947-70E740481C1C}">
                <a14:useLocalDpi xmlns:a14="http://schemas.microsoft.com/office/drawing/2010/main" val="0"/>
              </a:ext>
            </a:extLst>
          </a:blip>
          <a:stretch>
            <a:fillRect/>
          </a:stretch>
        </p:blipFill>
        <p:spPr>
          <a:xfrm>
            <a:off x="5414413" y="4159039"/>
            <a:ext cx="3617612" cy="1148223"/>
          </a:xfrm>
          <a:prstGeom prst="rect">
            <a:avLst/>
          </a:prstGeom>
        </p:spPr>
      </p:pic>
      <p:pic>
        <p:nvPicPr>
          <p:cNvPr id="26" name="Picture 25"/>
          <p:cNvPicPr/>
          <p:nvPr/>
        </p:nvPicPr>
        <p:blipFill>
          <a:blip r:embed="rId4">
            <a:extLst>
              <a:ext uri="{28A0092B-C50C-407E-A947-70E740481C1C}">
                <a14:useLocalDpi xmlns:a14="http://schemas.microsoft.com/office/drawing/2010/main" val="0"/>
              </a:ext>
            </a:extLst>
          </a:blip>
          <a:stretch>
            <a:fillRect/>
          </a:stretch>
        </p:blipFill>
        <p:spPr>
          <a:xfrm>
            <a:off x="5410748" y="5307261"/>
            <a:ext cx="3603700" cy="1100557"/>
          </a:xfrm>
          <a:prstGeom prst="rect">
            <a:avLst/>
          </a:prstGeom>
        </p:spPr>
      </p:pic>
      <p:pic>
        <p:nvPicPr>
          <p:cNvPr id="3" name="Picture 2"/>
          <p:cNvPicPr>
            <a:picLocks noChangeAspect="1"/>
          </p:cNvPicPr>
          <p:nvPr/>
        </p:nvPicPr>
        <p:blipFill>
          <a:blip r:embed="rId5"/>
          <a:stretch>
            <a:fillRect/>
          </a:stretch>
        </p:blipFill>
        <p:spPr>
          <a:xfrm>
            <a:off x="838200" y="4340380"/>
            <a:ext cx="4493482" cy="1853635"/>
          </a:xfrm>
          <a:prstGeom prst="rect">
            <a:avLst/>
          </a:prstGeom>
        </p:spPr>
      </p:pic>
      <p:pic>
        <p:nvPicPr>
          <p:cNvPr id="7" name="Picture 6"/>
          <p:cNvPicPr>
            <a:picLocks noChangeAspect="1"/>
          </p:cNvPicPr>
          <p:nvPr/>
        </p:nvPicPr>
        <p:blipFill>
          <a:blip r:embed="rId6"/>
          <a:stretch>
            <a:fillRect/>
          </a:stretch>
        </p:blipFill>
        <p:spPr>
          <a:xfrm>
            <a:off x="4240734" y="4638078"/>
            <a:ext cx="209485" cy="289431"/>
          </a:xfrm>
          <a:prstGeom prst="rect">
            <a:avLst/>
          </a:prstGeom>
        </p:spPr>
      </p:pic>
      <p:pic>
        <p:nvPicPr>
          <p:cNvPr id="8" name="Picture 7"/>
          <p:cNvPicPr>
            <a:picLocks noChangeAspect="1"/>
          </p:cNvPicPr>
          <p:nvPr/>
        </p:nvPicPr>
        <p:blipFill>
          <a:blip r:embed="rId7"/>
          <a:stretch>
            <a:fillRect/>
          </a:stretch>
        </p:blipFill>
        <p:spPr>
          <a:xfrm>
            <a:off x="4079625" y="4758318"/>
            <a:ext cx="169874" cy="159960"/>
          </a:xfrm>
          <a:prstGeom prst="rect">
            <a:avLst/>
          </a:prstGeom>
        </p:spPr>
      </p:pic>
      <p:pic>
        <p:nvPicPr>
          <p:cNvPr id="12" name="Picture 11"/>
          <p:cNvPicPr>
            <a:picLocks noChangeAspect="1"/>
          </p:cNvPicPr>
          <p:nvPr/>
        </p:nvPicPr>
        <p:blipFill>
          <a:blip r:embed="rId7"/>
          <a:stretch>
            <a:fillRect/>
          </a:stretch>
        </p:blipFill>
        <p:spPr>
          <a:xfrm>
            <a:off x="3567968" y="4756856"/>
            <a:ext cx="169874" cy="159960"/>
          </a:xfrm>
          <a:prstGeom prst="rect">
            <a:avLst/>
          </a:prstGeom>
        </p:spPr>
      </p:pic>
      <p:pic>
        <p:nvPicPr>
          <p:cNvPr id="14" name="Picture 13"/>
          <p:cNvPicPr>
            <a:picLocks noChangeAspect="1"/>
          </p:cNvPicPr>
          <p:nvPr/>
        </p:nvPicPr>
        <p:blipFill>
          <a:blip r:embed="rId7"/>
          <a:stretch>
            <a:fillRect/>
          </a:stretch>
        </p:blipFill>
        <p:spPr>
          <a:xfrm>
            <a:off x="2984945" y="4756856"/>
            <a:ext cx="169874" cy="159960"/>
          </a:xfrm>
          <a:prstGeom prst="rect">
            <a:avLst/>
          </a:prstGeom>
        </p:spPr>
      </p:pic>
      <p:pic>
        <p:nvPicPr>
          <p:cNvPr id="16" name="Picture 15"/>
          <p:cNvPicPr>
            <a:picLocks noChangeAspect="1"/>
          </p:cNvPicPr>
          <p:nvPr/>
        </p:nvPicPr>
        <p:blipFill>
          <a:blip r:embed="rId7"/>
          <a:stretch>
            <a:fillRect/>
          </a:stretch>
        </p:blipFill>
        <p:spPr>
          <a:xfrm>
            <a:off x="2470660" y="4779949"/>
            <a:ext cx="169874" cy="159960"/>
          </a:xfrm>
          <a:prstGeom prst="rect">
            <a:avLst/>
          </a:prstGeom>
        </p:spPr>
      </p:pic>
      <p:pic>
        <p:nvPicPr>
          <p:cNvPr id="17" name="Picture 16"/>
          <p:cNvPicPr>
            <a:picLocks noChangeAspect="1"/>
          </p:cNvPicPr>
          <p:nvPr/>
        </p:nvPicPr>
        <p:blipFill>
          <a:blip r:embed="rId7"/>
          <a:stretch>
            <a:fillRect/>
          </a:stretch>
        </p:blipFill>
        <p:spPr>
          <a:xfrm>
            <a:off x="1935343" y="4774678"/>
            <a:ext cx="169874" cy="159960"/>
          </a:xfrm>
          <a:prstGeom prst="rect">
            <a:avLst/>
          </a:prstGeom>
        </p:spPr>
      </p:pic>
      <p:pic>
        <p:nvPicPr>
          <p:cNvPr id="18" name="Picture 17"/>
          <p:cNvPicPr>
            <a:picLocks noChangeAspect="1"/>
          </p:cNvPicPr>
          <p:nvPr/>
        </p:nvPicPr>
        <p:blipFill>
          <a:blip r:embed="rId7"/>
          <a:stretch>
            <a:fillRect/>
          </a:stretch>
        </p:blipFill>
        <p:spPr>
          <a:xfrm>
            <a:off x="1251591" y="4728378"/>
            <a:ext cx="169874" cy="159960"/>
          </a:xfrm>
          <a:prstGeom prst="rect">
            <a:avLst/>
          </a:prstGeom>
        </p:spPr>
      </p:pic>
      <p:sp>
        <p:nvSpPr>
          <p:cNvPr id="10" name="Freeform 9"/>
          <p:cNvSpPr/>
          <p:nvPr/>
        </p:nvSpPr>
        <p:spPr>
          <a:xfrm>
            <a:off x="1284174" y="4786574"/>
            <a:ext cx="2873829" cy="88021"/>
          </a:xfrm>
          <a:custGeom>
            <a:avLst/>
            <a:gdLst>
              <a:gd name="connsiteX0" fmla="*/ 2873829 w 2873829"/>
              <a:gd name="connsiteY0" fmla="*/ 79312 h 88021"/>
              <a:gd name="connsiteX1" fmla="*/ 2690949 w 2873829"/>
              <a:gd name="connsiteY1" fmla="*/ 70604 h 88021"/>
              <a:gd name="connsiteX2" fmla="*/ 2542903 w 2873829"/>
              <a:gd name="connsiteY2" fmla="*/ 53186 h 88021"/>
              <a:gd name="connsiteX3" fmla="*/ 1489166 w 2873829"/>
              <a:gd name="connsiteY3" fmla="*/ 44478 h 88021"/>
              <a:gd name="connsiteX4" fmla="*/ 1236617 w 2873829"/>
              <a:gd name="connsiteY4" fmla="*/ 53186 h 88021"/>
              <a:gd name="connsiteX5" fmla="*/ 1132114 w 2873829"/>
              <a:gd name="connsiteY5" fmla="*/ 79312 h 88021"/>
              <a:gd name="connsiteX6" fmla="*/ 1079863 w 2873829"/>
              <a:gd name="connsiteY6" fmla="*/ 88021 h 88021"/>
              <a:gd name="connsiteX7" fmla="*/ 592183 w 2873829"/>
              <a:gd name="connsiteY7" fmla="*/ 70604 h 88021"/>
              <a:gd name="connsiteX8" fmla="*/ 478971 w 2873829"/>
              <a:gd name="connsiteY8" fmla="*/ 53186 h 88021"/>
              <a:gd name="connsiteX9" fmla="*/ 452846 w 2873829"/>
              <a:gd name="connsiteY9" fmla="*/ 44478 h 88021"/>
              <a:gd name="connsiteX10" fmla="*/ 426720 w 2873829"/>
              <a:gd name="connsiteY10" fmla="*/ 27061 h 88021"/>
              <a:gd name="connsiteX11" fmla="*/ 383177 w 2873829"/>
              <a:gd name="connsiteY11" fmla="*/ 18352 h 88021"/>
              <a:gd name="connsiteX12" fmla="*/ 252549 w 2873829"/>
              <a:gd name="connsiteY12" fmla="*/ 935 h 88021"/>
              <a:gd name="connsiteX13" fmla="*/ 0 w 2873829"/>
              <a:gd name="connsiteY13" fmla="*/ 935 h 8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73829" h="88021">
                <a:moveTo>
                  <a:pt x="2873829" y="79312"/>
                </a:moveTo>
                <a:cubicBezTo>
                  <a:pt x="2812869" y="76409"/>
                  <a:pt x="2751823" y="74952"/>
                  <a:pt x="2690949" y="70604"/>
                </a:cubicBezTo>
                <a:cubicBezTo>
                  <a:pt x="2600967" y="64177"/>
                  <a:pt x="2650615" y="54830"/>
                  <a:pt x="2542903" y="53186"/>
                </a:cubicBezTo>
                <a:lnTo>
                  <a:pt x="1489166" y="44478"/>
                </a:lnTo>
                <a:cubicBezTo>
                  <a:pt x="1404983" y="47381"/>
                  <a:pt x="1320452" y="45007"/>
                  <a:pt x="1236617" y="53186"/>
                </a:cubicBezTo>
                <a:cubicBezTo>
                  <a:pt x="1200880" y="56672"/>
                  <a:pt x="1167532" y="73409"/>
                  <a:pt x="1132114" y="79312"/>
                </a:cubicBezTo>
                <a:lnTo>
                  <a:pt x="1079863" y="88021"/>
                </a:lnTo>
                <a:cubicBezTo>
                  <a:pt x="793117" y="81920"/>
                  <a:pt x="777521" y="93771"/>
                  <a:pt x="592183" y="70604"/>
                </a:cubicBezTo>
                <a:cubicBezTo>
                  <a:pt x="576309" y="68620"/>
                  <a:pt x="497648" y="57336"/>
                  <a:pt x="478971" y="53186"/>
                </a:cubicBezTo>
                <a:cubicBezTo>
                  <a:pt x="470010" y="51195"/>
                  <a:pt x="461554" y="47381"/>
                  <a:pt x="452846" y="44478"/>
                </a:cubicBezTo>
                <a:cubicBezTo>
                  <a:pt x="444137" y="38672"/>
                  <a:pt x="436520" y="30736"/>
                  <a:pt x="426720" y="27061"/>
                </a:cubicBezTo>
                <a:cubicBezTo>
                  <a:pt x="412861" y="21864"/>
                  <a:pt x="397626" y="21563"/>
                  <a:pt x="383177" y="18352"/>
                </a:cubicBezTo>
                <a:cubicBezTo>
                  <a:pt x="321392" y="4622"/>
                  <a:pt x="349132" y="3350"/>
                  <a:pt x="252549" y="935"/>
                </a:cubicBezTo>
                <a:cubicBezTo>
                  <a:pt x="168392" y="-1169"/>
                  <a:pt x="84183" y="935"/>
                  <a:pt x="0" y="935"/>
                </a:cubicBezTo>
              </a:path>
            </a:pathLst>
          </a:cu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98235" y="4598127"/>
            <a:ext cx="788806" cy="369332"/>
          </a:xfrm>
          <a:prstGeom prst="rect">
            <a:avLst/>
          </a:prstGeom>
          <a:noFill/>
        </p:spPr>
        <p:txBody>
          <a:bodyPr wrap="none" rtlCol="0">
            <a:spAutoFit/>
          </a:bodyPr>
          <a:lstStyle/>
          <a:p>
            <a:r>
              <a:rPr lang="en-US" b="1" dirty="0" smtClean="0"/>
              <a:t>Path 1</a:t>
            </a:r>
            <a:endParaRPr lang="en-US" b="1" dirty="0"/>
          </a:p>
        </p:txBody>
      </p:sp>
      <p:cxnSp>
        <p:nvCxnSpPr>
          <p:cNvPr id="41" name="Straight Arrow Connector 40"/>
          <p:cNvCxnSpPr/>
          <p:nvPr/>
        </p:nvCxnSpPr>
        <p:spPr>
          <a:xfrm flipH="1">
            <a:off x="4074721" y="4839664"/>
            <a:ext cx="109152" cy="13609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87086" y="6407819"/>
            <a:ext cx="457200" cy="17116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17</a:t>
            </a:r>
            <a:endParaRPr lang="en-US" sz="1600" b="1" dirty="0"/>
          </a:p>
        </p:txBody>
      </p:sp>
      <p:sp>
        <p:nvSpPr>
          <p:cNvPr id="28" name="Rounded Rectangle 27"/>
          <p:cNvSpPr/>
          <p:nvPr/>
        </p:nvSpPr>
        <p:spPr>
          <a:xfrm>
            <a:off x="87086" y="6578981"/>
            <a:ext cx="457200" cy="2790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smtClean="0"/>
              <a:t>39</a:t>
            </a:r>
            <a:endParaRPr lang="en-US" sz="1600" b="1" dirty="0"/>
          </a:p>
        </p:txBody>
      </p:sp>
      <p:sp>
        <p:nvSpPr>
          <p:cNvPr id="11" name="TextBox 10"/>
          <p:cNvSpPr txBox="1"/>
          <p:nvPr/>
        </p:nvSpPr>
        <p:spPr>
          <a:xfrm>
            <a:off x="3332847" y="828028"/>
            <a:ext cx="1460849" cy="461665"/>
          </a:xfrm>
          <a:prstGeom prst="rect">
            <a:avLst/>
          </a:prstGeom>
          <a:noFill/>
        </p:spPr>
        <p:txBody>
          <a:bodyPr wrap="none" rtlCol="0">
            <a:spAutoFit/>
          </a:bodyPr>
          <a:lstStyle/>
          <a:p>
            <a:r>
              <a:rPr lang="en-US" sz="2400" b="1" dirty="0" smtClean="0"/>
              <a:t>Algorithm</a:t>
            </a:r>
            <a:endParaRPr lang="en-US" sz="2400" b="1" dirty="0"/>
          </a:p>
        </p:txBody>
      </p:sp>
      <p:sp>
        <p:nvSpPr>
          <p:cNvPr id="19" name="TextBox 18"/>
          <p:cNvSpPr txBox="1"/>
          <p:nvPr/>
        </p:nvSpPr>
        <p:spPr>
          <a:xfrm>
            <a:off x="-1585" y="1143000"/>
            <a:ext cx="3505200" cy="2800767"/>
          </a:xfrm>
          <a:prstGeom prst="rect">
            <a:avLst/>
          </a:prstGeom>
          <a:noFill/>
        </p:spPr>
        <p:txBody>
          <a:bodyPr wrap="square" rtlCol="0">
            <a:spAutoFit/>
          </a:bodyPr>
          <a:lstStyle/>
          <a:p>
            <a:pPr marL="285750" indent="-285750">
              <a:buFont typeface="Arial" panose="020B0604020202020204" pitchFamily="34" charset="0"/>
              <a:buChar char="•"/>
            </a:pPr>
            <a:r>
              <a:rPr lang="en-US" sz="2200" dirty="0" smtClean="0"/>
              <a:t>Initial floor plan consists of multiple paths</a:t>
            </a:r>
          </a:p>
          <a:p>
            <a:pPr marL="285750" indent="-285750">
              <a:buFont typeface="Arial" panose="020B0604020202020204" pitchFamily="34" charset="0"/>
              <a:buChar char="•"/>
            </a:pPr>
            <a:r>
              <a:rPr lang="en-US" sz="2200" dirty="0" smtClean="0"/>
              <a:t>Each path consists of multiple points</a:t>
            </a:r>
          </a:p>
          <a:p>
            <a:pPr marL="285750" indent="-285750">
              <a:buFont typeface="Arial" panose="020B0604020202020204" pitchFamily="34" charset="0"/>
              <a:buChar char="•"/>
            </a:pPr>
            <a:r>
              <a:rPr lang="en-US" sz="2200" dirty="0"/>
              <a:t>Each </a:t>
            </a:r>
            <a:r>
              <a:rPr lang="en-US" sz="2200" dirty="0" smtClean="0"/>
              <a:t>point consists of RSS, acceleration, and orientation values</a:t>
            </a:r>
          </a:p>
          <a:p>
            <a:endParaRPr lang="en-US" sz="2200" dirty="0" smtClean="0"/>
          </a:p>
        </p:txBody>
      </p:sp>
      <p:sp>
        <p:nvSpPr>
          <p:cNvPr id="24" name="Rectangle 23"/>
          <p:cNvSpPr/>
          <p:nvPr/>
        </p:nvSpPr>
        <p:spPr>
          <a:xfrm>
            <a:off x="1436783" y="6129589"/>
            <a:ext cx="3637086" cy="369332"/>
          </a:xfrm>
          <a:prstGeom prst="rect">
            <a:avLst/>
          </a:prstGeom>
        </p:spPr>
        <p:txBody>
          <a:bodyPr wrap="none">
            <a:spAutoFit/>
          </a:bodyPr>
          <a:lstStyle/>
          <a:p>
            <a:r>
              <a:rPr lang="en-US" b="1" dirty="0" smtClean="0"/>
              <a:t>A point is drawn every time window</a:t>
            </a:r>
            <a:endParaRPr lang="en-US" b="1" dirty="0"/>
          </a:p>
        </p:txBody>
      </p:sp>
    </p:spTree>
    <p:extLst>
      <p:ext uri="{BB962C8B-B14F-4D97-AF65-F5344CB8AC3E}">
        <p14:creationId xmlns:p14="http://schemas.microsoft.com/office/powerpoint/2010/main" val="27660447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1228"/>
            <a:ext cx="8229600" cy="715962"/>
          </a:xfrm>
        </p:spPr>
        <p:txBody>
          <a:bodyPr>
            <a:normAutofit/>
          </a:bodyPr>
          <a:lstStyle/>
          <a:p>
            <a:pPr algn="l"/>
            <a:r>
              <a:rPr lang="en-US" sz="3000" dirty="0"/>
              <a:t>Phase 2</a:t>
            </a:r>
            <a:r>
              <a:rPr lang="en-US" sz="3000" dirty="0" smtClean="0"/>
              <a:t>. Localization</a:t>
            </a:r>
            <a:endParaRPr lang="en-US" sz="3000" dirty="0"/>
          </a:p>
        </p:txBody>
      </p:sp>
      <p:sp>
        <p:nvSpPr>
          <p:cNvPr id="27" name="Content Placeholder 26"/>
          <p:cNvSpPr>
            <a:spLocks noGrp="1"/>
          </p:cNvSpPr>
          <p:nvPr>
            <p:ph idx="1"/>
          </p:nvPr>
        </p:nvSpPr>
        <p:spPr>
          <a:xfrm>
            <a:off x="282295" y="4101320"/>
            <a:ext cx="8861705" cy="2477984"/>
          </a:xfrm>
        </p:spPr>
        <p:txBody>
          <a:bodyPr>
            <a:normAutofit/>
          </a:bodyPr>
          <a:lstStyle/>
          <a:p>
            <a:pPr marL="0" indent="0">
              <a:buNone/>
            </a:pPr>
            <a:r>
              <a:rPr lang="en-US" sz="2400" dirty="0"/>
              <a:t>Phase </a:t>
            </a:r>
            <a:r>
              <a:rPr lang="en-US" sz="2200" dirty="0" smtClean="0"/>
              <a:t>2.1 The initial position is detected using the nearest reference point</a:t>
            </a:r>
          </a:p>
          <a:p>
            <a:pPr marL="0" indent="0">
              <a:buNone/>
            </a:pPr>
            <a:r>
              <a:rPr lang="en-US" sz="2400" dirty="0"/>
              <a:t>Phase </a:t>
            </a:r>
            <a:r>
              <a:rPr lang="en-US" sz="2200" dirty="0" smtClean="0"/>
              <a:t>2.2 Direction is estimated using the digital compass</a:t>
            </a:r>
          </a:p>
          <a:p>
            <a:pPr marL="0" indent="0">
              <a:buNone/>
            </a:pPr>
            <a:r>
              <a:rPr lang="en-US" sz="2400" dirty="0"/>
              <a:t>Phase </a:t>
            </a:r>
            <a:r>
              <a:rPr lang="en-US" sz="2200" dirty="0" smtClean="0"/>
              <a:t>2.3 Step counting is used to compute the distance using the accelerometer </a:t>
            </a:r>
          </a:p>
          <a:p>
            <a:pPr marL="0" indent="0">
              <a:buNone/>
            </a:pPr>
            <a:r>
              <a:rPr lang="en-US" sz="2400" dirty="0"/>
              <a:t>Phase </a:t>
            </a:r>
            <a:r>
              <a:rPr lang="en-US" sz="2200" dirty="0" smtClean="0"/>
              <a:t>2.4 Tracking algorithm is used to adjust the user’s position, correct the distance and direction each time a user encounters a reference point</a:t>
            </a:r>
            <a:endParaRPr lang="en-US" sz="2200" dirty="0"/>
          </a:p>
        </p:txBody>
      </p:sp>
      <p:sp>
        <p:nvSpPr>
          <p:cNvPr id="7" name="Rounded Rectangle 6"/>
          <p:cNvSpPr/>
          <p:nvPr/>
        </p:nvSpPr>
        <p:spPr>
          <a:xfrm>
            <a:off x="87086" y="6407819"/>
            <a:ext cx="457200" cy="17116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18</a:t>
            </a:r>
            <a:endParaRPr lang="en-US" sz="1600" b="1" dirty="0"/>
          </a:p>
        </p:txBody>
      </p:sp>
      <p:sp>
        <p:nvSpPr>
          <p:cNvPr id="8" name="Rounded Rectangle 7"/>
          <p:cNvSpPr/>
          <p:nvPr/>
        </p:nvSpPr>
        <p:spPr>
          <a:xfrm>
            <a:off x="87086" y="6578981"/>
            <a:ext cx="457200" cy="2790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smtClean="0"/>
              <a:t>39</a:t>
            </a:r>
            <a:endParaRPr lang="en-US" sz="1600" b="1" dirty="0"/>
          </a:p>
        </p:txBody>
      </p:sp>
      <p:pic>
        <p:nvPicPr>
          <p:cNvPr id="12" name="Picture 11"/>
          <p:cNvPicPr>
            <a:picLocks noChangeAspect="1"/>
          </p:cNvPicPr>
          <p:nvPr/>
        </p:nvPicPr>
        <p:blipFill>
          <a:blip r:embed="rId2"/>
          <a:stretch>
            <a:fillRect/>
          </a:stretch>
        </p:blipFill>
        <p:spPr>
          <a:xfrm>
            <a:off x="337090" y="787911"/>
            <a:ext cx="7962066" cy="3450909"/>
          </a:xfrm>
          <a:prstGeom prst="rect">
            <a:avLst/>
          </a:prstGeom>
        </p:spPr>
      </p:pic>
      <p:sp>
        <p:nvSpPr>
          <p:cNvPr id="21" name="Rectangle 20"/>
          <p:cNvSpPr/>
          <p:nvPr/>
        </p:nvSpPr>
        <p:spPr>
          <a:xfrm>
            <a:off x="3124200" y="1049069"/>
            <a:ext cx="5029200" cy="381000"/>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419600" y="1524000"/>
            <a:ext cx="3286397"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419600" y="1950044"/>
            <a:ext cx="3303813"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419601" y="2391084"/>
            <a:ext cx="3303814"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524301" y="2859768"/>
            <a:ext cx="3199114"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088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childTnLst>
                                  <p:subTnLst>
                                    <p:set>
                                      <p:cBhvr override="childStyle">
                                        <p:cTn dur="1" fill="hold" display="0" masterRel="nextClick" afterEffect="1"/>
                                        <p:tgtEl>
                                          <p:spTgt spid="22"/>
                                        </p:tgtEl>
                                        <p:attrNameLst>
                                          <p:attrName>style.visibility</p:attrName>
                                        </p:attrNameLst>
                                      </p:cBhvr>
                                      <p:to>
                                        <p:strVal val="hidden"/>
                                      </p:to>
                                    </p:set>
                                  </p:subTnLst>
                                </p:cTn>
                              </p:par>
                              <p:par>
                                <p:cTn id="12" presetID="26" presetClass="emph" presetSubtype="0" repeatCount="indefinite" fill="hold" grpId="1" nodeType="withEffect">
                                  <p:stCondLst>
                                    <p:cond delay="0"/>
                                  </p:stCondLst>
                                  <p:endCondLst>
                                    <p:cond evt="onNext" delay="0">
                                      <p:tgtEl>
                                        <p:sldTgt/>
                                      </p:tgtEl>
                                    </p:cond>
                                  </p:endCondLst>
                                  <p:childTnLst>
                                    <p:animEffect transition="out" filter="fade">
                                      <p:cBhvr>
                                        <p:cTn id="13" dur="500" tmFilter="0, 0; .2, .5; .8, .5; 1, 0"/>
                                        <p:tgtEl>
                                          <p:spTgt spid="22"/>
                                        </p:tgtEl>
                                      </p:cBhvr>
                                    </p:animEffect>
                                    <p:animScale>
                                      <p:cBhvr>
                                        <p:cTn id="14" dur="250" autoRev="1" fill="hold"/>
                                        <p:tgtEl>
                                          <p:spTgt spid="22"/>
                                        </p:tgtEl>
                                      </p:cBhvr>
                                      <p:by x="105000" y="105000"/>
                                    </p:animScale>
                                  </p:childTnLst>
                                  <p:subTnLst>
                                    <p:set>
                                      <p:cBhvr override="childStyle">
                                        <p:cTn dur="1" fill="hold" display="0" masterRel="nextClick" afterEffect="1"/>
                                        <p:tgtEl>
                                          <p:spTgt spid="22"/>
                                        </p:tgtEl>
                                        <p:attrNameLst>
                                          <p:attrName>style.visibility</p:attrName>
                                        </p:attrNameLst>
                                      </p:cBhvr>
                                      <p:to>
                                        <p:strVal val="hidden"/>
                                      </p:to>
                                    </p:set>
                                  </p:subTnLst>
                                </p:cTn>
                              </p:par>
                              <p:par>
                                <p:cTn id="15" presetID="1" presetClass="entr" presetSubtype="0" fill="hold" nodeType="with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par>
                                <p:cTn id="21" presetID="26" presetClass="emph" presetSubtype="0" repeatCount="indefinite" fill="hold" grpId="1" nodeType="withEffect">
                                  <p:stCondLst>
                                    <p:cond delay="0"/>
                                  </p:stCondLst>
                                  <p:endCondLst>
                                    <p:cond evt="onNext" delay="0">
                                      <p:tgtEl>
                                        <p:sldTgt/>
                                      </p:tgtEl>
                                    </p:cond>
                                  </p:endCondLst>
                                  <p:childTnLst>
                                    <p:animEffect transition="out" filter="fade">
                                      <p:cBhvr>
                                        <p:cTn id="22" dur="500" tmFilter="0, 0; .2, .5; .8, .5; 1, 0"/>
                                        <p:tgtEl>
                                          <p:spTgt spid="23"/>
                                        </p:tgtEl>
                                      </p:cBhvr>
                                    </p:animEffect>
                                    <p:animScale>
                                      <p:cBhvr>
                                        <p:cTn id="23" dur="250" autoRev="1" fill="hold"/>
                                        <p:tgtEl>
                                          <p:spTgt spid="23"/>
                                        </p:tgtEl>
                                      </p:cBhvr>
                                      <p:by x="105000" y="105000"/>
                                    </p:animScale>
                                  </p:childTnLst>
                                  <p:subTnLst>
                                    <p:set>
                                      <p:cBhvr override="childStyle">
                                        <p:cTn dur="1" fill="hold" display="0" masterRel="nextClick" afterEffect="1"/>
                                        <p:tgtEl>
                                          <p:spTgt spid="23"/>
                                        </p:tgtEl>
                                        <p:attrNameLst>
                                          <p:attrName>style.visibility</p:attrName>
                                        </p:attrNameLst>
                                      </p:cBhvr>
                                      <p:to>
                                        <p:strVal val="hidden"/>
                                      </p:to>
                                    </p:set>
                                  </p:subTnLst>
                                </p:cTn>
                              </p:par>
                              <p:par>
                                <p:cTn id="24" presetID="1" presetClass="entr" presetSubtype="0" fill="hold" nodeType="withEffect">
                                  <p:stCondLst>
                                    <p:cond delay="0"/>
                                  </p:stCondLst>
                                  <p:childTnLst>
                                    <p:set>
                                      <p:cBhvr>
                                        <p:cTn id="25"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childTnLst>
                                  <p:subTnLst>
                                    <p:set>
                                      <p:cBhvr override="childStyle">
                                        <p:cTn dur="1" fill="hold" display="0" masterRel="nextClick" afterEffect="1"/>
                                        <p:tgtEl>
                                          <p:spTgt spid="24"/>
                                        </p:tgtEl>
                                        <p:attrNameLst>
                                          <p:attrName>style.visibility</p:attrName>
                                        </p:attrNameLst>
                                      </p:cBhvr>
                                      <p:to>
                                        <p:strVal val="hidden"/>
                                      </p:to>
                                    </p:set>
                                  </p:subTnLst>
                                </p:cTn>
                              </p:par>
                              <p:par>
                                <p:cTn id="30" presetID="26" presetClass="emph" presetSubtype="0" repeatCount="indefinite" fill="hold" grpId="1" nodeType="withEffect">
                                  <p:stCondLst>
                                    <p:cond delay="0"/>
                                  </p:stCondLst>
                                  <p:endCondLst>
                                    <p:cond evt="onNext" delay="0">
                                      <p:tgtEl>
                                        <p:sldTgt/>
                                      </p:tgtEl>
                                    </p:cond>
                                  </p:endCondLst>
                                  <p:childTnLst>
                                    <p:animEffect transition="out" filter="fade">
                                      <p:cBhvr>
                                        <p:cTn id="31" dur="500" tmFilter="0, 0; .2, .5; .8, .5; 1, 0"/>
                                        <p:tgtEl>
                                          <p:spTgt spid="24"/>
                                        </p:tgtEl>
                                      </p:cBhvr>
                                    </p:animEffect>
                                    <p:animScale>
                                      <p:cBhvr>
                                        <p:cTn id="32" dur="250" autoRev="1" fill="hold"/>
                                        <p:tgtEl>
                                          <p:spTgt spid="24"/>
                                        </p:tgtEl>
                                      </p:cBhvr>
                                      <p:by x="105000" y="105000"/>
                                    </p:animScale>
                                  </p:childTnLst>
                                </p:cTn>
                              </p:par>
                              <p:par>
                                <p:cTn id="33" presetID="1" presetClass="entr" presetSubtype="0" fill="hold" nodeType="withEffect">
                                  <p:stCondLst>
                                    <p:cond delay="0"/>
                                  </p:stCondLst>
                                  <p:childTnLst>
                                    <p:set>
                                      <p:cBhvr>
                                        <p:cTn id="34"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26" presetClass="emph" presetSubtype="0" repeatCount="indefinite" fill="hold" grpId="1" nodeType="withEffect">
                                  <p:stCondLst>
                                    <p:cond delay="0"/>
                                  </p:stCondLst>
                                  <p:endCondLst>
                                    <p:cond evt="onNext" delay="0">
                                      <p:tgtEl>
                                        <p:sldTgt/>
                                      </p:tgtEl>
                                    </p:cond>
                                  </p:endCondLst>
                                  <p:childTnLst>
                                    <p:animEffect transition="out" filter="fade">
                                      <p:cBhvr>
                                        <p:cTn id="40" dur="500" tmFilter="0, 0; .2, .5; .8, .5; 1, 0"/>
                                        <p:tgtEl>
                                          <p:spTgt spid="25"/>
                                        </p:tgtEl>
                                      </p:cBhvr>
                                    </p:animEffect>
                                    <p:animScale>
                                      <p:cBhvr>
                                        <p:cTn id="41" dur="250" autoRev="1" fill="hold"/>
                                        <p:tgtEl>
                                          <p:spTgt spid="25"/>
                                        </p:tgtEl>
                                      </p:cBhvr>
                                      <p:by x="105000" y="105000"/>
                                    </p:animScale>
                                  </p:childTnLst>
                                </p:cTn>
                              </p:par>
                              <p:par>
                                <p:cTn id="42" presetID="1" presetClass="entr" presetSubtype="0" fill="hold" nodeType="withEffect">
                                  <p:stCondLst>
                                    <p:cond delay="0"/>
                                  </p:stCondLst>
                                  <p:childTnLst>
                                    <p:set>
                                      <p:cBhvr>
                                        <p:cTn id="43" dur="1" fill="hold">
                                          <p:stCondLst>
                                            <p:cond delay="0"/>
                                          </p:stCondLst>
                                        </p:cTn>
                                        <p:tgtEl>
                                          <p:spTgt spid="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2" grpId="1" animBg="1"/>
      <p:bldP spid="23" grpId="0" animBg="1"/>
      <p:bldP spid="23" grpId="1" animBg="1"/>
      <p:bldP spid="24" grpId="0" animBg="1"/>
      <p:bldP spid="24" grpId="1" animBg="1"/>
      <p:bldP spid="25" grpId="0" animBg="1"/>
      <p:bldP spid="25"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a:bodyPr>
          <a:lstStyle/>
          <a:p>
            <a:pPr algn="l"/>
            <a:r>
              <a:rPr lang="en-US" sz="3000" dirty="0"/>
              <a:t>Outline</a:t>
            </a:r>
          </a:p>
        </p:txBody>
      </p:sp>
      <p:sp>
        <p:nvSpPr>
          <p:cNvPr id="3" name="Content Placeholder 2"/>
          <p:cNvSpPr>
            <a:spLocks noGrp="1"/>
          </p:cNvSpPr>
          <p:nvPr>
            <p:ph idx="1"/>
          </p:nvPr>
        </p:nvSpPr>
        <p:spPr>
          <a:xfrm>
            <a:off x="304800" y="1143000"/>
            <a:ext cx="8229600" cy="4724400"/>
          </a:xfrm>
        </p:spPr>
        <p:txBody>
          <a:bodyPr>
            <a:normAutofit/>
          </a:bodyPr>
          <a:lstStyle/>
          <a:p>
            <a:pPr marL="514350" indent="-514350">
              <a:buFont typeface="+mj-lt"/>
              <a:buAutoNum type="arabicPeriod"/>
            </a:pPr>
            <a:r>
              <a:rPr lang="en-US" sz="2800" smtClean="0"/>
              <a:t>Introduction</a:t>
            </a:r>
            <a:endParaRPr lang="en-US" sz="2800" dirty="0" smtClean="0"/>
          </a:p>
          <a:p>
            <a:pPr marL="514350" indent="-514350">
              <a:buFont typeface="+mj-lt"/>
              <a:buAutoNum type="arabicPeriod"/>
            </a:pPr>
            <a:r>
              <a:rPr lang="en-US" sz="2800" dirty="0" smtClean="0"/>
              <a:t>Related Work</a:t>
            </a:r>
          </a:p>
          <a:p>
            <a:pPr marL="514350" indent="-514350">
              <a:buFont typeface="+mj-lt"/>
              <a:buAutoNum type="arabicPeriod"/>
            </a:pPr>
            <a:r>
              <a:rPr lang="en-US" sz="2800" dirty="0" smtClean="0"/>
              <a:t>Problem Statement</a:t>
            </a:r>
          </a:p>
          <a:p>
            <a:pPr marL="514350" indent="-514350">
              <a:buFont typeface="+mj-lt"/>
              <a:buAutoNum type="arabicPeriod"/>
            </a:pPr>
            <a:r>
              <a:rPr lang="en-US" sz="2800" dirty="0" smtClean="0"/>
              <a:t>The Proposed Approach</a:t>
            </a:r>
          </a:p>
          <a:p>
            <a:pPr marL="514350" indent="-514350">
              <a:buFont typeface="+mj-lt"/>
              <a:buAutoNum type="arabicPeriod"/>
            </a:pPr>
            <a:r>
              <a:rPr lang="en-US" sz="2800" dirty="0" smtClean="0"/>
              <a:t>Implementation and Result Analysis</a:t>
            </a:r>
          </a:p>
          <a:p>
            <a:pPr marL="514350" indent="-514350">
              <a:buFont typeface="+mj-lt"/>
              <a:buAutoNum type="arabicPeriod"/>
            </a:pPr>
            <a:r>
              <a:rPr lang="en-US" sz="2800" dirty="0"/>
              <a:t>Conclusion and Future </a:t>
            </a:r>
            <a:r>
              <a:rPr lang="en-US" sz="2800" dirty="0" smtClean="0"/>
              <a:t>Work</a:t>
            </a:r>
          </a:p>
        </p:txBody>
      </p:sp>
    </p:spTree>
    <p:extLst>
      <p:ext uri="{BB962C8B-B14F-4D97-AF65-F5344CB8AC3E}">
        <p14:creationId xmlns:p14="http://schemas.microsoft.com/office/powerpoint/2010/main" val="24107337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7" y="194243"/>
            <a:ext cx="8229600" cy="715962"/>
          </a:xfrm>
        </p:spPr>
        <p:txBody>
          <a:bodyPr>
            <a:normAutofit/>
          </a:bodyPr>
          <a:lstStyle/>
          <a:p>
            <a:pPr algn="l"/>
            <a:r>
              <a:rPr lang="en-US" sz="3000" dirty="0"/>
              <a:t>Phase 2</a:t>
            </a:r>
            <a:r>
              <a:rPr lang="en-US" sz="3000" dirty="0" smtClean="0"/>
              <a:t>. Localization</a:t>
            </a:r>
            <a:endParaRPr lang="en-US" sz="3000" dirty="0"/>
          </a:p>
        </p:txBody>
      </p:sp>
      <p:sp>
        <p:nvSpPr>
          <p:cNvPr id="7" name="Rounded Rectangle 6"/>
          <p:cNvSpPr/>
          <p:nvPr/>
        </p:nvSpPr>
        <p:spPr>
          <a:xfrm>
            <a:off x="87086" y="6407819"/>
            <a:ext cx="457200" cy="17116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19</a:t>
            </a:r>
            <a:endParaRPr lang="en-US" sz="1600" b="1" dirty="0"/>
          </a:p>
        </p:txBody>
      </p:sp>
      <p:sp>
        <p:nvSpPr>
          <p:cNvPr id="8" name="Rounded Rectangle 7"/>
          <p:cNvSpPr/>
          <p:nvPr/>
        </p:nvSpPr>
        <p:spPr>
          <a:xfrm>
            <a:off x="87086" y="6578981"/>
            <a:ext cx="457200" cy="2790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smtClean="0"/>
              <a:t>39</a:t>
            </a:r>
            <a:endParaRPr lang="en-US" sz="1600" b="1" dirty="0"/>
          </a:p>
        </p:txBody>
      </p:sp>
      <p:pic>
        <p:nvPicPr>
          <p:cNvPr id="9" name="Picture 8"/>
          <p:cNvPicPr>
            <a:picLocks noChangeAspect="1"/>
          </p:cNvPicPr>
          <p:nvPr/>
        </p:nvPicPr>
        <p:blipFill>
          <a:blip r:embed="rId2"/>
          <a:stretch>
            <a:fillRect/>
          </a:stretch>
        </p:blipFill>
        <p:spPr>
          <a:xfrm>
            <a:off x="400466" y="967482"/>
            <a:ext cx="7962066" cy="5046556"/>
          </a:xfrm>
          <a:prstGeom prst="rect">
            <a:avLst/>
          </a:prstGeom>
        </p:spPr>
      </p:pic>
      <p:sp>
        <p:nvSpPr>
          <p:cNvPr id="11" name="Rectangle 10"/>
          <p:cNvSpPr/>
          <p:nvPr/>
        </p:nvSpPr>
        <p:spPr>
          <a:xfrm>
            <a:off x="3200399" y="1325880"/>
            <a:ext cx="5032197" cy="579120"/>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95800" y="2070942"/>
            <a:ext cx="3276600" cy="58215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8698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26" presetClass="emph" presetSubtype="0" repeatCount="indefinite" fill="hold" grpId="1" nodeType="withEffect">
                                  <p:stCondLst>
                                    <p:cond delay="0"/>
                                  </p:stCondLst>
                                  <p:endCondLst>
                                    <p:cond evt="onNext" delay="0">
                                      <p:tgtEl>
                                        <p:sldTgt/>
                                      </p:tgtEl>
                                    </p:cond>
                                  </p:endCondLst>
                                  <p:childTnLst>
                                    <p:animEffect transition="out" filter="fade">
                                      <p:cBhvr>
                                        <p:cTn id="8" dur="500" tmFilter="0, 0; .2, .5; .8, .5; 1, 0"/>
                                        <p:tgtEl>
                                          <p:spTgt spid="14"/>
                                        </p:tgtEl>
                                      </p:cBhvr>
                                    </p:animEffect>
                                    <p:animScale>
                                      <p:cBhvr>
                                        <p:cTn id="9"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5851"/>
            <a:ext cx="8667206" cy="715962"/>
          </a:xfrm>
        </p:spPr>
        <p:txBody>
          <a:bodyPr>
            <a:normAutofit/>
          </a:bodyPr>
          <a:lstStyle/>
          <a:p>
            <a:pPr algn="l"/>
            <a:r>
              <a:rPr lang="en-US" sz="3000" dirty="0"/>
              <a:t>Phase 2.1</a:t>
            </a:r>
            <a:r>
              <a:rPr lang="en-US" sz="3000" dirty="0" smtClean="0"/>
              <a:t>.</a:t>
            </a:r>
            <a:r>
              <a:rPr lang="en-US" sz="3000" dirty="0" smtClean="0">
                <a:solidFill>
                  <a:schemeClr val="bg1"/>
                </a:solidFill>
              </a:rPr>
              <a:t> </a:t>
            </a:r>
            <a:r>
              <a:rPr lang="en-US" sz="3000" dirty="0" smtClean="0"/>
              <a:t>Initial Position Estimator (1)</a:t>
            </a:r>
            <a:endParaRPr lang="en-US" sz="3000" dirty="0"/>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8400" y="2895600"/>
            <a:ext cx="4114800" cy="1894401"/>
          </a:xfrm>
          <a:prstGeom prst="rect">
            <a:avLst/>
          </a:prstGeom>
          <a:noFill/>
          <a:ln>
            <a:solidFill>
              <a:sysClr val="windowText" lastClr="000000"/>
            </a:solidFill>
          </a:ln>
        </p:spPr>
      </p:pic>
      <p:sp>
        <p:nvSpPr>
          <p:cNvPr id="3" name="Rectangle 2"/>
          <p:cNvSpPr/>
          <p:nvPr/>
        </p:nvSpPr>
        <p:spPr>
          <a:xfrm>
            <a:off x="87086" y="1214001"/>
            <a:ext cx="8839200" cy="1569660"/>
          </a:xfrm>
          <a:prstGeom prst="rect">
            <a:avLst/>
          </a:prstGeom>
        </p:spPr>
        <p:txBody>
          <a:bodyPr wrap="square">
            <a:spAutoFit/>
          </a:bodyPr>
          <a:lstStyle/>
          <a:p>
            <a:pPr marL="285750" indent="-285750">
              <a:buFontTx/>
              <a:buChar char="-"/>
            </a:pPr>
            <a:r>
              <a:rPr lang="en-US" sz="2400" dirty="0"/>
              <a:t>The regression example for three APs shows that the </a:t>
            </a:r>
            <a:r>
              <a:rPr lang="en-US" sz="2400" dirty="0" smtClean="0"/>
              <a:t>R² </a:t>
            </a:r>
            <a:r>
              <a:rPr lang="en-US" sz="2400" dirty="0"/>
              <a:t>average for the three APs is about </a:t>
            </a:r>
            <a:r>
              <a:rPr lang="en-US" sz="2400" dirty="0" smtClean="0"/>
              <a:t>0.7</a:t>
            </a:r>
            <a:endParaRPr lang="en-US" sz="2400" dirty="0"/>
          </a:p>
          <a:p>
            <a:pPr marL="285750" indent="-285750">
              <a:buFontTx/>
              <a:buChar char="-"/>
            </a:pPr>
            <a:r>
              <a:rPr lang="en-US" sz="2400" dirty="0"/>
              <a:t>This implies that the </a:t>
            </a:r>
            <a:r>
              <a:rPr lang="en-US" sz="2400" dirty="0" smtClean="0"/>
              <a:t>negative correlation </a:t>
            </a:r>
            <a:r>
              <a:rPr lang="en-US" sz="2400" dirty="0"/>
              <a:t>between distance and RSS is about 70</a:t>
            </a:r>
            <a:r>
              <a:rPr lang="en-US" sz="2400" dirty="0" smtClean="0"/>
              <a:t>%</a:t>
            </a:r>
            <a:endParaRPr lang="en-US" sz="2400" dirty="0"/>
          </a:p>
        </p:txBody>
      </p:sp>
      <p:sp>
        <p:nvSpPr>
          <p:cNvPr id="9" name="Rectangle 8"/>
          <p:cNvSpPr/>
          <p:nvPr/>
        </p:nvSpPr>
        <p:spPr>
          <a:xfrm>
            <a:off x="579143" y="5127019"/>
            <a:ext cx="7929154" cy="430887"/>
          </a:xfrm>
          <a:prstGeom prst="rect">
            <a:avLst/>
          </a:prstGeom>
        </p:spPr>
        <p:txBody>
          <a:bodyPr wrap="square">
            <a:spAutoFit/>
          </a:bodyPr>
          <a:lstStyle/>
          <a:p>
            <a:r>
              <a:rPr lang="en-US" sz="2200" b="1" dirty="0" smtClean="0"/>
              <a:t>Observation: RSS can be used to as an indicator for the distance</a:t>
            </a:r>
            <a:endParaRPr lang="en-US" sz="2200" b="1" dirty="0"/>
          </a:p>
        </p:txBody>
      </p:sp>
      <p:sp>
        <p:nvSpPr>
          <p:cNvPr id="10" name="Rounded Rectangle 9"/>
          <p:cNvSpPr/>
          <p:nvPr/>
        </p:nvSpPr>
        <p:spPr>
          <a:xfrm>
            <a:off x="87086" y="6407819"/>
            <a:ext cx="457200" cy="17116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20</a:t>
            </a:r>
            <a:endParaRPr lang="en-US" sz="1600" b="1" dirty="0"/>
          </a:p>
        </p:txBody>
      </p:sp>
      <p:sp>
        <p:nvSpPr>
          <p:cNvPr id="11" name="Rounded Rectangle 10"/>
          <p:cNvSpPr/>
          <p:nvPr/>
        </p:nvSpPr>
        <p:spPr>
          <a:xfrm>
            <a:off x="87086" y="6578981"/>
            <a:ext cx="457200" cy="2790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smtClean="0"/>
              <a:t>39</a:t>
            </a:r>
            <a:endParaRPr lang="en-US" sz="1600" b="1" dirty="0"/>
          </a:p>
        </p:txBody>
      </p:sp>
      <p:sp>
        <p:nvSpPr>
          <p:cNvPr id="4" name="Rectangle 3"/>
          <p:cNvSpPr/>
          <p:nvPr/>
        </p:nvSpPr>
        <p:spPr>
          <a:xfrm>
            <a:off x="2438400" y="4744844"/>
            <a:ext cx="4210640" cy="369332"/>
          </a:xfrm>
          <a:prstGeom prst="rect">
            <a:avLst/>
          </a:prstGeom>
        </p:spPr>
        <p:txBody>
          <a:bodyPr wrap="none">
            <a:spAutoFit/>
          </a:bodyPr>
          <a:lstStyle/>
          <a:p>
            <a:r>
              <a:rPr lang="en-US" dirty="0"/>
              <a:t>The relationship between RSS and distance</a:t>
            </a:r>
          </a:p>
        </p:txBody>
      </p:sp>
    </p:spTree>
    <p:extLst>
      <p:ext uri="{BB962C8B-B14F-4D97-AF65-F5344CB8AC3E}">
        <p14:creationId xmlns:p14="http://schemas.microsoft.com/office/powerpoint/2010/main" val="42330415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229600" cy="715962"/>
          </a:xfrm>
        </p:spPr>
        <p:txBody>
          <a:bodyPr>
            <a:normAutofit/>
          </a:bodyPr>
          <a:lstStyle/>
          <a:p>
            <a:pPr algn="l"/>
            <a:r>
              <a:rPr lang="en-US" sz="3000" dirty="0"/>
              <a:t>Phase 2.1</a:t>
            </a:r>
            <a:r>
              <a:rPr lang="en-US" sz="3000" dirty="0" smtClean="0"/>
              <a:t>. Initial Position Estimator (2)</a:t>
            </a:r>
            <a:endParaRPr lang="en-US" sz="3000" dirty="0"/>
          </a:p>
        </p:txBody>
      </p:sp>
      <p:pic>
        <p:nvPicPr>
          <p:cNvPr id="10" name="Picture 9"/>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9485" y="3528817"/>
            <a:ext cx="3770630" cy="1782127"/>
          </a:xfrm>
          <a:prstGeom prst="rect">
            <a:avLst/>
          </a:prstGeom>
          <a:noFill/>
          <a:ln>
            <a:solidFill>
              <a:schemeClr val="tx1"/>
            </a:solidFill>
          </a:ln>
        </p:spPr>
      </p:pic>
      <p:sp>
        <p:nvSpPr>
          <p:cNvPr id="11" name="Rectangle 10"/>
          <p:cNvSpPr/>
          <p:nvPr/>
        </p:nvSpPr>
        <p:spPr>
          <a:xfrm>
            <a:off x="1981200" y="5486400"/>
            <a:ext cx="4572000" cy="646331"/>
          </a:xfrm>
          <a:prstGeom prst="rect">
            <a:avLst/>
          </a:prstGeom>
        </p:spPr>
        <p:txBody>
          <a:bodyPr>
            <a:spAutoFit/>
          </a:bodyPr>
          <a:lstStyle/>
          <a:p>
            <a:r>
              <a:rPr lang="en-US" dirty="0"/>
              <a:t>Global MAX: the maximum RSS average </a:t>
            </a:r>
            <a:r>
              <a:rPr lang="en-US" dirty="0" smtClean="0"/>
              <a:t>peak</a:t>
            </a:r>
            <a:endParaRPr lang="en-US" dirty="0"/>
          </a:p>
          <a:p>
            <a:r>
              <a:rPr lang="en-US" dirty="0"/>
              <a:t>Local MAX: a RSS average </a:t>
            </a:r>
            <a:r>
              <a:rPr lang="en-US" dirty="0" smtClean="0"/>
              <a:t>peak</a:t>
            </a:r>
            <a:endParaRPr lang="en-US" dirty="0"/>
          </a:p>
        </p:txBody>
      </p:sp>
      <p:sp>
        <p:nvSpPr>
          <p:cNvPr id="12" name="Content Placeholder 5"/>
          <p:cNvSpPr>
            <a:spLocks noGrp="1"/>
          </p:cNvSpPr>
          <p:nvPr>
            <p:ph idx="1"/>
          </p:nvPr>
        </p:nvSpPr>
        <p:spPr>
          <a:xfrm>
            <a:off x="121333" y="1149984"/>
            <a:ext cx="8752114" cy="2514600"/>
          </a:xfrm>
        </p:spPr>
        <p:txBody>
          <a:bodyPr>
            <a:noAutofit/>
          </a:bodyPr>
          <a:lstStyle/>
          <a:p>
            <a:r>
              <a:rPr lang="en-US" sz="2400" dirty="0" smtClean="0"/>
              <a:t>The system observes </a:t>
            </a:r>
            <a:r>
              <a:rPr lang="en-US" sz="2400" dirty="0"/>
              <a:t>the RSS average until </a:t>
            </a:r>
            <a:r>
              <a:rPr lang="en-US" sz="2400" dirty="0" smtClean="0"/>
              <a:t>it detects the </a:t>
            </a:r>
            <a:r>
              <a:rPr lang="en-US" sz="2400" b="1" dirty="0" smtClean="0"/>
              <a:t>peak value</a:t>
            </a:r>
            <a:endParaRPr lang="en-US" sz="2400" dirty="0" smtClean="0"/>
          </a:p>
          <a:p>
            <a:r>
              <a:rPr lang="en-US" sz="2400" dirty="0" smtClean="0"/>
              <a:t>To avoid </a:t>
            </a:r>
            <a:r>
              <a:rPr lang="en-US" sz="2400" dirty="0"/>
              <a:t>adjusting the position based on the local maximum, the </a:t>
            </a:r>
            <a:r>
              <a:rPr lang="en-US" sz="2400" dirty="0" smtClean="0"/>
              <a:t>system tracks </a:t>
            </a:r>
            <a:r>
              <a:rPr lang="en-US" sz="2400" dirty="0"/>
              <a:t>the maximum average for the </a:t>
            </a:r>
            <a:r>
              <a:rPr lang="en-US" sz="2400" b="1" dirty="0"/>
              <a:t>last two continuous windows </a:t>
            </a:r>
            <a:r>
              <a:rPr lang="en-US" sz="2400" dirty="0"/>
              <a:t>when the average begins to </a:t>
            </a:r>
            <a:r>
              <a:rPr lang="en-US" sz="2400" dirty="0" smtClean="0"/>
              <a:t>decrease</a:t>
            </a:r>
            <a:endParaRPr lang="en-US" sz="2400" dirty="0"/>
          </a:p>
        </p:txBody>
      </p:sp>
      <p:sp>
        <p:nvSpPr>
          <p:cNvPr id="8" name="Rounded Rectangle 7"/>
          <p:cNvSpPr/>
          <p:nvPr/>
        </p:nvSpPr>
        <p:spPr>
          <a:xfrm>
            <a:off x="87086" y="6407819"/>
            <a:ext cx="457200" cy="17116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21</a:t>
            </a:r>
            <a:endParaRPr lang="en-US" sz="1600" b="1" dirty="0"/>
          </a:p>
        </p:txBody>
      </p:sp>
      <p:sp>
        <p:nvSpPr>
          <p:cNvPr id="9" name="Rounded Rectangle 8"/>
          <p:cNvSpPr/>
          <p:nvPr/>
        </p:nvSpPr>
        <p:spPr>
          <a:xfrm>
            <a:off x="87086" y="6578981"/>
            <a:ext cx="457200" cy="2790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smtClean="0"/>
              <a:t>39</a:t>
            </a:r>
            <a:endParaRPr lang="en-US" sz="1600" b="1" dirty="0"/>
          </a:p>
        </p:txBody>
      </p:sp>
    </p:spTree>
    <p:extLst>
      <p:ext uri="{BB962C8B-B14F-4D97-AF65-F5344CB8AC3E}">
        <p14:creationId xmlns:p14="http://schemas.microsoft.com/office/powerpoint/2010/main" val="36489811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8438"/>
            <a:ext cx="8229600" cy="715962"/>
          </a:xfrm>
        </p:spPr>
        <p:txBody>
          <a:bodyPr>
            <a:normAutofit/>
          </a:bodyPr>
          <a:lstStyle/>
          <a:p>
            <a:pPr algn="l"/>
            <a:r>
              <a:rPr lang="en-US" sz="3000" dirty="0"/>
              <a:t>Phase 2</a:t>
            </a:r>
            <a:r>
              <a:rPr lang="en-US" sz="3000" dirty="0" smtClean="0"/>
              <a:t>. Localization</a:t>
            </a:r>
            <a:endParaRPr lang="en-US" sz="3000" dirty="0"/>
          </a:p>
        </p:txBody>
      </p:sp>
      <p:sp>
        <p:nvSpPr>
          <p:cNvPr id="7" name="Rounded Rectangle 6"/>
          <p:cNvSpPr/>
          <p:nvPr/>
        </p:nvSpPr>
        <p:spPr>
          <a:xfrm>
            <a:off x="87086" y="6407819"/>
            <a:ext cx="457200" cy="17116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22</a:t>
            </a:r>
            <a:endParaRPr lang="en-US" sz="1600" b="1" dirty="0"/>
          </a:p>
        </p:txBody>
      </p:sp>
      <p:sp>
        <p:nvSpPr>
          <p:cNvPr id="8" name="Rounded Rectangle 7"/>
          <p:cNvSpPr/>
          <p:nvPr/>
        </p:nvSpPr>
        <p:spPr>
          <a:xfrm>
            <a:off x="87086" y="6578981"/>
            <a:ext cx="457200" cy="2790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smtClean="0"/>
              <a:t>39</a:t>
            </a:r>
            <a:endParaRPr lang="en-US" sz="1600" b="1" dirty="0"/>
          </a:p>
        </p:txBody>
      </p:sp>
      <p:pic>
        <p:nvPicPr>
          <p:cNvPr id="9" name="Picture 8"/>
          <p:cNvPicPr>
            <a:picLocks noChangeAspect="1"/>
          </p:cNvPicPr>
          <p:nvPr/>
        </p:nvPicPr>
        <p:blipFill>
          <a:blip r:embed="rId3"/>
          <a:stretch>
            <a:fillRect/>
          </a:stretch>
        </p:blipFill>
        <p:spPr>
          <a:xfrm>
            <a:off x="400466" y="967482"/>
            <a:ext cx="7962066" cy="5046556"/>
          </a:xfrm>
          <a:prstGeom prst="rect">
            <a:avLst/>
          </a:prstGeom>
        </p:spPr>
      </p:pic>
      <p:sp>
        <p:nvSpPr>
          <p:cNvPr id="11" name="Rectangle 10"/>
          <p:cNvSpPr/>
          <p:nvPr/>
        </p:nvSpPr>
        <p:spPr>
          <a:xfrm>
            <a:off x="3200399" y="1325880"/>
            <a:ext cx="5032197" cy="579120"/>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95800" y="2694444"/>
            <a:ext cx="3276600" cy="58215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488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26" presetClass="emph" presetSubtype="0" repeatCount="indefinite" fill="hold" grpId="1" nodeType="withEffect">
                                  <p:stCondLst>
                                    <p:cond delay="0"/>
                                  </p:stCondLst>
                                  <p:endCondLst>
                                    <p:cond evt="onNext" delay="0">
                                      <p:tgtEl>
                                        <p:sldTgt/>
                                      </p:tgtEl>
                                    </p:cond>
                                  </p:endCondLst>
                                  <p:childTnLst>
                                    <p:animEffect transition="out" filter="fade">
                                      <p:cBhvr>
                                        <p:cTn id="8" dur="500" tmFilter="0, 0; .2, .5; .8, .5; 1, 0"/>
                                        <p:tgtEl>
                                          <p:spTgt spid="14"/>
                                        </p:tgtEl>
                                      </p:cBhvr>
                                    </p:animEffect>
                                    <p:animScale>
                                      <p:cBhvr>
                                        <p:cTn id="9"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229600" cy="715962"/>
          </a:xfrm>
        </p:spPr>
        <p:txBody>
          <a:bodyPr>
            <a:normAutofit/>
          </a:bodyPr>
          <a:lstStyle/>
          <a:p>
            <a:pPr algn="l"/>
            <a:r>
              <a:rPr lang="en-US" sz="3000" dirty="0"/>
              <a:t>Phase 2.2</a:t>
            </a:r>
            <a:r>
              <a:rPr lang="en-US" sz="3000" dirty="0" smtClean="0"/>
              <a:t>. Direction Estimator</a:t>
            </a:r>
            <a:endParaRPr lang="en-US" sz="3000" dirty="0"/>
          </a:p>
        </p:txBody>
      </p:sp>
      <p:sp>
        <p:nvSpPr>
          <p:cNvPr id="6" name="Content Placeholder 5"/>
          <p:cNvSpPr>
            <a:spLocks noGrp="1"/>
          </p:cNvSpPr>
          <p:nvPr>
            <p:ph idx="1"/>
          </p:nvPr>
        </p:nvSpPr>
        <p:spPr>
          <a:xfrm>
            <a:off x="315686" y="1070038"/>
            <a:ext cx="8229600" cy="4191000"/>
          </a:xfrm>
        </p:spPr>
        <p:txBody>
          <a:bodyPr/>
          <a:lstStyle/>
          <a:p>
            <a:r>
              <a:rPr lang="en-US" sz="2400" dirty="0"/>
              <a:t>The direction of the user needs to be estimated after deciding its initial position, and this will be used as an indicator for the next building section that the user is heading </a:t>
            </a:r>
            <a:r>
              <a:rPr lang="en-US" sz="2400" dirty="0" smtClean="0"/>
              <a:t>towards</a:t>
            </a:r>
            <a:endParaRPr lang="en-US" sz="2400" dirty="0"/>
          </a:p>
          <a:p>
            <a:r>
              <a:rPr lang="en-US" sz="2400" dirty="0"/>
              <a:t>Direction is determined </a:t>
            </a:r>
            <a:r>
              <a:rPr lang="en-US" sz="2400" dirty="0" smtClean="0"/>
              <a:t>as follows:</a:t>
            </a:r>
          </a:p>
          <a:p>
            <a:pPr lvl="1"/>
            <a:r>
              <a:rPr lang="en-US" sz="2200" dirty="0"/>
              <a:t>Smooth the orientation data using low pass </a:t>
            </a:r>
            <a:r>
              <a:rPr lang="en-US" sz="2200" dirty="0" smtClean="0"/>
              <a:t>filter</a:t>
            </a:r>
            <a:endParaRPr lang="en-US" sz="2200" dirty="0"/>
          </a:p>
          <a:p>
            <a:pPr lvl="1"/>
            <a:r>
              <a:rPr lang="en-US" sz="2200" dirty="0" smtClean="0"/>
              <a:t>Azimuth value is used to detect the direction</a:t>
            </a:r>
            <a:endParaRPr lang="en-US" sz="2200" dirty="0"/>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77340078"/>
              </p:ext>
            </p:extLst>
          </p:nvPr>
        </p:nvGraphicFramePr>
        <p:xfrm>
          <a:off x="4419600" y="4178300"/>
          <a:ext cx="2767394" cy="1854200"/>
        </p:xfrm>
        <a:graphic>
          <a:graphicData uri="http://schemas.openxmlformats.org/drawingml/2006/table">
            <a:tbl>
              <a:tblPr firstRow="1" bandRow="1">
                <a:tableStyleId>{5C22544A-7EE6-4342-B048-85BDC9FD1C3A}</a:tableStyleId>
              </a:tblPr>
              <a:tblGrid>
                <a:gridCol w="1664716"/>
                <a:gridCol w="1102678"/>
              </a:tblGrid>
              <a:tr h="370840">
                <a:tc>
                  <a:txBody>
                    <a:bodyPr/>
                    <a:lstStyle/>
                    <a:p>
                      <a:r>
                        <a:rPr lang="en-US" dirty="0" smtClean="0"/>
                        <a:t>Azimuth Range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Direction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0 – 89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North</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90 – 179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East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180 – 269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South</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270 – 359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West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4244571"/>
            <a:ext cx="2438400" cy="204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116734" y="4736068"/>
            <a:ext cx="986167" cy="369332"/>
          </a:xfrm>
          <a:prstGeom prst="rect">
            <a:avLst/>
          </a:prstGeom>
          <a:noFill/>
        </p:spPr>
        <p:txBody>
          <a:bodyPr wrap="none" rtlCol="0">
            <a:spAutoFit/>
          </a:bodyPr>
          <a:lstStyle/>
          <a:p>
            <a:r>
              <a:rPr lang="en-US" b="1" dirty="0" smtClean="0"/>
              <a:t>Azimuth</a:t>
            </a:r>
            <a:endParaRPr lang="en-US" b="1" dirty="0"/>
          </a:p>
        </p:txBody>
      </p:sp>
      <p:sp>
        <p:nvSpPr>
          <p:cNvPr id="9" name="Rounded Rectangle 8"/>
          <p:cNvSpPr/>
          <p:nvPr/>
        </p:nvSpPr>
        <p:spPr>
          <a:xfrm>
            <a:off x="87086" y="6407819"/>
            <a:ext cx="457200" cy="17116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23</a:t>
            </a:r>
            <a:endParaRPr lang="en-US" sz="1600" b="1" dirty="0"/>
          </a:p>
        </p:txBody>
      </p:sp>
      <p:sp>
        <p:nvSpPr>
          <p:cNvPr id="10" name="Rounded Rectangle 9"/>
          <p:cNvSpPr/>
          <p:nvPr/>
        </p:nvSpPr>
        <p:spPr>
          <a:xfrm>
            <a:off x="87086" y="6578981"/>
            <a:ext cx="457200" cy="2790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smtClean="0"/>
              <a:t>39</a:t>
            </a:r>
            <a:endParaRPr lang="en-US" sz="1600" b="1" dirty="0"/>
          </a:p>
        </p:txBody>
      </p:sp>
    </p:spTree>
    <p:extLst>
      <p:ext uri="{BB962C8B-B14F-4D97-AF65-F5344CB8AC3E}">
        <p14:creationId xmlns:p14="http://schemas.microsoft.com/office/powerpoint/2010/main" val="24782077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 y="198438"/>
            <a:ext cx="8229600" cy="715962"/>
          </a:xfrm>
        </p:spPr>
        <p:txBody>
          <a:bodyPr>
            <a:normAutofit/>
          </a:bodyPr>
          <a:lstStyle/>
          <a:p>
            <a:pPr algn="l"/>
            <a:r>
              <a:rPr lang="en-US" sz="3000" dirty="0"/>
              <a:t>Phase 2</a:t>
            </a:r>
            <a:r>
              <a:rPr lang="en-US" sz="3000" dirty="0" smtClean="0"/>
              <a:t>. Localization</a:t>
            </a:r>
            <a:endParaRPr lang="en-US" sz="3000" dirty="0"/>
          </a:p>
        </p:txBody>
      </p:sp>
      <p:sp>
        <p:nvSpPr>
          <p:cNvPr id="7" name="Rounded Rectangle 6"/>
          <p:cNvSpPr/>
          <p:nvPr/>
        </p:nvSpPr>
        <p:spPr>
          <a:xfrm>
            <a:off x="87086" y="6407819"/>
            <a:ext cx="457200" cy="17116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24</a:t>
            </a:r>
            <a:endParaRPr lang="en-US" sz="1600" b="1" dirty="0"/>
          </a:p>
        </p:txBody>
      </p:sp>
      <p:sp>
        <p:nvSpPr>
          <p:cNvPr id="8" name="Rounded Rectangle 7"/>
          <p:cNvSpPr/>
          <p:nvPr/>
        </p:nvSpPr>
        <p:spPr>
          <a:xfrm>
            <a:off x="87086" y="6578981"/>
            <a:ext cx="457200" cy="2790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smtClean="0"/>
              <a:t>39</a:t>
            </a:r>
            <a:endParaRPr lang="en-US" sz="1600" b="1" dirty="0"/>
          </a:p>
        </p:txBody>
      </p:sp>
      <p:pic>
        <p:nvPicPr>
          <p:cNvPr id="9" name="Picture 8"/>
          <p:cNvPicPr>
            <a:picLocks noChangeAspect="1"/>
          </p:cNvPicPr>
          <p:nvPr/>
        </p:nvPicPr>
        <p:blipFill>
          <a:blip r:embed="rId2"/>
          <a:stretch>
            <a:fillRect/>
          </a:stretch>
        </p:blipFill>
        <p:spPr>
          <a:xfrm>
            <a:off x="400466" y="967482"/>
            <a:ext cx="7962066" cy="5046556"/>
          </a:xfrm>
          <a:prstGeom prst="rect">
            <a:avLst/>
          </a:prstGeom>
        </p:spPr>
      </p:pic>
      <p:sp>
        <p:nvSpPr>
          <p:cNvPr id="11" name="Rectangle 10"/>
          <p:cNvSpPr/>
          <p:nvPr/>
        </p:nvSpPr>
        <p:spPr>
          <a:xfrm>
            <a:off x="3200399" y="1325880"/>
            <a:ext cx="5032197" cy="579120"/>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95800" y="3304044"/>
            <a:ext cx="3276600" cy="58215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370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26" presetClass="emph" presetSubtype="0" repeatCount="indefinite" fill="hold" grpId="1" nodeType="withEffect">
                                  <p:stCondLst>
                                    <p:cond delay="0"/>
                                  </p:stCondLst>
                                  <p:endCondLst>
                                    <p:cond evt="onNext" delay="0">
                                      <p:tgtEl>
                                        <p:sldTgt/>
                                      </p:tgtEl>
                                    </p:cond>
                                  </p:endCondLst>
                                  <p:childTnLst>
                                    <p:animEffect transition="out" filter="fade">
                                      <p:cBhvr>
                                        <p:cTn id="8" dur="500" tmFilter="0, 0; .2, .5; .8, .5; 1, 0"/>
                                        <p:tgtEl>
                                          <p:spTgt spid="14"/>
                                        </p:tgtEl>
                                      </p:cBhvr>
                                    </p:animEffect>
                                    <p:animScale>
                                      <p:cBhvr>
                                        <p:cTn id="9"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1" y="198438"/>
            <a:ext cx="8229600" cy="715962"/>
          </a:xfrm>
        </p:spPr>
        <p:txBody>
          <a:bodyPr>
            <a:normAutofit/>
          </a:bodyPr>
          <a:lstStyle/>
          <a:p>
            <a:pPr algn="l"/>
            <a:r>
              <a:rPr lang="en-US" sz="3000" dirty="0"/>
              <a:t>Phase 2.3</a:t>
            </a:r>
            <a:r>
              <a:rPr lang="en-US" sz="3000" dirty="0" smtClean="0"/>
              <a:t>. Step Counting Estimator</a:t>
            </a:r>
            <a:endParaRPr lang="en-US" sz="3000" dirty="0"/>
          </a:p>
        </p:txBody>
      </p:sp>
      <p:sp>
        <p:nvSpPr>
          <p:cNvPr id="6" name="Content Placeholder 5"/>
          <p:cNvSpPr>
            <a:spLocks noGrp="1"/>
          </p:cNvSpPr>
          <p:nvPr>
            <p:ph idx="1"/>
          </p:nvPr>
        </p:nvSpPr>
        <p:spPr>
          <a:xfrm>
            <a:off x="228600" y="1295399"/>
            <a:ext cx="8458200" cy="3200400"/>
          </a:xfrm>
        </p:spPr>
        <p:txBody>
          <a:bodyPr>
            <a:normAutofit/>
          </a:bodyPr>
          <a:lstStyle/>
          <a:p>
            <a:r>
              <a:rPr lang="en-US" sz="2400" dirty="0" smtClean="0"/>
              <a:t>Peak </a:t>
            </a:r>
            <a:r>
              <a:rPr lang="en-US" sz="2400" dirty="0"/>
              <a:t>detection </a:t>
            </a:r>
            <a:r>
              <a:rPr lang="en-US" sz="2400" dirty="0" smtClean="0"/>
              <a:t>algorithm (PDA) is used to detect the peak values in a dataset. It uses the acceleration values, which are derived from the accelerometer sensor </a:t>
            </a:r>
            <a:r>
              <a:rPr lang="en-US" sz="2400" dirty="0"/>
              <a:t>to </a:t>
            </a:r>
            <a:r>
              <a:rPr lang="en-US" sz="2400" dirty="0" smtClean="0"/>
              <a:t>detect the distance.</a:t>
            </a:r>
          </a:p>
          <a:p>
            <a:r>
              <a:rPr lang="en-US" sz="2400" dirty="0" smtClean="0"/>
              <a:t>The distance is computed by detecting the peak values from the acceleration, </a:t>
            </a:r>
            <a:r>
              <a:rPr lang="en-US" sz="2400" dirty="0"/>
              <a:t>where each peak represents a </a:t>
            </a:r>
            <a:r>
              <a:rPr lang="en-US" sz="2400" dirty="0" smtClean="0"/>
              <a:t>step</a:t>
            </a:r>
            <a:endParaRPr lang="en-US" sz="2400" dirty="0"/>
          </a:p>
          <a:p>
            <a:endParaRPr lang="en-US" sz="2400" dirty="0"/>
          </a:p>
        </p:txBody>
      </p:sp>
      <p:pic>
        <p:nvPicPr>
          <p:cNvPr id="9" name="Picture 8"/>
          <p:cNvPicPr>
            <a:picLocks noChangeAspect="1"/>
          </p:cNvPicPr>
          <p:nvPr/>
        </p:nvPicPr>
        <p:blipFill>
          <a:blip r:embed="rId2"/>
          <a:stretch>
            <a:fillRect/>
          </a:stretch>
        </p:blipFill>
        <p:spPr>
          <a:xfrm>
            <a:off x="1371600" y="3429000"/>
            <a:ext cx="5867400" cy="2301875"/>
          </a:xfrm>
          <a:prstGeom prst="rect">
            <a:avLst/>
          </a:prstGeom>
        </p:spPr>
      </p:pic>
      <p:sp>
        <p:nvSpPr>
          <p:cNvPr id="10" name="Rectangle 9"/>
          <p:cNvSpPr/>
          <p:nvPr/>
        </p:nvSpPr>
        <p:spPr>
          <a:xfrm>
            <a:off x="2667000" y="5796712"/>
            <a:ext cx="3139064" cy="400110"/>
          </a:xfrm>
          <a:prstGeom prst="rect">
            <a:avLst/>
          </a:prstGeom>
        </p:spPr>
        <p:txBody>
          <a:bodyPr wrap="none">
            <a:spAutoFit/>
          </a:bodyPr>
          <a:lstStyle/>
          <a:p>
            <a:r>
              <a:rPr lang="en-US" sz="2000" b="1" dirty="0"/>
              <a:t>Each peak represents a step</a:t>
            </a:r>
          </a:p>
        </p:txBody>
      </p:sp>
      <p:sp>
        <p:nvSpPr>
          <p:cNvPr id="8" name="Rounded Rectangle 7"/>
          <p:cNvSpPr/>
          <p:nvPr/>
        </p:nvSpPr>
        <p:spPr>
          <a:xfrm>
            <a:off x="87086" y="6407819"/>
            <a:ext cx="457200" cy="17116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25</a:t>
            </a:r>
            <a:endParaRPr lang="en-US" sz="1600" b="1" dirty="0"/>
          </a:p>
        </p:txBody>
      </p:sp>
      <p:sp>
        <p:nvSpPr>
          <p:cNvPr id="11" name="Rounded Rectangle 10"/>
          <p:cNvSpPr/>
          <p:nvPr/>
        </p:nvSpPr>
        <p:spPr>
          <a:xfrm>
            <a:off x="87086" y="6578981"/>
            <a:ext cx="457200" cy="2790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smtClean="0"/>
              <a:t>39</a:t>
            </a:r>
            <a:endParaRPr lang="en-US" sz="1600" b="1" dirty="0"/>
          </a:p>
        </p:txBody>
      </p:sp>
    </p:spTree>
    <p:extLst>
      <p:ext uri="{BB962C8B-B14F-4D97-AF65-F5344CB8AC3E}">
        <p14:creationId xmlns:p14="http://schemas.microsoft.com/office/powerpoint/2010/main" val="955952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 y="198438"/>
            <a:ext cx="8229600" cy="715962"/>
          </a:xfrm>
        </p:spPr>
        <p:txBody>
          <a:bodyPr>
            <a:normAutofit/>
          </a:bodyPr>
          <a:lstStyle/>
          <a:p>
            <a:pPr algn="l"/>
            <a:r>
              <a:rPr lang="en-US" sz="3000" dirty="0"/>
              <a:t>Phase 2</a:t>
            </a:r>
            <a:r>
              <a:rPr lang="en-US" sz="3000" dirty="0" smtClean="0"/>
              <a:t>. Localization</a:t>
            </a:r>
            <a:endParaRPr lang="en-US" sz="3000" dirty="0"/>
          </a:p>
        </p:txBody>
      </p:sp>
      <p:sp>
        <p:nvSpPr>
          <p:cNvPr id="7" name="Rounded Rectangle 6"/>
          <p:cNvSpPr/>
          <p:nvPr/>
        </p:nvSpPr>
        <p:spPr>
          <a:xfrm>
            <a:off x="87086" y="6407819"/>
            <a:ext cx="457200" cy="17116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26</a:t>
            </a:r>
            <a:endParaRPr lang="en-US" sz="1600" b="1" dirty="0"/>
          </a:p>
        </p:txBody>
      </p:sp>
      <p:sp>
        <p:nvSpPr>
          <p:cNvPr id="8" name="Rounded Rectangle 7"/>
          <p:cNvSpPr/>
          <p:nvPr/>
        </p:nvSpPr>
        <p:spPr>
          <a:xfrm>
            <a:off x="87086" y="6578981"/>
            <a:ext cx="457200" cy="2790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smtClean="0"/>
              <a:t>39</a:t>
            </a:r>
            <a:endParaRPr lang="en-US" sz="1600" b="1" dirty="0"/>
          </a:p>
        </p:txBody>
      </p:sp>
      <p:pic>
        <p:nvPicPr>
          <p:cNvPr id="9" name="Picture 8"/>
          <p:cNvPicPr>
            <a:picLocks noChangeAspect="1"/>
          </p:cNvPicPr>
          <p:nvPr/>
        </p:nvPicPr>
        <p:blipFill>
          <a:blip r:embed="rId2"/>
          <a:stretch>
            <a:fillRect/>
          </a:stretch>
        </p:blipFill>
        <p:spPr>
          <a:xfrm>
            <a:off x="400466" y="967482"/>
            <a:ext cx="7962066" cy="5046556"/>
          </a:xfrm>
          <a:prstGeom prst="rect">
            <a:avLst/>
          </a:prstGeom>
        </p:spPr>
      </p:pic>
      <p:sp>
        <p:nvSpPr>
          <p:cNvPr id="11" name="Rectangle 10"/>
          <p:cNvSpPr/>
          <p:nvPr/>
        </p:nvSpPr>
        <p:spPr>
          <a:xfrm>
            <a:off x="3200399" y="1325880"/>
            <a:ext cx="5032197" cy="579120"/>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2000" y="3913644"/>
            <a:ext cx="3276600" cy="58215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4341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26" presetClass="emph" presetSubtype="0" repeatCount="indefinite" fill="hold" grpId="1" nodeType="withEffect">
                                  <p:stCondLst>
                                    <p:cond delay="0"/>
                                  </p:stCondLst>
                                  <p:endCondLst>
                                    <p:cond evt="onNext" delay="0">
                                      <p:tgtEl>
                                        <p:sldTgt/>
                                      </p:tgtEl>
                                    </p:cond>
                                  </p:endCondLst>
                                  <p:childTnLst>
                                    <p:animEffect transition="out" filter="fade">
                                      <p:cBhvr>
                                        <p:cTn id="8" dur="500" tmFilter="0, 0; .2, .5; .8, .5; 1, 0"/>
                                        <p:tgtEl>
                                          <p:spTgt spid="14"/>
                                        </p:tgtEl>
                                      </p:cBhvr>
                                    </p:animEffect>
                                    <p:animScale>
                                      <p:cBhvr>
                                        <p:cTn id="9"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229600" cy="715962"/>
          </a:xfrm>
        </p:spPr>
        <p:txBody>
          <a:bodyPr>
            <a:normAutofit/>
          </a:bodyPr>
          <a:lstStyle/>
          <a:p>
            <a:pPr algn="l"/>
            <a:r>
              <a:rPr lang="en-US" sz="3000" dirty="0"/>
              <a:t>Phase 2.4</a:t>
            </a:r>
            <a:r>
              <a:rPr lang="en-US" sz="3000" dirty="0" smtClean="0"/>
              <a:t>. Tracking Algorithm</a:t>
            </a:r>
            <a:endParaRPr lang="en-US" sz="3000" dirty="0"/>
          </a:p>
        </p:txBody>
      </p:sp>
      <p:sp>
        <p:nvSpPr>
          <p:cNvPr id="3" name="Rectangle 2"/>
          <p:cNvSpPr>
            <a:spLocks noChangeArrowheads="1"/>
          </p:cNvSpPr>
          <p:nvPr/>
        </p:nvSpPr>
        <p:spPr bwMode="auto">
          <a:xfrm>
            <a:off x="228600" y="5143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3"/>
          <p:cNvSpPr>
            <a:spLocks noChangeArrowheads="1"/>
          </p:cNvSpPr>
          <p:nvPr/>
        </p:nvSpPr>
        <p:spPr bwMode="auto">
          <a:xfrm>
            <a:off x="228600" y="6248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p:cNvSpPr/>
          <p:nvPr/>
        </p:nvSpPr>
        <p:spPr>
          <a:xfrm>
            <a:off x="-41812" y="1044211"/>
            <a:ext cx="6070972" cy="3416320"/>
          </a:xfrm>
          <a:prstGeom prst="rect">
            <a:avLst/>
          </a:prstGeom>
        </p:spPr>
        <p:txBody>
          <a:bodyPr wrap="square">
            <a:spAutoFit/>
          </a:bodyPr>
          <a:lstStyle/>
          <a:p>
            <a:pPr marL="457200" indent="-457200">
              <a:buFont typeface="Arial" panose="020B0604020202020204" pitchFamily="34" charset="0"/>
              <a:buChar char="•"/>
            </a:pPr>
            <a:r>
              <a:rPr lang="en-US" sz="2400" dirty="0" smtClean="0"/>
              <a:t>Tracking algorithm is responsible about tracking the user and adjusting the user position </a:t>
            </a:r>
          </a:p>
          <a:p>
            <a:pPr marL="457200" indent="-457200">
              <a:buFont typeface="Arial" panose="020B0604020202020204" pitchFamily="34" charset="0"/>
              <a:buChar char="•"/>
            </a:pPr>
            <a:r>
              <a:rPr lang="en-US" sz="2400" dirty="0" smtClean="0"/>
              <a:t>If any reference point is detected, the tracking algorithm resets the distance and the direction</a:t>
            </a:r>
          </a:p>
          <a:p>
            <a:pPr marL="457200" indent="-457200">
              <a:buFont typeface="Arial" panose="020B0604020202020204" pitchFamily="34" charset="0"/>
              <a:buChar char="•"/>
            </a:pPr>
            <a:r>
              <a:rPr lang="en-US" sz="2400" dirty="0" smtClean="0"/>
              <a:t>If the user enters an elevator, the tracking algorithm detects that by observing the RSS and acceleration values</a:t>
            </a:r>
            <a:endParaRPr lang="en-US" sz="2400" dirty="0"/>
          </a:p>
        </p:txBody>
      </p:sp>
      <p:sp>
        <p:nvSpPr>
          <p:cNvPr id="9" name="Rounded Rectangle 8"/>
          <p:cNvSpPr/>
          <p:nvPr/>
        </p:nvSpPr>
        <p:spPr>
          <a:xfrm>
            <a:off x="87086" y="6407819"/>
            <a:ext cx="457200" cy="17116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27</a:t>
            </a:r>
            <a:endParaRPr lang="en-US" sz="1600" b="1" dirty="0"/>
          </a:p>
        </p:txBody>
      </p:sp>
      <p:sp>
        <p:nvSpPr>
          <p:cNvPr id="10" name="Rounded Rectangle 9"/>
          <p:cNvSpPr/>
          <p:nvPr/>
        </p:nvSpPr>
        <p:spPr>
          <a:xfrm>
            <a:off x="87086" y="6578981"/>
            <a:ext cx="457200" cy="2790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smtClean="0"/>
              <a:t>39</a:t>
            </a:r>
            <a:endParaRPr lang="en-US" sz="1600" b="1" dirty="0"/>
          </a:p>
        </p:txBody>
      </p:sp>
      <p:pic>
        <p:nvPicPr>
          <p:cNvPr id="13" name="Picture 1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67348" y="1793810"/>
            <a:ext cx="2792400" cy="1781174"/>
          </a:xfrm>
          <a:prstGeom prst="rect">
            <a:avLst/>
          </a:prstGeom>
          <a:noFill/>
          <a:ln>
            <a:noFill/>
          </a:ln>
        </p:spPr>
      </p:pic>
      <p:pic>
        <p:nvPicPr>
          <p:cNvPr id="14" name="Picture 1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92749" y="4289144"/>
            <a:ext cx="2666998" cy="1593686"/>
          </a:xfrm>
          <a:prstGeom prst="rect">
            <a:avLst/>
          </a:prstGeom>
          <a:noFill/>
          <a:ln>
            <a:noFill/>
          </a:ln>
        </p:spPr>
      </p:pic>
      <p:sp>
        <p:nvSpPr>
          <p:cNvPr id="4" name="TextBox 3"/>
          <p:cNvSpPr txBox="1"/>
          <p:nvPr/>
        </p:nvSpPr>
        <p:spPr>
          <a:xfrm>
            <a:off x="6148261" y="1481441"/>
            <a:ext cx="3030573" cy="338554"/>
          </a:xfrm>
          <a:prstGeom prst="rect">
            <a:avLst/>
          </a:prstGeom>
          <a:noFill/>
        </p:spPr>
        <p:txBody>
          <a:bodyPr wrap="none" rtlCol="0">
            <a:spAutoFit/>
          </a:bodyPr>
          <a:lstStyle/>
          <a:p>
            <a:r>
              <a:rPr lang="en-US" sz="1600" dirty="0" smtClean="0"/>
              <a:t>RSS inside and outside an elevator</a:t>
            </a:r>
            <a:endParaRPr lang="en-US" sz="1600" dirty="0"/>
          </a:p>
        </p:txBody>
      </p:sp>
      <p:sp>
        <p:nvSpPr>
          <p:cNvPr id="15" name="TextBox 14"/>
          <p:cNvSpPr txBox="1"/>
          <p:nvPr/>
        </p:nvSpPr>
        <p:spPr>
          <a:xfrm>
            <a:off x="6643200" y="3968891"/>
            <a:ext cx="2406749" cy="338554"/>
          </a:xfrm>
          <a:prstGeom prst="rect">
            <a:avLst/>
          </a:prstGeom>
          <a:noFill/>
        </p:spPr>
        <p:txBody>
          <a:bodyPr wrap="none" rtlCol="0">
            <a:spAutoFit/>
          </a:bodyPr>
          <a:lstStyle/>
          <a:p>
            <a:r>
              <a:rPr lang="en-US" sz="1600" dirty="0" smtClean="0"/>
              <a:t>Acceleration in an elevator</a:t>
            </a:r>
            <a:endParaRPr lang="en-US" sz="1600" dirty="0"/>
          </a:p>
        </p:txBody>
      </p:sp>
    </p:spTree>
    <p:extLst>
      <p:ext uri="{BB962C8B-B14F-4D97-AF65-F5344CB8AC3E}">
        <p14:creationId xmlns:p14="http://schemas.microsoft.com/office/powerpoint/2010/main" val="34378414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8438"/>
            <a:ext cx="8229600" cy="715962"/>
          </a:xfrm>
        </p:spPr>
        <p:txBody>
          <a:bodyPr>
            <a:normAutofit/>
          </a:bodyPr>
          <a:lstStyle/>
          <a:p>
            <a:pPr algn="l"/>
            <a:r>
              <a:rPr lang="en-US" sz="3000" dirty="0"/>
              <a:t>Phase 3. </a:t>
            </a:r>
            <a:r>
              <a:rPr lang="en-US" sz="3000" dirty="0" smtClean="0"/>
              <a:t>Feedback System</a:t>
            </a:r>
            <a:endParaRPr lang="en-US" sz="3000" dirty="0"/>
          </a:p>
        </p:txBody>
      </p:sp>
      <p:sp>
        <p:nvSpPr>
          <p:cNvPr id="9" name="Rounded Rectangle 8"/>
          <p:cNvSpPr/>
          <p:nvPr/>
        </p:nvSpPr>
        <p:spPr>
          <a:xfrm>
            <a:off x="87086" y="6407819"/>
            <a:ext cx="457200" cy="17116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28</a:t>
            </a:r>
            <a:endParaRPr lang="en-US" sz="1600" b="1" dirty="0"/>
          </a:p>
        </p:txBody>
      </p:sp>
      <p:sp>
        <p:nvSpPr>
          <p:cNvPr id="10" name="Rounded Rectangle 9"/>
          <p:cNvSpPr/>
          <p:nvPr/>
        </p:nvSpPr>
        <p:spPr>
          <a:xfrm>
            <a:off x="87086" y="6578981"/>
            <a:ext cx="457200" cy="2790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smtClean="0"/>
              <a:t>39</a:t>
            </a:r>
            <a:endParaRPr lang="en-US" sz="1600" b="1" dirty="0"/>
          </a:p>
        </p:txBody>
      </p:sp>
      <p:sp>
        <p:nvSpPr>
          <p:cNvPr id="4" name="Rectangle 3"/>
          <p:cNvSpPr/>
          <p:nvPr/>
        </p:nvSpPr>
        <p:spPr>
          <a:xfrm>
            <a:off x="87086" y="1511864"/>
            <a:ext cx="3600994" cy="1785104"/>
          </a:xfrm>
          <a:prstGeom prst="rect">
            <a:avLst/>
          </a:prstGeom>
        </p:spPr>
        <p:txBody>
          <a:bodyPr wrap="square">
            <a:spAutoFit/>
          </a:bodyPr>
          <a:lstStyle/>
          <a:p>
            <a:r>
              <a:rPr lang="en-US" sz="2200" dirty="0" smtClean="0"/>
              <a:t>Feedback system is </a:t>
            </a:r>
            <a:r>
              <a:rPr lang="en-US" sz="2200" dirty="0"/>
              <a:t>used to automatically update the database and enhance the accuracy of the floor plan by storing the </a:t>
            </a:r>
            <a:r>
              <a:rPr lang="en-US" sz="2200" dirty="0" smtClean="0"/>
              <a:t>users’ trajectories</a:t>
            </a:r>
            <a:endParaRPr lang="en-US" sz="2200" dirty="0"/>
          </a:p>
        </p:txBody>
      </p:sp>
      <p:pic>
        <p:nvPicPr>
          <p:cNvPr id="16" name="Picture 15"/>
          <p:cNvPicPr/>
          <p:nvPr/>
        </p:nvPicPr>
        <p:blipFill>
          <a:blip r:embed="rId3">
            <a:extLst>
              <a:ext uri="{28A0092B-C50C-407E-A947-70E740481C1C}">
                <a14:useLocalDpi xmlns:a14="http://schemas.microsoft.com/office/drawing/2010/main" val="0"/>
              </a:ext>
            </a:extLst>
          </a:blip>
          <a:stretch>
            <a:fillRect/>
          </a:stretch>
        </p:blipFill>
        <p:spPr>
          <a:xfrm>
            <a:off x="1340577" y="4729988"/>
            <a:ext cx="3284220" cy="1488649"/>
          </a:xfrm>
          <a:prstGeom prst="rect">
            <a:avLst/>
          </a:prstGeom>
          <a:ln>
            <a:solidFill>
              <a:schemeClr val="tx1"/>
            </a:solidFill>
          </a:ln>
        </p:spPr>
      </p:pic>
      <p:pic>
        <p:nvPicPr>
          <p:cNvPr id="17" name="Picture 16"/>
          <p:cNvPicPr/>
          <p:nvPr/>
        </p:nvPicPr>
        <p:blipFill>
          <a:blip r:embed="rId4">
            <a:extLst>
              <a:ext uri="{28A0092B-C50C-407E-A947-70E740481C1C}">
                <a14:useLocalDpi xmlns:a14="http://schemas.microsoft.com/office/drawing/2010/main" val="0"/>
              </a:ext>
            </a:extLst>
          </a:blip>
          <a:stretch>
            <a:fillRect/>
          </a:stretch>
        </p:blipFill>
        <p:spPr>
          <a:xfrm>
            <a:off x="4758689" y="4763818"/>
            <a:ext cx="3429000" cy="1454819"/>
          </a:xfrm>
          <a:prstGeom prst="rect">
            <a:avLst/>
          </a:prstGeom>
          <a:ln>
            <a:solidFill>
              <a:schemeClr val="tx1"/>
            </a:solidFill>
          </a:ln>
        </p:spPr>
      </p:pic>
      <p:sp>
        <p:nvSpPr>
          <p:cNvPr id="18" name="TextBox 17"/>
          <p:cNvSpPr txBox="1"/>
          <p:nvPr/>
        </p:nvSpPr>
        <p:spPr>
          <a:xfrm>
            <a:off x="917192" y="6183775"/>
            <a:ext cx="3945183" cy="338554"/>
          </a:xfrm>
          <a:prstGeom prst="rect">
            <a:avLst/>
          </a:prstGeom>
          <a:noFill/>
        </p:spPr>
        <p:txBody>
          <a:bodyPr wrap="none" rtlCol="0">
            <a:spAutoFit/>
          </a:bodyPr>
          <a:lstStyle/>
          <a:p>
            <a:r>
              <a:rPr lang="en-US" sz="1600" dirty="0" smtClean="0"/>
              <a:t>Updating the position of the reference points</a:t>
            </a:r>
            <a:endParaRPr lang="en-US" sz="1600" dirty="0"/>
          </a:p>
        </p:txBody>
      </p:sp>
      <p:sp>
        <p:nvSpPr>
          <p:cNvPr id="19" name="TextBox 18"/>
          <p:cNvSpPr txBox="1"/>
          <p:nvPr/>
        </p:nvSpPr>
        <p:spPr>
          <a:xfrm>
            <a:off x="5257800" y="6148912"/>
            <a:ext cx="2628925" cy="338554"/>
          </a:xfrm>
          <a:prstGeom prst="rect">
            <a:avLst/>
          </a:prstGeom>
          <a:noFill/>
        </p:spPr>
        <p:txBody>
          <a:bodyPr wrap="none" rtlCol="0">
            <a:spAutoFit/>
          </a:bodyPr>
          <a:lstStyle/>
          <a:p>
            <a:r>
              <a:rPr lang="en-US" sz="1600" dirty="0" smtClean="0"/>
              <a:t>Updating the initial floor plan</a:t>
            </a:r>
            <a:endParaRPr lang="en-US" sz="1600" dirty="0"/>
          </a:p>
        </p:txBody>
      </p:sp>
      <p:pic>
        <p:nvPicPr>
          <p:cNvPr id="13" name="Picture 12"/>
          <p:cNvPicPr>
            <a:picLocks noChangeAspect="1"/>
          </p:cNvPicPr>
          <p:nvPr/>
        </p:nvPicPr>
        <p:blipFill>
          <a:blip r:embed="rId5"/>
          <a:stretch>
            <a:fillRect/>
          </a:stretch>
        </p:blipFill>
        <p:spPr>
          <a:xfrm>
            <a:off x="3688080" y="914400"/>
            <a:ext cx="4781131" cy="3815588"/>
          </a:xfrm>
          <a:prstGeom prst="rect">
            <a:avLst/>
          </a:prstGeom>
        </p:spPr>
      </p:pic>
      <p:sp>
        <p:nvSpPr>
          <p:cNvPr id="23" name="Rectangle 22"/>
          <p:cNvSpPr/>
          <p:nvPr/>
        </p:nvSpPr>
        <p:spPr>
          <a:xfrm>
            <a:off x="5399926" y="4380131"/>
            <a:ext cx="3013633" cy="2674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410200" y="3978788"/>
            <a:ext cx="2982811" cy="352710"/>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4047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childTnLst>
                                </p:cTn>
                              </p:par>
                              <p:par>
                                <p:cTn id="14" presetID="26" presetClass="emph" presetSubtype="0" repeatCount="indefinite" fill="hold" grpId="1" nodeType="withEffect">
                                  <p:stCondLst>
                                    <p:cond delay="0"/>
                                  </p:stCondLst>
                                  <p:endCondLst>
                                    <p:cond evt="onNext" delay="0">
                                      <p:tgtEl>
                                        <p:sldTgt/>
                                      </p:tgtEl>
                                    </p:cond>
                                  </p:endCondLst>
                                  <p:childTnLst>
                                    <p:animEffect transition="out" filter="fade">
                                      <p:cBhvr>
                                        <p:cTn id="15" dur="500" tmFilter="0, 0; .2, .5; .8, .5; 1, 0"/>
                                        <p:tgtEl>
                                          <p:spTgt spid="23"/>
                                        </p:tgtEl>
                                      </p:cBhvr>
                                    </p:animEffect>
                                    <p:animScale>
                                      <p:cBhvr>
                                        <p:cTn id="16" dur="250" autoRev="1" fill="hold"/>
                                        <p:tgtEl>
                                          <p:spTgt spid="23"/>
                                        </p:tgtEl>
                                      </p:cBhvr>
                                      <p:by x="105000" y="105000"/>
                                    </p:animScale>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8" grpId="0"/>
      <p:bldP spid="19" grpId="0"/>
      <p:bldP spid="23" grpId="0" animBg="1"/>
      <p:bldP spid="23" grpId="1" animBg="1"/>
      <p:bldP spid="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7772400" cy="685800"/>
          </a:xfrm>
        </p:spPr>
        <p:txBody>
          <a:bodyPr>
            <a:noAutofit/>
          </a:bodyPr>
          <a:lstStyle/>
          <a:p>
            <a:pPr algn="l"/>
            <a:r>
              <a:rPr lang="en-US" sz="3000" dirty="0" smtClean="0"/>
              <a:t>Introduction 	</a:t>
            </a:r>
            <a:endParaRPr lang="en-US" sz="3000" dirty="0"/>
          </a:p>
        </p:txBody>
      </p:sp>
      <p:sp>
        <p:nvSpPr>
          <p:cNvPr id="3" name="Content Placeholder 2"/>
          <p:cNvSpPr>
            <a:spLocks noGrp="1"/>
          </p:cNvSpPr>
          <p:nvPr>
            <p:ph idx="1"/>
          </p:nvPr>
        </p:nvSpPr>
        <p:spPr>
          <a:xfrm>
            <a:off x="110203" y="985923"/>
            <a:ext cx="9220200" cy="4681001"/>
          </a:xfrm>
        </p:spPr>
        <p:txBody>
          <a:bodyPr>
            <a:noAutofit/>
          </a:bodyPr>
          <a:lstStyle/>
          <a:p>
            <a:r>
              <a:rPr lang="en-US" sz="2400" dirty="0"/>
              <a:t>People spend most of their </a:t>
            </a:r>
            <a:r>
              <a:rPr lang="en-US" sz="2400" dirty="0" smtClean="0"/>
              <a:t>time indoors</a:t>
            </a:r>
            <a:r>
              <a:rPr lang="en-US" sz="2400" dirty="0"/>
              <a:t>, e.g</a:t>
            </a:r>
            <a:r>
              <a:rPr lang="en-US" sz="2400" dirty="0" smtClean="0"/>
              <a:t>., </a:t>
            </a:r>
            <a:r>
              <a:rPr lang="en-US" sz="2400" dirty="0"/>
              <a:t>shopping </a:t>
            </a:r>
            <a:r>
              <a:rPr lang="en-US" sz="2400" dirty="0" smtClean="0"/>
              <a:t>malls, libraries</a:t>
            </a:r>
            <a:r>
              <a:rPr lang="en-US" sz="2400" dirty="0"/>
              <a:t>, airports, </a:t>
            </a:r>
            <a:r>
              <a:rPr lang="en-US" sz="2400" dirty="0" smtClean="0"/>
              <a:t>university campuses [1]</a:t>
            </a:r>
          </a:p>
          <a:p>
            <a:r>
              <a:rPr lang="en-US" sz="2400" dirty="0"/>
              <a:t>Massive availability of </a:t>
            </a:r>
            <a:r>
              <a:rPr lang="en-US" sz="2400" dirty="0" smtClean="0"/>
              <a:t>mobile devices </a:t>
            </a:r>
            <a:r>
              <a:rPr lang="en-US" sz="2400" dirty="0"/>
              <a:t>with wireless </a:t>
            </a:r>
            <a:r>
              <a:rPr lang="en-US" sz="2400" dirty="0" smtClean="0"/>
              <a:t>connectivity</a:t>
            </a:r>
          </a:p>
          <a:p>
            <a:r>
              <a:rPr lang="en-US" sz="2400" dirty="0"/>
              <a:t>GPS signals are </a:t>
            </a:r>
            <a:r>
              <a:rPr lang="en-US" sz="2400" dirty="0" smtClean="0"/>
              <a:t>unavailable and infeasible </a:t>
            </a:r>
            <a:r>
              <a:rPr lang="en-US" sz="2400" dirty="0"/>
              <a:t>in indoor </a:t>
            </a:r>
            <a:r>
              <a:rPr lang="en-US" sz="2400" dirty="0" smtClean="0"/>
              <a:t>environment [1]</a:t>
            </a:r>
            <a:endParaRPr lang="en-US" sz="2400" dirty="0"/>
          </a:p>
          <a:p>
            <a:r>
              <a:rPr lang="en-US" sz="2400" dirty="0"/>
              <a:t>Interest in indoor </a:t>
            </a:r>
            <a:r>
              <a:rPr lang="en-US" sz="2400" dirty="0" smtClean="0"/>
              <a:t>location-aware applications</a:t>
            </a:r>
            <a:r>
              <a:rPr lang="en-US" sz="2400" dirty="0"/>
              <a:t>, e.g</a:t>
            </a:r>
            <a:r>
              <a:rPr lang="en-US" sz="2400" dirty="0" smtClean="0"/>
              <a:t>., in-building guidance</a:t>
            </a:r>
            <a:r>
              <a:rPr lang="en-US" sz="2400" dirty="0"/>
              <a:t>, asset tracking, </a:t>
            </a:r>
            <a:r>
              <a:rPr lang="en-US" sz="2400" dirty="0" smtClean="0"/>
              <a:t>event detection</a:t>
            </a:r>
            <a:endParaRPr lang="en-US" sz="2400" dirty="0"/>
          </a:p>
        </p:txBody>
      </p:sp>
      <p:sp>
        <p:nvSpPr>
          <p:cNvPr id="6" name="Rounded Rectangle 5"/>
          <p:cNvSpPr/>
          <p:nvPr/>
        </p:nvSpPr>
        <p:spPr>
          <a:xfrm>
            <a:off x="87086" y="6407819"/>
            <a:ext cx="457200" cy="17116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2</a:t>
            </a:r>
            <a:endParaRPr lang="en-US" sz="1600" b="1" dirty="0"/>
          </a:p>
        </p:txBody>
      </p:sp>
      <p:sp>
        <p:nvSpPr>
          <p:cNvPr id="7" name="Rounded Rectangle 6"/>
          <p:cNvSpPr/>
          <p:nvPr/>
        </p:nvSpPr>
        <p:spPr>
          <a:xfrm>
            <a:off x="87086" y="6578981"/>
            <a:ext cx="457200" cy="2790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smtClean="0"/>
              <a:t>39</a:t>
            </a:r>
            <a:endParaRPr lang="en-US" sz="1600" b="1" dirty="0"/>
          </a:p>
        </p:txBody>
      </p:sp>
      <p:pic>
        <p:nvPicPr>
          <p:cNvPr id="8" name="Content Placeholder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5272" y="3982385"/>
            <a:ext cx="6005946" cy="1933591"/>
          </a:xfrm>
          <a:prstGeom prst="rect">
            <a:avLst/>
          </a:prstGeom>
        </p:spPr>
      </p:pic>
      <p:sp>
        <p:nvSpPr>
          <p:cNvPr id="4" name="Rectangle 3"/>
          <p:cNvSpPr/>
          <p:nvPr/>
        </p:nvSpPr>
        <p:spPr>
          <a:xfrm>
            <a:off x="4990050" y="5886585"/>
            <a:ext cx="2712089" cy="369332"/>
          </a:xfrm>
          <a:prstGeom prst="rect">
            <a:avLst/>
          </a:prstGeom>
        </p:spPr>
        <p:txBody>
          <a:bodyPr wrap="none">
            <a:spAutoFit/>
          </a:bodyPr>
          <a:lstStyle/>
          <a:p>
            <a:pPr algn="ctr"/>
            <a:r>
              <a:rPr lang="en-US" b="1" dirty="0"/>
              <a:t>User Position in an Airport</a:t>
            </a:r>
          </a:p>
        </p:txBody>
      </p:sp>
      <p:sp>
        <p:nvSpPr>
          <p:cNvPr id="9" name="Rectangle 8"/>
          <p:cNvSpPr/>
          <p:nvPr/>
        </p:nvSpPr>
        <p:spPr>
          <a:xfrm>
            <a:off x="1425395" y="5915976"/>
            <a:ext cx="3274743" cy="369332"/>
          </a:xfrm>
          <a:prstGeom prst="rect">
            <a:avLst/>
          </a:prstGeom>
        </p:spPr>
        <p:txBody>
          <a:bodyPr wrap="none">
            <a:spAutoFit/>
          </a:bodyPr>
          <a:lstStyle/>
          <a:p>
            <a:pPr algn="ctr"/>
            <a:r>
              <a:rPr lang="en-US" b="1" dirty="0"/>
              <a:t>User Position in </a:t>
            </a:r>
            <a:r>
              <a:rPr lang="en-US" b="1" dirty="0" smtClean="0"/>
              <a:t>a Shopping Mall</a:t>
            </a:r>
            <a:endParaRPr lang="en-US" b="1" dirty="0"/>
          </a:p>
        </p:txBody>
      </p:sp>
    </p:spTree>
    <p:extLst>
      <p:ext uri="{BB962C8B-B14F-4D97-AF65-F5344CB8AC3E}">
        <p14:creationId xmlns:p14="http://schemas.microsoft.com/office/powerpoint/2010/main" val="32155443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229600" cy="1143000"/>
          </a:xfrm>
        </p:spPr>
        <p:txBody>
          <a:bodyPr>
            <a:normAutofit/>
          </a:bodyPr>
          <a:lstStyle/>
          <a:p>
            <a:pPr algn="l"/>
            <a:r>
              <a:rPr lang="en-US" sz="3000" dirty="0"/>
              <a:t>Implementation and Results</a:t>
            </a:r>
          </a:p>
        </p:txBody>
      </p:sp>
      <p:sp>
        <p:nvSpPr>
          <p:cNvPr id="3" name="Content Placeholder 2"/>
          <p:cNvSpPr>
            <a:spLocks noGrp="1"/>
          </p:cNvSpPr>
          <p:nvPr>
            <p:ph idx="1"/>
          </p:nvPr>
        </p:nvSpPr>
        <p:spPr>
          <a:xfrm>
            <a:off x="346166" y="918409"/>
            <a:ext cx="8229600" cy="5638800"/>
          </a:xfrm>
        </p:spPr>
        <p:txBody>
          <a:bodyPr>
            <a:normAutofit/>
          </a:bodyPr>
          <a:lstStyle/>
          <a:p>
            <a:pPr marL="0" indent="0" algn="just">
              <a:buNone/>
            </a:pPr>
            <a:r>
              <a:rPr lang="en-US" sz="2400" b="1" dirty="0" smtClean="0"/>
              <a:t>Experimental environments: </a:t>
            </a:r>
          </a:p>
          <a:p>
            <a:pPr algn="just"/>
            <a:r>
              <a:rPr lang="en-US" sz="2400" dirty="0" smtClean="0"/>
              <a:t>N1 Building  from 7</a:t>
            </a:r>
            <a:r>
              <a:rPr lang="en-US" sz="2400" baseline="30000" dirty="0" smtClean="0"/>
              <a:t>th</a:t>
            </a:r>
            <a:r>
              <a:rPr lang="en-US" sz="2400" dirty="0" smtClean="0"/>
              <a:t> to 9</a:t>
            </a:r>
            <a:r>
              <a:rPr lang="en-US" sz="2400" baseline="30000" dirty="0" smtClean="0"/>
              <a:t>th</a:t>
            </a:r>
            <a:r>
              <a:rPr lang="en-US" sz="2400" dirty="0" smtClean="0"/>
              <a:t> floors at KAIST</a:t>
            </a:r>
          </a:p>
          <a:p>
            <a:pPr lvl="1" algn="just"/>
            <a:r>
              <a:rPr lang="en-US" sz="2200" dirty="0" smtClean="0"/>
              <a:t>8 reference points each</a:t>
            </a:r>
          </a:p>
          <a:p>
            <a:pPr lvl="1" algn="just"/>
            <a:r>
              <a:rPr lang="en-US" sz="2200" dirty="0"/>
              <a:t>Average distance between each two reference points is 17 m</a:t>
            </a:r>
          </a:p>
          <a:p>
            <a:pPr lvl="1" algn="just"/>
            <a:r>
              <a:rPr lang="en-US" sz="2200" dirty="0"/>
              <a:t>Dimension: W: 30 m, L : 70 m</a:t>
            </a:r>
          </a:p>
          <a:p>
            <a:pPr algn="just"/>
            <a:r>
              <a:rPr lang="en-US" sz="2400" dirty="0"/>
              <a:t>CS Building 1st and 2nd floors at KAIST</a:t>
            </a:r>
          </a:p>
          <a:p>
            <a:pPr lvl="1" algn="just"/>
            <a:r>
              <a:rPr lang="en-US" sz="2200" dirty="0"/>
              <a:t>8 and 7 reference points respectively</a:t>
            </a:r>
          </a:p>
          <a:p>
            <a:pPr lvl="1" algn="just"/>
            <a:r>
              <a:rPr lang="en-US" sz="2200" dirty="0"/>
              <a:t>Average distance between each two reference points is 20 m</a:t>
            </a:r>
          </a:p>
          <a:p>
            <a:pPr lvl="1" algn="just"/>
            <a:r>
              <a:rPr lang="en-US" sz="2200" dirty="0"/>
              <a:t>Dimension: W: 60 m, L : 120 m</a:t>
            </a:r>
          </a:p>
          <a:p>
            <a:pPr algn="just"/>
            <a:r>
              <a:rPr lang="en-US" sz="2400" dirty="0"/>
              <a:t>KI Building 1st floor at KAIST</a:t>
            </a:r>
          </a:p>
          <a:p>
            <a:pPr lvl="1" algn="just"/>
            <a:r>
              <a:rPr lang="en-US" sz="2200" dirty="0"/>
              <a:t>2 reference points, we installed 3 more</a:t>
            </a:r>
          </a:p>
          <a:p>
            <a:pPr lvl="1" algn="just"/>
            <a:r>
              <a:rPr lang="en-US" sz="2200" dirty="0"/>
              <a:t>Average distance between each two reference points is 20 m</a:t>
            </a:r>
          </a:p>
          <a:p>
            <a:pPr lvl="1" algn="just"/>
            <a:r>
              <a:rPr lang="en-US" sz="2200" dirty="0"/>
              <a:t>Dimension: W: 85 m, L : 80 m</a:t>
            </a:r>
          </a:p>
          <a:p>
            <a:pPr algn="just"/>
            <a:endParaRPr lang="en-US" sz="2000" dirty="0" smtClean="0"/>
          </a:p>
          <a:p>
            <a:pPr algn="just"/>
            <a:endParaRPr lang="en-US" sz="2000" dirty="0"/>
          </a:p>
        </p:txBody>
      </p:sp>
      <p:sp>
        <p:nvSpPr>
          <p:cNvPr id="5" name="Rounded Rectangle 4"/>
          <p:cNvSpPr/>
          <p:nvPr/>
        </p:nvSpPr>
        <p:spPr>
          <a:xfrm>
            <a:off x="87086" y="6407819"/>
            <a:ext cx="457200" cy="17116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29</a:t>
            </a:r>
            <a:endParaRPr lang="en-US" sz="1600" b="1" dirty="0"/>
          </a:p>
        </p:txBody>
      </p:sp>
      <p:sp>
        <p:nvSpPr>
          <p:cNvPr id="6" name="Rounded Rectangle 5"/>
          <p:cNvSpPr/>
          <p:nvPr/>
        </p:nvSpPr>
        <p:spPr>
          <a:xfrm>
            <a:off x="87086" y="6578981"/>
            <a:ext cx="457200" cy="2790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smtClean="0"/>
              <a:t>39</a:t>
            </a:r>
            <a:endParaRPr lang="en-US" sz="1600" b="1" dirty="0"/>
          </a:p>
        </p:txBody>
      </p:sp>
    </p:spTree>
    <p:extLst>
      <p:ext uri="{BB962C8B-B14F-4D97-AF65-F5344CB8AC3E}">
        <p14:creationId xmlns:p14="http://schemas.microsoft.com/office/powerpoint/2010/main" val="4155426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a:bodyPr>
          <a:lstStyle/>
          <a:p>
            <a:pPr algn="l"/>
            <a:r>
              <a:rPr lang="en-US" sz="3000" dirty="0"/>
              <a:t>Phase </a:t>
            </a:r>
            <a:r>
              <a:rPr lang="en-US" sz="3000" dirty="0" smtClean="0"/>
              <a:t>1. Floor Plan Construction (1)</a:t>
            </a:r>
            <a:endParaRPr lang="en-US" sz="3000" dirty="0"/>
          </a:p>
        </p:txBody>
      </p:sp>
      <p:sp>
        <p:nvSpPr>
          <p:cNvPr id="7" name="Rounded Rectangle 6"/>
          <p:cNvSpPr/>
          <p:nvPr/>
        </p:nvSpPr>
        <p:spPr>
          <a:xfrm>
            <a:off x="3505200" y="3629678"/>
            <a:ext cx="3200400" cy="31654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Detecting Reference </a:t>
            </a:r>
            <a:r>
              <a:rPr lang="en-US" dirty="0" smtClean="0"/>
              <a:t>Point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626868595"/>
              </p:ext>
            </p:extLst>
          </p:nvPr>
        </p:nvGraphicFramePr>
        <p:xfrm>
          <a:off x="3505200" y="4038600"/>
          <a:ext cx="5377454" cy="2194560"/>
        </p:xfrm>
        <a:graphic>
          <a:graphicData uri="http://schemas.openxmlformats.org/drawingml/2006/table">
            <a:tbl>
              <a:tblPr firstRow="1" firstCol="1" bandRow="1">
                <a:tableStyleId>{5C22544A-7EE6-4342-B048-85BDC9FD1C3A}</a:tableStyleId>
              </a:tblPr>
              <a:tblGrid>
                <a:gridCol w="916686"/>
                <a:gridCol w="1725486"/>
                <a:gridCol w="1691414"/>
                <a:gridCol w="1043868"/>
              </a:tblGrid>
              <a:tr h="278130">
                <a:tc>
                  <a:txBody>
                    <a:bodyPr/>
                    <a:lstStyle/>
                    <a:p>
                      <a:pPr marL="0" marR="0" algn="ctr" latinLnBrk="1">
                        <a:spcBef>
                          <a:spcPts val="800"/>
                        </a:spcBef>
                        <a:spcAft>
                          <a:spcPts val="400"/>
                        </a:spcAft>
                        <a:tabLst>
                          <a:tab pos="137160" algn="l"/>
                        </a:tabLst>
                      </a:pPr>
                      <a:r>
                        <a:rPr lang="en-US" sz="1800" kern="100" spc="-5" dirty="0">
                          <a:effectLst/>
                        </a:rPr>
                        <a:t>Floor</a:t>
                      </a:r>
                      <a:endParaRPr lang="en-US" sz="1800" kern="100" dirty="0">
                        <a:effectLst/>
                        <a:latin typeface="Times New Roman" panose="02020603050405020304" pitchFamily="18" charset="0"/>
                        <a:ea typeface="BatangChe" panose="02030609000101010101" pitchFamily="49" charset="-127"/>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0"/>
                        </a:spcBef>
                        <a:spcAft>
                          <a:spcPts val="0"/>
                        </a:spcAft>
                        <a:tabLst>
                          <a:tab pos="137160" algn="l"/>
                        </a:tabLst>
                      </a:pPr>
                      <a:r>
                        <a:rPr lang="en-US" sz="1800" kern="100" spc="-5" dirty="0">
                          <a:effectLst/>
                        </a:rPr>
                        <a:t>No. of  </a:t>
                      </a:r>
                      <a:endParaRPr lang="en-US" sz="1800" kern="100" spc="-5" dirty="0" smtClean="0">
                        <a:effectLst/>
                      </a:endParaRPr>
                    </a:p>
                    <a:p>
                      <a:pPr marL="0" marR="0" algn="ctr" latinLnBrk="1">
                        <a:spcBef>
                          <a:spcPts val="0"/>
                        </a:spcBef>
                        <a:spcAft>
                          <a:spcPts val="0"/>
                        </a:spcAft>
                        <a:tabLst>
                          <a:tab pos="137160" algn="l"/>
                        </a:tabLst>
                      </a:pPr>
                      <a:r>
                        <a:rPr lang="en-US" sz="1800" kern="100" spc="-5" dirty="0" smtClean="0">
                          <a:effectLst/>
                        </a:rPr>
                        <a:t>reference </a:t>
                      </a:r>
                      <a:r>
                        <a:rPr lang="en-US" sz="1800" kern="100" spc="-5" dirty="0">
                          <a:effectLst/>
                        </a:rPr>
                        <a:t>points</a:t>
                      </a:r>
                      <a:endParaRPr lang="en-US" sz="1800" kern="100" dirty="0">
                        <a:effectLst/>
                        <a:latin typeface="Times New Roman" panose="02020603050405020304" pitchFamily="18" charset="0"/>
                        <a:ea typeface="BatangChe" panose="02030609000101010101" pitchFamily="49" charset="-127"/>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0"/>
                        </a:spcBef>
                        <a:spcAft>
                          <a:spcPts val="0"/>
                        </a:spcAft>
                        <a:tabLst>
                          <a:tab pos="137160" algn="l"/>
                        </a:tabLst>
                      </a:pPr>
                      <a:r>
                        <a:rPr lang="en-US" sz="1800" kern="100" spc="-5" dirty="0">
                          <a:effectLst/>
                        </a:rPr>
                        <a:t>No. of detected </a:t>
                      </a:r>
                      <a:endParaRPr lang="en-US" sz="1800" kern="100" spc="-5" dirty="0" smtClean="0">
                        <a:effectLst/>
                      </a:endParaRPr>
                    </a:p>
                    <a:p>
                      <a:pPr marL="0" marR="0" algn="ctr" latinLnBrk="1">
                        <a:spcBef>
                          <a:spcPts val="0"/>
                        </a:spcBef>
                        <a:spcAft>
                          <a:spcPts val="0"/>
                        </a:spcAft>
                        <a:tabLst>
                          <a:tab pos="137160" algn="l"/>
                        </a:tabLst>
                      </a:pPr>
                      <a:r>
                        <a:rPr lang="en-US" sz="1800" kern="100" spc="-5" dirty="0" smtClean="0">
                          <a:effectLst/>
                        </a:rPr>
                        <a:t>reference points</a:t>
                      </a:r>
                      <a:endParaRPr lang="en-US" sz="1800" kern="100" dirty="0">
                        <a:effectLst/>
                        <a:latin typeface="Times New Roman" panose="02020603050405020304" pitchFamily="18" charset="0"/>
                        <a:ea typeface="BatangChe" panose="02030609000101010101" pitchFamily="49" charset="-127"/>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0"/>
                        </a:spcBef>
                        <a:spcAft>
                          <a:spcPts val="0"/>
                        </a:spcAft>
                        <a:tabLst>
                          <a:tab pos="137160" algn="l"/>
                        </a:tabLst>
                      </a:pPr>
                      <a:r>
                        <a:rPr lang="en-US" sz="1800" kern="100" spc="-5" dirty="0">
                          <a:effectLst/>
                        </a:rPr>
                        <a:t>Avg. </a:t>
                      </a:r>
                      <a:endParaRPr lang="en-US" sz="1800" kern="100" spc="-5" dirty="0" smtClean="0">
                        <a:effectLst/>
                      </a:endParaRPr>
                    </a:p>
                    <a:p>
                      <a:pPr marL="0" marR="0" algn="ctr" latinLnBrk="1">
                        <a:spcBef>
                          <a:spcPts val="0"/>
                        </a:spcBef>
                        <a:spcAft>
                          <a:spcPts val="0"/>
                        </a:spcAft>
                        <a:tabLst>
                          <a:tab pos="137160" algn="l"/>
                        </a:tabLst>
                      </a:pPr>
                      <a:r>
                        <a:rPr lang="en-US" sz="1800" kern="100" spc="-5" dirty="0" smtClean="0">
                          <a:effectLst/>
                        </a:rPr>
                        <a:t> </a:t>
                      </a:r>
                      <a:r>
                        <a:rPr lang="en-US" sz="1800" kern="100" spc="-5" dirty="0">
                          <a:effectLst/>
                        </a:rPr>
                        <a:t>error (m)</a:t>
                      </a:r>
                      <a:endParaRPr lang="en-US" sz="1800" kern="100" dirty="0">
                        <a:effectLst/>
                        <a:latin typeface="Times New Roman" panose="02020603050405020304" pitchFamily="18" charset="0"/>
                        <a:ea typeface="BatangChe" panose="02030609000101010101" pitchFamily="49" charset="-127"/>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algn="ctr" latinLnBrk="1">
                        <a:spcBef>
                          <a:spcPts val="800"/>
                        </a:spcBef>
                        <a:spcAft>
                          <a:spcPts val="400"/>
                        </a:spcAft>
                        <a:tabLst>
                          <a:tab pos="137160" algn="l"/>
                        </a:tabLst>
                      </a:pPr>
                      <a:r>
                        <a:rPr lang="en-US" sz="1800" kern="100" spc="-5">
                          <a:effectLst/>
                        </a:rPr>
                        <a:t>N1 9</a:t>
                      </a:r>
                      <a:r>
                        <a:rPr lang="en-US" sz="1800" kern="100" spc="-5" baseline="30000">
                          <a:effectLst/>
                        </a:rPr>
                        <a:t>th</a:t>
                      </a:r>
                      <a:r>
                        <a:rPr lang="en-US" sz="1800" kern="100" spc="-5">
                          <a:effectLst/>
                        </a:rPr>
                        <a:t> F</a:t>
                      </a:r>
                      <a:endParaRPr lang="en-US" sz="1800" kern="100">
                        <a:effectLst/>
                        <a:latin typeface="Times New Roman" panose="02020603050405020304" pitchFamily="18" charset="0"/>
                        <a:ea typeface="BatangChe" panose="02030609000101010101" pitchFamily="49" charset="-127"/>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800"/>
                        </a:spcBef>
                        <a:spcAft>
                          <a:spcPts val="400"/>
                        </a:spcAft>
                        <a:tabLst>
                          <a:tab pos="137160" algn="l"/>
                        </a:tabLst>
                      </a:pPr>
                      <a:r>
                        <a:rPr lang="en-US" sz="1800" kern="100" spc="-5" dirty="0">
                          <a:effectLst/>
                        </a:rPr>
                        <a:t>8</a:t>
                      </a:r>
                      <a:endParaRPr lang="en-US" sz="1800" kern="100" dirty="0">
                        <a:effectLst/>
                        <a:latin typeface="Times New Roman" panose="02020603050405020304" pitchFamily="18" charset="0"/>
                        <a:ea typeface="BatangChe" panose="02030609000101010101" pitchFamily="49" charset="-127"/>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800"/>
                        </a:spcBef>
                        <a:spcAft>
                          <a:spcPts val="400"/>
                        </a:spcAft>
                        <a:tabLst>
                          <a:tab pos="137160" algn="l"/>
                        </a:tabLst>
                      </a:pPr>
                      <a:r>
                        <a:rPr lang="en-US" sz="1800" kern="100" spc="-5" dirty="0">
                          <a:effectLst/>
                        </a:rPr>
                        <a:t>8</a:t>
                      </a:r>
                      <a:endParaRPr lang="en-US" sz="1800" kern="100" dirty="0">
                        <a:effectLst/>
                        <a:latin typeface="Times New Roman" panose="02020603050405020304" pitchFamily="18" charset="0"/>
                        <a:ea typeface="BatangChe" panose="02030609000101010101" pitchFamily="49" charset="-127"/>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800"/>
                        </a:spcBef>
                        <a:spcAft>
                          <a:spcPts val="400"/>
                        </a:spcAft>
                        <a:tabLst>
                          <a:tab pos="137160" algn="l"/>
                        </a:tabLst>
                      </a:pPr>
                      <a:r>
                        <a:rPr lang="en-US" sz="1800" kern="100" spc="-5">
                          <a:effectLst/>
                        </a:rPr>
                        <a:t>2.9</a:t>
                      </a:r>
                      <a:endParaRPr lang="en-US" sz="1800" kern="100">
                        <a:effectLst/>
                        <a:latin typeface="Times New Roman" panose="02020603050405020304" pitchFamily="18" charset="0"/>
                        <a:ea typeface="BatangChe" panose="02030609000101010101" pitchFamily="49" charset="-127"/>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algn="ctr" latinLnBrk="1">
                        <a:spcBef>
                          <a:spcPts val="800"/>
                        </a:spcBef>
                        <a:spcAft>
                          <a:spcPts val="400"/>
                        </a:spcAft>
                        <a:tabLst>
                          <a:tab pos="137160" algn="l"/>
                        </a:tabLst>
                      </a:pPr>
                      <a:r>
                        <a:rPr lang="en-US" sz="1800" kern="100" spc="-5">
                          <a:effectLst/>
                        </a:rPr>
                        <a:t>N1 8</a:t>
                      </a:r>
                      <a:r>
                        <a:rPr lang="en-US" sz="1800" kern="100" spc="-5" baseline="30000">
                          <a:effectLst/>
                        </a:rPr>
                        <a:t>th</a:t>
                      </a:r>
                      <a:r>
                        <a:rPr lang="en-US" sz="1800" kern="100" spc="-5">
                          <a:effectLst/>
                        </a:rPr>
                        <a:t> F</a:t>
                      </a:r>
                      <a:endParaRPr lang="en-US" sz="1800" kern="100">
                        <a:effectLst/>
                        <a:latin typeface="Times New Roman" panose="02020603050405020304" pitchFamily="18" charset="0"/>
                        <a:ea typeface="BatangChe" panose="02030609000101010101" pitchFamily="49" charset="-127"/>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800"/>
                        </a:spcBef>
                        <a:spcAft>
                          <a:spcPts val="400"/>
                        </a:spcAft>
                        <a:tabLst>
                          <a:tab pos="137160" algn="l"/>
                        </a:tabLst>
                      </a:pPr>
                      <a:r>
                        <a:rPr lang="en-US" sz="1800" kern="100" spc="-5">
                          <a:effectLst/>
                        </a:rPr>
                        <a:t>8</a:t>
                      </a:r>
                      <a:endParaRPr lang="en-US" sz="1800" kern="100">
                        <a:effectLst/>
                        <a:latin typeface="Times New Roman" panose="02020603050405020304" pitchFamily="18" charset="0"/>
                        <a:ea typeface="BatangChe" panose="02030609000101010101" pitchFamily="49" charset="-127"/>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800"/>
                        </a:spcBef>
                        <a:spcAft>
                          <a:spcPts val="400"/>
                        </a:spcAft>
                        <a:tabLst>
                          <a:tab pos="137160" algn="l"/>
                        </a:tabLst>
                      </a:pPr>
                      <a:r>
                        <a:rPr lang="en-US" sz="1800" kern="100" spc="-5" dirty="0">
                          <a:effectLst/>
                        </a:rPr>
                        <a:t>6</a:t>
                      </a:r>
                      <a:endParaRPr lang="en-US" sz="1800" kern="100" dirty="0">
                        <a:effectLst/>
                        <a:latin typeface="Times New Roman" panose="02020603050405020304" pitchFamily="18" charset="0"/>
                        <a:ea typeface="BatangChe" panose="02030609000101010101" pitchFamily="49" charset="-127"/>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800"/>
                        </a:spcBef>
                        <a:spcAft>
                          <a:spcPts val="400"/>
                        </a:spcAft>
                        <a:tabLst>
                          <a:tab pos="137160" algn="l"/>
                        </a:tabLst>
                      </a:pPr>
                      <a:r>
                        <a:rPr lang="en-US" sz="1800" kern="100" spc="-5">
                          <a:effectLst/>
                        </a:rPr>
                        <a:t>3</a:t>
                      </a:r>
                      <a:endParaRPr lang="en-US" sz="1800" kern="100">
                        <a:effectLst/>
                        <a:latin typeface="Times New Roman" panose="02020603050405020304" pitchFamily="18" charset="0"/>
                        <a:ea typeface="BatangChe" panose="02030609000101010101" pitchFamily="49" charset="-127"/>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algn="ctr" latinLnBrk="1">
                        <a:spcBef>
                          <a:spcPts val="800"/>
                        </a:spcBef>
                        <a:spcAft>
                          <a:spcPts val="400"/>
                        </a:spcAft>
                        <a:tabLst>
                          <a:tab pos="137160" algn="l"/>
                        </a:tabLst>
                      </a:pPr>
                      <a:r>
                        <a:rPr lang="en-US" sz="1800" kern="100" spc="-5">
                          <a:effectLst/>
                        </a:rPr>
                        <a:t>N1 7</a:t>
                      </a:r>
                      <a:r>
                        <a:rPr lang="en-US" sz="1800" kern="100" spc="-5" baseline="30000">
                          <a:effectLst/>
                        </a:rPr>
                        <a:t>th</a:t>
                      </a:r>
                      <a:r>
                        <a:rPr lang="en-US" sz="1800" kern="100" spc="-5">
                          <a:effectLst/>
                        </a:rPr>
                        <a:t> F</a:t>
                      </a:r>
                      <a:endParaRPr lang="en-US" sz="1800" kern="100">
                        <a:effectLst/>
                        <a:latin typeface="Times New Roman" panose="02020603050405020304" pitchFamily="18" charset="0"/>
                        <a:ea typeface="BatangChe" panose="02030609000101010101" pitchFamily="49" charset="-127"/>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800"/>
                        </a:spcBef>
                        <a:spcAft>
                          <a:spcPts val="400"/>
                        </a:spcAft>
                        <a:tabLst>
                          <a:tab pos="137160" algn="l"/>
                        </a:tabLst>
                      </a:pPr>
                      <a:r>
                        <a:rPr lang="en-US" sz="1800" kern="100" spc="-5">
                          <a:effectLst/>
                        </a:rPr>
                        <a:t>8</a:t>
                      </a:r>
                      <a:endParaRPr lang="en-US" sz="1800" kern="100">
                        <a:effectLst/>
                        <a:latin typeface="Times New Roman" panose="02020603050405020304" pitchFamily="18" charset="0"/>
                        <a:ea typeface="BatangChe" panose="02030609000101010101" pitchFamily="49" charset="-127"/>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800"/>
                        </a:spcBef>
                        <a:spcAft>
                          <a:spcPts val="400"/>
                        </a:spcAft>
                        <a:tabLst>
                          <a:tab pos="137160" algn="l"/>
                        </a:tabLst>
                      </a:pPr>
                      <a:r>
                        <a:rPr lang="en-US" sz="1800" kern="100" spc="-5" dirty="0">
                          <a:effectLst/>
                        </a:rPr>
                        <a:t>8</a:t>
                      </a:r>
                      <a:endParaRPr lang="en-US" sz="1800" kern="100" dirty="0">
                        <a:effectLst/>
                        <a:latin typeface="Times New Roman" panose="02020603050405020304" pitchFamily="18" charset="0"/>
                        <a:ea typeface="BatangChe" panose="02030609000101010101" pitchFamily="49" charset="-127"/>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800"/>
                        </a:spcBef>
                        <a:spcAft>
                          <a:spcPts val="400"/>
                        </a:spcAft>
                        <a:tabLst>
                          <a:tab pos="137160" algn="l"/>
                        </a:tabLst>
                      </a:pPr>
                      <a:r>
                        <a:rPr lang="en-US" sz="1800" kern="100" spc="-5">
                          <a:effectLst/>
                        </a:rPr>
                        <a:t>2.6</a:t>
                      </a:r>
                      <a:endParaRPr lang="en-US" sz="1800" kern="100">
                        <a:effectLst/>
                        <a:latin typeface="Times New Roman" panose="02020603050405020304" pitchFamily="18" charset="0"/>
                        <a:ea typeface="BatangChe" panose="02030609000101010101" pitchFamily="49" charset="-127"/>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algn="ctr" latinLnBrk="1">
                        <a:spcBef>
                          <a:spcPts val="800"/>
                        </a:spcBef>
                        <a:spcAft>
                          <a:spcPts val="400"/>
                        </a:spcAft>
                        <a:tabLst>
                          <a:tab pos="137160" algn="l"/>
                        </a:tabLst>
                      </a:pPr>
                      <a:r>
                        <a:rPr lang="en-US" sz="1800" kern="100" spc="-5">
                          <a:effectLst/>
                        </a:rPr>
                        <a:t>CS 1</a:t>
                      </a:r>
                      <a:r>
                        <a:rPr lang="en-US" sz="1800" kern="100" spc="-5" baseline="30000">
                          <a:effectLst/>
                        </a:rPr>
                        <a:t>st</a:t>
                      </a:r>
                      <a:r>
                        <a:rPr lang="en-US" sz="1800" kern="100" spc="-5">
                          <a:effectLst/>
                        </a:rPr>
                        <a:t> F</a:t>
                      </a:r>
                      <a:endParaRPr lang="en-US" sz="1800" kern="100">
                        <a:effectLst/>
                        <a:latin typeface="Times New Roman" panose="02020603050405020304" pitchFamily="18" charset="0"/>
                        <a:ea typeface="BatangChe" panose="02030609000101010101" pitchFamily="49" charset="-127"/>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800"/>
                        </a:spcBef>
                        <a:spcAft>
                          <a:spcPts val="400"/>
                        </a:spcAft>
                        <a:tabLst>
                          <a:tab pos="137160" algn="l"/>
                        </a:tabLst>
                      </a:pPr>
                      <a:r>
                        <a:rPr lang="en-US" sz="1800" kern="100" spc="-5">
                          <a:effectLst/>
                        </a:rPr>
                        <a:t>8</a:t>
                      </a:r>
                      <a:endParaRPr lang="en-US" sz="1800" kern="100">
                        <a:effectLst/>
                        <a:latin typeface="Times New Roman" panose="02020603050405020304" pitchFamily="18" charset="0"/>
                        <a:ea typeface="BatangChe" panose="02030609000101010101" pitchFamily="49" charset="-127"/>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800"/>
                        </a:spcBef>
                        <a:spcAft>
                          <a:spcPts val="400"/>
                        </a:spcAft>
                        <a:tabLst>
                          <a:tab pos="137160" algn="l"/>
                        </a:tabLst>
                      </a:pPr>
                      <a:r>
                        <a:rPr lang="en-US" sz="1800" kern="100" spc="-5" dirty="0">
                          <a:effectLst/>
                        </a:rPr>
                        <a:t>8</a:t>
                      </a:r>
                      <a:endParaRPr lang="en-US" sz="1800" kern="100" dirty="0">
                        <a:effectLst/>
                        <a:latin typeface="Times New Roman" panose="02020603050405020304" pitchFamily="18" charset="0"/>
                        <a:ea typeface="BatangChe" panose="02030609000101010101" pitchFamily="49" charset="-127"/>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800"/>
                        </a:spcBef>
                        <a:spcAft>
                          <a:spcPts val="400"/>
                        </a:spcAft>
                        <a:tabLst>
                          <a:tab pos="137160" algn="l"/>
                        </a:tabLst>
                      </a:pPr>
                      <a:r>
                        <a:rPr lang="en-US" sz="1800" kern="100" spc="-5" dirty="0">
                          <a:effectLst/>
                        </a:rPr>
                        <a:t>2.6</a:t>
                      </a:r>
                      <a:endParaRPr lang="en-US" sz="1800" kern="100" dirty="0">
                        <a:effectLst/>
                        <a:latin typeface="Times New Roman" panose="02020603050405020304" pitchFamily="18" charset="0"/>
                        <a:ea typeface="BatangChe" panose="02030609000101010101" pitchFamily="49" charset="-127"/>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algn="ctr" latinLnBrk="1">
                        <a:spcBef>
                          <a:spcPts val="800"/>
                        </a:spcBef>
                        <a:spcAft>
                          <a:spcPts val="400"/>
                        </a:spcAft>
                        <a:tabLst>
                          <a:tab pos="137160" algn="l"/>
                        </a:tabLst>
                      </a:pPr>
                      <a:r>
                        <a:rPr lang="en-US" sz="1800" kern="100" spc="-5">
                          <a:effectLst/>
                        </a:rPr>
                        <a:t>CS 2</a:t>
                      </a:r>
                      <a:r>
                        <a:rPr lang="en-US" sz="1800" kern="100" spc="-5" baseline="30000">
                          <a:effectLst/>
                        </a:rPr>
                        <a:t>nd</a:t>
                      </a:r>
                      <a:r>
                        <a:rPr lang="en-US" sz="1800" kern="100" spc="-5">
                          <a:effectLst/>
                        </a:rPr>
                        <a:t> F</a:t>
                      </a:r>
                      <a:endParaRPr lang="en-US" sz="1800" kern="100">
                        <a:effectLst/>
                        <a:latin typeface="Times New Roman" panose="02020603050405020304" pitchFamily="18" charset="0"/>
                        <a:ea typeface="BatangChe" panose="02030609000101010101" pitchFamily="49" charset="-127"/>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800"/>
                        </a:spcBef>
                        <a:spcAft>
                          <a:spcPts val="400"/>
                        </a:spcAft>
                        <a:tabLst>
                          <a:tab pos="137160" algn="l"/>
                        </a:tabLst>
                      </a:pPr>
                      <a:r>
                        <a:rPr lang="en-US" sz="1800" kern="100" spc="-5" dirty="0">
                          <a:effectLst/>
                        </a:rPr>
                        <a:t>7</a:t>
                      </a:r>
                      <a:endParaRPr lang="en-US" sz="1800" kern="100" dirty="0">
                        <a:effectLst/>
                        <a:latin typeface="Times New Roman" panose="02020603050405020304" pitchFamily="18" charset="0"/>
                        <a:ea typeface="BatangChe" panose="02030609000101010101" pitchFamily="49" charset="-127"/>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800"/>
                        </a:spcBef>
                        <a:spcAft>
                          <a:spcPts val="400"/>
                        </a:spcAft>
                        <a:tabLst>
                          <a:tab pos="137160" algn="l"/>
                        </a:tabLst>
                      </a:pPr>
                      <a:r>
                        <a:rPr lang="en-US" sz="1800" kern="100" spc="-5">
                          <a:effectLst/>
                        </a:rPr>
                        <a:t>6</a:t>
                      </a:r>
                      <a:endParaRPr lang="en-US" sz="1800" kern="100">
                        <a:effectLst/>
                        <a:latin typeface="Times New Roman" panose="02020603050405020304" pitchFamily="18" charset="0"/>
                        <a:ea typeface="BatangChe" panose="02030609000101010101" pitchFamily="49" charset="-127"/>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800"/>
                        </a:spcBef>
                        <a:spcAft>
                          <a:spcPts val="400"/>
                        </a:spcAft>
                        <a:tabLst>
                          <a:tab pos="137160" algn="l"/>
                        </a:tabLst>
                      </a:pPr>
                      <a:r>
                        <a:rPr lang="en-US" sz="1800" kern="100" spc="-5" dirty="0">
                          <a:effectLst/>
                        </a:rPr>
                        <a:t>2</a:t>
                      </a:r>
                      <a:endParaRPr lang="en-US" sz="1800" kern="100" dirty="0">
                        <a:effectLst/>
                        <a:latin typeface="Times New Roman" panose="02020603050405020304" pitchFamily="18" charset="0"/>
                        <a:ea typeface="BatangChe" panose="02030609000101010101" pitchFamily="49" charset="-127"/>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algn="ctr" latinLnBrk="1">
                        <a:spcBef>
                          <a:spcPts val="800"/>
                        </a:spcBef>
                        <a:spcAft>
                          <a:spcPts val="400"/>
                        </a:spcAft>
                        <a:tabLst>
                          <a:tab pos="137160" algn="l"/>
                        </a:tabLst>
                      </a:pPr>
                      <a:r>
                        <a:rPr lang="en-US" sz="1800" kern="100" spc="-5">
                          <a:effectLst/>
                        </a:rPr>
                        <a:t>KI</a:t>
                      </a:r>
                      <a:endParaRPr lang="en-US" sz="1800" kern="100">
                        <a:effectLst/>
                        <a:latin typeface="Times New Roman" panose="02020603050405020304" pitchFamily="18" charset="0"/>
                        <a:ea typeface="BatangChe" panose="02030609000101010101" pitchFamily="49" charset="-127"/>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800"/>
                        </a:spcBef>
                        <a:spcAft>
                          <a:spcPts val="400"/>
                        </a:spcAft>
                        <a:tabLst>
                          <a:tab pos="137160" algn="l"/>
                        </a:tabLst>
                      </a:pPr>
                      <a:r>
                        <a:rPr lang="en-US" sz="1800" kern="100" spc="-5">
                          <a:effectLst/>
                        </a:rPr>
                        <a:t>5</a:t>
                      </a:r>
                      <a:endParaRPr lang="en-US" sz="1800" kern="100">
                        <a:effectLst/>
                        <a:latin typeface="Times New Roman" panose="02020603050405020304" pitchFamily="18" charset="0"/>
                        <a:ea typeface="BatangChe" panose="02030609000101010101" pitchFamily="49" charset="-127"/>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800"/>
                        </a:spcBef>
                        <a:spcAft>
                          <a:spcPts val="400"/>
                        </a:spcAft>
                        <a:tabLst>
                          <a:tab pos="137160" algn="l"/>
                        </a:tabLst>
                      </a:pPr>
                      <a:r>
                        <a:rPr lang="en-US" sz="1800" kern="100" spc="-5" dirty="0">
                          <a:effectLst/>
                        </a:rPr>
                        <a:t>5</a:t>
                      </a:r>
                      <a:endParaRPr lang="en-US" sz="1800" kern="100" dirty="0">
                        <a:effectLst/>
                        <a:latin typeface="Times New Roman" panose="02020603050405020304" pitchFamily="18" charset="0"/>
                        <a:ea typeface="BatangChe" panose="02030609000101010101" pitchFamily="49" charset="-127"/>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800"/>
                        </a:spcBef>
                        <a:spcAft>
                          <a:spcPts val="400"/>
                        </a:spcAft>
                        <a:tabLst>
                          <a:tab pos="137160" algn="l"/>
                        </a:tabLst>
                      </a:pPr>
                      <a:r>
                        <a:rPr lang="en-US" sz="1800" kern="100" spc="-5" dirty="0">
                          <a:effectLst/>
                        </a:rPr>
                        <a:t>2.9</a:t>
                      </a:r>
                      <a:endParaRPr lang="en-US" sz="1800" kern="100" dirty="0">
                        <a:effectLst/>
                        <a:latin typeface="Times New Roman" panose="02020603050405020304" pitchFamily="18" charset="0"/>
                        <a:ea typeface="BatangChe" panose="02030609000101010101" pitchFamily="49" charset="-127"/>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 name="Rounded Rectangle 9"/>
          <p:cNvSpPr/>
          <p:nvPr/>
        </p:nvSpPr>
        <p:spPr>
          <a:xfrm>
            <a:off x="174172" y="2665527"/>
            <a:ext cx="1763486" cy="31654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Initial Floor Plan</a:t>
            </a:r>
            <a:endParaRPr lang="en-US" dirty="0"/>
          </a:p>
        </p:txBody>
      </p:sp>
      <p:pic>
        <p:nvPicPr>
          <p:cNvPr id="12" name="Picture 11"/>
          <p:cNvPicPr>
            <a:picLocks noChangeAspect="1"/>
          </p:cNvPicPr>
          <p:nvPr/>
        </p:nvPicPr>
        <p:blipFill>
          <a:blip r:embed="rId2"/>
          <a:stretch>
            <a:fillRect/>
          </a:stretch>
        </p:blipFill>
        <p:spPr>
          <a:xfrm>
            <a:off x="174172" y="3017819"/>
            <a:ext cx="3113314" cy="3306781"/>
          </a:xfrm>
          <a:prstGeom prst="rect">
            <a:avLst/>
          </a:prstGeom>
          <a:ln>
            <a:solidFill>
              <a:schemeClr val="tx1"/>
            </a:solidFill>
          </a:ln>
        </p:spPr>
      </p:pic>
      <p:sp>
        <p:nvSpPr>
          <p:cNvPr id="11" name="Rounded Rectangle 10"/>
          <p:cNvSpPr/>
          <p:nvPr/>
        </p:nvSpPr>
        <p:spPr>
          <a:xfrm>
            <a:off x="87086" y="6407819"/>
            <a:ext cx="457200" cy="17116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30</a:t>
            </a:r>
            <a:endParaRPr lang="en-US" sz="1600" b="1" dirty="0"/>
          </a:p>
        </p:txBody>
      </p:sp>
      <p:sp>
        <p:nvSpPr>
          <p:cNvPr id="13" name="Rounded Rectangle 12"/>
          <p:cNvSpPr/>
          <p:nvPr/>
        </p:nvSpPr>
        <p:spPr>
          <a:xfrm>
            <a:off x="87086" y="6578981"/>
            <a:ext cx="457200" cy="2790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smtClean="0"/>
              <a:t>39</a:t>
            </a:r>
            <a:endParaRPr lang="en-US" sz="1600" b="1" dirty="0"/>
          </a:p>
        </p:txBody>
      </p:sp>
      <p:sp>
        <p:nvSpPr>
          <p:cNvPr id="14" name="Content Placeholder 2"/>
          <p:cNvSpPr>
            <a:spLocks noGrp="1"/>
          </p:cNvSpPr>
          <p:nvPr>
            <p:ph idx="1"/>
          </p:nvPr>
        </p:nvSpPr>
        <p:spPr>
          <a:xfrm>
            <a:off x="69669" y="1080366"/>
            <a:ext cx="9041674" cy="1603924"/>
          </a:xfrm>
        </p:spPr>
        <p:txBody>
          <a:bodyPr>
            <a:normAutofit/>
          </a:bodyPr>
          <a:lstStyle/>
          <a:p>
            <a:pPr algn="just"/>
            <a:r>
              <a:rPr lang="en-US" sz="2200" dirty="0" smtClean="0"/>
              <a:t>Initial floor plan consists of positions of the reference points and the corridors layout</a:t>
            </a:r>
          </a:p>
          <a:p>
            <a:pPr algn="just"/>
            <a:r>
              <a:rPr lang="en-US" sz="2200" dirty="0" smtClean="0"/>
              <a:t>The proposed approach has the ability to detect most of the reference points with accuracy of 2 m to 3 m</a:t>
            </a:r>
          </a:p>
          <a:p>
            <a:pPr algn="just"/>
            <a:endParaRPr lang="en-US" sz="2200" dirty="0" smtClean="0"/>
          </a:p>
          <a:p>
            <a:pPr algn="just"/>
            <a:endParaRPr lang="en-US" sz="2200" dirty="0"/>
          </a:p>
        </p:txBody>
      </p:sp>
    </p:spTree>
    <p:extLst>
      <p:ext uri="{BB962C8B-B14F-4D97-AF65-F5344CB8AC3E}">
        <p14:creationId xmlns:p14="http://schemas.microsoft.com/office/powerpoint/2010/main" val="20958918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a:bodyPr>
          <a:lstStyle/>
          <a:p>
            <a:pPr algn="l"/>
            <a:r>
              <a:rPr lang="en-US" sz="3000" dirty="0"/>
              <a:t>Phase 1. Floor </a:t>
            </a:r>
            <a:r>
              <a:rPr lang="en-US" sz="3000" dirty="0" smtClean="0"/>
              <a:t>Plan </a:t>
            </a:r>
            <a:r>
              <a:rPr lang="en-US" sz="3000" dirty="0"/>
              <a:t>Construction </a:t>
            </a:r>
            <a:r>
              <a:rPr lang="en-US" sz="3000" dirty="0" smtClean="0"/>
              <a:t>(2)</a:t>
            </a:r>
            <a:endParaRPr lang="en-US" sz="3000" dirty="0"/>
          </a:p>
        </p:txBody>
      </p:sp>
      <p:pic>
        <p:nvPicPr>
          <p:cNvPr id="8" name="Picture 7"/>
          <p:cNvPicPr>
            <a:picLocks noChangeAspect="1"/>
          </p:cNvPicPr>
          <p:nvPr/>
        </p:nvPicPr>
        <p:blipFill>
          <a:blip r:embed="rId2"/>
          <a:stretch>
            <a:fillRect/>
          </a:stretch>
        </p:blipFill>
        <p:spPr>
          <a:xfrm>
            <a:off x="838200" y="3886200"/>
            <a:ext cx="4871925" cy="2339498"/>
          </a:xfrm>
          <a:prstGeom prst="rect">
            <a:avLst/>
          </a:prstGeom>
        </p:spPr>
      </p:pic>
      <p:sp>
        <p:nvSpPr>
          <p:cNvPr id="14" name="Rounded Rectangle 13"/>
          <p:cNvSpPr/>
          <p:nvPr/>
        </p:nvSpPr>
        <p:spPr>
          <a:xfrm>
            <a:off x="152400" y="3540937"/>
            <a:ext cx="7889965" cy="31654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2200" dirty="0"/>
              <a:t>CDF of reference points detection error for </a:t>
            </a:r>
            <a:r>
              <a:rPr lang="en-US" sz="2200" dirty="0" smtClean="0"/>
              <a:t>the proposed approach</a:t>
            </a:r>
            <a:endParaRPr lang="en-US" sz="2200" b="1" dirty="0"/>
          </a:p>
        </p:txBody>
      </p:sp>
      <p:sp>
        <p:nvSpPr>
          <p:cNvPr id="18" name="Rounded Rectangle 17"/>
          <p:cNvSpPr/>
          <p:nvPr/>
        </p:nvSpPr>
        <p:spPr>
          <a:xfrm>
            <a:off x="87086" y="6407819"/>
            <a:ext cx="457200" cy="17116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31</a:t>
            </a:r>
            <a:endParaRPr lang="en-US" sz="1600" b="1" dirty="0"/>
          </a:p>
        </p:txBody>
      </p:sp>
      <p:sp>
        <p:nvSpPr>
          <p:cNvPr id="19" name="Rounded Rectangle 18"/>
          <p:cNvSpPr/>
          <p:nvPr/>
        </p:nvSpPr>
        <p:spPr>
          <a:xfrm>
            <a:off x="87086" y="6578981"/>
            <a:ext cx="457200" cy="2790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smtClean="0"/>
              <a:t>39</a:t>
            </a:r>
            <a:endParaRPr lang="en-US" sz="1600" b="1" dirty="0"/>
          </a:p>
        </p:txBody>
      </p:sp>
      <p:sp>
        <p:nvSpPr>
          <p:cNvPr id="9" name="Content Placeholder 2"/>
          <p:cNvSpPr>
            <a:spLocks noGrp="1"/>
          </p:cNvSpPr>
          <p:nvPr>
            <p:ph idx="1"/>
          </p:nvPr>
        </p:nvSpPr>
        <p:spPr>
          <a:xfrm>
            <a:off x="100149" y="1075146"/>
            <a:ext cx="8928463" cy="2186774"/>
          </a:xfrm>
        </p:spPr>
        <p:txBody>
          <a:bodyPr>
            <a:normAutofit/>
          </a:bodyPr>
          <a:lstStyle/>
          <a:p>
            <a:pPr>
              <a:buFontTx/>
              <a:buChar char="-"/>
            </a:pPr>
            <a:r>
              <a:rPr lang="en-US" sz="2400" dirty="0" smtClean="0"/>
              <a:t>Detecting </a:t>
            </a:r>
            <a:r>
              <a:rPr lang="en-US" sz="2400" dirty="0"/>
              <a:t>the reference points within </a:t>
            </a:r>
            <a:r>
              <a:rPr lang="en-US" sz="2400" dirty="0" smtClean="0"/>
              <a:t>5 </a:t>
            </a:r>
            <a:r>
              <a:rPr lang="en-US" sz="2400" dirty="0"/>
              <a:t>m is </a:t>
            </a:r>
            <a:r>
              <a:rPr lang="en-US" sz="2400" dirty="0" smtClean="0"/>
              <a:t>95%, 4 m is 90 %, and 3 m is 80%</a:t>
            </a:r>
          </a:p>
          <a:p>
            <a:pPr>
              <a:buFontTx/>
              <a:buChar char="-"/>
            </a:pPr>
            <a:r>
              <a:rPr lang="en-US" sz="2400" dirty="0" smtClean="0"/>
              <a:t>The above confidence shows the feasibility of the proposed approach since the accuracy of detecting the reference points is promising and enough for detecting accurate floor plan </a:t>
            </a:r>
          </a:p>
          <a:p>
            <a:endParaRPr lang="en-US" sz="2400" dirty="0" smtClean="0"/>
          </a:p>
          <a:p>
            <a:endParaRPr lang="en-US" sz="2400" dirty="0"/>
          </a:p>
        </p:txBody>
      </p:sp>
    </p:spTree>
    <p:extLst>
      <p:ext uri="{BB962C8B-B14F-4D97-AF65-F5344CB8AC3E}">
        <p14:creationId xmlns:p14="http://schemas.microsoft.com/office/powerpoint/2010/main" val="13117882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a:bodyPr>
          <a:lstStyle/>
          <a:p>
            <a:pPr algn="l"/>
            <a:r>
              <a:rPr lang="en-US" sz="3000" dirty="0"/>
              <a:t>Phase </a:t>
            </a:r>
            <a:r>
              <a:rPr lang="en-US" sz="3000" dirty="0" smtClean="0"/>
              <a:t>2. Localization (1)</a:t>
            </a:r>
            <a:endParaRPr lang="en-US" sz="3000" dirty="0"/>
          </a:p>
        </p:txBody>
      </p:sp>
      <p:sp>
        <p:nvSpPr>
          <p:cNvPr id="7" name="Rounded Rectangle 6"/>
          <p:cNvSpPr/>
          <p:nvPr/>
        </p:nvSpPr>
        <p:spPr>
          <a:xfrm>
            <a:off x="89264" y="931845"/>
            <a:ext cx="4807765" cy="31654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2200" dirty="0">
                <a:solidFill>
                  <a:schemeClr val="tx1"/>
                </a:solidFill>
              </a:rPr>
              <a:t>The Mean Error and Standard Deviation  </a:t>
            </a:r>
          </a:p>
        </p:txBody>
      </p:sp>
      <p:sp>
        <p:nvSpPr>
          <p:cNvPr id="13" name="Rectangle 12"/>
          <p:cNvSpPr/>
          <p:nvPr/>
        </p:nvSpPr>
        <p:spPr>
          <a:xfrm>
            <a:off x="-11130" y="1300956"/>
            <a:ext cx="5930537" cy="837152"/>
          </a:xfrm>
          <a:prstGeom prst="rect">
            <a:avLst/>
          </a:prstGeom>
        </p:spPr>
        <p:txBody>
          <a:bodyPr wrap="square">
            <a:spAutoFit/>
          </a:bodyPr>
          <a:lstStyle/>
          <a:p>
            <a:pPr marL="342900" indent="-342900">
              <a:spcBef>
                <a:spcPct val="20000"/>
              </a:spcBef>
              <a:buFontTx/>
              <a:buChar char="-"/>
            </a:pPr>
            <a:r>
              <a:rPr lang="en-US" sz="2200" dirty="0"/>
              <a:t>N1 Building: 2 m and 0.9 m, </a:t>
            </a:r>
            <a:r>
              <a:rPr lang="en-US" sz="2200" dirty="0" smtClean="0"/>
              <a:t>respectively</a:t>
            </a:r>
          </a:p>
          <a:p>
            <a:pPr marL="342900" indent="-342900">
              <a:spcBef>
                <a:spcPct val="20000"/>
              </a:spcBef>
              <a:buFontTx/>
              <a:buChar char="-"/>
            </a:pPr>
            <a:r>
              <a:rPr lang="en-US" sz="2200" dirty="0"/>
              <a:t>CS Building: 3 m and 1.1 m, respectively</a:t>
            </a:r>
          </a:p>
        </p:txBody>
      </p:sp>
      <p:pic>
        <p:nvPicPr>
          <p:cNvPr id="5" name="Picture 4"/>
          <p:cNvPicPr>
            <a:picLocks noChangeAspect="1"/>
          </p:cNvPicPr>
          <p:nvPr/>
        </p:nvPicPr>
        <p:blipFill>
          <a:blip r:embed="rId3"/>
          <a:stretch>
            <a:fillRect/>
          </a:stretch>
        </p:blipFill>
        <p:spPr>
          <a:xfrm>
            <a:off x="315686" y="2755882"/>
            <a:ext cx="3563061" cy="1699500"/>
          </a:xfrm>
          <a:prstGeom prst="rect">
            <a:avLst/>
          </a:prstGeom>
        </p:spPr>
      </p:pic>
      <p:sp>
        <p:nvSpPr>
          <p:cNvPr id="17" name="Rounded Rectangle 16"/>
          <p:cNvSpPr/>
          <p:nvPr/>
        </p:nvSpPr>
        <p:spPr>
          <a:xfrm>
            <a:off x="87086" y="2286824"/>
            <a:ext cx="5105400" cy="31654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2200" dirty="0">
                <a:solidFill>
                  <a:schemeClr val="tx1"/>
                </a:solidFill>
              </a:rPr>
              <a:t>Localization CDF of the proposed approach</a:t>
            </a:r>
          </a:p>
        </p:txBody>
      </p:sp>
      <p:sp>
        <p:nvSpPr>
          <p:cNvPr id="18" name="Rectangle 17"/>
          <p:cNvSpPr/>
          <p:nvPr/>
        </p:nvSpPr>
        <p:spPr>
          <a:xfrm>
            <a:off x="-59554" y="4421827"/>
            <a:ext cx="5105400" cy="1514261"/>
          </a:xfrm>
          <a:prstGeom prst="rect">
            <a:avLst/>
          </a:prstGeom>
        </p:spPr>
        <p:txBody>
          <a:bodyPr wrap="square">
            <a:spAutoFit/>
          </a:bodyPr>
          <a:lstStyle/>
          <a:p>
            <a:pPr marL="342900" indent="-342900">
              <a:spcBef>
                <a:spcPct val="20000"/>
              </a:spcBef>
              <a:buFontTx/>
              <a:buChar char="-"/>
            </a:pPr>
            <a:r>
              <a:rPr lang="en-US" sz="2200" dirty="0"/>
              <a:t>The accuracy is 3.8 m for 90 </a:t>
            </a:r>
            <a:r>
              <a:rPr lang="en-US" sz="2200" dirty="0" smtClean="0"/>
              <a:t>% and 2.2 m for 60 % </a:t>
            </a:r>
            <a:r>
              <a:rPr lang="en-US" sz="2200" dirty="0"/>
              <a:t>of both environments</a:t>
            </a:r>
          </a:p>
          <a:p>
            <a:pPr marL="342900" indent="-342900">
              <a:spcBef>
                <a:spcPct val="20000"/>
              </a:spcBef>
              <a:buFontTx/>
              <a:buChar char="-"/>
            </a:pPr>
            <a:r>
              <a:rPr lang="en-US" sz="2200" dirty="0" smtClean="0"/>
              <a:t>The </a:t>
            </a:r>
            <a:r>
              <a:rPr lang="en-US" sz="2200" dirty="0"/>
              <a:t>accuracy is practical and feasible for most of the indoor environments</a:t>
            </a:r>
          </a:p>
        </p:txBody>
      </p:sp>
      <p:sp>
        <p:nvSpPr>
          <p:cNvPr id="15" name="Rounded Rectangle 14"/>
          <p:cNvSpPr/>
          <p:nvPr/>
        </p:nvSpPr>
        <p:spPr>
          <a:xfrm>
            <a:off x="87086" y="6407819"/>
            <a:ext cx="457200" cy="17116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32</a:t>
            </a:r>
            <a:endParaRPr lang="en-US" sz="1600" b="1" dirty="0"/>
          </a:p>
        </p:txBody>
      </p:sp>
      <p:sp>
        <p:nvSpPr>
          <p:cNvPr id="20" name="Rounded Rectangle 19"/>
          <p:cNvSpPr/>
          <p:nvPr/>
        </p:nvSpPr>
        <p:spPr>
          <a:xfrm>
            <a:off x="87086" y="6578981"/>
            <a:ext cx="457200" cy="2790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smtClean="0"/>
              <a:t>39</a:t>
            </a:r>
            <a:endParaRPr lang="en-US" sz="1600" b="1" dirty="0"/>
          </a:p>
        </p:txBody>
      </p:sp>
      <p:sp>
        <p:nvSpPr>
          <p:cNvPr id="3" name="Rectangle 2"/>
          <p:cNvSpPr>
            <a:spLocks noChangeArrowheads="1"/>
          </p:cNvSpPr>
          <p:nvPr/>
        </p:nvSpPr>
        <p:spPr bwMode="auto">
          <a:xfrm>
            <a:off x="-74023" y="365316"/>
            <a:ext cx="860172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Rectangle 3"/>
          <p:cNvSpPr>
            <a:spLocks noChangeArrowheads="1"/>
          </p:cNvSpPr>
          <p:nvPr/>
        </p:nvSpPr>
        <p:spPr bwMode="auto">
          <a:xfrm>
            <a:off x="-74023" y="6289866"/>
            <a:ext cx="860172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4" name="Object 13"/>
          <p:cNvGraphicFramePr>
            <a:graphicFrameLocks noChangeAspect="1"/>
          </p:cNvGraphicFramePr>
          <p:nvPr>
            <p:extLst>
              <p:ext uri="{D42A27DB-BD31-4B8C-83A1-F6EECF244321}">
                <p14:modId xmlns:p14="http://schemas.microsoft.com/office/powerpoint/2010/main" val="2472985424"/>
              </p:ext>
            </p:extLst>
          </p:nvPr>
        </p:nvGraphicFramePr>
        <p:xfrm>
          <a:off x="5029200" y="940469"/>
          <a:ext cx="4265023" cy="5467350"/>
        </p:xfrm>
        <a:graphic>
          <a:graphicData uri="http://schemas.openxmlformats.org/presentationml/2006/ole">
            <mc:AlternateContent xmlns:mc="http://schemas.openxmlformats.org/markup-compatibility/2006">
              <mc:Choice xmlns:v="urn:schemas-microsoft-com:vml" Requires="v">
                <p:oleObj spid="_x0000_s2163" name="Visio" r:id="rId5" imgW="5829199" imgH="6076890" progId="Visio.Drawing.15">
                  <p:embed/>
                </p:oleObj>
              </mc:Choice>
              <mc:Fallback>
                <p:oleObj name="Visio" r:id="rId5" imgW="5829199" imgH="6076890" progId="Visio.Drawing.1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940469"/>
                        <a:ext cx="4265023" cy="5467350"/>
                      </a:xfrm>
                      <a:prstGeom prst="rect">
                        <a:avLst/>
                      </a:prstGeom>
                      <a:noFill/>
                    </p:spPr>
                  </p:pic>
                </p:oleObj>
              </mc:Fallback>
            </mc:AlternateContent>
          </a:graphicData>
        </a:graphic>
      </p:graphicFrame>
    </p:spTree>
    <p:extLst>
      <p:ext uri="{BB962C8B-B14F-4D97-AF65-F5344CB8AC3E}">
        <p14:creationId xmlns:p14="http://schemas.microsoft.com/office/powerpoint/2010/main" val="21634152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a:bodyPr>
          <a:lstStyle/>
          <a:p>
            <a:pPr algn="l"/>
            <a:r>
              <a:rPr lang="en-US" sz="3000" dirty="0"/>
              <a:t>Phase </a:t>
            </a:r>
            <a:r>
              <a:rPr lang="en-US" sz="3000" dirty="0" smtClean="0"/>
              <a:t>2. </a:t>
            </a:r>
            <a:r>
              <a:rPr lang="en-US" sz="3000" dirty="0"/>
              <a:t>Localization </a:t>
            </a:r>
            <a:r>
              <a:rPr lang="en-US" sz="3000" dirty="0" smtClean="0"/>
              <a:t>(2)</a:t>
            </a:r>
            <a:endParaRPr lang="en-US" sz="3000" dirty="0"/>
          </a:p>
        </p:txBody>
      </p:sp>
      <p:graphicFrame>
        <p:nvGraphicFramePr>
          <p:cNvPr id="3" name="Table 2"/>
          <p:cNvGraphicFramePr>
            <a:graphicFrameLocks noGrp="1"/>
          </p:cNvGraphicFramePr>
          <p:nvPr>
            <p:extLst>
              <p:ext uri="{D42A27DB-BD31-4B8C-83A1-F6EECF244321}">
                <p14:modId xmlns:p14="http://schemas.microsoft.com/office/powerpoint/2010/main" val="3417788168"/>
              </p:ext>
            </p:extLst>
          </p:nvPr>
        </p:nvGraphicFramePr>
        <p:xfrm>
          <a:off x="692330" y="3962400"/>
          <a:ext cx="7162800" cy="2194560"/>
        </p:xfrm>
        <a:graphic>
          <a:graphicData uri="http://schemas.openxmlformats.org/drawingml/2006/table">
            <a:tbl>
              <a:tblPr firstRow="1" firstCol="1" bandRow="1">
                <a:tableStyleId>{5C22544A-7EE6-4342-B048-85BDC9FD1C3A}</a:tableStyleId>
              </a:tblPr>
              <a:tblGrid>
                <a:gridCol w="1023143"/>
                <a:gridCol w="1396351"/>
                <a:gridCol w="2047530"/>
                <a:gridCol w="2695776"/>
              </a:tblGrid>
              <a:tr h="278130">
                <a:tc>
                  <a:txBody>
                    <a:bodyPr/>
                    <a:lstStyle/>
                    <a:p>
                      <a:pPr marL="0" marR="0" algn="ctr" latinLnBrk="1">
                        <a:spcBef>
                          <a:spcPts val="0"/>
                        </a:spcBef>
                        <a:spcAft>
                          <a:spcPts val="0"/>
                        </a:spcAft>
                        <a:tabLst>
                          <a:tab pos="137160" algn="l"/>
                        </a:tabLst>
                      </a:pPr>
                      <a:r>
                        <a:rPr lang="en-US" sz="1800" kern="100" spc="-5" dirty="0">
                          <a:effectLst/>
                        </a:rPr>
                        <a:t>Section</a:t>
                      </a:r>
                      <a:endParaRPr lang="en-US" sz="1800" kern="100" dirty="0">
                        <a:effectLst/>
                        <a:latin typeface="Times New Roman" panose="02020603050405020304" pitchFamily="18" charset="0"/>
                        <a:ea typeface="BatangChe" panose="02030609000101010101" pitchFamily="49" charset="-127"/>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0"/>
                        </a:spcBef>
                        <a:spcAft>
                          <a:spcPts val="0"/>
                        </a:spcAft>
                        <a:tabLst>
                          <a:tab pos="137160" algn="l"/>
                        </a:tabLst>
                      </a:pPr>
                      <a:r>
                        <a:rPr lang="en-US" sz="1800" kern="100" spc="-5" dirty="0">
                          <a:effectLst/>
                        </a:rPr>
                        <a:t>Length (m)</a:t>
                      </a:r>
                      <a:endParaRPr lang="en-US" sz="1800" kern="100" dirty="0">
                        <a:effectLst/>
                        <a:latin typeface="Times New Roman" panose="02020603050405020304" pitchFamily="18" charset="0"/>
                        <a:ea typeface="BatangChe" panose="02030609000101010101" pitchFamily="49" charset="-127"/>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0"/>
                        </a:spcBef>
                        <a:spcAft>
                          <a:spcPts val="0"/>
                        </a:spcAft>
                        <a:tabLst>
                          <a:tab pos="137160" algn="l"/>
                        </a:tabLst>
                      </a:pPr>
                      <a:r>
                        <a:rPr lang="en-US" sz="1800" kern="100" spc="-5" dirty="0">
                          <a:effectLst/>
                        </a:rPr>
                        <a:t>Estimated </a:t>
                      </a:r>
                      <a:endParaRPr lang="en-US" sz="1800" kern="100" spc="-5" dirty="0" smtClean="0">
                        <a:effectLst/>
                      </a:endParaRPr>
                    </a:p>
                    <a:p>
                      <a:pPr marL="0" marR="0" algn="ctr" latinLnBrk="1">
                        <a:spcBef>
                          <a:spcPts val="0"/>
                        </a:spcBef>
                        <a:spcAft>
                          <a:spcPts val="0"/>
                        </a:spcAft>
                        <a:tabLst>
                          <a:tab pos="137160" algn="l"/>
                        </a:tabLst>
                      </a:pPr>
                      <a:r>
                        <a:rPr lang="en-US" sz="1800" kern="100" spc="-5" dirty="0" smtClean="0">
                          <a:effectLst/>
                        </a:rPr>
                        <a:t>length </a:t>
                      </a:r>
                      <a:r>
                        <a:rPr lang="en-US" sz="1800" kern="100" spc="-5" dirty="0">
                          <a:effectLst/>
                        </a:rPr>
                        <a:t>using PDA</a:t>
                      </a:r>
                      <a:endParaRPr lang="en-US" sz="1800" kern="100" dirty="0">
                        <a:effectLst/>
                        <a:latin typeface="Times New Roman" panose="02020603050405020304" pitchFamily="18" charset="0"/>
                        <a:ea typeface="BatangChe" panose="02030609000101010101" pitchFamily="49" charset="-127"/>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0"/>
                        </a:spcBef>
                        <a:spcAft>
                          <a:spcPts val="0"/>
                        </a:spcAft>
                        <a:tabLst>
                          <a:tab pos="137160" algn="l"/>
                        </a:tabLst>
                      </a:pPr>
                      <a:r>
                        <a:rPr lang="en-US" sz="1800" kern="100" spc="-5" dirty="0">
                          <a:effectLst/>
                        </a:rPr>
                        <a:t>Estimated length </a:t>
                      </a:r>
                      <a:r>
                        <a:rPr lang="en-US" sz="1800" kern="100" spc="-5" dirty="0" smtClean="0">
                          <a:effectLst/>
                        </a:rPr>
                        <a:t>using the</a:t>
                      </a:r>
                    </a:p>
                    <a:p>
                      <a:pPr marL="0" marR="0" algn="ctr" latinLnBrk="1">
                        <a:spcBef>
                          <a:spcPts val="0"/>
                        </a:spcBef>
                        <a:spcAft>
                          <a:spcPts val="0"/>
                        </a:spcAft>
                        <a:tabLst>
                          <a:tab pos="137160" algn="l"/>
                        </a:tabLst>
                      </a:pPr>
                      <a:r>
                        <a:rPr lang="en-US" sz="1800" kern="100" spc="-5" dirty="0" smtClean="0">
                          <a:effectLst/>
                        </a:rPr>
                        <a:t> proposed approach</a:t>
                      </a:r>
                      <a:endParaRPr lang="en-US" sz="1800" kern="100" dirty="0">
                        <a:effectLst/>
                        <a:latin typeface="Times New Roman" panose="02020603050405020304" pitchFamily="18" charset="0"/>
                        <a:ea typeface="BatangChe" panose="02030609000101010101" pitchFamily="49" charset="-127"/>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algn="ctr" latinLnBrk="1">
                        <a:spcBef>
                          <a:spcPts val="800"/>
                        </a:spcBef>
                        <a:spcAft>
                          <a:spcPts val="400"/>
                        </a:spcAft>
                        <a:tabLst>
                          <a:tab pos="137160" algn="l"/>
                        </a:tabLst>
                      </a:pPr>
                      <a:r>
                        <a:rPr lang="en-US" sz="1800" kern="100">
                          <a:effectLst/>
                        </a:rPr>
                        <a:t>C1</a:t>
                      </a:r>
                      <a:endParaRPr lang="en-US" sz="1800" kern="100">
                        <a:effectLst/>
                        <a:latin typeface="Times New Roman" panose="02020603050405020304" pitchFamily="18" charset="0"/>
                        <a:ea typeface="BatangChe" panose="02030609000101010101" pitchFamily="49" charset="-127"/>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800"/>
                        </a:spcBef>
                        <a:spcAft>
                          <a:spcPts val="400"/>
                        </a:spcAft>
                        <a:tabLst>
                          <a:tab pos="137160" algn="l"/>
                        </a:tabLst>
                      </a:pPr>
                      <a:r>
                        <a:rPr lang="en-US" sz="1800" kern="100" dirty="0">
                          <a:effectLst/>
                        </a:rPr>
                        <a:t>28</a:t>
                      </a:r>
                      <a:endParaRPr lang="en-US" sz="1800" kern="100" dirty="0">
                        <a:effectLst/>
                        <a:latin typeface="Times New Roman" panose="02020603050405020304" pitchFamily="18" charset="0"/>
                        <a:ea typeface="BatangChe" panose="02030609000101010101" pitchFamily="49" charset="-127"/>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800"/>
                        </a:spcBef>
                        <a:spcAft>
                          <a:spcPts val="400"/>
                        </a:spcAft>
                        <a:tabLst>
                          <a:tab pos="137160" algn="l"/>
                        </a:tabLst>
                      </a:pPr>
                      <a:r>
                        <a:rPr lang="en-US" sz="1800" kern="100" dirty="0">
                          <a:effectLst/>
                        </a:rPr>
                        <a:t>23</a:t>
                      </a:r>
                      <a:endParaRPr lang="en-US" sz="1800" kern="100" dirty="0">
                        <a:effectLst/>
                        <a:latin typeface="Times New Roman" panose="02020603050405020304" pitchFamily="18" charset="0"/>
                        <a:ea typeface="BatangChe" panose="02030609000101010101" pitchFamily="49" charset="-127"/>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800"/>
                        </a:spcBef>
                        <a:spcAft>
                          <a:spcPts val="400"/>
                        </a:spcAft>
                        <a:tabLst>
                          <a:tab pos="137160" algn="l"/>
                        </a:tabLst>
                      </a:pPr>
                      <a:r>
                        <a:rPr lang="en-US" sz="1800" kern="100">
                          <a:effectLst/>
                        </a:rPr>
                        <a:t>28</a:t>
                      </a:r>
                      <a:endParaRPr lang="en-US" sz="1800" kern="100">
                        <a:effectLst/>
                        <a:latin typeface="Times New Roman" panose="02020603050405020304" pitchFamily="18" charset="0"/>
                        <a:ea typeface="BatangChe" panose="02030609000101010101" pitchFamily="49" charset="-127"/>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algn="ctr" latinLnBrk="1">
                        <a:spcBef>
                          <a:spcPts val="800"/>
                        </a:spcBef>
                        <a:spcAft>
                          <a:spcPts val="400"/>
                        </a:spcAft>
                        <a:tabLst>
                          <a:tab pos="137160" algn="l"/>
                        </a:tabLst>
                      </a:pPr>
                      <a:r>
                        <a:rPr lang="en-US" sz="1800" kern="100">
                          <a:effectLst/>
                        </a:rPr>
                        <a:t>C2</a:t>
                      </a:r>
                      <a:endParaRPr lang="en-US" sz="1800" kern="100">
                        <a:effectLst/>
                        <a:latin typeface="Times New Roman" panose="02020603050405020304" pitchFamily="18" charset="0"/>
                        <a:ea typeface="BatangChe" panose="02030609000101010101" pitchFamily="49" charset="-127"/>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800"/>
                        </a:spcBef>
                        <a:spcAft>
                          <a:spcPts val="400"/>
                        </a:spcAft>
                        <a:tabLst>
                          <a:tab pos="137160" algn="l"/>
                        </a:tabLst>
                      </a:pPr>
                      <a:r>
                        <a:rPr lang="en-US" sz="1800" kern="100">
                          <a:effectLst/>
                        </a:rPr>
                        <a:t>67</a:t>
                      </a:r>
                      <a:endParaRPr lang="en-US" sz="1800" kern="100">
                        <a:effectLst/>
                        <a:latin typeface="Times New Roman" panose="02020603050405020304" pitchFamily="18" charset="0"/>
                        <a:ea typeface="BatangChe" panose="02030609000101010101" pitchFamily="49" charset="-127"/>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800"/>
                        </a:spcBef>
                        <a:spcAft>
                          <a:spcPts val="400"/>
                        </a:spcAft>
                        <a:tabLst>
                          <a:tab pos="137160" algn="l"/>
                        </a:tabLst>
                      </a:pPr>
                      <a:r>
                        <a:rPr lang="en-US" sz="1800" kern="100">
                          <a:effectLst/>
                        </a:rPr>
                        <a:t>43</a:t>
                      </a:r>
                      <a:endParaRPr lang="en-US" sz="1800" kern="100">
                        <a:effectLst/>
                        <a:latin typeface="Times New Roman" panose="02020603050405020304" pitchFamily="18" charset="0"/>
                        <a:ea typeface="BatangChe" panose="02030609000101010101" pitchFamily="49" charset="-127"/>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800"/>
                        </a:spcBef>
                        <a:spcAft>
                          <a:spcPts val="400"/>
                        </a:spcAft>
                        <a:tabLst>
                          <a:tab pos="137160" algn="l"/>
                        </a:tabLst>
                      </a:pPr>
                      <a:r>
                        <a:rPr lang="en-US" sz="1800" kern="100" dirty="0">
                          <a:effectLst/>
                        </a:rPr>
                        <a:t>59</a:t>
                      </a:r>
                      <a:endParaRPr lang="en-US" sz="1800" kern="100" dirty="0">
                        <a:effectLst/>
                        <a:latin typeface="Times New Roman" panose="02020603050405020304" pitchFamily="18" charset="0"/>
                        <a:ea typeface="BatangChe" panose="02030609000101010101" pitchFamily="49" charset="-127"/>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algn="ctr" latinLnBrk="1">
                        <a:spcBef>
                          <a:spcPts val="800"/>
                        </a:spcBef>
                        <a:spcAft>
                          <a:spcPts val="400"/>
                        </a:spcAft>
                        <a:tabLst>
                          <a:tab pos="137160" algn="l"/>
                        </a:tabLst>
                      </a:pPr>
                      <a:r>
                        <a:rPr lang="en-US" sz="1800" kern="100">
                          <a:effectLst/>
                        </a:rPr>
                        <a:t>H1</a:t>
                      </a:r>
                      <a:endParaRPr lang="en-US" sz="1800" kern="100">
                        <a:effectLst/>
                        <a:latin typeface="Times New Roman" panose="02020603050405020304" pitchFamily="18" charset="0"/>
                        <a:ea typeface="BatangChe" panose="02030609000101010101" pitchFamily="49" charset="-127"/>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800"/>
                        </a:spcBef>
                        <a:spcAft>
                          <a:spcPts val="400"/>
                        </a:spcAft>
                        <a:tabLst>
                          <a:tab pos="137160" algn="l"/>
                        </a:tabLst>
                      </a:pPr>
                      <a:r>
                        <a:rPr lang="en-US" sz="1800" kern="100">
                          <a:effectLst/>
                        </a:rPr>
                        <a:t>15</a:t>
                      </a:r>
                      <a:endParaRPr lang="en-US" sz="1800" kern="100">
                        <a:effectLst/>
                        <a:latin typeface="Times New Roman" panose="02020603050405020304" pitchFamily="18" charset="0"/>
                        <a:ea typeface="BatangChe" panose="02030609000101010101" pitchFamily="49" charset="-127"/>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800"/>
                        </a:spcBef>
                        <a:spcAft>
                          <a:spcPts val="400"/>
                        </a:spcAft>
                        <a:tabLst>
                          <a:tab pos="137160" algn="l"/>
                        </a:tabLst>
                      </a:pPr>
                      <a:r>
                        <a:rPr lang="en-US" sz="1800" kern="100" dirty="0">
                          <a:effectLst/>
                        </a:rPr>
                        <a:t>13</a:t>
                      </a:r>
                      <a:endParaRPr lang="en-US" sz="1800" kern="100" dirty="0">
                        <a:effectLst/>
                        <a:latin typeface="Times New Roman" panose="02020603050405020304" pitchFamily="18" charset="0"/>
                        <a:ea typeface="BatangChe" panose="02030609000101010101" pitchFamily="49" charset="-127"/>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800"/>
                        </a:spcBef>
                        <a:spcAft>
                          <a:spcPts val="400"/>
                        </a:spcAft>
                        <a:tabLst>
                          <a:tab pos="137160" algn="l"/>
                        </a:tabLst>
                      </a:pPr>
                      <a:r>
                        <a:rPr lang="en-US" sz="1800" kern="100">
                          <a:effectLst/>
                        </a:rPr>
                        <a:t>14</a:t>
                      </a:r>
                      <a:endParaRPr lang="en-US" sz="1800" kern="100">
                        <a:effectLst/>
                        <a:latin typeface="Times New Roman" panose="02020603050405020304" pitchFamily="18" charset="0"/>
                        <a:ea typeface="BatangChe" panose="02030609000101010101" pitchFamily="49" charset="-127"/>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algn="ctr" latinLnBrk="1">
                        <a:spcBef>
                          <a:spcPts val="800"/>
                        </a:spcBef>
                        <a:spcAft>
                          <a:spcPts val="400"/>
                        </a:spcAft>
                        <a:tabLst>
                          <a:tab pos="137160" algn="l"/>
                        </a:tabLst>
                      </a:pPr>
                      <a:r>
                        <a:rPr lang="en-US" sz="1800" kern="100">
                          <a:effectLst/>
                        </a:rPr>
                        <a:t>C3</a:t>
                      </a:r>
                      <a:endParaRPr lang="en-US" sz="1800" kern="100">
                        <a:effectLst/>
                        <a:latin typeface="Times New Roman" panose="02020603050405020304" pitchFamily="18" charset="0"/>
                        <a:ea typeface="BatangChe" panose="02030609000101010101" pitchFamily="49" charset="-127"/>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800"/>
                        </a:spcBef>
                        <a:spcAft>
                          <a:spcPts val="400"/>
                        </a:spcAft>
                        <a:tabLst>
                          <a:tab pos="137160" algn="l"/>
                        </a:tabLst>
                      </a:pPr>
                      <a:r>
                        <a:rPr lang="en-US" sz="1800" kern="100">
                          <a:effectLst/>
                        </a:rPr>
                        <a:t>28</a:t>
                      </a:r>
                      <a:endParaRPr lang="en-US" sz="1800" kern="100">
                        <a:effectLst/>
                        <a:latin typeface="Times New Roman" panose="02020603050405020304" pitchFamily="18" charset="0"/>
                        <a:ea typeface="BatangChe" panose="02030609000101010101" pitchFamily="49" charset="-127"/>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800"/>
                        </a:spcBef>
                        <a:spcAft>
                          <a:spcPts val="400"/>
                        </a:spcAft>
                        <a:tabLst>
                          <a:tab pos="137160" algn="l"/>
                        </a:tabLst>
                      </a:pPr>
                      <a:r>
                        <a:rPr lang="en-US" sz="1800" kern="100" dirty="0">
                          <a:effectLst/>
                        </a:rPr>
                        <a:t>22</a:t>
                      </a:r>
                      <a:endParaRPr lang="en-US" sz="1800" kern="100" dirty="0">
                        <a:effectLst/>
                        <a:latin typeface="Times New Roman" panose="02020603050405020304" pitchFamily="18" charset="0"/>
                        <a:ea typeface="BatangChe" panose="02030609000101010101" pitchFamily="49" charset="-127"/>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800"/>
                        </a:spcBef>
                        <a:spcAft>
                          <a:spcPts val="400"/>
                        </a:spcAft>
                        <a:tabLst>
                          <a:tab pos="137160" algn="l"/>
                        </a:tabLst>
                      </a:pPr>
                      <a:r>
                        <a:rPr lang="en-US" sz="1800" kern="100">
                          <a:effectLst/>
                        </a:rPr>
                        <a:t>20</a:t>
                      </a:r>
                      <a:endParaRPr lang="en-US" sz="1800" kern="100">
                        <a:effectLst/>
                        <a:latin typeface="Times New Roman" panose="02020603050405020304" pitchFamily="18" charset="0"/>
                        <a:ea typeface="BatangChe" panose="02030609000101010101" pitchFamily="49" charset="-127"/>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algn="ctr" latinLnBrk="1">
                        <a:spcBef>
                          <a:spcPts val="800"/>
                        </a:spcBef>
                        <a:spcAft>
                          <a:spcPts val="400"/>
                        </a:spcAft>
                        <a:tabLst>
                          <a:tab pos="137160" algn="l"/>
                        </a:tabLst>
                      </a:pPr>
                      <a:r>
                        <a:rPr lang="en-US" sz="1800" kern="100">
                          <a:effectLst/>
                        </a:rPr>
                        <a:t>C4</a:t>
                      </a:r>
                      <a:endParaRPr lang="en-US" sz="1800" kern="100">
                        <a:effectLst/>
                        <a:latin typeface="Times New Roman" panose="02020603050405020304" pitchFamily="18" charset="0"/>
                        <a:ea typeface="BatangChe" panose="02030609000101010101" pitchFamily="49" charset="-127"/>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800"/>
                        </a:spcBef>
                        <a:spcAft>
                          <a:spcPts val="400"/>
                        </a:spcAft>
                        <a:tabLst>
                          <a:tab pos="137160" algn="l"/>
                        </a:tabLst>
                      </a:pPr>
                      <a:r>
                        <a:rPr lang="en-US" sz="1800" kern="100">
                          <a:effectLst/>
                        </a:rPr>
                        <a:t>21</a:t>
                      </a:r>
                      <a:endParaRPr lang="en-US" sz="1800" kern="100">
                        <a:effectLst/>
                        <a:latin typeface="Times New Roman" panose="02020603050405020304" pitchFamily="18" charset="0"/>
                        <a:ea typeface="BatangChe" panose="02030609000101010101" pitchFamily="49" charset="-127"/>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800"/>
                        </a:spcBef>
                        <a:spcAft>
                          <a:spcPts val="400"/>
                        </a:spcAft>
                        <a:tabLst>
                          <a:tab pos="137160" algn="l"/>
                        </a:tabLst>
                      </a:pPr>
                      <a:r>
                        <a:rPr lang="en-US" sz="1800" kern="100">
                          <a:effectLst/>
                        </a:rPr>
                        <a:t>16</a:t>
                      </a:r>
                      <a:endParaRPr lang="en-US" sz="1800" kern="100">
                        <a:effectLst/>
                        <a:latin typeface="Times New Roman" panose="02020603050405020304" pitchFamily="18" charset="0"/>
                        <a:ea typeface="BatangChe" panose="02030609000101010101" pitchFamily="49" charset="-127"/>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800"/>
                        </a:spcBef>
                        <a:spcAft>
                          <a:spcPts val="400"/>
                        </a:spcAft>
                        <a:tabLst>
                          <a:tab pos="137160" algn="l"/>
                        </a:tabLst>
                      </a:pPr>
                      <a:r>
                        <a:rPr lang="en-US" sz="1800" kern="100">
                          <a:effectLst/>
                        </a:rPr>
                        <a:t>20</a:t>
                      </a:r>
                      <a:endParaRPr lang="en-US" sz="1800" kern="100">
                        <a:effectLst/>
                        <a:latin typeface="Times New Roman" panose="02020603050405020304" pitchFamily="18" charset="0"/>
                        <a:ea typeface="BatangChe" panose="02030609000101010101" pitchFamily="49" charset="-127"/>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algn="ctr" latinLnBrk="1">
                        <a:spcBef>
                          <a:spcPts val="800"/>
                        </a:spcBef>
                        <a:spcAft>
                          <a:spcPts val="400"/>
                        </a:spcAft>
                        <a:tabLst>
                          <a:tab pos="137160" algn="l"/>
                        </a:tabLst>
                      </a:pPr>
                      <a:r>
                        <a:rPr lang="en-US" sz="1800" kern="100">
                          <a:effectLst/>
                        </a:rPr>
                        <a:t>C5</a:t>
                      </a:r>
                      <a:endParaRPr lang="en-US" sz="1800" kern="100">
                        <a:effectLst/>
                        <a:latin typeface="Times New Roman" panose="02020603050405020304" pitchFamily="18" charset="0"/>
                        <a:ea typeface="BatangChe" panose="02030609000101010101" pitchFamily="49" charset="-127"/>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800"/>
                        </a:spcBef>
                        <a:spcAft>
                          <a:spcPts val="400"/>
                        </a:spcAft>
                        <a:tabLst>
                          <a:tab pos="137160" algn="l"/>
                        </a:tabLst>
                      </a:pPr>
                      <a:r>
                        <a:rPr lang="en-US" sz="1800" kern="100">
                          <a:effectLst/>
                        </a:rPr>
                        <a:t>21</a:t>
                      </a:r>
                      <a:endParaRPr lang="en-US" sz="1800" kern="100">
                        <a:effectLst/>
                        <a:latin typeface="Times New Roman" panose="02020603050405020304" pitchFamily="18" charset="0"/>
                        <a:ea typeface="BatangChe" panose="02030609000101010101" pitchFamily="49" charset="-127"/>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800"/>
                        </a:spcBef>
                        <a:spcAft>
                          <a:spcPts val="400"/>
                        </a:spcAft>
                        <a:tabLst>
                          <a:tab pos="137160" algn="l"/>
                        </a:tabLst>
                      </a:pPr>
                      <a:r>
                        <a:rPr lang="en-US" sz="1800" kern="100">
                          <a:effectLst/>
                        </a:rPr>
                        <a:t>17</a:t>
                      </a:r>
                      <a:endParaRPr lang="en-US" sz="1800" kern="100">
                        <a:effectLst/>
                        <a:latin typeface="Times New Roman" panose="02020603050405020304" pitchFamily="18" charset="0"/>
                        <a:ea typeface="BatangChe" panose="02030609000101010101" pitchFamily="49" charset="-127"/>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800"/>
                        </a:spcBef>
                        <a:spcAft>
                          <a:spcPts val="400"/>
                        </a:spcAft>
                        <a:tabLst>
                          <a:tab pos="137160" algn="l"/>
                        </a:tabLst>
                      </a:pPr>
                      <a:r>
                        <a:rPr lang="en-US" sz="1800" kern="100" dirty="0">
                          <a:effectLst/>
                        </a:rPr>
                        <a:t>19</a:t>
                      </a:r>
                      <a:endParaRPr lang="en-US" sz="1800" kern="100" dirty="0">
                        <a:effectLst/>
                        <a:latin typeface="Times New Roman" panose="02020603050405020304" pitchFamily="18" charset="0"/>
                        <a:ea typeface="BatangChe" panose="02030609000101010101" pitchFamily="49" charset="-127"/>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a:stretch>
            <a:fillRect/>
          </a:stretch>
        </p:blipFill>
        <p:spPr>
          <a:xfrm>
            <a:off x="692329" y="2057400"/>
            <a:ext cx="3611885" cy="1905000"/>
          </a:xfrm>
          <a:prstGeom prst="rect">
            <a:avLst/>
          </a:prstGeom>
        </p:spPr>
      </p:pic>
      <p:pic>
        <p:nvPicPr>
          <p:cNvPr id="9" name="Picture 8"/>
          <p:cNvPicPr>
            <a:picLocks noChangeAspect="1"/>
          </p:cNvPicPr>
          <p:nvPr/>
        </p:nvPicPr>
        <p:blipFill>
          <a:blip r:embed="rId3"/>
          <a:stretch>
            <a:fillRect/>
          </a:stretch>
        </p:blipFill>
        <p:spPr>
          <a:xfrm>
            <a:off x="4297683" y="2048691"/>
            <a:ext cx="3548738" cy="1905000"/>
          </a:xfrm>
          <a:prstGeom prst="rect">
            <a:avLst/>
          </a:prstGeom>
          <a:ln>
            <a:solidFill>
              <a:schemeClr val="tx1"/>
            </a:solidFill>
          </a:ln>
        </p:spPr>
      </p:pic>
      <p:sp>
        <p:nvSpPr>
          <p:cNvPr id="10" name="Rounded Rectangle 9"/>
          <p:cNvSpPr/>
          <p:nvPr/>
        </p:nvSpPr>
        <p:spPr>
          <a:xfrm>
            <a:off x="87086" y="6407819"/>
            <a:ext cx="457200" cy="17116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33</a:t>
            </a:r>
            <a:endParaRPr lang="en-US" sz="1600" b="1" dirty="0"/>
          </a:p>
        </p:txBody>
      </p:sp>
      <p:sp>
        <p:nvSpPr>
          <p:cNvPr id="11" name="Rounded Rectangle 10"/>
          <p:cNvSpPr/>
          <p:nvPr/>
        </p:nvSpPr>
        <p:spPr>
          <a:xfrm>
            <a:off x="87086" y="6578981"/>
            <a:ext cx="457200" cy="2790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smtClean="0"/>
              <a:t>39</a:t>
            </a:r>
            <a:endParaRPr lang="en-US" sz="1600" b="1" dirty="0"/>
          </a:p>
        </p:txBody>
      </p:sp>
      <p:sp>
        <p:nvSpPr>
          <p:cNvPr id="13" name="Content Placeholder 2"/>
          <p:cNvSpPr>
            <a:spLocks noGrp="1"/>
          </p:cNvSpPr>
          <p:nvPr>
            <p:ph idx="1"/>
          </p:nvPr>
        </p:nvSpPr>
        <p:spPr>
          <a:xfrm>
            <a:off x="99059" y="1133582"/>
            <a:ext cx="8349343" cy="844500"/>
          </a:xfrm>
        </p:spPr>
        <p:txBody>
          <a:bodyPr>
            <a:noAutofit/>
          </a:bodyPr>
          <a:lstStyle/>
          <a:p>
            <a:pPr marL="0" indent="0" algn="just">
              <a:buNone/>
            </a:pPr>
            <a:r>
              <a:rPr lang="en-US" sz="2400" dirty="0" smtClean="0"/>
              <a:t>The proposed approach overcomes the conventional PDA in term of accuracy in distance estimation</a:t>
            </a:r>
          </a:p>
          <a:p>
            <a:pPr lvl="1" algn="just"/>
            <a:endParaRPr lang="en-US" sz="2400" dirty="0"/>
          </a:p>
          <a:p>
            <a:pPr algn="just"/>
            <a:endParaRPr lang="en-US" sz="2400" dirty="0"/>
          </a:p>
        </p:txBody>
      </p:sp>
    </p:spTree>
    <p:extLst>
      <p:ext uri="{BB962C8B-B14F-4D97-AF65-F5344CB8AC3E}">
        <p14:creationId xmlns:p14="http://schemas.microsoft.com/office/powerpoint/2010/main" val="42556336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143000"/>
          </a:xfrm>
        </p:spPr>
        <p:txBody>
          <a:bodyPr>
            <a:normAutofit/>
          </a:bodyPr>
          <a:lstStyle/>
          <a:p>
            <a:pPr algn="l"/>
            <a:r>
              <a:rPr lang="en-US" sz="2900" dirty="0" smtClean="0"/>
              <a:t>The </a:t>
            </a:r>
            <a:r>
              <a:rPr lang="en-US" sz="2900" dirty="0"/>
              <a:t>Proposed Approach vs Fingerprinting </a:t>
            </a:r>
            <a:r>
              <a:rPr lang="en-US" sz="2900" dirty="0" smtClean="0"/>
              <a:t>Approaches(1)</a:t>
            </a:r>
            <a:endParaRPr lang="en-US" sz="2900" dirty="0"/>
          </a:p>
        </p:txBody>
      </p:sp>
      <p:sp>
        <p:nvSpPr>
          <p:cNvPr id="7" name="Rounded Rectangle 6"/>
          <p:cNvSpPr/>
          <p:nvPr/>
        </p:nvSpPr>
        <p:spPr>
          <a:xfrm>
            <a:off x="87086" y="6407819"/>
            <a:ext cx="457200" cy="17116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34</a:t>
            </a:r>
            <a:endParaRPr lang="en-US" sz="1600" b="1" dirty="0"/>
          </a:p>
        </p:txBody>
      </p:sp>
      <p:sp>
        <p:nvSpPr>
          <p:cNvPr id="10" name="Rounded Rectangle 9"/>
          <p:cNvSpPr/>
          <p:nvPr/>
        </p:nvSpPr>
        <p:spPr>
          <a:xfrm>
            <a:off x="87086" y="6578981"/>
            <a:ext cx="457200" cy="2790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smtClean="0"/>
              <a:t>39</a:t>
            </a:r>
            <a:endParaRPr lang="en-US" sz="1600" b="1" dirty="0"/>
          </a:p>
        </p:txBody>
      </p:sp>
      <p:sp>
        <p:nvSpPr>
          <p:cNvPr id="5" name="Content Placeholder 4"/>
          <p:cNvSpPr>
            <a:spLocks noGrp="1"/>
          </p:cNvSpPr>
          <p:nvPr>
            <p:ph idx="1"/>
          </p:nvPr>
        </p:nvSpPr>
        <p:spPr>
          <a:xfrm>
            <a:off x="87086" y="1099601"/>
            <a:ext cx="8932093" cy="5029200"/>
          </a:xfrm>
        </p:spPr>
        <p:txBody>
          <a:bodyPr>
            <a:noAutofit/>
          </a:bodyPr>
          <a:lstStyle/>
          <a:p>
            <a:pPr marL="0" indent="0">
              <a:spcBef>
                <a:spcPts val="0"/>
              </a:spcBef>
              <a:buNone/>
            </a:pPr>
            <a:r>
              <a:rPr lang="en-US" sz="2400" dirty="0" smtClean="0"/>
              <a:t>We have compared our approached with the following fingerprinting approaches</a:t>
            </a:r>
          </a:p>
          <a:p>
            <a:pPr marL="0" indent="0">
              <a:spcBef>
                <a:spcPts val="0"/>
              </a:spcBef>
              <a:buNone/>
            </a:pPr>
            <a:endParaRPr lang="en-US" sz="2400" dirty="0" smtClean="0"/>
          </a:p>
          <a:p>
            <a:pPr>
              <a:spcBef>
                <a:spcPts val="0"/>
              </a:spcBef>
            </a:pPr>
            <a:r>
              <a:rPr lang="en-US" sz="2400" dirty="0"/>
              <a:t>ARIEL [7</a:t>
            </a:r>
            <a:r>
              <a:rPr lang="en-US" sz="2400" dirty="0" smtClean="0"/>
              <a:t>] : </a:t>
            </a:r>
            <a:r>
              <a:rPr lang="en-US" sz="2400" dirty="0"/>
              <a:t>presents a technique to automatically detect the room </a:t>
            </a:r>
            <a:r>
              <a:rPr lang="en-US" sz="2400" dirty="0" smtClean="0"/>
              <a:t>fingerprints based </a:t>
            </a:r>
            <a:r>
              <a:rPr lang="en-US" sz="2400" dirty="0"/>
              <a:t>on Wi-Fi signature during  the offline </a:t>
            </a:r>
            <a:r>
              <a:rPr lang="en-US" sz="2400" dirty="0" smtClean="0"/>
              <a:t>phase</a:t>
            </a:r>
          </a:p>
          <a:p>
            <a:pPr marL="0" indent="0">
              <a:spcBef>
                <a:spcPts val="0"/>
              </a:spcBef>
              <a:buNone/>
            </a:pPr>
            <a:endParaRPr lang="en-US" sz="2400" dirty="0"/>
          </a:p>
          <a:p>
            <a:pPr>
              <a:spcBef>
                <a:spcPts val="0"/>
              </a:spcBef>
            </a:pPr>
            <a:r>
              <a:rPr lang="en-US" sz="2400" dirty="0" smtClean="0"/>
              <a:t>Peer Assistance [8]: presents an technique to detect the position of the user based on measured fingerprints and enhance the position detection using any existing users in the environment</a:t>
            </a:r>
          </a:p>
          <a:p>
            <a:pPr marL="0" indent="0">
              <a:spcBef>
                <a:spcPts val="0"/>
              </a:spcBef>
              <a:buNone/>
            </a:pPr>
            <a:endParaRPr lang="en-US" sz="2400" dirty="0" smtClean="0"/>
          </a:p>
          <a:p>
            <a:pPr>
              <a:spcBef>
                <a:spcPts val="0"/>
              </a:spcBef>
            </a:pPr>
            <a:r>
              <a:rPr lang="en-US" sz="2400" dirty="0" smtClean="0"/>
              <a:t>RADAR [9]: one of the earliest and the most popular technique in fingerprinting, it builds the database from 70 marked places in the environment</a:t>
            </a:r>
            <a:endParaRPr lang="en-US" sz="2400" dirty="0"/>
          </a:p>
        </p:txBody>
      </p:sp>
    </p:spTree>
    <p:extLst>
      <p:ext uri="{BB962C8B-B14F-4D97-AF65-F5344CB8AC3E}">
        <p14:creationId xmlns:p14="http://schemas.microsoft.com/office/powerpoint/2010/main" val="15672558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220200" cy="1143000"/>
          </a:xfrm>
        </p:spPr>
        <p:txBody>
          <a:bodyPr>
            <a:normAutofit/>
          </a:bodyPr>
          <a:lstStyle/>
          <a:p>
            <a:pPr algn="l"/>
            <a:r>
              <a:rPr lang="en-US" sz="2900" dirty="0" smtClean="0"/>
              <a:t>The </a:t>
            </a:r>
            <a:r>
              <a:rPr lang="en-US" sz="2900" dirty="0"/>
              <a:t>Proposed Approach vs Fingerprinting </a:t>
            </a:r>
            <a:r>
              <a:rPr lang="en-US" sz="2900" dirty="0" smtClean="0"/>
              <a:t>Approaches(2)</a:t>
            </a:r>
            <a:endParaRPr lang="en-US" sz="2900" dirty="0"/>
          </a:p>
        </p:txBody>
      </p:sp>
      <p:sp>
        <p:nvSpPr>
          <p:cNvPr id="7" name="Rounded Rectangle 6"/>
          <p:cNvSpPr/>
          <p:nvPr/>
        </p:nvSpPr>
        <p:spPr>
          <a:xfrm>
            <a:off x="87086" y="6407819"/>
            <a:ext cx="457200" cy="17116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35</a:t>
            </a:r>
            <a:endParaRPr lang="en-US" sz="1600" b="1" dirty="0"/>
          </a:p>
        </p:txBody>
      </p:sp>
      <p:sp>
        <p:nvSpPr>
          <p:cNvPr id="10" name="Rounded Rectangle 9"/>
          <p:cNvSpPr/>
          <p:nvPr/>
        </p:nvSpPr>
        <p:spPr>
          <a:xfrm>
            <a:off x="87086" y="6578981"/>
            <a:ext cx="457200" cy="2790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smtClean="0"/>
              <a:t>39</a:t>
            </a:r>
            <a:endParaRPr lang="en-US" sz="1600" b="1" dirty="0"/>
          </a:p>
        </p:txBody>
      </p:sp>
      <p:graphicFrame>
        <p:nvGraphicFramePr>
          <p:cNvPr id="6" name="Table 5"/>
          <p:cNvGraphicFramePr>
            <a:graphicFrameLocks noGrp="1"/>
          </p:cNvGraphicFramePr>
          <p:nvPr>
            <p:extLst>
              <p:ext uri="{D42A27DB-BD31-4B8C-83A1-F6EECF244321}">
                <p14:modId xmlns:p14="http://schemas.microsoft.com/office/powerpoint/2010/main" val="1296526326"/>
              </p:ext>
            </p:extLst>
          </p:nvPr>
        </p:nvGraphicFramePr>
        <p:xfrm>
          <a:off x="87086" y="1524000"/>
          <a:ext cx="8752114" cy="4138551"/>
        </p:xfrm>
        <a:graphic>
          <a:graphicData uri="http://schemas.openxmlformats.org/drawingml/2006/table">
            <a:tbl>
              <a:tblPr firstRow="1" firstCol="1" bandRow="1">
                <a:tableStyleId>{5C22544A-7EE6-4342-B048-85BDC9FD1C3A}</a:tableStyleId>
              </a:tblPr>
              <a:tblGrid>
                <a:gridCol w="1336765"/>
                <a:gridCol w="1981200"/>
                <a:gridCol w="1928949"/>
                <a:gridCol w="2286000"/>
                <a:gridCol w="1219200"/>
              </a:tblGrid>
              <a:tr h="206136">
                <a:tc>
                  <a:txBody>
                    <a:bodyPr/>
                    <a:lstStyle/>
                    <a:p>
                      <a:pPr marL="0" marR="0" algn="ctr">
                        <a:lnSpc>
                          <a:spcPct val="107000"/>
                        </a:lnSpc>
                        <a:spcBef>
                          <a:spcPts val="0"/>
                        </a:spcBef>
                        <a:spcAft>
                          <a:spcPts val="0"/>
                        </a:spcAft>
                      </a:pPr>
                      <a:r>
                        <a:rPr lang="en-US" sz="1800" dirty="0">
                          <a:effectLst/>
                        </a:rPr>
                        <a:t>Approach</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effectLst/>
                        </a:rPr>
                        <a:t>Database Size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effectLst/>
                        </a:rPr>
                        <a:t>Database Calibration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effectLst/>
                        </a:rPr>
                        <a:t>Energy and Time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effectLst/>
                        </a:rPr>
                        <a:t>Accuracy </a:t>
                      </a:r>
                      <a:endParaRPr lang="en-US" sz="1800" dirty="0" smtClean="0">
                        <a:effectLst/>
                      </a:endParaRPr>
                    </a:p>
                    <a:p>
                      <a:pPr marL="0" marR="0" algn="ctr">
                        <a:lnSpc>
                          <a:spcPct val="107000"/>
                        </a:lnSpc>
                        <a:spcBef>
                          <a:spcPts val="0"/>
                        </a:spcBef>
                        <a:spcAft>
                          <a:spcPts val="0"/>
                        </a:spcAft>
                      </a:pPr>
                      <a:r>
                        <a:rPr lang="en-US" sz="1800" dirty="0" smtClean="0">
                          <a:effectLst/>
                        </a:rPr>
                        <a:t>(</a:t>
                      </a:r>
                      <a:r>
                        <a:rPr lang="en-US" sz="1800" dirty="0">
                          <a:effectLst/>
                        </a:rPr>
                        <a:t>m)</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10084">
                <a:tc>
                  <a:txBody>
                    <a:bodyPr/>
                    <a:lstStyle/>
                    <a:p>
                      <a:pPr marL="0" marR="0" algn="ctr">
                        <a:lnSpc>
                          <a:spcPct val="107000"/>
                        </a:lnSpc>
                        <a:spcBef>
                          <a:spcPts val="0"/>
                        </a:spcBef>
                        <a:spcAft>
                          <a:spcPts val="0"/>
                        </a:spcAft>
                      </a:pPr>
                      <a:r>
                        <a:rPr lang="en-US" sz="1800" dirty="0">
                          <a:effectLst/>
                        </a:rPr>
                        <a:t>The proposed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effectLst/>
                        </a:rPr>
                        <a:t>&lt; 30 Records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effectLst/>
                        </a:rPr>
                        <a:t>Automatically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effectLst/>
                        </a:rPr>
                        <a:t>Few seconds for localization, few minutes for surveying</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effectLst/>
                        </a:rPr>
                        <a:t>2 – 3</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7496">
                <a:tc>
                  <a:txBody>
                    <a:bodyPr/>
                    <a:lstStyle/>
                    <a:p>
                      <a:pPr marL="0" marR="0" algn="ctr">
                        <a:lnSpc>
                          <a:spcPct val="107000"/>
                        </a:lnSpc>
                        <a:spcBef>
                          <a:spcPts val="0"/>
                        </a:spcBef>
                        <a:spcAft>
                          <a:spcPts val="0"/>
                        </a:spcAft>
                      </a:pPr>
                      <a:r>
                        <a:rPr lang="en-US" sz="1800">
                          <a:effectLst/>
                        </a:rPr>
                        <a:t>ARIEL</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effectLst/>
                        </a:rPr>
                        <a:t>193 positions X 20 measurements</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effectLst/>
                        </a:rPr>
                        <a:t>Every few months</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effectLst/>
                        </a:rPr>
                        <a:t>Few seconds for localization, few days for surveying</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effectLst/>
                        </a:rPr>
                        <a:t>Room level</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7496">
                <a:tc>
                  <a:txBody>
                    <a:bodyPr/>
                    <a:lstStyle/>
                    <a:p>
                      <a:pPr marL="0" marR="0" algn="ctr">
                        <a:lnSpc>
                          <a:spcPct val="107000"/>
                        </a:lnSpc>
                        <a:spcBef>
                          <a:spcPts val="0"/>
                        </a:spcBef>
                        <a:spcAft>
                          <a:spcPts val="0"/>
                        </a:spcAft>
                      </a:pPr>
                      <a:r>
                        <a:rPr lang="en-US" sz="1800">
                          <a:effectLst/>
                        </a:rPr>
                        <a:t>Peer Assistance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effectLst/>
                        </a:rPr>
                        <a:t>131 positions X 20 measurements</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effectLst/>
                        </a:rPr>
                        <a:t>Every few months</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effectLst/>
                        </a:rPr>
                        <a:t>Few seconds for localization, few days for surveying</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effectLst/>
                        </a:rPr>
                        <a:t>2 – 3</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7496">
                <a:tc>
                  <a:txBody>
                    <a:bodyPr/>
                    <a:lstStyle/>
                    <a:p>
                      <a:pPr marL="0" marR="0" algn="ctr">
                        <a:lnSpc>
                          <a:spcPct val="107000"/>
                        </a:lnSpc>
                        <a:spcBef>
                          <a:spcPts val="0"/>
                        </a:spcBef>
                        <a:spcAft>
                          <a:spcPts val="0"/>
                        </a:spcAft>
                      </a:pPr>
                      <a:r>
                        <a:rPr lang="en-US" sz="1800">
                          <a:effectLst/>
                        </a:rPr>
                        <a:t>RADAR</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effectLst/>
                        </a:rPr>
                        <a:t>70 positions X 30 measurements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effectLst/>
                        </a:rPr>
                        <a:t>Every few months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effectLst/>
                        </a:rPr>
                        <a:t>Few seconds for localization, few days for surveying</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effectLst/>
                        </a:rPr>
                        <a:t>3 – 5</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335844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220200" cy="1143000"/>
          </a:xfrm>
        </p:spPr>
        <p:txBody>
          <a:bodyPr>
            <a:noAutofit/>
          </a:bodyPr>
          <a:lstStyle/>
          <a:p>
            <a:pPr algn="l"/>
            <a:r>
              <a:rPr lang="en-US" sz="2900" dirty="0" smtClean="0"/>
              <a:t>The </a:t>
            </a:r>
            <a:r>
              <a:rPr lang="en-US" sz="2900" dirty="0"/>
              <a:t>Proposed Approach vs </a:t>
            </a:r>
            <a:r>
              <a:rPr lang="en-US" sz="2900" dirty="0" smtClean="0"/>
              <a:t>Smartphone Based Approaches</a:t>
            </a:r>
            <a:endParaRPr lang="en-US" sz="2900" dirty="0"/>
          </a:p>
        </p:txBody>
      </p:sp>
      <p:sp>
        <p:nvSpPr>
          <p:cNvPr id="3" name="Content Placeholder 2"/>
          <p:cNvSpPr>
            <a:spLocks noGrp="1"/>
          </p:cNvSpPr>
          <p:nvPr>
            <p:ph idx="1"/>
          </p:nvPr>
        </p:nvSpPr>
        <p:spPr>
          <a:xfrm>
            <a:off x="381000" y="1285950"/>
            <a:ext cx="8349343" cy="844500"/>
          </a:xfrm>
        </p:spPr>
        <p:txBody>
          <a:bodyPr>
            <a:noAutofit/>
          </a:bodyPr>
          <a:lstStyle/>
          <a:p>
            <a:pPr algn="just"/>
            <a:r>
              <a:rPr lang="en-US" sz="2400" dirty="0" err="1" smtClean="0"/>
              <a:t>UnLoc</a:t>
            </a:r>
            <a:r>
              <a:rPr lang="en-US" sz="2400" dirty="0" smtClean="0"/>
              <a:t> [6]: correcting user positions based on landmarks (e.g., </a:t>
            </a:r>
            <a:r>
              <a:rPr lang="en-US" sz="2400" dirty="0" err="1" smtClean="0"/>
              <a:t>Wifi</a:t>
            </a:r>
            <a:r>
              <a:rPr lang="en-US" sz="2400" dirty="0" smtClean="0"/>
              <a:t>, elevator, …)</a:t>
            </a:r>
          </a:p>
          <a:p>
            <a:pPr algn="just"/>
            <a:r>
              <a:rPr lang="en-US" sz="2400" dirty="0" smtClean="0"/>
              <a:t>EZ [5]: </a:t>
            </a:r>
            <a:r>
              <a:rPr lang="en-US" sz="2400" dirty="0"/>
              <a:t>detect the user position via genetic algorithm</a:t>
            </a:r>
            <a:r>
              <a:rPr lang="en-US" sz="2400" dirty="0" smtClean="0"/>
              <a:t> </a:t>
            </a:r>
          </a:p>
          <a:p>
            <a:pPr lvl="1" algn="just"/>
            <a:endParaRPr lang="en-US" sz="2400" dirty="0"/>
          </a:p>
          <a:p>
            <a:pPr algn="just"/>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519671995"/>
              </p:ext>
            </p:extLst>
          </p:nvPr>
        </p:nvGraphicFramePr>
        <p:xfrm>
          <a:off x="361406" y="2692782"/>
          <a:ext cx="8456025" cy="1371600"/>
        </p:xfrm>
        <a:graphic>
          <a:graphicData uri="http://schemas.openxmlformats.org/drawingml/2006/table">
            <a:tbl>
              <a:tblPr firstRow="1" firstCol="1" bandRow="1">
                <a:tableStyleId>{5C22544A-7EE6-4342-B048-85BDC9FD1C3A}</a:tableStyleId>
              </a:tblPr>
              <a:tblGrid>
                <a:gridCol w="1445623"/>
                <a:gridCol w="1371601"/>
                <a:gridCol w="2438400"/>
                <a:gridCol w="3200401"/>
              </a:tblGrid>
              <a:tr h="0">
                <a:tc>
                  <a:txBody>
                    <a:bodyPr/>
                    <a:lstStyle/>
                    <a:p>
                      <a:pPr marL="0" marR="0" algn="ctr" latinLnBrk="1">
                        <a:spcBef>
                          <a:spcPts val="600"/>
                        </a:spcBef>
                        <a:spcAft>
                          <a:spcPts val="600"/>
                        </a:spcAft>
                      </a:pPr>
                      <a:r>
                        <a:rPr lang="en-US" sz="1800" dirty="0">
                          <a:effectLst/>
                        </a:rPr>
                        <a:t>System</a:t>
                      </a:r>
                      <a:endParaRPr lang="en-US" sz="1800" b="1" dirty="0">
                        <a:effectLst/>
                        <a:latin typeface="Times New Roman" panose="02020603050405020304" pitchFamily="18" charset="0"/>
                        <a:ea typeface="BatangChe" panose="02030609000101010101" pitchFamily="49" charset="-127"/>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600"/>
                        </a:spcBef>
                        <a:spcAft>
                          <a:spcPts val="600"/>
                        </a:spcAft>
                      </a:pPr>
                      <a:r>
                        <a:rPr lang="en-US" sz="1800" dirty="0">
                          <a:effectLst/>
                        </a:rPr>
                        <a:t>Accuracy (m)</a:t>
                      </a:r>
                      <a:endParaRPr lang="en-US" sz="1800" b="1" dirty="0">
                        <a:effectLst/>
                        <a:latin typeface="Times New Roman" panose="02020603050405020304" pitchFamily="18" charset="0"/>
                        <a:ea typeface="BatangChe" panose="02030609000101010101" pitchFamily="49" charset="-127"/>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600"/>
                        </a:spcBef>
                        <a:spcAft>
                          <a:spcPts val="600"/>
                        </a:spcAft>
                      </a:pPr>
                      <a:r>
                        <a:rPr lang="en-US" sz="1800" dirty="0">
                          <a:effectLst/>
                        </a:rPr>
                        <a:t>Advantage </a:t>
                      </a:r>
                      <a:endParaRPr lang="en-US" sz="1800" b="1" dirty="0">
                        <a:effectLst/>
                        <a:latin typeface="Times New Roman" panose="02020603050405020304" pitchFamily="18" charset="0"/>
                        <a:ea typeface="BatangChe" panose="02030609000101010101" pitchFamily="49" charset="-127"/>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600"/>
                        </a:spcBef>
                        <a:spcAft>
                          <a:spcPts val="600"/>
                        </a:spcAft>
                      </a:pPr>
                      <a:r>
                        <a:rPr lang="en-US" sz="1800">
                          <a:effectLst/>
                        </a:rPr>
                        <a:t>Disadvantage</a:t>
                      </a:r>
                      <a:endParaRPr lang="en-US" sz="1800" b="1">
                        <a:effectLst/>
                        <a:latin typeface="Times New Roman" panose="02020603050405020304" pitchFamily="18" charset="0"/>
                        <a:ea typeface="BatangChe" panose="02030609000101010101" pitchFamily="49" charset="-127"/>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algn="ctr" latinLnBrk="1">
                        <a:spcBef>
                          <a:spcPts val="0"/>
                        </a:spcBef>
                        <a:spcAft>
                          <a:spcPts val="0"/>
                        </a:spcAft>
                      </a:pPr>
                      <a:r>
                        <a:rPr lang="en-US" sz="1800" dirty="0" smtClean="0">
                          <a:solidFill>
                            <a:schemeClr val="bg1"/>
                          </a:solidFill>
                          <a:effectLst/>
                        </a:rPr>
                        <a:t>The Proposed Approach</a:t>
                      </a:r>
                      <a:endParaRPr lang="en-US" sz="1800" b="1" dirty="0">
                        <a:solidFill>
                          <a:schemeClr val="bg1"/>
                        </a:solidFill>
                        <a:effectLst/>
                        <a:latin typeface="Times New Roman" panose="02020603050405020304" pitchFamily="18" charset="0"/>
                        <a:ea typeface="BatangChe" panose="02030609000101010101" pitchFamily="49" charset="-127"/>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0"/>
                        </a:spcBef>
                        <a:spcAft>
                          <a:spcPts val="0"/>
                        </a:spcAft>
                      </a:pPr>
                      <a:r>
                        <a:rPr lang="en-US" sz="1800" dirty="0">
                          <a:effectLst/>
                        </a:rPr>
                        <a:t>2 – 3</a:t>
                      </a:r>
                      <a:endParaRPr lang="en-US" sz="1800" b="1" dirty="0">
                        <a:effectLst/>
                        <a:latin typeface="Times New Roman" panose="02020603050405020304" pitchFamily="18" charset="0"/>
                        <a:ea typeface="BatangChe" panose="02030609000101010101" pitchFamily="49" charset="-127"/>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0"/>
                        </a:spcBef>
                        <a:spcAft>
                          <a:spcPts val="0"/>
                        </a:spcAft>
                      </a:pPr>
                      <a:r>
                        <a:rPr lang="en-US" sz="1800" dirty="0">
                          <a:effectLst/>
                        </a:rPr>
                        <a:t>Robust to any change in </a:t>
                      </a:r>
                      <a:endParaRPr lang="en-US" sz="1800" dirty="0" smtClean="0">
                        <a:effectLst/>
                      </a:endParaRPr>
                    </a:p>
                    <a:p>
                      <a:pPr marL="0" marR="0" algn="ctr" latinLnBrk="1">
                        <a:spcBef>
                          <a:spcPts val="0"/>
                        </a:spcBef>
                        <a:spcAft>
                          <a:spcPts val="0"/>
                        </a:spcAft>
                      </a:pPr>
                      <a:r>
                        <a:rPr lang="en-US" sz="1800" dirty="0" smtClean="0">
                          <a:effectLst/>
                        </a:rPr>
                        <a:t>the </a:t>
                      </a:r>
                      <a:r>
                        <a:rPr lang="en-US" sz="1800" dirty="0">
                          <a:effectLst/>
                        </a:rPr>
                        <a:t>environment</a:t>
                      </a:r>
                      <a:endParaRPr lang="en-US" sz="1800" b="1" dirty="0">
                        <a:effectLst/>
                        <a:latin typeface="Times New Roman" panose="02020603050405020304" pitchFamily="18" charset="0"/>
                        <a:ea typeface="BatangChe" panose="02030609000101010101" pitchFamily="49" charset="-127"/>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0"/>
                        </a:spcBef>
                        <a:spcAft>
                          <a:spcPts val="0"/>
                        </a:spcAft>
                      </a:pPr>
                      <a:r>
                        <a:rPr lang="en-US" sz="1800" dirty="0">
                          <a:effectLst/>
                        </a:rPr>
                        <a:t>Needs reference point for </a:t>
                      </a:r>
                      <a:r>
                        <a:rPr lang="en-US" sz="1800" dirty="0" smtClean="0">
                          <a:effectLst/>
                        </a:rPr>
                        <a:t>initial </a:t>
                      </a:r>
                      <a:r>
                        <a:rPr lang="en-US" sz="1800" dirty="0">
                          <a:effectLst/>
                        </a:rPr>
                        <a:t>position</a:t>
                      </a:r>
                      <a:endParaRPr lang="en-US" sz="1800" b="1" dirty="0">
                        <a:effectLst/>
                        <a:latin typeface="Times New Roman" panose="02020603050405020304" pitchFamily="18" charset="0"/>
                        <a:ea typeface="BatangChe" panose="02030609000101010101" pitchFamily="49" charset="-127"/>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algn="ctr" latinLnBrk="1">
                        <a:spcBef>
                          <a:spcPts val="0"/>
                        </a:spcBef>
                        <a:spcAft>
                          <a:spcPts val="0"/>
                        </a:spcAft>
                      </a:pPr>
                      <a:r>
                        <a:rPr lang="en-US" sz="1800">
                          <a:effectLst/>
                        </a:rPr>
                        <a:t>EZ</a:t>
                      </a:r>
                      <a:endParaRPr lang="en-US" sz="1800" b="1">
                        <a:effectLst/>
                        <a:latin typeface="Times New Roman" panose="02020603050405020304" pitchFamily="18" charset="0"/>
                        <a:ea typeface="BatangChe" panose="02030609000101010101" pitchFamily="49" charset="-127"/>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0"/>
                        </a:spcBef>
                        <a:spcAft>
                          <a:spcPts val="0"/>
                        </a:spcAft>
                      </a:pPr>
                      <a:r>
                        <a:rPr lang="en-US" sz="1800" dirty="0">
                          <a:effectLst/>
                        </a:rPr>
                        <a:t>5</a:t>
                      </a:r>
                      <a:endParaRPr lang="en-US" sz="1800" b="1" dirty="0">
                        <a:effectLst/>
                        <a:latin typeface="Times New Roman" panose="02020603050405020304" pitchFamily="18" charset="0"/>
                        <a:ea typeface="BatangChe" panose="02030609000101010101" pitchFamily="49" charset="-127"/>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0"/>
                        </a:spcBef>
                        <a:spcAft>
                          <a:spcPts val="0"/>
                        </a:spcAft>
                      </a:pPr>
                      <a:r>
                        <a:rPr lang="en-US" sz="1800">
                          <a:effectLst/>
                        </a:rPr>
                        <a:t>No war-driving</a:t>
                      </a:r>
                      <a:endParaRPr lang="en-US" sz="1800" b="1">
                        <a:effectLst/>
                        <a:latin typeface="Times New Roman" panose="02020603050405020304" pitchFamily="18" charset="0"/>
                        <a:ea typeface="BatangChe" panose="02030609000101010101" pitchFamily="49" charset="-127"/>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0"/>
                        </a:spcBef>
                        <a:spcAft>
                          <a:spcPts val="0"/>
                        </a:spcAft>
                      </a:pPr>
                      <a:r>
                        <a:rPr lang="en-US" sz="1800" dirty="0">
                          <a:effectLst/>
                        </a:rPr>
                        <a:t>Needs GPS</a:t>
                      </a:r>
                      <a:endParaRPr lang="en-US" sz="1800" b="1" dirty="0">
                        <a:effectLst/>
                        <a:latin typeface="Times New Roman" panose="02020603050405020304" pitchFamily="18" charset="0"/>
                        <a:ea typeface="BatangChe" panose="02030609000101010101" pitchFamily="49" charset="-127"/>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algn="ctr" latinLnBrk="1">
                        <a:spcBef>
                          <a:spcPts val="0"/>
                        </a:spcBef>
                        <a:spcAft>
                          <a:spcPts val="0"/>
                        </a:spcAft>
                      </a:pPr>
                      <a:r>
                        <a:rPr lang="en-US" sz="1800" dirty="0" err="1">
                          <a:effectLst/>
                        </a:rPr>
                        <a:t>UnLoc</a:t>
                      </a:r>
                      <a:endParaRPr lang="en-US" sz="1800" b="1" dirty="0">
                        <a:effectLst/>
                        <a:latin typeface="Times New Roman" panose="02020603050405020304" pitchFamily="18" charset="0"/>
                        <a:ea typeface="BatangChe" panose="02030609000101010101" pitchFamily="49" charset="-127"/>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0"/>
                        </a:spcBef>
                        <a:spcAft>
                          <a:spcPts val="0"/>
                        </a:spcAft>
                      </a:pPr>
                      <a:r>
                        <a:rPr lang="en-US" sz="1800">
                          <a:effectLst/>
                        </a:rPr>
                        <a:t>1 – 2</a:t>
                      </a:r>
                      <a:endParaRPr lang="en-US" sz="1800" b="1">
                        <a:effectLst/>
                        <a:latin typeface="Times New Roman" panose="02020603050405020304" pitchFamily="18" charset="0"/>
                        <a:ea typeface="BatangChe" panose="02030609000101010101" pitchFamily="49" charset="-127"/>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0"/>
                        </a:spcBef>
                        <a:spcAft>
                          <a:spcPts val="0"/>
                        </a:spcAft>
                      </a:pPr>
                      <a:r>
                        <a:rPr lang="en-US" sz="1800">
                          <a:effectLst/>
                        </a:rPr>
                        <a:t>No war-driving</a:t>
                      </a:r>
                      <a:endParaRPr lang="en-US" sz="1800" b="1">
                        <a:effectLst/>
                        <a:latin typeface="Times New Roman" panose="02020603050405020304" pitchFamily="18" charset="0"/>
                        <a:ea typeface="BatangChe" panose="02030609000101010101" pitchFamily="49" charset="-127"/>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0"/>
                        </a:spcBef>
                        <a:spcAft>
                          <a:spcPts val="0"/>
                        </a:spcAft>
                      </a:pPr>
                      <a:r>
                        <a:rPr lang="en-US" sz="1800" dirty="0">
                          <a:effectLst/>
                        </a:rPr>
                        <a:t>Needs door location</a:t>
                      </a:r>
                      <a:endParaRPr lang="en-US" sz="1800" b="1" dirty="0">
                        <a:effectLst/>
                        <a:latin typeface="Times New Roman" panose="02020603050405020304" pitchFamily="18" charset="0"/>
                        <a:ea typeface="BatangChe" panose="02030609000101010101" pitchFamily="49" charset="-127"/>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 name="Rounded Rectangle 11"/>
          <p:cNvSpPr/>
          <p:nvPr/>
        </p:nvSpPr>
        <p:spPr>
          <a:xfrm>
            <a:off x="87086" y="6407819"/>
            <a:ext cx="457200" cy="17116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36</a:t>
            </a:r>
            <a:endParaRPr lang="en-US" sz="1600" b="1" dirty="0"/>
          </a:p>
        </p:txBody>
      </p:sp>
      <p:sp>
        <p:nvSpPr>
          <p:cNvPr id="13" name="Rounded Rectangle 12"/>
          <p:cNvSpPr/>
          <p:nvPr/>
        </p:nvSpPr>
        <p:spPr>
          <a:xfrm>
            <a:off x="87086" y="6578981"/>
            <a:ext cx="457200" cy="2790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smtClean="0"/>
              <a:t>39</a:t>
            </a:r>
            <a:endParaRPr lang="en-US" sz="1600" b="1" dirty="0"/>
          </a:p>
        </p:txBody>
      </p:sp>
      <p:sp>
        <p:nvSpPr>
          <p:cNvPr id="9" name="Content Placeholder 2"/>
          <p:cNvSpPr txBox="1">
            <a:spLocks/>
          </p:cNvSpPr>
          <p:nvPr/>
        </p:nvSpPr>
        <p:spPr>
          <a:xfrm>
            <a:off x="381000" y="4191000"/>
            <a:ext cx="8349343" cy="8445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dirty="0" smtClean="0"/>
              <a:t>The proposed approach vs the conventional PDA</a:t>
            </a:r>
          </a:p>
          <a:p>
            <a:pPr lvl="1" algn="just"/>
            <a:endParaRPr lang="en-US" sz="2400" dirty="0" smtClean="0"/>
          </a:p>
          <a:p>
            <a:pPr algn="just"/>
            <a:endParaRPr lang="en-US" sz="24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5629" y="4650261"/>
            <a:ext cx="3460083" cy="1692800"/>
          </a:xfrm>
          <a:prstGeom prst="rect">
            <a:avLst/>
          </a:prstGeom>
          <a:ln>
            <a:solidFill>
              <a:schemeClr val="tx1"/>
            </a:solidFill>
          </a:ln>
        </p:spPr>
      </p:pic>
    </p:spTree>
    <p:extLst>
      <p:ext uri="{BB962C8B-B14F-4D97-AF65-F5344CB8AC3E}">
        <p14:creationId xmlns:p14="http://schemas.microsoft.com/office/powerpoint/2010/main" val="41531482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220200" cy="1143000"/>
          </a:xfrm>
        </p:spPr>
        <p:txBody>
          <a:bodyPr>
            <a:noAutofit/>
          </a:bodyPr>
          <a:lstStyle/>
          <a:p>
            <a:pPr algn="l"/>
            <a:r>
              <a:rPr lang="en-US" sz="2900" dirty="0" smtClean="0"/>
              <a:t>The </a:t>
            </a:r>
            <a:r>
              <a:rPr lang="en-US" sz="2900" dirty="0"/>
              <a:t>Proposed Approach vs Indoor Construction </a:t>
            </a:r>
            <a:r>
              <a:rPr lang="en-US" sz="2900" dirty="0" smtClean="0"/>
              <a:t>Approaches</a:t>
            </a:r>
            <a:endParaRPr lang="en-US" sz="2900" dirty="0"/>
          </a:p>
        </p:txBody>
      </p:sp>
      <p:graphicFrame>
        <p:nvGraphicFramePr>
          <p:cNvPr id="5" name="Table 4"/>
          <p:cNvGraphicFramePr>
            <a:graphicFrameLocks noGrp="1"/>
          </p:cNvGraphicFramePr>
          <p:nvPr>
            <p:extLst>
              <p:ext uri="{D42A27DB-BD31-4B8C-83A1-F6EECF244321}">
                <p14:modId xmlns:p14="http://schemas.microsoft.com/office/powerpoint/2010/main" val="2925773721"/>
              </p:ext>
            </p:extLst>
          </p:nvPr>
        </p:nvGraphicFramePr>
        <p:xfrm>
          <a:off x="257047" y="3429000"/>
          <a:ext cx="8473296" cy="1920240"/>
        </p:xfrm>
        <a:graphic>
          <a:graphicData uri="http://schemas.openxmlformats.org/drawingml/2006/table">
            <a:tbl>
              <a:tblPr firstRow="1" firstCol="1" bandRow="1">
                <a:tableStyleId>{5C22544A-7EE6-4342-B048-85BDC9FD1C3A}</a:tableStyleId>
              </a:tblPr>
              <a:tblGrid>
                <a:gridCol w="2455672"/>
                <a:gridCol w="2541835"/>
                <a:gridCol w="3475789"/>
              </a:tblGrid>
              <a:tr h="0">
                <a:tc>
                  <a:txBody>
                    <a:bodyPr/>
                    <a:lstStyle/>
                    <a:p>
                      <a:pPr marL="0" marR="0" algn="ctr" latinLnBrk="1">
                        <a:spcBef>
                          <a:spcPts val="600"/>
                        </a:spcBef>
                        <a:spcAft>
                          <a:spcPts val="600"/>
                        </a:spcAft>
                      </a:pPr>
                      <a:r>
                        <a:rPr lang="en-US" sz="1800" dirty="0">
                          <a:effectLst/>
                        </a:rPr>
                        <a:t>System</a:t>
                      </a:r>
                      <a:endParaRPr lang="en-US" sz="1800" b="1" dirty="0">
                        <a:effectLst/>
                        <a:latin typeface="Times New Roman" panose="02020603050405020304" pitchFamily="18" charset="0"/>
                        <a:ea typeface="BatangChe" panose="02030609000101010101" pitchFamily="49" charset="-127"/>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600"/>
                        </a:spcBef>
                        <a:spcAft>
                          <a:spcPts val="600"/>
                        </a:spcAft>
                      </a:pPr>
                      <a:r>
                        <a:rPr lang="en-US" sz="1800" dirty="0">
                          <a:effectLst/>
                        </a:rPr>
                        <a:t>Advantage </a:t>
                      </a:r>
                      <a:endParaRPr lang="en-US" sz="1800" b="1" dirty="0">
                        <a:effectLst/>
                        <a:latin typeface="Times New Roman" panose="02020603050405020304" pitchFamily="18" charset="0"/>
                        <a:ea typeface="BatangChe" panose="02030609000101010101" pitchFamily="49" charset="-127"/>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600"/>
                        </a:spcBef>
                        <a:spcAft>
                          <a:spcPts val="600"/>
                        </a:spcAft>
                      </a:pPr>
                      <a:r>
                        <a:rPr lang="en-US" sz="1800">
                          <a:effectLst/>
                        </a:rPr>
                        <a:t>Disadvantage</a:t>
                      </a:r>
                      <a:endParaRPr lang="en-US" sz="1800" b="1">
                        <a:effectLst/>
                        <a:latin typeface="Times New Roman" panose="02020603050405020304" pitchFamily="18" charset="0"/>
                        <a:ea typeface="BatangChe" panose="02030609000101010101" pitchFamily="49" charset="-127"/>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algn="ctr" latinLnBrk="1">
                        <a:spcBef>
                          <a:spcPts val="0"/>
                        </a:spcBef>
                        <a:spcAft>
                          <a:spcPts val="0"/>
                        </a:spcAft>
                      </a:pPr>
                      <a:r>
                        <a:rPr lang="en-US" sz="1800" dirty="0" smtClean="0">
                          <a:solidFill>
                            <a:schemeClr val="bg1"/>
                          </a:solidFill>
                          <a:effectLst/>
                        </a:rPr>
                        <a:t>The Proposed </a:t>
                      </a:r>
                    </a:p>
                    <a:p>
                      <a:pPr marL="0" marR="0" algn="ctr" latinLnBrk="1">
                        <a:spcBef>
                          <a:spcPts val="0"/>
                        </a:spcBef>
                        <a:spcAft>
                          <a:spcPts val="0"/>
                        </a:spcAft>
                      </a:pPr>
                      <a:r>
                        <a:rPr lang="en-US" sz="1800" dirty="0" smtClean="0">
                          <a:solidFill>
                            <a:schemeClr val="bg1"/>
                          </a:solidFill>
                          <a:effectLst/>
                        </a:rPr>
                        <a:t>Approach</a:t>
                      </a:r>
                      <a:endParaRPr lang="en-US" sz="1800" b="1" dirty="0">
                        <a:solidFill>
                          <a:schemeClr val="bg1"/>
                        </a:solidFill>
                        <a:effectLst/>
                        <a:latin typeface="Times New Roman" panose="02020603050405020304" pitchFamily="18" charset="0"/>
                        <a:ea typeface="BatangChe" panose="02030609000101010101" pitchFamily="49" charset="-127"/>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0"/>
                        </a:spcBef>
                        <a:spcAft>
                          <a:spcPts val="0"/>
                        </a:spcAft>
                      </a:pPr>
                      <a:r>
                        <a:rPr lang="en-US" sz="1800" dirty="0" smtClean="0">
                          <a:effectLst/>
                        </a:rPr>
                        <a:t>Detecting all the</a:t>
                      </a:r>
                      <a:r>
                        <a:rPr lang="en-US" sz="1800" baseline="0" dirty="0" smtClean="0">
                          <a:effectLst/>
                        </a:rPr>
                        <a:t> indoor</a:t>
                      </a:r>
                    </a:p>
                    <a:p>
                      <a:pPr marL="0" marR="0" algn="ctr" latinLnBrk="1">
                        <a:spcBef>
                          <a:spcPts val="0"/>
                        </a:spcBef>
                        <a:spcAft>
                          <a:spcPts val="0"/>
                        </a:spcAft>
                      </a:pPr>
                      <a:r>
                        <a:rPr lang="en-US" sz="1800" baseline="0" dirty="0" smtClean="0">
                          <a:effectLst/>
                        </a:rPr>
                        <a:t> floor components</a:t>
                      </a:r>
                      <a:endParaRPr lang="en-US" sz="1800" b="1" dirty="0">
                        <a:effectLst/>
                        <a:latin typeface="Times New Roman" panose="02020603050405020304" pitchFamily="18" charset="0"/>
                        <a:ea typeface="BatangChe" panose="02030609000101010101" pitchFamily="49" charset="-127"/>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0"/>
                        </a:spcBef>
                        <a:spcAft>
                          <a:spcPts val="0"/>
                        </a:spcAft>
                      </a:pPr>
                      <a:r>
                        <a:rPr lang="en-US" sz="1800" dirty="0" smtClean="0">
                          <a:effectLst/>
                        </a:rPr>
                        <a:t>Needs two rounds offline to build </a:t>
                      </a:r>
                    </a:p>
                    <a:p>
                      <a:pPr marL="0" marR="0" algn="ctr" latinLnBrk="1">
                        <a:spcBef>
                          <a:spcPts val="0"/>
                        </a:spcBef>
                        <a:spcAft>
                          <a:spcPts val="0"/>
                        </a:spcAft>
                      </a:pPr>
                      <a:r>
                        <a:rPr lang="en-US" sz="1800" dirty="0" smtClean="0">
                          <a:effectLst/>
                        </a:rPr>
                        <a:t>the initial floor plan</a:t>
                      </a:r>
                      <a:endParaRPr lang="en-US" sz="1800" b="1" dirty="0">
                        <a:effectLst/>
                        <a:latin typeface="Times New Roman" panose="02020603050405020304" pitchFamily="18" charset="0"/>
                        <a:ea typeface="BatangChe" panose="02030609000101010101" pitchFamily="49" charset="-127"/>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algn="ctr" latinLnBrk="1">
                        <a:spcBef>
                          <a:spcPts val="0"/>
                        </a:spcBef>
                        <a:spcAft>
                          <a:spcPts val="0"/>
                        </a:spcAft>
                      </a:pPr>
                      <a:r>
                        <a:rPr lang="en-US" sz="1800" dirty="0" smtClean="0"/>
                        <a:t>Crowdsource</a:t>
                      </a:r>
                    </a:p>
                    <a:p>
                      <a:pPr marL="0" marR="0" algn="ctr" latinLnBrk="1">
                        <a:spcBef>
                          <a:spcPts val="0"/>
                        </a:spcBef>
                        <a:spcAft>
                          <a:spcPts val="0"/>
                        </a:spcAft>
                      </a:pPr>
                      <a:r>
                        <a:rPr lang="en-US" sz="1800" dirty="0" smtClean="0"/>
                        <a:t> [10] </a:t>
                      </a:r>
                      <a:endParaRPr lang="en-US" sz="1800" b="1" dirty="0">
                        <a:effectLst/>
                        <a:latin typeface="Times New Roman" panose="02020603050405020304" pitchFamily="18" charset="0"/>
                        <a:ea typeface="BatangChe" panose="02030609000101010101" pitchFamily="49" charset="-127"/>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0"/>
                        </a:spcBef>
                        <a:spcAft>
                          <a:spcPts val="0"/>
                        </a:spcAft>
                      </a:pPr>
                      <a:r>
                        <a:rPr lang="en-US" sz="1800" dirty="0" smtClean="0">
                          <a:effectLst/>
                        </a:rPr>
                        <a:t>Detecting all the</a:t>
                      </a:r>
                      <a:r>
                        <a:rPr lang="en-US" sz="1800" baseline="0" dirty="0" smtClean="0">
                          <a:effectLst/>
                        </a:rPr>
                        <a:t> indoor</a:t>
                      </a:r>
                    </a:p>
                    <a:p>
                      <a:pPr marL="0" marR="0" algn="ctr" latinLnBrk="1">
                        <a:spcBef>
                          <a:spcPts val="0"/>
                        </a:spcBef>
                        <a:spcAft>
                          <a:spcPts val="0"/>
                        </a:spcAft>
                      </a:pPr>
                      <a:r>
                        <a:rPr lang="en-US" sz="1800" baseline="0" dirty="0" smtClean="0">
                          <a:effectLst/>
                        </a:rPr>
                        <a:t> floor components</a:t>
                      </a:r>
                      <a:endParaRPr lang="en-US" sz="1800" b="1" dirty="0">
                        <a:effectLst/>
                        <a:latin typeface="Times New Roman" panose="02020603050405020304" pitchFamily="18" charset="0"/>
                        <a:ea typeface="BatangChe" panose="02030609000101010101" pitchFamily="49" charset="-127"/>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0"/>
                        </a:spcBef>
                        <a:spcAft>
                          <a:spcPts val="0"/>
                        </a:spcAft>
                      </a:pPr>
                      <a:r>
                        <a:rPr lang="en-US" sz="1800" b="0" dirty="0" smtClean="0">
                          <a:effectLst/>
                          <a:latin typeface="+mn-lt"/>
                          <a:ea typeface="+mn-ea"/>
                        </a:rPr>
                        <a:t>Privacy issue, Effort</a:t>
                      </a:r>
                      <a:r>
                        <a:rPr lang="en-US" sz="1800" b="0" baseline="0" dirty="0" smtClean="0">
                          <a:effectLst/>
                          <a:latin typeface="+mn-lt"/>
                          <a:ea typeface="+mn-ea"/>
                        </a:rPr>
                        <a:t> </a:t>
                      </a:r>
                      <a:endParaRPr lang="en-US" sz="1800" b="1" dirty="0">
                        <a:effectLst/>
                        <a:latin typeface="Times New Roman" panose="02020603050405020304" pitchFamily="18" charset="0"/>
                        <a:ea typeface="BatangChe" panose="02030609000101010101" pitchFamily="49" charset="-127"/>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algn="ctr" latinLnBrk="1">
                        <a:spcBef>
                          <a:spcPts val="0"/>
                        </a:spcBef>
                        <a:spcAft>
                          <a:spcPts val="0"/>
                        </a:spcAft>
                      </a:pPr>
                      <a:r>
                        <a:rPr lang="en-US" sz="1800" dirty="0" smtClean="0">
                          <a:effectLst/>
                        </a:rPr>
                        <a:t>Smartphone Based </a:t>
                      </a:r>
                    </a:p>
                    <a:p>
                      <a:pPr marL="0" marR="0" algn="ctr" latinLnBrk="1">
                        <a:spcBef>
                          <a:spcPts val="0"/>
                        </a:spcBef>
                        <a:spcAft>
                          <a:spcPts val="0"/>
                        </a:spcAft>
                      </a:pPr>
                      <a:r>
                        <a:rPr lang="en-US" sz="1800" dirty="0" smtClean="0">
                          <a:effectLst/>
                        </a:rPr>
                        <a:t>Approach [11]</a:t>
                      </a:r>
                      <a:endParaRPr lang="en-US" sz="1800" b="1" dirty="0">
                        <a:effectLst/>
                        <a:latin typeface="Times New Roman" panose="02020603050405020304" pitchFamily="18" charset="0"/>
                        <a:ea typeface="BatangChe" panose="02030609000101010101" pitchFamily="49" charset="-127"/>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0"/>
                        </a:spcBef>
                        <a:spcAft>
                          <a:spcPts val="0"/>
                        </a:spcAft>
                      </a:pPr>
                      <a:r>
                        <a:rPr lang="en-US" sz="1800" dirty="0" smtClean="0">
                          <a:effectLst/>
                        </a:rPr>
                        <a:t>Detecting the corridors’</a:t>
                      </a:r>
                    </a:p>
                    <a:p>
                      <a:pPr marL="0" marR="0" algn="ctr" latinLnBrk="1">
                        <a:spcBef>
                          <a:spcPts val="0"/>
                        </a:spcBef>
                        <a:spcAft>
                          <a:spcPts val="0"/>
                        </a:spcAft>
                      </a:pPr>
                      <a:r>
                        <a:rPr lang="en-US" sz="1800" dirty="0" smtClean="0">
                          <a:effectLst/>
                        </a:rPr>
                        <a:t> layout</a:t>
                      </a:r>
                      <a:endParaRPr lang="en-US" sz="1800" b="1" dirty="0">
                        <a:effectLst/>
                        <a:latin typeface="Times New Roman" panose="02020603050405020304" pitchFamily="18" charset="0"/>
                        <a:ea typeface="BatangChe" panose="02030609000101010101" pitchFamily="49" charset="-127"/>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latinLnBrk="1">
                        <a:spcBef>
                          <a:spcPts val="0"/>
                        </a:spcBef>
                        <a:spcAft>
                          <a:spcPts val="0"/>
                        </a:spcAft>
                      </a:pPr>
                      <a:r>
                        <a:rPr lang="en-US" sz="1800" dirty="0" smtClean="0">
                          <a:effectLst/>
                        </a:rPr>
                        <a:t>Can’t detect the rooms</a:t>
                      </a:r>
                      <a:endParaRPr lang="en-US" sz="1800" b="1" dirty="0">
                        <a:effectLst/>
                        <a:latin typeface="Times New Roman" panose="02020603050405020304" pitchFamily="18" charset="0"/>
                        <a:ea typeface="BatangChe" panose="02030609000101010101" pitchFamily="49" charset="-127"/>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 name="Rounded Rectangle 11"/>
          <p:cNvSpPr/>
          <p:nvPr/>
        </p:nvSpPr>
        <p:spPr>
          <a:xfrm>
            <a:off x="87086" y="6407819"/>
            <a:ext cx="457200" cy="17116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37</a:t>
            </a:r>
            <a:endParaRPr lang="en-US" sz="1600" b="1" dirty="0"/>
          </a:p>
        </p:txBody>
      </p:sp>
      <p:sp>
        <p:nvSpPr>
          <p:cNvPr id="13" name="Rounded Rectangle 12"/>
          <p:cNvSpPr/>
          <p:nvPr/>
        </p:nvSpPr>
        <p:spPr>
          <a:xfrm>
            <a:off x="87086" y="6578981"/>
            <a:ext cx="457200" cy="2790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smtClean="0"/>
              <a:t>39</a:t>
            </a:r>
            <a:endParaRPr lang="en-US" sz="1600" b="1" dirty="0"/>
          </a:p>
        </p:txBody>
      </p:sp>
      <p:sp>
        <p:nvSpPr>
          <p:cNvPr id="8" name="Rectangle 7"/>
          <p:cNvSpPr/>
          <p:nvPr/>
        </p:nvSpPr>
        <p:spPr>
          <a:xfrm>
            <a:off x="-228600" y="1143000"/>
            <a:ext cx="9067800" cy="2012859"/>
          </a:xfrm>
          <a:prstGeom prst="rect">
            <a:avLst/>
          </a:prstGeom>
        </p:spPr>
        <p:txBody>
          <a:bodyPr wrap="square">
            <a:spAutoFit/>
          </a:bodyPr>
          <a:lstStyle/>
          <a:p>
            <a:pPr marL="800100" lvl="1" indent="-342900">
              <a:spcBef>
                <a:spcPct val="20000"/>
              </a:spcBef>
              <a:buFont typeface="Arial" panose="020B0604020202020204" pitchFamily="34" charset="0"/>
              <a:buChar char="•"/>
            </a:pPr>
            <a:r>
              <a:rPr lang="en-US" sz="2400" dirty="0">
                <a:solidFill>
                  <a:prstClr val="black"/>
                </a:solidFill>
              </a:rPr>
              <a:t>Crowdsource [10]: building the floor plan by equipping the users’ phone by an application which gathers information during their daily life </a:t>
            </a:r>
          </a:p>
          <a:p>
            <a:pPr marL="800100" lvl="1" indent="-342900">
              <a:spcBef>
                <a:spcPct val="20000"/>
              </a:spcBef>
              <a:buFont typeface="Arial" panose="020B0604020202020204" pitchFamily="34" charset="0"/>
              <a:buChar char="•"/>
            </a:pPr>
            <a:r>
              <a:rPr lang="en-US" sz="2400" dirty="0" smtClean="0">
                <a:solidFill>
                  <a:prstClr val="black"/>
                </a:solidFill>
              </a:rPr>
              <a:t>Smartphone </a:t>
            </a:r>
            <a:r>
              <a:rPr lang="en-US" sz="2400" dirty="0">
                <a:solidFill>
                  <a:prstClr val="black"/>
                </a:solidFill>
              </a:rPr>
              <a:t>Based Approach [11]: smartphone sensors are used to detect the floor plan</a:t>
            </a:r>
          </a:p>
        </p:txBody>
      </p:sp>
    </p:spTree>
    <p:extLst>
      <p:ext uri="{BB962C8B-B14F-4D97-AF65-F5344CB8AC3E}">
        <p14:creationId xmlns:p14="http://schemas.microsoft.com/office/powerpoint/2010/main" val="11857229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2172"/>
            <a:ext cx="8229600" cy="1143000"/>
          </a:xfrm>
        </p:spPr>
        <p:txBody>
          <a:bodyPr>
            <a:normAutofit/>
          </a:bodyPr>
          <a:lstStyle/>
          <a:p>
            <a:pPr algn="l"/>
            <a:r>
              <a:rPr lang="en-US" sz="3000" dirty="0" smtClean="0"/>
              <a:t>Conclusion and Future Work (1)</a:t>
            </a:r>
            <a:endParaRPr lang="en-US" sz="3000" dirty="0"/>
          </a:p>
        </p:txBody>
      </p:sp>
      <p:sp>
        <p:nvSpPr>
          <p:cNvPr id="3" name="Content Placeholder 2"/>
          <p:cNvSpPr>
            <a:spLocks noGrp="1"/>
          </p:cNvSpPr>
          <p:nvPr>
            <p:ph idx="1"/>
          </p:nvPr>
        </p:nvSpPr>
        <p:spPr>
          <a:xfrm>
            <a:off x="184079" y="1747140"/>
            <a:ext cx="8904514" cy="4833401"/>
          </a:xfrm>
        </p:spPr>
        <p:txBody>
          <a:bodyPr>
            <a:noAutofit/>
          </a:bodyPr>
          <a:lstStyle/>
          <a:p>
            <a:r>
              <a:rPr lang="en-US" sz="2400" dirty="0" smtClean="0"/>
              <a:t>Enhancing the floor plan estimation by accurately detecting </a:t>
            </a:r>
            <a:r>
              <a:rPr lang="en-US" sz="2400" dirty="0"/>
              <a:t>the position of the </a:t>
            </a:r>
            <a:r>
              <a:rPr lang="en-US" sz="2400" dirty="0" smtClean="0"/>
              <a:t>reference points</a:t>
            </a:r>
            <a:endParaRPr lang="en-US" sz="2400" dirty="0"/>
          </a:p>
          <a:p>
            <a:r>
              <a:rPr lang="en-US" sz="2400" dirty="0"/>
              <a:t>Improving the </a:t>
            </a:r>
            <a:r>
              <a:rPr lang="en-US" sz="2400" dirty="0" smtClean="0"/>
              <a:t>accuracy of </a:t>
            </a:r>
            <a:r>
              <a:rPr lang="en-US" sz="2400" dirty="0"/>
              <a:t>position </a:t>
            </a:r>
            <a:r>
              <a:rPr lang="en-US" sz="2400" dirty="0" smtClean="0"/>
              <a:t>detection according to the </a:t>
            </a:r>
            <a:r>
              <a:rPr lang="en-US" sz="2400" dirty="0"/>
              <a:t>reference points’ </a:t>
            </a:r>
            <a:r>
              <a:rPr lang="en-US" sz="2400" dirty="0" smtClean="0"/>
              <a:t>positions</a:t>
            </a:r>
            <a:endParaRPr lang="en-US" sz="2400" dirty="0"/>
          </a:p>
          <a:p>
            <a:r>
              <a:rPr lang="en-US" sz="2400" dirty="0" smtClean="0"/>
              <a:t>Improving the accuracy of distance and direction estimation by correcting </a:t>
            </a:r>
            <a:r>
              <a:rPr lang="en-US" sz="2400" dirty="0"/>
              <a:t>the distance and the </a:t>
            </a:r>
            <a:r>
              <a:rPr lang="en-US" sz="2400" dirty="0" smtClean="0"/>
              <a:t>direction using the reference points</a:t>
            </a:r>
            <a:endParaRPr lang="en-US" sz="2400" dirty="0"/>
          </a:p>
          <a:p>
            <a:r>
              <a:rPr lang="en-US" sz="2400" dirty="0" smtClean="0"/>
              <a:t>Reducing the effort and the time to build and update the database</a:t>
            </a:r>
          </a:p>
          <a:p>
            <a:r>
              <a:rPr lang="en-US" sz="2400" dirty="0" smtClean="0"/>
              <a:t>Our approach overcomes the existing approaches in term of accuracy and effort of building the database </a:t>
            </a:r>
          </a:p>
          <a:p>
            <a:r>
              <a:rPr lang="en-US" sz="2400" dirty="0" smtClean="0"/>
              <a:t>The accuracy of detecting the reference points was 3 m, while the accuracy of the localization was 2 – 3 m</a:t>
            </a:r>
          </a:p>
          <a:p>
            <a:pPr marL="0" indent="0">
              <a:buNone/>
            </a:pPr>
            <a:endParaRPr lang="en-US" sz="2400" dirty="0"/>
          </a:p>
          <a:p>
            <a:pPr algn="just"/>
            <a:endParaRPr lang="en-US" sz="2400" dirty="0"/>
          </a:p>
        </p:txBody>
      </p:sp>
      <p:sp>
        <p:nvSpPr>
          <p:cNvPr id="4" name="Rounded Rectangle 3"/>
          <p:cNvSpPr/>
          <p:nvPr/>
        </p:nvSpPr>
        <p:spPr>
          <a:xfrm>
            <a:off x="87086" y="6407819"/>
            <a:ext cx="457200" cy="17116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38</a:t>
            </a:r>
            <a:endParaRPr lang="en-US" sz="1600" b="1" dirty="0"/>
          </a:p>
        </p:txBody>
      </p:sp>
      <p:sp>
        <p:nvSpPr>
          <p:cNvPr id="5" name="Rounded Rectangle 4"/>
          <p:cNvSpPr/>
          <p:nvPr/>
        </p:nvSpPr>
        <p:spPr>
          <a:xfrm>
            <a:off x="87086" y="6578981"/>
            <a:ext cx="457200" cy="2790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smtClean="0"/>
              <a:t>39</a:t>
            </a:r>
            <a:endParaRPr lang="en-US" sz="1600" b="1" dirty="0"/>
          </a:p>
        </p:txBody>
      </p:sp>
      <p:sp>
        <p:nvSpPr>
          <p:cNvPr id="6" name="Rectangle 5"/>
          <p:cNvSpPr/>
          <p:nvPr/>
        </p:nvSpPr>
        <p:spPr>
          <a:xfrm>
            <a:off x="152400" y="1050242"/>
            <a:ext cx="2081147" cy="492443"/>
          </a:xfrm>
          <a:prstGeom prst="rect">
            <a:avLst/>
          </a:prstGeom>
        </p:spPr>
        <p:txBody>
          <a:bodyPr wrap="none">
            <a:spAutoFit/>
          </a:bodyPr>
          <a:lstStyle/>
          <a:p>
            <a:r>
              <a:rPr lang="en-US" sz="2600" b="1" dirty="0"/>
              <a:t>Contributions</a:t>
            </a:r>
          </a:p>
        </p:txBody>
      </p:sp>
    </p:spTree>
    <p:extLst>
      <p:ext uri="{BB962C8B-B14F-4D97-AF65-F5344CB8AC3E}">
        <p14:creationId xmlns:p14="http://schemas.microsoft.com/office/powerpoint/2010/main" val="24880314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6934200" cy="685800"/>
          </a:xfrm>
        </p:spPr>
        <p:txBody>
          <a:bodyPr>
            <a:noAutofit/>
          </a:bodyPr>
          <a:lstStyle/>
          <a:p>
            <a:pPr algn="l"/>
            <a:r>
              <a:rPr lang="en-US" sz="3000" dirty="0" smtClean="0"/>
              <a:t>Related Work (1) 	</a:t>
            </a:r>
            <a:endParaRPr lang="en-US" sz="3000" dirty="0"/>
          </a:p>
        </p:txBody>
      </p:sp>
      <p:sp>
        <p:nvSpPr>
          <p:cNvPr id="3" name="Content Placeholder 2"/>
          <p:cNvSpPr>
            <a:spLocks noGrp="1"/>
          </p:cNvSpPr>
          <p:nvPr>
            <p:ph idx="1"/>
          </p:nvPr>
        </p:nvSpPr>
        <p:spPr>
          <a:xfrm>
            <a:off x="100149" y="1209021"/>
            <a:ext cx="9120051" cy="2759739"/>
          </a:xfrm>
        </p:spPr>
        <p:txBody>
          <a:bodyPr>
            <a:normAutofit/>
          </a:bodyPr>
          <a:lstStyle/>
          <a:p>
            <a:r>
              <a:rPr lang="en-US" sz="2400" b="1" dirty="0"/>
              <a:t>Trilateration </a:t>
            </a:r>
            <a:r>
              <a:rPr lang="en-US" sz="2400" b="1" dirty="0" smtClean="0"/>
              <a:t>[3]</a:t>
            </a:r>
            <a:endParaRPr lang="en-US" sz="2000" dirty="0" smtClean="0"/>
          </a:p>
          <a:p>
            <a:pPr lvl="1"/>
            <a:r>
              <a:rPr lang="en-US" sz="2200" dirty="0"/>
              <a:t>T</a:t>
            </a:r>
            <a:r>
              <a:rPr lang="en-US" sz="2200" dirty="0" smtClean="0"/>
              <a:t>he user’s position is detected as the intersection point between three circles</a:t>
            </a:r>
          </a:p>
          <a:p>
            <a:pPr lvl="1"/>
            <a:r>
              <a:rPr lang="en-US" sz="2200" dirty="0" smtClean="0"/>
              <a:t>To make the circles, the distance from three APs should be computed</a:t>
            </a:r>
          </a:p>
          <a:p>
            <a:pPr lvl="1"/>
            <a:r>
              <a:rPr lang="en-US" sz="2200" dirty="0" smtClean="0"/>
              <a:t>Time </a:t>
            </a:r>
            <a:r>
              <a:rPr lang="en-US" sz="2200" dirty="0"/>
              <a:t>of Arrival (TOA</a:t>
            </a:r>
            <a:r>
              <a:rPr lang="en-US" sz="2200" dirty="0" smtClean="0"/>
              <a:t>) : converting the time to distance</a:t>
            </a:r>
          </a:p>
          <a:p>
            <a:pPr lvl="1"/>
            <a:r>
              <a:rPr lang="en-US" sz="2200" dirty="0" smtClean="0"/>
              <a:t>Received </a:t>
            </a:r>
            <a:r>
              <a:rPr lang="en-US" sz="2200" dirty="0"/>
              <a:t>Signal Strength (RSS): converting the </a:t>
            </a:r>
            <a:r>
              <a:rPr lang="en-US" sz="2200" dirty="0" smtClean="0"/>
              <a:t>signal to </a:t>
            </a:r>
            <a:r>
              <a:rPr lang="en-US" sz="2200" dirty="0"/>
              <a:t>distance</a:t>
            </a:r>
          </a:p>
          <a:p>
            <a:pPr lvl="1"/>
            <a:endParaRPr lang="en-US" sz="2000" dirty="0" smtClean="0"/>
          </a:p>
          <a:p>
            <a:pPr lvl="1"/>
            <a:endParaRPr lang="en-US" sz="2000"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3810660"/>
            <a:ext cx="25908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ounded Rectangle 13"/>
          <p:cNvSpPr/>
          <p:nvPr/>
        </p:nvSpPr>
        <p:spPr>
          <a:xfrm>
            <a:off x="87086" y="6407819"/>
            <a:ext cx="457200" cy="17116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3</a:t>
            </a:r>
            <a:endParaRPr lang="en-US" sz="1600" b="1" dirty="0"/>
          </a:p>
        </p:txBody>
      </p:sp>
      <p:sp>
        <p:nvSpPr>
          <p:cNvPr id="15" name="Rounded Rectangle 14"/>
          <p:cNvSpPr/>
          <p:nvPr/>
        </p:nvSpPr>
        <p:spPr>
          <a:xfrm>
            <a:off x="87086" y="6578981"/>
            <a:ext cx="457200" cy="2790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smtClean="0"/>
              <a:t>39</a:t>
            </a:r>
            <a:endParaRPr lang="en-US" sz="1600" b="1" dirty="0"/>
          </a:p>
        </p:txBody>
      </p:sp>
      <p:cxnSp>
        <p:nvCxnSpPr>
          <p:cNvPr id="6" name="Straight Arrow Connector 5"/>
          <p:cNvCxnSpPr/>
          <p:nvPr/>
        </p:nvCxnSpPr>
        <p:spPr>
          <a:xfrm flipH="1">
            <a:off x="2590800" y="4801260"/>
            <a:ext cx="2286000" cy="755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853322" y="4654364"/>
            <a:ext cx="1600438" cy="369332"/>
          </a:xfrm>
          <a:prstGeom prst="rect">
            <a:avLst/>
          </a:prstGeom>
          <a:noFill/>
        </p:spPr>
        <p:txBody>
          <a:bodyPr wrap="none" rtlCol="0">
            <a:spAutoFit/>
          </a:bodyPr>
          <a:lstStyle/>
          <a:p>
            <a:r>
              <a:rPr lang="en-US" b="1" dirty="0" smtClean="0"/>
              <a:t>User’s position</a:t>
            </a:r>
            <a:endParaRPr lang="en-US" b="1" dirty="0"/>
          </a:p>
        </p:txBody>
      </p:sp>
    </p:spTree>
    <p:extLst>
      <p:ext uri="{BB962C8B-B14F-4D97-AF65-F5344CB8AC3E}">
        <p14:creationId xmlns:p14="http://schemas.microsoft.com/office/powerpoint/2010/main" val="8201062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2172"/>
            <a:ext cx="8229600" cy="1143000"/>
          </a:xfrm>
        </p:spPr>
        <p:txBody>
          <a:bodyPr>
            <a:normAutofit/>
          </a:bodyPr>
          <a:lstStyle/>
          <a:p>
            <a:pPr algn="l"/>
            <a:r>
              <a:rPr lang="en-US" sz="3000" dirty="0" smtClean="0"/>
              <a:t>Conclusion and Future Work (2)</a:t>
            </a:r>
            <a:endParaRPr lang="en-US" sz="3000" dirty="0"/>
          </a:p>
        </p:txBody>
      </p:sp>
      <p:sp>
        <p:nvSpPr>
          <p:cNvPr id="3" name="Content Placeholder 2"/>
          <p:cNvSpPr>
            <a:spLocks noGrp="1"/>
          </p:cNvSpPr>
          <p:nvPr>
            <p:ph idx="1"/>
          </p:nvPr>
        </p:nvSpPr>
        <p:spPr>
          <a:xfrm>
            <a:off x="87086" y="1774299"/>
            <a:ext cx="8904514" cy="4833401"/>
          </a:xfrm>
        </p:spPr>
        <p:txBody>
          <a:bodyPr>
            <a:noAutofit/>
          </a:bodyPr>
          <a:lstStyle/>
          <a:p>
            <a:pPr algn="just"/>
            <a:r>
              <a:rPr lang="en-US" sz="2400" dirty="0" smtClean="0"/>
              <a:t>In our approach, the user needs to be close to a reference point in order to detect his/her position. We will extend our approach to detect </a:t>
            </a:r>
            <a:r>
              <a:rPr lang="en-US" sz="2400" dirty="0"/>
              <a:t>the initial position even if the user is far from a reference </a:t>
            </a:r>
            <a:r>
              <a:rPr lang="en-US" sz="2400" dirty="0" smtClean="0"/>
              <a:t>point</a:t>
            </a:r>
            <a:endParaRPr lang="en-US" sz="2400" dirty="0"/>
          </a:p>
          <a:p>
            <a:pPr algn="just"/>
            <a:r>
              <a:rPr lang="en-US" sz="2400" dirty="0" smtClean="0"/>
              <a:t>Also, our approach assumes that the user holds the phone by hand in order to detect accurate direction. We will extend our approach to provide </a:t>
            </a:r>
            <a:r>
              <a:rPr lang="en-US" sz="2400" dirty="0"/>
              <a:t>the direction in any case </a:t>
            </a:r>
            <a:r>
              <a:rPr lang="en-US" sz="2400" dirty="0" smtClean="0"/>
              <a:t>even if the user does not hold the phone by hand</a:t>
            </a:r>
            <a:endParaRPr lang="en-US" sz="2400" dirty="0"/>
          </a:p>
          <a:p>
            <a:pPr algn="just"/>
            <a:endParaRPr lang="en-US" sz="2400" dirty="0"/>
          </a:p>
        </p:txBody>
      </p:sp>
      <p:sp>
        <p:nvSpPr>
          <p:cNvPr id="4" name="Rounded Rectangle 3"/>
          <p:cNvSpPr/>
          <p:nvPr/>
        </p:nvSpPr>
        <p:spPr>
          <a:xfrm>
            <a:off x="87086" y="6407819"/>
            <a:ext cx="457200" cy="17116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39</a:t>
            </a:r>
            <a:endParaRPr lang="en-US" sz="1600" b="1" dirty="0"/>
          </a:p>
        </p:txBody>
      </p:sp>
      <p:sp>
        <p:nvSpPr>
          <p:cNvPr id="5" name="Rounded Rectangle 4"/>
          <p:cNvSpPr/>
          <p:nvPr/>
        </p:nvSpPr>
        <p:spPr>
          <a:xfrm>
            <a:off x="87086" y="6578981"/>
            <a:ext cx="457200" cy="2790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smtClean="0"/>
              <a:t>39</a:t>
            </a:r>
            <a:endParaRPr lang="en-US" sz="1600" b="1" dirty="0"/>
          </a:p>
        </p:txBody>
      </p:sp>
      <p:sp>
        <p:nvSpPr>
          <p:cNvPr id="7" name="Rectangle 6"/>
          <p:cNvSpPr/>
          <p:nvPr/>
        </p:nvSpPr>
        <p:spPr>
          <a:xfrm>
            <a:off x="228600" y="1253138"/>
            <a:ext cx="1918410" cy="492443"/>
          </a:xfrm>
          <a:prstGeom prst="rect">
            <a:avLst/>
          </a:prstGeom>
        </p:spPr>
        <p:txBody>
          <a:bodyPr wrap="none">
            <a:spAutoFit/>
          </a:bodyPr>
          <a:lstStyle/>
          <a:p>
            <a:r>
              <a:rPr lang="en-US" sz="2600" b="1" dirty="0" smtClean="0"/>
              <a:t>Future Work</a:t>
            </a:r>
            <a:endParaRPr lang="en-US" sz="2600" b="1" dirty="0"/>
          </a:p>
        </p:txBody>
      </p:sp>
    </p:spTree>
    <p:extLst>
      <p:ext uri="{BB962C8B-B14F-4D97-AF65-F5344CB8AC3E}">
        <p14:creationId xmlns:p14="http://schemas.microsoft.com/office/powerpoint/2010/main" val="13205159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249196"/>
            <a:ext cx="8229600" cy="609600"/>
          </a:xfrm>
        </p:spPr>
        <p:txBody>
          <a:bodyPr>
            <a:noAutofit/>
          </a:bodyPr>
          <a:lstStyle/>
          <a:p>
            <a:pPr algn="l"/>
            <a:r>
              <a:rPr lang="en-US" sz="3000" dirty="0" smtClean="0"/>
              <a:t>References </a:t>
            </a:r>
            <a:endParaRPr lang="en-US" sz="3000" dirty="0"/>
          </a:p>
        </p:txBody>
      </p:sp>
      <p:sp>
        <p:nvSpPr>
          <p:cNvPr id="6" name="Content Placeholder 5"/>
          <p:cNvSpPr>
            <a:spLocks noGrp="1"/>
          </p:cNvSpPr>
          <p:nvPr>
            <p:ph idx="1"/>
          </p:nvPr>
        </p:nvSpPr>
        <p:spPr>
          <a:xfrm>
            <a:off x="152400" y="866502"/>
            <a:ext cx="8839200" cy="5712477"/>
          </a:xfrm>
        </p:spPr>
        <p:txBody>
          <a:bodyPr>
            <a:normAutofit fontScale="85000" lnSpcReduction="10000"/>
          </a:bodyPr>
          <a:lstStyle/>
          <a:p>
            <a:r>
              <a:rPr lang="en-US" sz="1800" dirty="0"/>
              <a:t>[1] Y. Chon and H. Cha, “</a:t>
            </a:r>
            <a:r>
              <a:rPr lang="en-US" sz="1800" dirty="0" err="1"/>
              <a:t>LifeMap</a:t>
            </a:r>
            <a:r>
              <a:rPr lang="en-US" sz="1800" dirty="0"/>
              <a:t>: Smartphone-Based Context Provider for Location-Based Services,” </a:t>
            </a:r>
            <a:r>
              <a:rPr lang="en-US" sz="1800" i="1" dirty="0"/>
              <a:t>Proc. IEEE </a:t>
            </a:r>
            <a:r>
              <a:rPr lang="en-US" sz="1800" i="1" dirty="0" err="1"/>
              <a:t>PerCom</a:t>
            </a:r>
            <a:r>
              <a:rPr lang="en-US" sz="1800" dirty="0"/>
              <a:t>, pp. 58–67, 2011</a:t>
            </a:r>
            <a:r>
              <a:rPr lang="en-US" sz="1800" dirty="0" smtClean="0"/>
              <a:t>. </a:t>
            </a:r>
          </a:p>
          <a:p>
            <a:r>
              <a:rPr lang="en-US" sz="1800" dirty="0" smtClean="0"/>
              <a:t>[2] </a:t>
            </a:r>
            <a:r>
              <a:rPr lang="en-US" sz="1800" dirty="0" err="1"/>
              <a:t>Shanklin</a:t>
            </a:r>
            <a:r>
              <a:rPr lang="en-US" sz="1800" dirty="0"/>
              <a:t>, T.A.; </a:t>
            </a:r>
            <a:r>
              <a:rPr lang="en-US" sz="1800" dirty="0" err="1"/>
              <a:t>Loulier</a:t>
            </a:r>
            <a:r>
              <a:rPr lang="en-US" sz="1800" dirty="0"/>
              <a:t>, B.; Matson, E.T.; , "Embedded sensors for indoor positioning," </a:t>
            </a:r>
            <a:r>
              <a:rPr lang="en-US" sz="1800" dirty="0" smtClean="0"/>
              <a:t> </a:t>
            </a:r>
            <a:r>
              <a:rPr lang="en-US" sz="1800" i="1" dirty="0" smtClean="0"/>
              <a:t>IEEE</a:t>
            </a:r>
            <a:r>
              <a:rPr lang="en-US" sz="1800" dirty="0" smtClean="0"/>
              <a:t> </a:t>
            </a:r>
            <a:r>
              <a:rPr lang="en-US" sz="1800" i="1" dirty="0" smtClean="0"/>
              <a:t>Sensors </a:t>
            </a:r>
            <a:r>
              <a:rPr lang="en-US" sz="1800" i="1" dirty="0"/>
              <a:t>Applications Symposium (SAS), </a:t>
            </a:r>
            <a:r>
              <a:rPr lang="en-US" sz="1800" i="1" dirty="0" smtClean="0"/>
              <a:t>2011.</a:t>
            </a:r>
            <a:endParaRPr lang="en-US" sz="1800" dirty="0" smtClean="0"/>
          </a:p>
          <a:p>
            <a:pPr lvl="0"/>
            <a:r>
              <a:rPr lang="en-US" sz="1800" dirty="0"/>
              <a:t>[3] Z. Yang and Y. Liu, “Quality of Trilateration: Confidence Based Iterative Localization</a:t>
            </a:r>
            <a:r>
              <a:rPr lang="en-US" sz="1800" i="1" dirty="0"/>
              <a:t>,” IEEE Trans. Parallel </a:t>
            </a:r>
            <a:r>
              <a:rPr lang="en-US" sz="1800" i="1" dirty="0" err="1"/>
              <a:t>Distrib</a:t>
            </a:r>
            <a:r>
              <a:rPr lang="en-US" sz="1800" i="1" dirty="0"/>
              <a:t>. Syst.</a:t>
            </a:r>
            <a:r>
              <a:rPr lang="en-US" sz="1800" dirty="0"/>
              <a:t>, vol. 21, no. 5, pp. 631–640, 2010.</a:t>
            </a:r>
          </a:p>
          <a:p>
            <a:r>
              <a:rPr lang="en-US" sz="1800" dirty="0" smtClean="0"/>
              <a:t>[4] </a:t>
            </a:r>
            <a:r>
              <a:rPr lang="en-US" sz="1800" dirty="0"/>
              <a:t>A. </a:t>
            </a:r>
            <a:r>
              <a:rPr lang="en-US" sz="1800" dirty="0" err="1"/>
              <a:t>Matic</a:t>
            </a:r>
            <a:r>
              <a:rPr lang="en-US" sz="1800" dirty="0"/>
              <a:t>, A. </a:t>
            </a:r>
            <a:r>
              <a:rPr lang="en-US" sz="1800" dirty="0" err="1"/>
              <a:t>Papliatseyeu</a:t>
            </a:r>
            <a:r>
              <a:rPr lang="en-US" sz="1800" dirty="0"/>
              <a:t>, V. </a:t>
            </a:r>
            <a:r>
              <a:rPr lang="en-US" sz="1800" dirty="0" err="1"/>
              <a:t>Osmani</a:t>
            </a:r>
            <a:r>
              <a:rPr lang="en-US" sz="1800" dirty="0"/>
              <a:t>, and O. </a:t>
            </a:r>
            <a:r>
              <a:rPr lang="en-US" sz="1800" dirty="0" err="1"/>
              <a:t>Mayora</a:t>
            </a:r>
            <a:r>
              <a:rPr lang="en-US" sz="1800" dirty="0"/>
              <a:t>-Ibarra, “Tuning to your Position: FM Radio Based Indoor Localization with Spontaneous Recalibration,” </a:t>
            </a:r>
            <a:r>
              <a:rPr lang="en-US" sz="1800" i="1" dirty="0"/>
              <a:t>Proc. IEEE </a:t>
            </a:r>
            <a:r>
              <a:rPr lang="en-US" sz="1800" i="1" dirty="0" err="1"/>
              <a:t>PerCom</a:t>
            </a:r>
            <a:r>
              <a:rPr lang="en-US" sz="1800" dirty="0"/>
              <a:t>, pp. 153 - 161, </a:t>
            </a:r>
            <a:r>
              <a:rPr lang="en-US" sz="1800" dirty="0" smtClean="0"/>
              <a:t>2010.</a:t>
            </a:r>
          </a:p>
          <a:p>
            <a:r>
              <a:rPr lang="en-US" sz="1800" dirty="0" smtClean="0"/>
              <a:t>[5] </a:t>
            </a:r>
            <a:r>
              <a:rPr lang="en-US" sz="1800" dirty="0"/>
              <a:t>K. </a:t>
            </a:r>
            <a:r>
              <a:rPr lang="en-US" sz="1800" dirty="0" err="1"/>
              <a:t>Chintalapudi</a:t>
            </a:r>
            <a:r>
              <a:rPr lang="en-US" sz="1800" dirty="0"/>
              <a:t>, A. </a:t>
            </a:r>
            <a:r>
              <a:rPr lang="en-US" sz="1800" dirty="0" err="1"/>
              <a:t>Padmanabha</a:t>
            </a:r>
            <a:r>
              <a:rPr lang="en-US" sz="1800" dirty="0"/>
              <a:t> </a:t>
            </a:r>
            <a:r>
              <a:rPr lang="en-US" sz="1800" dirty="0" err="1"/>
              <a:t>Iyer</a:t>
            </a:r>
            <a:r>
              <a:rPr lang="en-US" sz="1800" dirty="0"/>
              <a:t>, and V. N. </a:t>
            </a:r>
            <a:r>
              <a:rPr lang="en-US" sz="1800" dirty="0" err="1"/>
              <a:t>Padmanabhan</a:t>
            </a:r>
            <a:r>
              <a:rPr lang="en-US" sz="1800" dirty="0"/>
              <a:t>, "Indoor Localization Without the Pain," </a:t>
            </a:r>
            <a:r>
              <a:rPr lang="en-US" sz="1800" i="1" dirty="0" err="1"/>
              <a:t>Proc</a:t>
            </a:r>
            <a:r>
              <a:rPr lang="en-US" sz="1800" i="1" dirty="0"/>
              <a:t> ACM </a:t>
            </a:r>
            <a:r>
              <a:rPr lang="en-US" sz="1800" i="1" dirty="0" err="1"/>
              <a:t>MobiCom</a:t>
            </a:r>
            <a:r>
              <a:rPr lang="en-US" sz="1800" dirty="0"/>
              <a:t>, pp. 173-184, </a:t>
            </a:r>
            <a:r>
              <a:rPr lang="en-US" sz="1800" dirty="0" smtClean="0"/>
              <a:t>2010.</a:t>
            </a:r>
          </a:p>
          <a:p>
            <a:pPr lvl="0"/>
            <a:r>
              <a:rPr lang="en-US" sz="1800" dirty="0" smtClean="0"/>
              <a:t>[6] </a:t>
            </a:r>
            <a:r>
              <a:rPr lang="en-US" sz="1800" dirty="0"/>
              <a:t>W. He, S. </a:t>
            </a:r>
            <a:r>
              <a:rPr lang="en-US" sz="1800" dirty="0" err="1"/>
              <a:t>Souvik</a:t>
            </a:r>
            <a:r>
              <a:rPr lang="en-US" sz="1800" dirty="0"/>
              <a:t>, E. Ahmed, F. </a:t>
            </a:r>
            <a:r>
              <a:rPr lang="en-US" sz="1800" dirty="0" err="1"/>
              <a:t>Moustafa</a:t>
            </a:r>
            <a:r>
              <a:rPr lang="en-US" sz="1800" dirty="0"/>
              <a:t>, Y. </a:t>
            </a:r>
            <a:r>
              <a:rPr lang="en-US" sz="1800" dirty="0" err="1"/>
              <a:t>Moustafa</a:t>
            </a:r>
            <a:r>
              <a:rPr lang="en-US" sz="1800" dirty="0"/>
              <a:t>, and R. R. Choudhury, “No Need to War-drive: Unsupervised Indoor Localization,” </a:t>
            </a:r>
            <a:r>
              <a:rPr lang="en-US" sz="1800" i="1" dirty="0"/>
              <a:t>Proc. ACM </a:t>
            </a:r>
            <a:r>
              <a:rPr lang="en-US" sz="1800" i="1" dirty="0" err="1"/>
              <a:t>MobiSys</a:t>
            </a:r>
            <a:r>
              <a:rPr lang="en-US" sz="1800" dirty="0"/>
              <a:t>, pp. 197–210, 2012.</a:t>
            </a:r>
          </a:p>
          <a:p>
            <a:pPr lvl="0"/>
            <a:r>
              <a:rPr lang="en-US" sz="1800" dirty="0" smtClean="0"/>
              <a:t>[7] </a:t>
            </a:r>
            <a:r>
              <a:rPr lang="en-US" sz="1800" dirty="0" err="1"/>
              <a:t>Yifei</a:t>
            </a:r>
            <a:r>
              <a:rPr lang="en-US" sz="1800" dirty="0"/>
              <a:t> Jiang, Xin Pan, Kun Li, Qin </a:t>
            </a:r>
            <a:r>
              <a:rPr lang="en-US" sz="1800" dirty="0" err="1"/>
              <a:t>Lv</a:t>
            </a:r>
            <a:r>
              <a:rPr lang="en-US" sz="1800" dirty="0"/>
              <a:t>, Robert P. Dick, Michael </a:t>
            </a:r>
            <a:r>
              <a:rPr lang="en-US" sz="1800" dirty="0" err="1"/>
              <a:t>Hannigan</a:t>
            </a:r>
            <a:r>
              <a:rPr lang="en-US" sz="1800" dirty="0"/>
              <a:t>, and Li Shang. “ARIEL: Automatic </a:t>
            </a:r>
            <a:r>
              <a:rPr lang="en-US" sz="1800" dirty="0" err="1"/>
              <a:t>Wi-fi</a:t>
            </a:r>
            <a:r>
              <a:rPr lang="en-US" sz="1800" dirty="0"/>
              <a:t> Based Room Fingerprinting for Indoor Localization,” </a:t>
            </a:r>
            <a:r>
              <a:rPr lang="en-US" sz="1800" i="1" dirty="0"/>
              <a:t>Proc. ACM </a:t>
            </a:r>
            <a:r>
              <a:rPr lang="en-US" sz="1800" dirty="0" err="1"/>
              <a:t>UbiComp</a:t>
            </a:r>
            <a:r>
              <a:rPr lang="en-US" sz="1800" i="1" dirty="0"/>
              <a:t>, </a:t>
            </a:r>
            <a:r>
              <a:rPr lang="en-US" sz="1800" dirty="0"/>
              <a:t>pp. 441–450,</a:t>
            </a:r>
            <a:r>
              <a:rPr lang="en-US" sz="1800" i="1" dirty="0"/>
              <a:t> 2012</a:t>
            </a:r>
            <a:r>
              <a:rPr lang="en-US" sz="1800" dirty="0" smtClean="0"/>
              <a:t>.</a:t>
            </a:r>
          </a:p>
          <a:p>
            <a:pPr lvl="0"/>
            <a:r>
              <a:rPr lang="en-US" sz="1800" dirty="0" smtClean="0"/>
              <a:t>[8</a:t>
            </a:r>
            <a:r>
              <a:rPr lang="en-US" sz="1800" dirty="0"/>
              <a:t>] </a:t>
            </a:r>
            <a:r>
              <a:rPr lang="en-US" sz="1800" dirty="0" err="1"/>
              <a:t>Hongbo</a:t>
            </a:r>
            <a:r>
              <a:rPr lang="en-US" sz="1800" dirty="0"/>
              <a:t> </a:t>
            </a:r>
            <a:r>
              <a:rPr lang="en-US" sz="1800" dirty="0" smtClean="0"/>
              <a:t>Liu, </a:t>
            </a:r>
            <a:r>
              <a:rPr lang="en-US" sz="1800" dirty="0" err="1"/>
              <a:t>Jie</a:t>
            </a:r>
            <a:r>
              <a:rPr lang="en-US" sz="1800" dirty="0"/>
              <a:t> </a:t>
            </a:r>
            <a:r>
              <a:rPr lang="en-US" sz="1800" dirty="0" smtClean="0"/>
              <a:t>Yang, </a:t>
            </a:r>
            <a:r>
              <a:rPr lang="en-US" sz="1800" dirty="0" err="1" smtClean="0"/>
              <a:t>Sidhom</a:t>
            </a:r>
            <a:r>
              <a:rPr lang="en-US" sz="1800" dirty="0" smtClean="0"/>
              <a:t> </a:t>
            </a:r>
            <a:r>
              <a:rPr lang="en-US" sz="1800" dirty="0"/>
              <a:t>S</a:t>
            </a:r>
            <a:r>
              <a:rPr lang="en-US" sz="1800" dirty="0" smtClean="0"/>
              <a:t>., </a:t>
            </a:r>
            <a:r>
              <a:rPr lang="en-US" sz="1800" dirty="0"/>
              <a:t>Yan </a:t>
            </a:r>
            <a:r>
              <a:rPr lang="en-US" sz="1800" dirty="0" smtClean="0"/>
              <a:t>Wang, </a:t>
            </a:r>
            <a:r>
              <a:rPr lang="en-US" sz="1800" dirty="0" err="1"/>
              <a:t>Yingying</a:t>
            </a:r>
            <a:r>
              <a:rPr lang="en-US" sz="1800" dirty="0"/>
              <a:t> </a:t>
            </a:r>
            <a:r>
              <a:rPr lang="en-US" sz="1800" dirty="0" smtClean="0"/>
              <a:t>Chen, and </a:t>
            </a:r>
            <a:r>
              <a:rPr lang="en-US" sz="1800" dirty="0"/>
              <a:t>Fan Ye, "Accurate </a:t>
            </a:r>
            <a:r>
              <a:rPr lang="en-US" sz="1800" dirty="0" err="1"/>
              <a:t>WiFi</a:t>
            </a:r>
            <a:r>
              <a:rPr lang="en-US" sz="1800" dirty="0"/>
              <a:t> Based Localization for Smartphones Using Peer Assistance," Mobile Computing, IEEE </a:t>
            </a:r>
            <a:r>
              <a:rPr lang="en-US" sz="1800" dirty="0" smtClean="0"/>
              <a:t>Trans. </a:t>
            </a:r>
            <a:r>
              <a:rPr lang="en-US" sz="1800" dirty="0"/>
              <a:t>on , vol.13</a:t>
            </a:r>
            <a:r>
              <a:rPr lang="en-US" sz="1800" dirty="0" smtClean="0"/>
              <a:t>, </a:t>
            </a:r>
            <a:r>
              <a:rPr lang="en-US" sz="1800" dirty="0"/>
              <a:t>pp</a:t>
            </a:r>
            <a:r>
              <a:rPr lang="en-US" sz="1800" dirty="0" smtClean="0"/>
              <a:t>. 2199 - 2214</a:t>
            </a:r>
            <a:r>
              <a:rPr lang="en-US" sz="1800" dirty="0"/>
              <a:t>, </a:t>
            </a:r>
            <a:r>
              <a:rPr lang="en-US" sz="1800" dirty="0" smtClean="0"/>
              <a:t>2014.</a:t>
            </a:r>
          </a:p>
          <a:p>
            <a:pPr lvl="0"/>
            <a:r>
              <a:rPr lang="en-US" sz="1800" dirty="0"/>
              <a:t>[9] </a:t>
            </a:r>
            <a:r>
              <a:rPr lang="en-US" sz="1800" dirty="0" err="1"/>
              <a:t>Bahl</a:t>
            </a:r>
            <a:r>
              <a:rPr lang="en-US" sz="1800" dirty="0"/>
              <a:t>, P.; </a:t>
            </a:r>
            <a:r>
              <a:rPr lang="en-US" sz="1800" dirty="0" err="1"/>
              <a:t>Padmanabhan</a:t>
            </a:r>
            <a:r>
              <a:rPr lang="en-US" sz="1800" dirty="0"/>
              <a:t>, V.N., "RADAR: an in-building RF-based user location and tracking system," </a:t>
            </a:r>
            <a:r>
              <a:rPr lang="en-US" sz="1800" dirty="0" smtClean="0"/>
              <a:t>IEEE </a:t>
            </a:r>
            <a:r>
              <a:rPr lang="en-US" sz="1800" dirty="0" err="1" smtClean="0"/>
              <a:t>InfoCom</a:t>
            </a:r>
            <a:r>
              <a:rPr lang="en-US" sz="1800" dirty="0" smtClean="0"/>
              <a:t>, 2000.</a:t>
            </a:r>
            <a:endParaRPr lang="en-US" sz="1800" dirty="0"/>
          </a:p>
          <a:p>
            <a:pPr lvl="0"/>
            <a:r>
              <a:rPr lang="en-US" sz="1800" dirty="0" smtClean="0"/>
              <a:t>[10] </a:t>
            </a:r>
            <a:r>
              <a:rPr lang="en-US" sz="1800" dirty="0"/>
              <a:t>M. </a:t>
            </a:r>
            <a:r>
              <a:rPr lang="en-US" sz="1800" dirty="0" err="1"/>
              <a:t>Alzantot</a:t>
            </a:r>
            <a:r>
              <a:rPr lang="en-US" sz="1800" dirty="0"/>
              <a:t> and M. Youssef, “</a:t>
            </a:r>
            <a:r>
              <a:rPr lang="en-US" sz="1800" dirty="0" err="1"/>
              <a:t>Crowdinside</a:t>
            </a:r>
            <a:r>
              <a:rPr lang="en-US" sz="1800" dirty="0"/>
              <a:t>: automatic construction of indoor floorplans,” ACM SIGSPATIAL , 2012.</a:t>
            </a:r>
          </a:p>
          <a:p>
            <a:r>
              <a:rPr lang="en-US" sz="1800" dirty="0" smtClean="0"/>
              <a:t>[11] </a:t>
            </a:r>
            <a:r>
              <a:rPr lang="en-US" sz="1800" dirty="0"/>
              <a:t>H. Shin, Y. Chon, and H. Cha, "Unsupervised construction of an indoor floor plan using a smartphone," </a:t>
            </a:r>
            <a:r>
              <a:rPr lang="en-US" sz="1800" i="1" dirty="0"/>
              <a:t>IEEE Trans. Systems</a:t>
            </a:r>
            <a:r>
              <a:rPr lang="en-US" sz="1800" dirty="0"/>
              <a:t>, </a:t>
            </a:r>
            <a:r>
              <a:rPr lang="en-US" sz="1800" i="1" dirty="0"/>
              <a:t>Man, and Cybernetics</a:t>
            </a:r>
            <a:r>
              <a:rPr lang="en-US" sz="1800" dirty="0"/>
              <a:t>, pp.889-898, </a:t>
            </a:r>
            <a:r>
              <a:rPr lang="en-US" sz="1800" dirty="0" smtClean="0"/>
              <a:t>2012.</a:t>
            </a:r>
          </a:p>
          <a:p>
            <a:pPr marL="0" indent="0">
              <a:buNone/>
            </a:pPr>
            <a:endParaRPr lang="en-US" sz="1800" dirty="0" smtClean="0"/>
          </a:p>
        </p:txBody>
      </p:sp>
    </p:spTree>
    <p:extLst>
      <p:ext uri="{BB962C8B-B14F-4D97-AF65-F5344CB8AC3E}">
        <p14:creationId xmlns:p14="http://schemas.microsoft.com/office/powerpoint/2010/main" val="38419836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839200" cy="1143000"/>
          </a:xfrm>
        </p:spPr>
        <p:txBody>
          <a:bodyPr>
            <a:normAutofit/>
          </a:bodyPr>
          <a:lstStyle/>
          <a:p>
            <a:pPr algn="l"/>
            <a:r>
              <a:rPr lang="en-US" sz="3000" dirty="0"/>
              <a:t>Related Work </a:t>
            </a:r>
            <a:r>
              <a:rPr lang="en-US" sz="3000" dirty="0" smtClean="0"/>
              <a:t>(2)</a:t>
            </a:r>
            <a:endParaRPr lang="en-US" sz="3000" dirty="0">
              <a:solidFill>
                <a:srgbClr val="FF0000"/>
              </a:solidFill>
            </a:endParaRPr>
          </a:p>
        </p:txBody>
      </p:sp>
      <p:sp>
        <p:nvSpPr>
          <p:cNvPr id="3" name="Content Placeholder 2"/>
          <p:cNvSpPr>
            <a:spLocks noGrp="1"/>
          </p:cNvSpPr>
          <p:nvPr>
            <p:ph idx="1"/>
          </p:nvPr>
        </p:nvSpPr>
        <p:spPr>
          <a:xfrm>
            <a:off x="-35103" y="1112178"/>
            <a:ext cx="8686800" cy="1201461"/>
          </a:xfrm>
        </p:spPr>
        <p:txBody>
          <a:bodyPr>
            <a:noAutofit/>
          </a:bodyPr>
          <a:lstStyle/>
          <a:p>
            <a:r>
              <a:rPr lang="en-US" sz="2400" dirty="0"/>
              <a:t>Trilateration </a:t>
            </a:r>
            <a:r>
              <a:rPr lang="en-US" sz="2400" dirty="0" smtClean="0"/>
              <a:t>needs </a:t>
            </a:r>
            <a:r>
              <a:rPr lang="en-US" sz="2400" b="1" dirty="0"/>
              <a:t>distance and angle measurements</a:t>
            </a:r>
            <a:r>
              <a:rPr lang="en-US" sz="2400" dirty="0"/>
              <a:t>, but no accurate distance or angle estimation found due to </a:t>
            </a:r>
            <a:r>
              <a:rPr lang="en-US" sz="2400" b="1" dirty="0"/>
              <a:t>multipath </a:t>
            </a:r>
            <a:r>
              <a:rPr lang="en-US" sz="2400" b="1" dirty="0" smtClean="0"/>
              <a:t>problem</a:t>
            </a:r>
            <a:endParaRPr lang="en-US" sz="2400" dirty="0" smtClean="0"/>
          </a:p>
        </p:txBody>
      </p:sp>
      <p:pic>
        <p:nvPicPr>
          <p:cNvPr id="10" name="Picture 9"/>
          <p:cNvPicPr>
            <a:picLocks noChangeAspect="1"/>
          </p:cNvPicPr>
          <p:nvPr/>
        </p:nvPicPr>
        <p:blipFill>
          <a:blip r:embed="rId3"/>
          <a:stretch>
            <a:fillRect/>
          </a:stretch>
        </p:blipFill>
        <p:spPr>
          <a:xfrm>
            <a:off x="2225700" y="2717612"/>
            <a:ext cx="3897564" cy="2595910"/>
          </a:xfrm>
          <a:prstGeom prst="rect">
            <a:avLst/>
          </a:prstGeom>
        </p:spPr>
      </p:pic>
      <p:sp>
        <p:nvSpPr>
          <p:cNvPr id="11" name="Rounded Rectangle 10"/>
          <p:cNvSpPr/>
          <p:nvPr/>
        </p:nvSpPr>
        <p:spPr>
          <a:xfrm>
            <a:off x="87086" y="6407819"/>
            <a:ext cx="457200" cy="17116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4</a:t>
            </a:r>
            <a:endParaRPr lang="en-US" sz="1600" b="1" dirty="0"/>
          </a:p>
        </p:txBody>
      </p:sp>
      <p:sp>
        <p:nvSpPr>
          <p:cNvPr id="13" name="Rounded Rectangle 12"/>
          <p:cNvSpPr/>
          <p:nvPr/>
        </p:nvSpPr>
        <p:spPr>
          <a:xfrm>
            <a:off x="87086" y="6578981"/>
            <a:ext cx="457200" cy="2790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smtClean="0"/>
              <a:t>39</a:t>
            </a:r>
            <a:endParaRPr lang="en-US" sz="1600" b="1" dirty="0"/>
          </a:p>
        </p:txBody>
      </p:sp>
      <p:sp>
        <p:nvSpPr>
          <p:cNvPr id="4" name="Rectangle 3"/>
          <p:cNvSpPr/>
          <p:nvPr/>
        </p:nvSpPr>
        <p:spPr>
          <a:xfrm>
            <a:off x="3260082" y="2411649"/>
            <a:ext cx="2060051" cy="369332"/>
          </a:xfrm>
          <a:prstGeom prst="rect">
            <a:avLst/>
          </a:prstGeom>
        </p:spPr>
        <p:txBody>
          <a:bodyPr wrap="none">
            <a:spAutoFit/>
          </a:bodyPr>
          <a:lstStyle/>
          <a:p>
            <a:r>
              <a:rPr lang="en-US" b="1" dirty="0" smtClean="0"/>
              <a:t>Multipath problem</a:t>
            </a:r>
            <a:endParaRPr lang="en-US" dirty="0"/>
          </a:p>
        </p:txBody>
      </p:sp>
    </p:spTree>
    <p:extLst>
      <p:ext uri="{BB962C8B-B14F-4D97-AF65-F5344CB8AC3E}">
        <p14:creationId xmlns:p14="http://schemas.microsoft.com/office/powerpoint/2010/main" val="5520814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6934200" cy="685800"/>
          </a:xfrm>
        </p:spPr>
        <p:txBody>
          <a:bodyPr>
            <a:noAutofit/>
          </a:bodyPr>
          <a:lstStyle/>
          <a:p>
            <a:pPr algn="l"/>
            <a:r>
              <a:rPr lang="en-US" sz="3000" dirty="0" smtClean="0"/>
              <a:t>Related Work (3) 	</a:t>
            </a:r>
            <a:endParaRPr lang="en-US" sz="3000" dirty="0"/>
          </a:p>
        </p:txBody>
      </p:sp>
      <p:sp>
        <p:nvSpPr>
          <p:cNvPr id="14" name="Rounded Rectangle 13"/>
          <p:cNvSpPr/>
          <p:nvPr/>
        </p:nvSpPr>
        <p:spPr>
          <a:xfrm>
            <a:off x="87086" y="6407819"/>
            <a:ext cx="457200" cy="17116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5</a:t>
            </a:r>
            <a:endParaRPr lang="en-US" sz="1600" b="1" dirty="0"/>
          </a:p>
        </p:txBody>
      </p:sp>
      <p:sp>
        <p:nvSpPr>
          <p:cNvPr id="15" name="Rounded Rectangle 14"/>
          <p:cNvSpPr/>
          <p:nvPr/>
        </p:nvSpPr>
        <p:spPr>
          <a:xfrm>
            <a:off x="87086" y="6578981"/>
            <a:ext cx="457200" cy="2790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smtClean="0"/>
              <a:t>39</a:t>
            </a:r>
            <a:endParaRPr lang="en-US" sz="1600" b="1" dirty="0"/>
          </a:p>
        </p:txBody>
      </p:sp>
      <p:pic>
        <p:nvPicPr>
          <p:cNvPr id="4" name="Picture 3"/>
          <p:cNvPicPr>
            <a:picLocks noChangeAspect="1"/>
          </p:cNvPicPr>
          <p:nvPr/>
        </p:nvPicPr>
        <p:blipFill>
          <a:blip r:embed="rId2"/>
          <a:stretch>
            <a:fillRect/>
          </a:stretch>
        </p:blipFill>
        <p:spPr>
          <a:xfrm>
            <a:off x="1371600" y="3811790"/>
            <a:ext cx="2628522" cy="2425711"/>
          </a:xfrm>
          <a:prstGeom prst="rect">
            <a:avLst/>
          </a:prstGeom>
        </p:spPr>
      </p:pic>
      <p:pic>
        <p:nvPicPr>
          <p:cNvPr id="17" name="Picture 16"/>
          <p:cNvPicPr>
            <a:picLocks noChangeAspect="1"/>
          </p:cNvPicPr>
          <p:nvPr/>
        </p:nvPicPr>
        <p:blipFill>
          <a:blip r:embed="rId3"/>
          <a:stretch>
            <a:fillRect/>
          </a:stretch>
        </p:blipFill>
        <p:spPr>
          <a:xfrm>
            <a:off x="5268005" y="3961419"/>
            <a:ext cx="2743200" cy="2536558"/>
          </a:xfrm>
          <a:prstGeom prst="rect">
            <a:avLst/>
          </a:prstGeom>
        </p:spPr>
      </p:pic>
      <p:sp>
        <p:nvSpPr>
          <p:cNvPr id="9" name="Content Placeholder 2"/>
          <p:cNvSpPr txBox="1">
            <a:spLocks/>
          </p:cNvSpPr>
          <p:nvPr/>
        </p:nvSpPr>
        <p:spPr>
          <a:xfrm>
            <a:off x="79066" y="1093205"/>
            <a:ext cx="9095317" cy="2743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smtClean="0"/>
              <a:t>Fingerprinting [4]</a:t>
            </a:r>
          </a:p>
          <a:p>
            <a:pPr lvl="1"/>
            <a:r>
              <a:rPr lang="en-US" sz="2200" dirty="0" smtClean="0"/>
              <a:t>The building is divided into grids</a:t>
            </a:r>
          </a:p>
          <a:p>
            <a:pPr lvl="1"/>
            <a:r>
              <a:rPr lang="en-US" sz="2200" dirty="0" smtClean="0"/>
              <a:t>Offline Phase: used to build the database (radio map) by computing the average RSS in each grid</a:t>
            </a:r>
          </a:p>
          <a:p>
            <a:pPr lvl="1"/>
            <a:r>
              <a:rPr lang="en-US" sz="2200" dirty="0" smtClean="0"/>
              <a:t>Online Phase: used to detect the user’s position by comparing the online RSS measurement with the database </a:t>
            </a:r>
          </a:p>
          <a:p>
            <a:pPr lvl="1"/>
            <a:endParaRPr lang="en-US" sz="2000" dirty="0"/>
          </a:p>
        </p:txBody>
      </p:sp>
      <p:sp>
        <p:nvSpPr>
          <p:cNvPr id="3" name="Rectangle 2"/>
          <p:cNvSpPr/>
          <p:nvPr/>
        </p:nvSpPr>
        <p:spPr>
          <a:xfrm>
            <a:off x="1678489" y="3682221"/>
            <a:ext cx="1459054" cy="369332"/>
          </a:xfrm>
          <a:prstGeom prst="rect">
            <a:avLst/>
          </a:prstGeom>
        </p:spPr>
        <p:txBody>
          <a:bodyPr wrap="none">
            <a:spAutoFit/>
          </a:bodyPr>
          <a:lstStyle/>
          <a:p>
            <a:r>
              <a:rPr lang="en-US" b="1" dirty="0"/>
              <a:t>Offline Phase</a:t>
            </a:r>
          </a:p>
        </p:txBody>
      </p:sp>
      <p:sp>
        <p:nvSpPr>
          <p:cNvPr id="5" name="Rectangle 4"/>
          <p:cNvSpPr/>
          <p:nvPr/>
        </p:nvSpPr>
        <p:spPr>
          <a:xfrm>
            <a:off x="5570540" y="3649564"/>
            <a:ext cx="1435008" cy="369332"/>
          </a:xfrm>
          <a:prstGeom prst="rect">
            <a:avLst/>
          </a:prstGeom>
        </p:spPr>
        <p:txBody>
          <a:bodyPr wrap="none">
            <a:spAutoFit/>
          </a:bodyPr>
          <a:lstStyle/>
          <a:p>
            <a:r>
              <a:rPr lang="en-US" b="1" dirty="0"/>
              <a:t>Online Phase</a:t>
            </a:r>
          </a:p>
        </p:txBody>
      </p:sp>
    </p:spTree>
    <p:extLst>
      <p:ext uri="{BB962C8B-B14F-4D97-AF65-F5344CB8AC3E}">
        <p14:creationId xmlns:p14="http://schemas.microsoft.com/office/powerpoint/2010/main" val="34535084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839200" cy="1143000"/>
          </a:xfrm>
        </p:spPr>
        <p:txBody>
          <a:bodyPr>
            <a:normAutofit/>
          </a:bodyPr>
          <a:lstStyle/>
          <a:p>
            <a:pPr algn="l"/>
            <a:r>
              <a:rPr lang="en-US" sz="3000" dirty="0"/>
              <a:t>Related Work </a:t>
            </a:r>
            <a:r>
              <a:rPr lang="en-US" sz="3000" dirty="0" smtClean="0"/>
              <a:t>(4)</a:t>
            </a:r>
            <a:endParaRPr lang="en-US" sz="3000" dirty="0"/>
          </a:p>
        </p:txBody>
      </p:sp>
      <p:sp>
        <p:nvSpPr>
          <p:cNvPr id="3" name="Content Placeholder 2"/>
          <p:cNvSpPr>
            <a:spLocks noGrp="1"/>
          </p:cNvSpPr>
          <p:nvPr>
            <p:ph idx="1"/>
          </p:nvPr>
        </p:nvSpPr>
        <p:spPr>
          <a:xfrm>
            <a:off x="0" y="1136469"/>
            <a:ext cx="5562600" cy="2419150"/>
          </a:xfrm>
        </p:spPr>
        <p:txBody>
          <a:bodyPr>
            <a:noAutofit/>
          </a:bodyPr>
          <a:lstStyle/>
          <a:p>
            <a:r>
              <a:rPr lang="en-US" sz="2400" dirty="0" smtClean="0"/>
              <a:t>Fingerprinting depends on </a:t>
            </a:r>
            <a:r>
              <a:rPr lang="en-US" sz="2400" b="1" dirty="0" smtClean="0"/>
              <a:t>radio map</a:t>
            </a:r>
            <a:r>
              <a:rPr lang="en-US" sz="2400" dirty="0" smtClean="0"/>
              <a:t> </a:t>
            </a:r>
          </a:p>
          <a:p>
            <a:r>
              <a:rPr lang="en-US" sz="2400" dirty="0" smtClean="0"/>
              <a:t>This technique suffers from signal attenuation, therefore, the database needs </a:t>
            </a:r>
            <a:r>
              <a:rPr lang="en-US" sz="2400" b="1" dirty="0" smtClean="0"/>
              <a:t>recalibration frequently</a:t>
            </a:r>
            <a:r>
              <a:rPr lang="en-US" sz="2400" dirty="0" smtClean="0"/>
              <a:t> </a:t>
            </a:r>
          </a:p>
        </p:txBody>
      </p:sp>
      <p:sp>
        <p:nvSpPr>
          <p:cNvPr id="11" name="Rounded Rectangle 10"/>
          <p:cNvSpPr/>
          <p:nvPr/>
        </p:nvSpPr>
        <p:spPr>
          <a:xfrm>
            <a:off x="87086" y="6407819"/>
            <a:ext cx="457200" cy="17116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6</a:t>
            </a:r>
            <a:endParaRPr lang="en-US" sz="1600" b="1" dirty="0"/>
          </a:p>
        </p:txBody>
      </p:sp>
      <p:sp>
        <p:nvSpPr>
          <p:cNvPr id="13" name="Rounded Rectangle 12"/>
          <p:cNvSpPr/>
          <p:nvPr/>
        </p:nvSpPr>
        <p:spPr>
          <a:xfrm>
            <a:off x="87086" y="6578981"/>
            <a:ext cx="457200" cy="2790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smtClean="0"/>
              <a:t>39</a:t>
            </a:r>
            <a:endParaRPr lang="en-US" sz="1600" b="1" dirty="0"/>
          </a:p>
        </p:txBody>
      </p:sp>
      <p:pic>
        <p:nvPicPr>
          <p:cNvPr id="6" name="Picture 5"/>
          <p:cNvPicPr>
            <a:picLocks noChangeAspect="1"/>
          </p:cNvPicPr>
          <p:nvPr/>
        </p:nvPicPr>
        <p:blipFill>
          <a:blip r:embed="rId3"/>
          <a:stretch>
            <a:fillRect/>
          </a:stretch>
        </p:blipFill>
        <p:spPr>
          <a:xfrm>
            <a:off x="5010307" y="1169126"/>
            <a:ext cx="4131516" cy="5073650"/>
          </a:xfrm>
          <a:prstGeom prst="rect">
            <a:avLst/>
          </a:prstGeom>
        </p:spPr>
      </p:pic>
    </p:spTree>
    <p:extLst>
      <p:ext uri="{BB962C8B-B14F-4D97-AF65-F5344CB8AC3E}">
        <p14:creationId xmlns:p14="http://schemas.microsoft.com/office/powerpoint/2010/main" val="10425920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6934200" cy="685800"/>
          </a:xfrm>
        </p:spPr>
        <p:txBody>
          <a:bodyPr>
            <a:noAutofit/>
          </a:bodyPr>
          <a:lstStyle/>
          <a:p>
            <a:pPr algn="l"/>
            <a:r>
              <a:rPr lang="en-US" sz="3000" dirty="0" smtClean="0"/>
              <a:t>Related Work (5) 	</a:t>
            </a:r>
            <a:endParaRPr lang="en-US" sz="3000" dirty="0"/>
          </a:p>
        </p:txBody>
      </p:sp>
      <p:pic>
        <p:nvPicPr>
          <p:cNvPr id="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613" y="4334467"/>
            <a:ext cx="3856454" cy="1661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5067" y="4328642"/>
            <a:ext cx="2090933" cy="1661056"/>
          </a:xfrm>
          <a:prstGeom prst="rect">
            <a:avLst/>
          </a:prstGeom>
        </p:spPr>
      </p:pic>
      <p:sp>
        <p:nvSpPr>
          <p:cNvPr id="14" name="Rounded Rectangle 13"/>
          <p:cNvSpPr/>
          <p:nvPr/>
        </p:nvSpPr>
        <p:spPr>
          <a:xfrm>
            <a:off x="87086" y="6407819"/>
            <a:ext cx="457200" cy="17116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7</a:t>
            </a:r>
            <a:endParaRPr lang="en-US" sz="1600" b="1" dirty="0"/>
          </a:p>
        </p:txBody>
      </p:sp>
      <p:sp>
        <p:nvSpPr>
          <p:cNvPr id="15" name="Rounded Rectangle 14"/>
          <p:cNvSpPr/>
          <p:nvPr/>
        </p:nvSpPr>
        <p:spPr>
          <a:xfrm>
            <a:off x="87086" y="6578981"/>
            <a:ext cx="457200" cy="2790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smtClean="0"/>
              <a:t>39</a:t>
            </a:r>
            <a:endParaRPr lang="en-US" sz="1600" b="1" dirty="0"/>
          </a:p>
        </p:txBody>
      </p:sp>
      <p:sp>
        <p:nvSpPr>
          <p:cNvPr id="9" name="Content Placeholder 2"/>
          <p:cNvSpPr>
            <a:spLocks noGrp="1"/>
          </p:cNvSpPr>
          <p:nvPr>
            <p:ph idx="1"/>
          </p:nvPr>
        </p:nvSpPr>
        <p:spPr>
          <a:xfrm>
            <a:off x="100149" y="990600"/>
            <a:ext cx="8967651" cy="3210579"/>
          </a:xfrm>
        </p:spPr>
        <p:txBody>
          <a:bodyPr>
            <a:normAutofit/>
          </a:bodyPr>
          <a:lstStyle/>
          <a:p>
            <a:r>
              <a:rPr lang="en-US" sz="2400" b="1" dirty="0" smtClean="0"/>
              <a:t>Smartphone Based Approaches[1, 2]</a:t>
            </a:r>
          </a:p>
          <a:p>
            <a:pPr lvl="1"/>
            <a:r>
              <a:rPr lang="en-US" sz="2200" dirty="0" smtClean="0"/>
              <a:t>Smartphone sensors are used to detect the distance and the direction</a:t>
            </a:r>
          </a:p>
          <a:p>
            <a:pPr lvl="1"/>
            <a:r>
              <a:rPr lang="en-US" sz="2200" dirty="0" smtClean="0"/>
              <a:t>Accelerometer: used to compute the distance</a:t>
            </a:r>
          </a:p>
          <a:p>
            <a:pPr lvl="1"/>
            <a:r>
              <a:rPr lang="en-US" sz="2200" dirty="0" smtClean="0"/>
              <a:t>Digital Compass: </a:t>
            </a:r>
            <a:r>
              <a:rPr lang="en-US" sz="2200" dirty="0"/>
              <a:t>used to compute the </a:t>
            </a:r>
            <a:r>
              <a:rPr lang="en-US" sz="2200" dirty="0" smtClean="0"/>
              <a:t>direction</a:t>
            </a:r>
            <a:endParaRPr lang="en-US" sz="2200" dirty="0"/>
          </a:p>
          <a:p>
            <a:pPr lvl="1"/>
            <a:r>
              <a:rPr lang="en-US" sz="2200" dirty="0"/>
              <a:t>Smartphone </a:t>
            </a:r>
            <a:r>
              <a:rPr lang="en-US" sz="2200" dirty="0" smtClean="0"/>
              <a:t>based approaches </a:t>
            </a:r>
            <a:r>
              <a:rPr lang="en-US" sz="2200" dirty="0"/>
              <a:t>which </a:t>
            </a:r>
            <a:r>
              <a:rPr lang="en-US" sz="2200" dirty="0" smtClean="0"/>
              <a:t>rely </a:t>
            </a:r>
            <a:r>
              <a:rPr lang="en-US" sz="2200" dirty="0"/>
              <a:t>on sensors </a:t>
            </a:r>
            <a:r>
              <a:rPr lang="en-US" sz="2200" dirty="0" smtClean="0"/>
              <a:t>suffer </a:t>
            </a:r>
            <a:r>
              <a:rPr lang="en-US" sz="2200" dirty="0"/>
              <a:t>from noisy sensors</a:t>
            </a:r>
          </a:p>
          <a:p>
            <a:pPr lvl="1"/>
            <a:endParaRPr lang="en-US" sz="2000" dirty="0" smtClean="0"/>
          </a:p>
          <a:p>
            <a:pPr lvl="1"/>
            <a:endParaRPr lang="en-US" sz="2000" dirty="0"/>
          </a:p>
        </p:txBody>
      </p:sp>
      <p:pic>
        <p:nvPicPr>
          <p:cNvPr id="8" name="Picture 7"/>
          <p:cNvPicPr>
            <a:picLocks noChangeAspect="1"/>
          </p:cNvPicPr>
          <p:nvPr/>
        </p:nvPicPr>
        <p:blipFill>
          <a:blip r:embed="rId5"/>
          <a:stretch>
            <a:fillRect/>
          </a:stretch>
        </p:blipFill>
        <p:spPr>
          <a:xfrm>
            <a:off x="6318757" y="4191000"/>
            <a:ext cx="2526285" cy="1934573"/>
          </a:xfrm>
          <a:prstGeom prst="rect">
            <a:avLst/>
          </a:prstGeom>
        </p:spPr>
      </p:pic>
      <p:sp>
        <p:nvSpPr>
          <p:cNvPr id="4" name="Rectangle 3"/>
          <p:cNvSpPr/>
          <p:nvPr/>
        </p:nvSpPr>
        <p:spPr>
          <a:xfrm>
            <a:off x="1219200" y="3962223"/>
            <a:ext cx="2077941" cy="369332"/>
          </a:xfrm>
          <a:prstGeom prst="rect">
            <a:avLst/>
          </a:prstGeom>
        </p:spPr>
        <p:txBody>
          <a:bodyPr wrap="none">
            <a:spAutoFit/>
          </a:bodyPr>
          <a:lstStyle/>
          <a:p>
            <a:r>
              <a:rPr lang="en-US" b="1" dirty="0" smtClean="0"/>
              <a:t>Distance estimation</a:t>
            </a:r>
            <a:endParaRPr lang="en-US" b="1" dirty="0"/>
          </a:p>
        </p:txBody>
      </p:sp>
      <p:sp>
        <p:nvSpPr>
          <p:cNvPr id="11" name="Rectangle 10"/>
          <p:cNvSpPr/>
          <p:nvPr/>
        </p:nvSpPr>
        <p:spPr>
          <a:xfrm>
            <a:off x="3976764" y="4034021"/>
            <a:ext cx="2136290" cy="369332"/>
          </a:xfrm>
          <a:prstGeom prst="rect">
            <a:avLst/>
          </a:prstGeom>
        </p:spPr>
        <p:txBody>
          <a:bodyPr wrap="none">
            <a:spAutoFit/>
          </a:bodyPr>
          <a:lstStyle/>
          <a:p>
            <a:r>
              <a:rPr lang="en-US" b="1" dirty="0" smtClean="0"/>
              <a:t>Direction estimation</a:t>
            </a:r>
            <a:endParaRPr lang="en-US" b="1" dirty="0"/>
          </a:p>
        </p:txBody>
      </p:sp>
      <p:sp>
        <p:nvSpPr>
          <p:cNvPr id="16" name="Rectangle 15"/>
          <p:cNvSpPr/>
          <p:nvPr/>
        </p:nvSpPr>
        <p:spPr>
          <a:xfrm>
            <a:off x="6970715" y="3849355"/>
            <a:ext cx="1481624" cy="369332"/>
          </a:xfrm>
          <a:prstGeom prst="rect">
            <a:avLst/>
          </a:prstGeom>
        </p:spPr>
        <p:txBody>
          <a:bodyPr wrap="none">
            <a:spAutoFit/>
          </a:bodyPr>
          <a:lstStyle/>
          <a:p>
            <a:r>
              <a:rPr lang="en-US" b="1" dirty="0" smtClean="0"/>
              <a:t>Noisy sensors</a:t>
            </a:r>
            <a:endParaRPr lang="en-US" b="1" dirty="0"/>
          </a:p>
        </p:txBody>
      </p:sp>
    </p:spTree>
    <p:extLst>
      <p:ext uri="{BB962C8B-B14F-4D97-AF65-F5344CB8AC3E}">
        <p14:creationId xmlns:p14="http://schemas.microsoft.com/office/powerpoint/2010/main" val="1275614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6934200" cy="685800"/>
          </a:xfrm>
        </p:spPr>
        <p:txBody>
          <a:bodyPr>
            <a:noAutofit/>
          </a:bodyPr>
          <a:lstStyle/>
          <a:p>
            <a:pPr algn="l"/>
            <a:r>
              <a:rPr lang="en-US" sz="3000" dirty="0" smtClean="0"/>
              <a:t>Related Work (6) 	</a:t>
            </a:r>
            <a:endParaRPr lang="en-US" sz="3000" dirty="0"/>
          </a:p>
        </p:txBody>
      </p:sp>
      <p:sp>
        <p:nvSpPr>
          <p:cNvPr id="14" name="Rounded Rectangle 13"/>
          <p:cNvSpPr/>
          <p:nvPr/>
        </p:nvSpPr>
        <p:spPr>
          <a:xfrm>
            <a:off x="87086" y="6407819"/>
            <a:ext cx="457200" cy="17116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8</a:t>
            </a:r>
            <a:endParaRPr lang="en-US" sz="1600" b="1" dirty="0"/>
          </a:p>
        </p:txBody>
      </p:sp>
      <p:sp>
        <p:nvSpPr>
          <p:cNvPr id="15" name="Rounded Rectangle 14"/>
          <p:cNvSpPr/>
          <p:nvPr/>
        </p:nvSpPr>
        <p:spPr>
          <a:xfrm>
            <a:off x="87086" y="6578981"/>
            <a:ext cx="457200" cy="2790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smtClean="0"/>
              <a:t>39</a:t>
            </a:r>
            <a:endParaRPr lang="en-US" sz="1600" b="1" dirty="0"/>
          </a:p>
        </p:txBody>
      </p:sp>
      <p:sp>
        <p:nvSpPr>
          <p:cNvPr id="9" name="Content Placeholder 2"/>
          <p:cNvSpPr>
            <a:spLocks noGrp="1"/>
          </p:cNvSpPr>
          <p:nvPr>
            <p:ph idx="1"/>
          </p:nvPr>
        </p:nvSpPr>
        <p:spPr>
          <a:xfrm>
            <a:off x="-30479" y="1065930"/>
            <a:ext cx="9098280" cy="3716807"/>
          </a:xfrm>
        </p:spPr>
        <p:txBody>
          <a:bodyPr>
            <a:normAutofit/>
          </a:bodyPr>
          <a:lstStyle/>
          <a:p>
            <a:r>
              <a:rPr lang="en-US" sz="2400" b="1" dirty="0" smtClean="0"/>
              <a:t>Floor Plan Construction</a:t>
            </a:r>
          </a:p>
          <a:p>
            <a:pPr lvl="1"/>
            <a:r>
              <a:rPr lang="en-US" sz="2200" dirty="0" smtClean="0"/>
              <a:t>Crowdsource [10]: building the floor plan by equipping the users’ phone by an application which gathers information during their daily life </a:t>
            </a:r>
          </a:p>
          <a:p>
            <a:pPr lvl="2"/>
            <a:r>
              <a:rPr lang="en-US" sz="2000" dirty="0" smtClean="0"/>
              <a:t>Crowdsource violates the privacy, since it needs an application to be downloaded on users’ phone to gather some information during the daily life</a:t>
            </a:r>
          </a:p>
          <a:p>
            <a:pPr lvl="1"/>
            <a:r>
              <a:rPr lang="en-US" sz="2200" dirty="0" smtClean="0"/>
              <a:t>Smartphone Based Approach [11]: smartphone sensors are used to detect the floor plan</a:t>
            </a:r>
          </a:p>
          <a:p>
            <a:pPr lvl="2"/>
            <a:r>
              <a:rPr lang="en-US" sz="2000" dirty="0" smtClean="0"/>
              <a:t>Smartphone sensors approaches can’t detect the floor plan components, such as rooms since they only focus on one path</a:t>
            </a:r>
            <a:endParaRPr lang="en-US" sz="2000" dirty="0"/>
          </a:p>
          <a:p>
            <a:pPr lvl="1"/>
            <a:endParaRPr lang="en-US" sz="2000" dirty="0"/>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464" y="5147010"/>
            <a:ext cx="4142000" cy="1329990"/>
          </a:xfrm>
          <a:prstGeom prst="rect">
            <a:avLst/>
          </a:prstGeom>
        </p:spPr>
      </p:pic>
      <p:pic>
        <p:nvPicPr>
          <p:cNvPr id="10" name="Picture 9"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5705" y="5147010"/>
            <a:ext cx="4110878" cy="1329990"/>
          </a:xfrm>
          <a:prstGeom prst="rect">
            <a:avLst/>
          </a:prstGeom>
        </p:spPr>
      </p:pic>
      <p:sp>
        <p:nvSpPr>
          <p:cNvPr id="3" name="Rectangle 2"/>
          <p:cNvSpPr/>
          <p:nvPr/>
        </p:nvSpPr>
        <p:spPr>
          <a:xfrm>
            <a:off x="1739537" y="4753729"/>
            <a:ext cx="1430007" cy="369332"/>
          </a:xfrm>
          <a:prstGeom prst="rect">
            <a:avLst/>
          </a:prstGeom>
        </p:spPr>
        <p:txBody>
          <a:bodyPr wrap="none">
            <a:spAutoFit/>
          </a:bodyPr>
          <a:lstStyle/>
          <a:p>
            <a:r>
              <a:rPr lang="en-US" b="1" dirty="0"/>
              <a:t>Crowdsource</a:t>
            </a:r>
          </a:p>
        </p:txBody>
      </p:sp>
      <p:sp>
        <p:nvSpPr>
          <p:cNvPr id="4" name="Rectangle 3"/>
          <p:cNvSpPr/>
          <p:nvPr/>
        </p:nvSpPr>
        <p:spPr>
          <a:xfrm>
            <a:off x="5334180" y="4782738"/>
            <a:ext cx="2204834" cy="369332"/>
          </a:xfrm>
          <a:prstGeom prst="rect">
            <a:avLst/>
          </a:prstGeom>
        </p:spPr>
        <p:txBody>
          <a:bodyPr wrap="none">
            <a:spAutoFit/>
          </a:bodyPr>
          <a:lstStyle/>
          <a:p>
            <a:r>
              <a:rPr lang="en-US" b="1" dirty="0"/>
              <a:t>Smartphone Sensors </a:t>
            </a:r>
          </a:p>
        </p:txBody>
      </p:sp>
    </p:spTree>
    <p:extLst>
      <p:ext uri="{BB962C8B-B14F-4D97-AF65-F5344CB8AC3E}">
        <p14:creationId xmlns:p14="http://schemas.microsoft.com/office/powerpoint/2010/main" val="40923297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Couture</Template>
  <TotalTime>43580</TotalTime>
  <Words>2610</Words>
  <Application>Microsoft Office PowerPoint</Application>
  <PresentationFormat>화면 슬라이드 쇼(4:3)</PresentationFormat>
  <Paragraphs>449</Paragraphs>
  <Slides>41</Slides>
  <Notes>15</Notes>
  <HiddenSlides>0</HiddenSlides>
  <MMClips>0</MMClips>
  <ScaleCrop>false</ScaleCrop>
  <HeadingPairs>
    <vt:vector size="6" baseType="variant">
      <vt:variant>
        <vt:lpstr>테마</vt:lpstr>
      </vt:variant>
      <vt:variant>
        <vt:i4>1</vt:i4>
      </vt:variant>
      <vt:variant>
        <vt:lpstr>포함된 OLE 서버</vt:lpstr>
      </vt:variant>
      <vt:variant>
        <vt:i4>1</vt:i4>
      </vt:variant>
      <vt:variant>
        <vt:lpstr>슬라이드 제목</vt:lpstr>
      </vt:variant>
      <vt:variant>
        <vt:i4>41</vt:i4>
      </vt:variant>
    </vt:vector>
  </HeadingPairs>
  <TitlesOfParts>
    <vt:vector size="43" baseType="lpstr">
      <vt:lpstr>Office Theme</vt:lpstr>
      <vt:lpstr>Visio</vt:lpstr>
      <vt:lpstr>An Approach for Construction of Indoor Floor Plan and Localization using Wi-Fi and Smartphone (published at IEEE WoWMoM 2014 and accepted to ACM Wireless Networks)</vt:lpstr>
      <vt:lpstr>Outline</vt:lpstr>
      <vt:lpstr>Introduction  </vt:lpstr>
      <vt:lpstr>Related Work (1)  </vt:lpstr>
      <vt:lpstr>Related Work (2)</vt:lpstr>
      <vt:lpstr>Related Work (3)  </vt:lpstr>
      <vt:lpstr>Related Work (4)</vt:lpstr>
      <vt:lpstr>Related Work (5)  </vt:lpstr>
      <vt:lpstr>Related Work (6)  </vt:lpstr>
      <vt:lpstr>Problem Statement </vt:lpstr>
      <vt:lpstr>The Proposed Approach Overview (1)</vt:lpstr>
      <vt:lpstr>The Proposed Approach Overview (2)</vt:lpstr>
      <vt:lpstr>System Architecture</vt:lpstr>
      <vt:lpstr>Phase 1. Floor Plan Construction</vt:lpstr>
      <vt:lpstr>Phase 1. Floor Plan Construction</vt:lpstr>
      <vt:lpstr>Phase 1.1. Reference Point Detection</vt:lpstr>
      <vt:lpstr>Phase 1. Floor Plan Construction</vt:lpstr>
      <vt:lpstr>Phase 1.2. Initial Floor Plan</vt:lpstr>
      <vt:lpstr>Phase 2. Localization</vt:lpstr>
      <vt:lpstr>Phase 2. Localization</vt:lpstr>
      <vt:lpstr>Phase 2.1. Initial Position Estimator (1)</vt:lpstr>
      <vt:lpstr>Phase 2.1. Initial Position Estimator (2)</vt:lpstr>
      <vt:lpstr>Phase 2. Localization</vt:lpstr>
      <vt:lpstr>Phase 2.2. Direction Estimator</vt:lpstr>
      <vt:lpstr>Phase 2. Localization</vt:lpstr>
      <vt:lpstr>Phase 2.3. Step Counting Estimator</vt:lpstr>
      <vt:lpstr>Phase 2. Localization</vt:lpstr>
      <vt:lpstr>Phase 2.4. Tracking Algorithm</vt:lpstr>
      <vt:lpstr>Phase 3. Feedback System</vt:lpstr>
      <vt:lpstr>Implementation and Results</vt:lpstr>
      <vt:lpstr>Phase 1. Floor Plan Construction (1)</vt:lpstr>
      <vt:lpstr>Phase 1. Floor Plan Construction (2)</vt:lpstr>
      <vt:lpstr>Phase 2. Localization (1)</vt:lpstr>
      <vt:lpstr>Phase 2. Localization (2)</vt:lpstr>
      <vt:lpstr>The Proposed Approach vs Fingerprinting Approaches(1)</vt:lpstr>
      <vt:lpstr>The Proposed Approach vs Fingerprinting Approaches(2)</vt:lpstr>
      <vt:lpstr>The Proposed Approach vs Smartphone Based Approaches</vt:lpstr>
      <vt:lpstr>The Proposed Approach vs Indoor Construction Approaches</vt:lpstr>
      <vt:lpstr>Conclusion and Future Work (1)</vt:lpstr>
      <vt:lpstr>Conclusion and Future Work (2)</vt:lpstr>
      <vt:lpstr>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Ahmad</dc:creator>
  <cp:lastModifiedBy>김명철</cp:lastModifiedBy>
  <cp:revision>479</cp:revision>
  <cp:lastPrinted>2014-12-17T07:24:41Z</cp:lastPrinted>
  <dcterms:created xsi:type="dcterms:W3CDTF">2012-05-28T02:13:38Z</dcterms:created>
  <dcterms:modified xsi:type="dcterms:W3CDTF">2016-04-11T00:23:38Z</dcterms:modified>
</cp:coreProperties>
</file>