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ppt/notesSlides/notesSlide38.xml" ContentType="application/vnd.openxmlformats-officedocument.presentationml.notesSlide+xml"/>
  <Override PartName="/ppt/tags/tag38.xml" ContentType="application/vnd.openxmlformats-officedocument.presentationml.tags+xml"/>
  <Override PartName="/ppt/notesSlides/notesSlide39.xml" ContentType="application/vnd.openxmlformats-officedocument.presentationml.notesSlide+xml"/>
  <Override PartName="/ppt/tags/tag39.xml" ContentType="application/vnd.openxmlformats-officedocument.presentationml.tags+xml"/>
  <Override PartName="/ppt/notesSlides/notesSlide40.xml" ContentType="application/vnd.openxmlformats-officedocument.presentationml.notesSlide+xml"/>
  <Override PartName="/ppt/tags/tag40.xml" ContentType="application/vnd.openxmlformats-officedocument.presentationml.tags+xml"/>
  <Override PartName="/ppt/notesSlides/notesSlide41.xml" ContentType="application/vnd.openxmlformats-officedocument.presentationml.notesSlide+xml"/>
  <Override PartName="/ppt/tags/tag41.xml" ContentType="application/vnd.openxmlformats-officedocument.presentationml.tags+xml"/>
  <Override PartName="/ppt/notesSlides/notesSlide42.xml" ContentType="application/vnd.openxmlformats-officedocument.presentationml.notesSlide+xml"/>
  <Override PartName="/ppt/tags/tag42.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95" r:id="rId3"/>
    <p:sldId id="441" r:id="rId4"/>
    <p:sldId id="442" r:id="rId5"/>
    <p:sldId id="443" r:id="rId6"/>
    <p:sldId id="332" r:id="rId7"/>
    <p:sldId id="436" r:id="rId8"/>
    <p:sldId id="335" r:id="rId9"/>
    <p:sldId id="339" r:id="rId10"/>
    <p:sldId id="403" r:id="rId11"/>
    <p:sldId id="400" r:id="rId12"/>
    <p:sldId id="437" r:id="rId13"/>
    <p:sldId id="401" r:id="rId14"/>
    <p:sldId id="411" r:id="rId15"/>
    <p:sldId id="444" r:id="rId16"/>
    <p:sldId id="445" r:id="rId17"/>
    <p:sldId id="447" r:id="rId18"/>
    <p:sldId id="449" r:id="rId19"/>
    <p:sldId id="450" r:id="rId20"/>
    <p:sldId id="412" r:id="rId21"/>
    <p:sldId id="416" r:id="rId22"/>
    <p:sldId id="413" r:id="rId23"/>
    <p:sldId id="417" r:id="rId24"/>
    <p:sldId id="418" r:id="rId25"/>
    <p:sldId id="419" r:id="rId26"/>
    <p:sldId id="438" r:id="rId27"/>
    <p:sldId id="421" r:id="rId28"/>
    <p:sldId id="422" r:id="rId29"/>
    <p:sldId id="423" r:id="rId30"/>
    <p:sldId id="424" r:id="rId31"/>
    <p:sldId id="425" r:id="rId32"/>
    <p:sldId id="426" r:id="rId33"/>
    <p:sldId id="427" r:id="rId34"/>
    <p:sldId id="428" r:id="rId35"/>
    <p:sldId id="429" r:id="rId36"/>
    <p:sldId id="439" r:id="rId37"/>
    <p:sldId id="430" r:id="rId38"/>
    <p:sldId id="431" r:id="rId39"/>
    <p:sldId id="432" r:id="rId40"/>
    <p:sldId id="433" r:id="rId41"/>
    <p:sldId id="440" r:id="rId42"/>
    <p:sldId id="434" r:id="rId43"/>
    <p:sldId id="397" r:id="rId44"/>
  </p:sldIdLst>
  <p:sldSz cx="9144000" cy="5715000" type="screen16x10"/>
  <p:notesSz cx="6858000" cy="9144000"/>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BA4470F9-C4E0-4C2B-9E65-2065083F0B08}">
          <p14:sldIdLst>
            <p14:sldId id="256"/>
            <p14:sldId id="295"/>
            <p14:sldId id="441"/>
            <p14:sldId id="442"/>
            <p14:sldId id="443"/>
            <p14:sldId id="332"/>
            <p14:sldId id="436"/>
            <p14:sldId id="335"/>
            <p14:sldId id="339"/>
            <p14:sldId id="403"/>
            <p14:sldId id="400"/>
            <p14:sldId id="437"/>
            <p14:sldId id="401"/>
            <p14:sldId id="411"/>
            <p14:sldId id="444"/>
            <p14:sldId id="445"/>
            <p14:sldId id="447"/>
            <p14:sldId id="449"/>
            <p14:sldId id="450"/>
            <p14:sldId id="412"/>
            <p14:sldId id="416"/>
            <p14:sldId id="413"/>
            <p14:sldId id="417"/>
            <p14:sldId id="418"/>
            <p14:sldId id="419"/>
            <p14:sldId id="438"/>
            <p14:sldId id="421"/>
            <p14:sldId id="422"/>
            <p14:sldId id="423"/>
            <p14:sldId id="424"/>
            <p14:sldId id="425"/>
            <p14:sldId id="426"/>
            <p14:sldId id="427"/>
            <p14:sldId id="428"/>
            <p14:sldId id="429"/>
            <p14:sldId id="439"/>
            <p14:sldId id="430"/>
            <p14:sldId id="431"/>
            <p14:sldId id="432"/>
            <p14:sldId id="433"/>
            <p14:sldId id="440"/>
            <p14:sldId id="434"/>
            <p14:sldId id="397"/>
          </p14:sldIdLst>
        </p14:section>
      </p14:sectionLst>
    </p:ext>
    <p:ext uri="{EFAFB233-063F-42B5-8137-9DF3F51BA10A}">
      <p15:sldGuideLst xmlns="" xmlns:p15="http://schemas.microsoft.com/office/powerpoint/2012/main">
        <p15:guide id="1" orient="horz" pos="180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504D"/>
    <a:srgbClr val="FFFFFF"/>
    <a:srgbClr val="CF1C20"/>
    <a:srgbClr val="FAC81A"/>
    <a:srgbClr val="741517"/>
    <a:srgbClr val="9F1B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71953" autoAdjust="0"/>
  </p:normalViewPr>
  <p:slideViewPr>
    <p:cSldViewPr>
      <p:cViewPr>
        <p:scale>
          <a:sx n="75" d="100"/>
          <a:sy n="75" d="100"/>
        </p:scale>
        <p:origin x="-1096" y="2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83" d="100"/>
          <a:sy n="83" d="100"/>
        </p:scale>
        <p:origin x="-1680"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2A19D5-BFFF-914D-9C2C-0D29AB240B46}" type="doc">
      <dgm:prSet loTypeId="urn:microsoft.com/office/officeart/2005/8/layout/hChevron3" loCatId="process" qsTypeId="urn:microsoft.com/office/officeart/2005/8/quickstyle/simple4" qsCatId="simple" csTypeId="urn:microsoft.com/office/officeart/2005/8/colors/accent1_2" csCatId="accent1" phldr="1"/>
      <dgm:spPr/>
    </dgm:pt>
    <dgm:pt modelId="{577D7C44-A720-FC44-ABC1-288219511FFF}" type="pres">
      <dgm:prSet presAssocID="{B12A19D5-BFFF-914D-9C2C-0D29AB240B46}" presName="Name0" presStyleCnt="0">
        <dgm:presLayoutVars>
          <dgm:dir/>
          <dgm:resizeHandles val="exact"/>
        </dgm:presLayoutVars>
      </dgm:prSet>
      <dgm:spPr/>
    </dgm:pt>
  </dgm:ptLst>
  <dgm:cxnLst>
    <dgm:cxn modelId="{A38F537B-5412-49BB-BA87-798313A47F0A}" type="presOf" srcId="{B12A19D5-BFFF-914D-9C2C-0D29AB240B46}" destId="{577D7C44-A720-FC44-ABC1-288219511FFF}"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CC69BB37-0254-4954-8D16-9F6B49A82238}" type="datetime1">
              <a:rPr lang="en-US"/>
              <a:pPr>
                <a:defRPr/>
              </a:pPr>
              <a:t>5/8/2016</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035D2827-0ADD-4E20-AF40-16AE7BEF89A8}" type="slidenum">
              <a:rPr lang="en-US"/>
              <a:pPr>
                <a:defRPr/>
              </a:pPr>
              <a:t>‹#›</a:t>
            </a:fld>
            <a:endParaRPr lang="en-US"/>
          </a:p>
        </p:txBody>
      </p:sp>
    </p:spTree>
    <p:extLst>
      <p:ext uri="{BB962C8B-B14F-4D97-AF65-F5344CB8AC3E}">
        <p14:creationId xmlns:p14="http://schemas.microsoft.com/office/powerpoint/2010/main" val="2108559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035D2827-0ADD-4E20-AF40-16AE7BEF89A8}" type="slidenum">
              <a:rPr lang="en-US" smtClean="0"/>
              <a:pPr>
                <a:defRPr/>
              </a:pPr>
              <a:t>1</a:t>
            </a:fld>
            <a:endParaRPr lang="en-US"/>
          </a:p>
        </p:txBody>
      </p:sp>
    </p:spTree>
    <p:extLst>
      <p:ext uri="{BB962C8B-B14F-4D97-AF65-F5344CB8AC3E}">
        <p14:creationId xmlns:p14="http://schemas.microsoft.com/office/powerpoint/2010/main" val="1130585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835025" lvl="1" indent="-457200" algn="just"/>
            <a:r>
              <a:rPr lang="en-US" altLang="zh-CN" baseline="0" dirty="0" smtClean="0"/>
              <a:t>LIR can also be measured throng active and passive measurement.</a:t>
            </a:r>
          </a:p>
          <a:p>
            <a:pPr marL="835025" lvl="1" indent="-457200" algn="just"/>
            <a:endParaRPr lang="en-US" altLang="ko-KR" baseline="0" dirty="0" smtClean="0">
              <a:latin typeface="Times New Roman" pitchFamily="18" charset="0"/>
              <a:cs typeface="Times New Roman" pitchFamily="18" charset="0"/>
            </a:endParaRPr>
          </a:p>
          <a:p>
            <a:pPr marL="835025" lvl="1" indent="-457200" algn="just"/>
            <a:r>
              <a:rPr lang="en-US" altLang="ko-KR" baseline="0" dirty="0" smtClean="0">
                <a:latin typeface="Times New Roman" pitchFamily="18" charset="0"/>
                <a:cs typeface="Times New Roman" pitchFamily="18" charset="0"/>
              </a:rPr>
              <a:t>The active way to measure is using the Unicast Bandwidth Test (UBT), which shows the decrease of the transmission efficiency on a wireless link when it transmits together with a possible interferer.</a:t>
            </a:r>
          </a:p>
          <a:p>
            <a:pPr marL="835025" lvl="1" indent="-457200" algn="just"/>
            <a:endParaRPr lang="en-US" altLang="ko-KR" baseline="0" dirty="0" smtClean="0">
              <a:latin typeface="Times New Roman" pitchFamily="18" charset="0"/>
              <a:cs typeface="Times New Roman" pitchFamily="18" charset="0"/>
            </a:endParaRPr>
          </a:p>
          <a:p>
            <a:pPr marL="835025" lvl="1" indent="-457200" algn="just"/>
            <a:r>
              <a:rPr lang="en-US" altLang="ko-KR" baseline="0" dirty="0" smtClean="0">
                <a:latin typeface="Times New Roman" pitchFamily="18" charset="0"/>
                <a:cs typeface="Times New Roman" pitchFamily="18" charset="0"/>
              </a:rPr>
              <a:t>UBT is widely regarded as the reference of interference estimation.</a:t>
            </a:r>
          </a:p>
          <a:p>
            <a:pPr marL="835025" lvl="1" indent="-457200" algn="just"/>
            <a:endParaRPr lang="en-US" altLang="ko-KR" baseline="0" dirty="0" smtClean="0">
              <a:latin typeface="Times New Roman" pitchFamily="18" charset="0"/>
              <a:cs typeface="Times New Roman" pitchFamily="18" charset="0"/>
            </a:endParaRPr>
          </a:p>
          <a:p>
            <a:pPr marL="835025" lvl="1" indent="-457200" algn="just"/>
            <a:r>
              <a:rPr lang="en-US" altLang="ko-KR" baseline="0" dirty="0" smtClean="0">
                <a:latin typeface="Times New Roman" pitchFamily="18" charset="0"/>
                <a:cs typeface="Times New Roman" pitchFamily="18" charset="0"/>
              </a:rPr>
              <a:t>However it requires high measurement overhead of 0(N4) for an N node network.</a:t>
            </a:r>
            <a:endParaRPr lang="en-US" altLang="ko-KR" dirty="0" smtClean="0">
              <a:latin typeface="Times New Roman" pitchFamily="18" charset="0"/>
              <a:cs typeface="Times New Roman" pitchFamily="18" charset="0"/>
            </a:endParaRPr>
          </a:p>
          <a:p>
            <a:endParaRPr lang="en-US" altLang="zh-CN" baseline="0" dirty="0" smtClean="0"/>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10</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835025" lvl="1" indent="-457200" algn="just"/>
            <a:r>
              <a:rPr lang="en-US" altLang="zh-CN" baseline="0" dirty="0" smtClean="0"/>
              <a:t>For the passive measurement, the overlapping packet delivery rate is used to estimate LIR.</a:t>
            </a:r>
          </a:p>
          <a:p>
            <a:pPr marL="835025" lvl="1" indent="-457200" algn="just"/>
            <a:r>
              <a:rPr lang="en-US" altLang="zh-CN" baseline="0" dirty="0" smtClean="0"/>
              <a:t>As shown in this </a:t>
            </a:r>
            <a:r>
              <a:rPr lang="en-US" altLang="zh-CN" baseline="0" dirty="0" err="1" smtClean="0"/>
              <a:t>fomular</a:t>
            </a:r>
            <a:r>
              <a:rPr lang="en-US" altLang="zh-CN" baseline="0" dirty="0" smtClean="0"/>
              <a:t>, the LIR_PDR indicates the probability of a wireless link to successfully transmit its packet at a certain data rate, under the concurrent transmission of another wireless link.</a:t>
            </a:r>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11</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12</a:t>
            </a:fld>
            <a:endParaRPr lang="en-US"/>
          </a:p>
        </p:txBody>
      </p:sp>
    </p:spTree>
    <p:extLst>
      <p:ext uri="{BB962C8B-B14F-4D97-AF65-F5344CB8AC3E}">
        <p14:creationId xmlns:p14="http://schemas.microsoft.com/office/powerpoint/2010/main" val="3617872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dirty="0" smtClean="0"/>
              <a:t>Motivation,</a:t>
            </a:r>
          </a:p>
          <a:p>
            <a:endParaRPr lang="en-US" dirty="0" smtClean="0"/>
          </a:p>
          <a:p>
            <a:r>
              <a:rPr lang="en-US" dirty="0" smtClean="0"/>
              <a:t>It is</a:t>
            </a:r>
            <a:r>
              <a:rPr lang="en-US" baseline="0" dirty="0" smtClean="0"/>
              <a:t> known that multiple MCSs are available to enable to trade-off between transmission data rates and link reliability.</a:t>
            </a:r>
          </a:p>
          <a:p>
            <a:r>
              <a:rPr lang="en-US" baseline="0" dirty="0" smtClean="0"/>
              <a:t>The interference relation between wireless links is affected by the data rate used:</a:t>
            </a:r>
          </a:p>
          <a:p>
            <a:r>
              <a:rPr lang="en-US" baseline="0" dirty="0" smtClean="0"/>
              <a:t>High data rate is more efficient in data transmission, while low data rate is more robust against </a:t>
            </a:r>
            <a:r>
              <a:rPr lang="en-US" baseline="0" dirty="0" err="1" smtClean="0"/>
              <a:t>intereference</a:t>
            </a:r>
            <a:r>
              <a:rPr lang="en-US" baseline="0" dirty="0" smtClean="0"/>
              <a:t>.</a:t>
            </a:r>
          </a:p>
          <a:p>
            <a:endParaRPr lang="en-US" baseline="0" dirty="0" smtClean="0"/>
          </a:p>
          <a:p>
            <a:r>
              <a:rPr lang="en-US" baseline="0" dirty="0" smtClean="0"/>
              <a:t>In this work, we aim to study the interference relation in dynamic environment, where Aps transmission data rate are changing with the interference level.</a:t>
            </a:r>
            <a:endParaRPr lang="en-US" dirty="0" smtClean="0"/>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13</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In this paper,</a:t>
            </a:r>
            <a:r>
              <a:rPr lang="en-US" baseline="0" dirty="0" smtClean="0"/>
              <a:t> we focus on the interferences among the downlink transmissions, from AP to MS.</a:t>
            </a:r>
          </a:p>
          <a:p>
            <a:endParaRPr lang="en-US" baseline="0" dirty="0" smtClean="0"/>
          </a:p>
          <a:p>
            <a:r>
              <a:rPr lang="en-US" baseline="0" dirty="0" smtClean="0"/>
              <a:t>First ins the well-known hidden terminal interference, denoted as HTI: (you may briefly read the definition 1). </a:t>
            </a:r>
          </a:p>
          <a:p>
            <a:r>
              <a:rPr lang="en-US" baseline="0" dirty="0" smtClean="0"/>
              <a:t>For HTI, it results in more than 20% packet loss even at the lowest data rate.</a:t>
            </a:r>
          </a:p>
          <a:p>
            <a:endParaRPr lang="en-US" baseline="0" dirty="0" smtClean="0"/>
          </a:p>
          <a:p>
            <a:r>
              <a:rPr lang="en-US" baseline="0" dirty="0" smtClean="0"/>
              <a:t>The other interference we consider, is called the Data Rate Degradation due to Interference. Which refers to the case, that (READ the definition 2).</a:t>
            </a:r>
          </a:p>
          <a:p>
            <a:r>
              <a:rPr lang="en-US" baseline="0" dirty="0" smtClean="0"/>
              <a:t>Different from HTI, when a wireless link suffers DRDI, it can still achieve over 80% packet delivery rate when using a lower data rate.</a:t>
            </a:r>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14</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latin typeface="Times New Roman" pitchFamily="18" charset="0"/>
                    <a:cs typeface="Times New Roman" pitchFamily="18" charset="0"/>
                  </a:rPr>
                  <a:t>Well, you may ask,</a:t>
                </a:r>
                <a:r>
                  <a:rPr lang="en-US" altLang="ko-KR" baseline="0" dirty="0" smtClean="0">
                    <a:latin typeface="Times New Roman" pitchFamily="18" charset="0"/>
                    <a:cs typeface="Times New Roman" pitchFamily="18" charset="0"/>
                  </a:rPr>
                  <a:t> why the Data Rate Degradation Interference matters?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ko-KR" baseline="0" dirty="0" smtClean="0">
                  <a:latin typeface="Times New Roman" pitchFamily="18" charset="0"/>
                  <a:cs typeface="Times New Roman"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baseline="0" dirty="0" smtClean="0">
                    <a:latin typeface="Times New Roman" pitchFamily="18" charset="0"/>
                    <a:cs typeface="Times New Roman" pitchFamily="18" charset="0"/>
                  </a:rPr>
                  <a:t>Actually, the DRDI will incur the well-known performance anomaly problem:</a:t>
                </a:r>
                <a:endParaRPr lang="en-US" altLang="ko-KR" dirty="0" smtClean="0">
                  <a:latin typeface="Times New Roman" pitchFamily="18" charset="0"/>
                  <a:cs typeface="Times New Roman"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altLang="ko-KR" dirty="0" smtClean="0">
                  <a:latin typeface="Times New Roman" pitchFamily="18" charset="0"/>
                  <a:cs typeface="Times New Roman"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latin typeface="Times New Roman" pitchFamily="18" charset="0"/>
                    <a:cs typeface="Times New Roman" pitchFamily="18" charset="0"/>
                  </a:rPr>
                  <a:t>For instance, a WLAN consists of </a:t>
                </a:r>
                <a14:m>
                  <m:oMath xmlns:m="http://schemas.openxmlformats.org/officeDocument/2006/math">
                    <m:r>
                      <a:rPr lang="en-US" altLang="zh-CN" b="0" i="1" smtClean="0">
                        <a:latin typeface="Cambria Math"/>
                      </a:rPr>
                      <m:t>𝑚</m:t>
                    </m:r>
                  </m:oMath>
                </a14:m>
                <a:r>
                  <a:rPr lang="en-US" altLang="ko-KR" dirty="0" smtClean="0">
                    <a:latin typeface="Times New Roman" pitchFamily="18" charset="0"/>
                    <a:cs typeface="Times New Roman" pitchFamily="18" charset="0"/>
                  </a:rPr>
                  <a:t> MSs in total, and </a:t>
                </a:r>
                <a14:m>
                  <m:oMath xmlns:m="http://schemas.openxmlformats.org/officeDocument/2006/math">
                    <m:r>
                      <a:rPr lang="en-US" altLang="zh-CN" b="0" i="1" smtClean="0">
                        <a:latin typeface="Cambria Math"/>
                      </a:rPr>
                      <m:t>𝑛</m:t>
                    </m:r>
                  </m:oMath>
                </a14:m>
                <a:r>
                  <a:rPr lang="en-US" altLang="ko-KR" dirty="0" smtClean="0">
                    <a:latin typeface="Times New Roman" pitchFamily="18" charset="0"/>
                    <a:cs typeface="Times New Roman" pitchFamily="18" charset="0"/>
                  </a:rPr>
                  <a:t> of them suffer the DRD interference. Thus, for those </a:t>
                </a:r>
                <a14:m>
                  <m:oMath xmlns:m="http://schemas.openxmlformats.org/officeDocument/2006/math">
                    <m:r>
                      <a:rPr lang="en-US" altLang="zh-CN" i="1">
                        <a:latin typeface="Cambria Math"/>
                      </a:rPr>
                      <m:t>𝑛</m:t>
                    </m:r>
                  </m:oMath>
                </a14:m>
                <a:r>
                  <a:rPr lang="en-US" altLang="ko-KR" dirty="0" smtClean="0">
                    <a:latin typeface="Times New Roman" pitchFamily="18" charset="0"/>
                    <a:cs typeface="Times New Roman" pitchFamily="18" charset="0"/>
                  </a:rPr>
                  <a:t> ‘slow’ MSs, they may use the lowest data rate </a:t>
                </a:r>
                <a14:m>
                  <m:oMath xmlns:m="http://schemas.openxmlformats.org/officeDocument/2006/math">
                    <m:r>
                      <a:rPr lang="en-US" altLang="zh-CN" b="0" i="1" smtClean="0">
                        <a:latin typeface="Cambria Math"/>
                      </a:rPr>
                      <m:t>𝑟</m:t>
                    </m:r>
                  </m:oMath>
                </a14:m>
                <a:r>
                  <a:rPr lang="en-US" altLang="ko-KR" dirty="0" smtClean="0">
                    <a:latin typeface="Times New Roman" pitchFamily="18" charset="0"/>
                    <a:cs typeface="Times New Roman" pitchFamily="18" charset="0"/>
                  </a:rPr>
                  <a:t> to transmit, whereas, the rest </a:t>
                </a:r>
                <a14:m>
                  <m:oMath xmlns:m="http://schemas.openxmlformats.org/officeDocument/2006/math">
                    <m:r>
                      <a:rPr lang="en-US" altLang="zh-CN" b="0" i="1" smtClean="0">
                        <a:latin typeface="Cambria Math"/>
                      </a:rPr>
                      <m:t>𝑚</m:t>
                    </m:r>
                    <m:r>
                      <a:rPr lang="en-US" altLang="zh-CN" b="0" i="1" smtClean="0">
                        <a:latin typeface="Cambria Math"/>
                      </a:rPr>
                      <m:t>−</m:t>
                    </m:r>
                    <m:r>
                      <a:rPr lang="en-US" altLang="zh-CN" b="0" i="1" smtClean="0">
                        <a:latin typeface="Cambria Math"/>
                      </a:rPr>
                      <m:t>𝑛</m:t>
                    </m:r>
                  </m:oMath>
                </a14:m>
                <a:r>
                  <a:rPr lang="en-US" altLang="ko-KR" dirty="0" smtClean="0">
                    <a:latin typeface="Times New Roman" pitchFamily="18" charset="0"/>
                    <a:cs typeface="Times New Roman" pitchFamily="18" charset="0"/>
                  </a:rPr>
                  <a:t> ‘fast’ MSs will use the higher data rate </a:t>
                </a:r>
                <a14:m>
                  <m:oMath xmlns:m="http://schemas.openxmlformats.org/officeDocument/2006/math">
                    <m:r>
                      <a:rPr lang="en-US" altLang="zh-CN" b="0" i="1" smtClean="0">
                        <a:latin typeface="Cambria Math"/>
                      </a:rPr>
                      <m:t>𝑅</m:t>
                    </m:r>
                  </m:oMath>
                </a14:m>
                <a:r>
                  <a:rPr lang="en-US" altLang="ko-KR" dirty="0" smtClean="0">
                    <a:latin typeface="Times New Roman" pitchFamily="18" charset="0"/>
                    <a:cs typeface="Times New Roman" pitchFamily="18" charset="0"/>
                  </a:rPr>
                  <a:t>. Due to the performance anomaly problem, though </a:t>
                </a:r>
                <a14:m>
                  <m:oMath xmlns:m="http://schemas.openxmlformats.org/officeDocument/2006/math">
                    <m:r>
                      <a:rPr lang="en-US" altLang="zh-CN" b="0" i="1" smtClean="0">
                        <a:latin typeface="Cambria Math"/>
                      </a:rPr>
                      <m:t>𝑅</m:t>
                    </m:r>
                  </m:oMath>
                </a14:m>
                <a:r>
                  <a:rPr lang="en-US" altLang="ko-KR" dirty="0" smtClean="0">
                    <a:latin typeface="Times New Roman" pitchFamily="18" charset="0"/>
                    <a:cs typeface="Times New Roman" pitchFamily="18" charset="0"/>
                  </a:rPr>
                  <a:t> is much larger than </a:t>
                </a:r>
                <a14:m>
                  <m:oMath xmlns:m="http://schemas.openxmlformats.org/officeDocument/2006/math">
                    <m:r>
                      <a:rPr lang="en-US" altLang="zh-CN" b="0" i="1" smtClean="0">
                        <a:latin typeface="Cambria Math"/>
                      </a:rPr>
                      <m:t>𝑟</m:t>
                    </m:r>
                  </m:oMath>
                </a14:m>
                <a:r>
                  <a:rPr lang="en-US" altLang="ko-KR" dirty="0" smtClean="0">
                    <a:latin typeface="Times New Roman" pitchFamily="18" charset="0"/>
                    <a:cs typeface="Times New Roman" pitchFamily="18" charset="0"/>
                  </a:rPr>
                  <a:t>, the throughput of those </a:t>
                </a:r>
                <a14:m>
                  <m:oMath xmlns:m="http://schemas.openxmlformats.org/officeDocument/2006/math">
                    <m:r>
                      <a:rPr lang="en-US" altLang="zh-CN" b="0" i="1" smtClean="0">
                        <a:latin typeface="Cambria Math"/>
                      </a:rPr>
                      <m:t>𝑚</m:t>
                    </m:r>
                    <m:r>
                      <a:rPr lang="en-US" altLang="zh-CN" b="0" i="1" smtClean="0">
                        <a:latin typeface="Cambria Math"/>
                      </a:rPr>
                      <m:t>−</m:t>
                    </m:r>
                    <m:r>
                      <a:rPr lang="en-US" altLang="zh-CN" b="0" i="1" smtClean="0">
                        <a:latin typeface="Cambria Math"/>
                      </a:rPr>
                      <m:t>𝑛</m:t>
                    </m:r>
                  </m:oMath>
                </a14:m>
                <a:r>
                  <a:rPr lang="en-US" altLang="ko-KR" dirty="0" smtClean="0">
                    <a:latin typeface="Times New Roman" pitchFamily="18" charset="0"/>
                    <a:cs typeface="Times New Roman" pitchFamily="18" charset="0"/>
                  </a:rPr>
                  <a:t> ‘fast’ MSs are as low as those </a:t>
                </a:r>
                <a14:m>
                  <m:oMath xmlns:m="http://schemas.openxmlformats.org/officeDocument/2006/math">
                    <m:r>
                      <a:rPr lang="en-US" altLang="zh-CN" i="1">
                        <a:latin typeface="Cambria Math"/>
                      </a:rPr>
                      <m:t>𝑛</m:t>
                    </m:r>
                  </m:oMath>
                </a14:m>
                <a:r>
                  <a:rPr lang="en-US" altLang="ko-KR" dirty="0" smtClean="0">
                    <a:latin typeface="Times New Roman" pitchFamily="18" charset="0"/>
                    <a:cs typeface="Times New Roman" pitchFamily="18" charset="0"/>
                  </a:rPr>
                  <a:t> ‘slow’ </a:t>
                </a:r>
                <a:r>
                  <a:rPr lang="en-US" altLang="ko-KR" dirty="0" err="1" smtClean="0">
                    <a:latin typeface="Times New Roman" pitchFamily="18" charset="0"/>
                    <a:cs typeface="Times New Roman" pitchFamily="18" charset="0"/>
                  </a:rPr>
                  <a:t>MSs.</a:t>
                </a:r>
                <a:endParaRPr lang="en-US" altLang="ko-KR" dirty="0" smtClean="0">
                  <a:latin typeface="Times New Roman" pitchFamily="18" charset="0"/>
                  <a:cs typeface="Times New Roman" pitchFamily="18" charset="0"/>
                </a:endParaRPr>
              </a:p>
              <a:p>
                <a:endParaRPr lang="en-US" dirty="0"/>
              </a:p>
            </p:txBody>
          </p:sp>
        </mc:Choice>
        <mc:Fallback xmlns="">
          <p:sp>
            <p:nvSpPr>
              <p:cNvPr id="3" name="备注占位符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smtClean="0">
                    <a:latin typeface="Times New Roman" pitchFamily="18" charset="0"/>
                    <a:cs typeface="Times New Roman" pitchFamily="18" charset="0"/>
                  </a:rPr>
                  <a:t>For instance, a WLAN consists of </a:t>
                </a:r>
                <a:r>
                  <a:rPr lang="en-US" altLang="zh-CN" b="0" i="0" smtClean="0">
                    <a:latin typeface="Cambria Math"/>
                  </a:rPr>
                  <a:t>𝑚</a:t>
                </a:r>
                <a:r>
                  <a:rPr lang="en-US" altLang="ko-KR" dirty="0" smtClean="0">
                    <a:latin typeface="Times New Roman" pitchFamily="18" charset="0"/>
                    <a:cs typeface="Times New Roman" pitchFamily="18" charset="0"/>
                  </a:rPr>
                  <a:t> MSs in total, and </a:t>
                </a:r>
                <a:r>
                  <a:rPr lang="en-US" altLang="zh-CN" b="0" i="0" smtClean="0">
                    <a:latin typeface="Cambria Math"/>
                  </a:rPr>
                  <a:t>𝑛</a:t>
                </a:r>
                <a:r>
                  <a:rPr lang="en-US" altLang="ko-KR" dirty="0" smtClean="0">
                    <a:latin typeface="Times New Roman" pitchFamily="18" charset="0"/>
                    <a:cs typeface="Times New Roman" pitchFamily="18" charset="0"/>
                  </a:rPr>
                  <a:t> of them suffer the DRD interference. Thus, for those </a:t>
                </a:r>
                <a:r>
                  <a:rPr lang="en-US" altLang="zh-CN" i="0">
                    <a:latin typeface="Cambria Math"/>
                  </a:rPr>
                  <a:t>𝑛</a:t>
                </a:r>
                <a:r>
                  <a:rPr lang="en-US" altLang="ko-KR" dirty="0" smtClean="0">
                    <a:latin typeface="Times New Roman" pitchFamily="18" charset="0"/>
                    <a:cs typeface="Times New Roman" pitchFamily="18" charset="0"/>
                  </a:rPr>
                  <a:t> ‘slow’ MSs, they may use the lowest data rate </a:t>
                </a:r>
                <a:r>
                  <a:rPr lang="en-US" altLang="zh-CN" b="0" i="0" smtClean="0">
                    <a:latin typeface="Cambria Math"/>
                  </a:rPr>
                  <a:t>𝑟</a:t>
                </a:r>
                <a:r>
                  <a:rPr lang="en-US" altLang="ko-KR" dirty="0" smtClean="0">
                    <a:latin typeface="Times New Roman" pitchFamily="18" charset="0"/>
                    <a:cs typeface="Times New Roman" pitchFamily="18" charset="0"/>
                  </a:rPr>
                  <a:t> to transmit, whereas, the rest </a:t>
                </a:r>
                <a:r>
                  <a:rPr lang="en-US" altLang="zh-CN" b="0" i="0" smtClean="0">
                    <a:latin typeface="Cambria Math"/>
                  </a:rPr>
                  <a:t>𝑚−𝑛</a:t>
                </a:r>
                <a:r>
                  <a:rPr lang="en-US" altLang="ko-KR" dirty="0" smtClean="0">
                    <a:latin typeface="Times New Roman" pitchFamily="18" charset="0"/>
                    <a:cs typeface="Times New Roman" pitchFamily="18" charset="0"/>
                  </a:rPr>
                  <a:t> ‘fast’ MSs will use the higher data rate </a:t>
                </a:r>
                <a:r>
                  <a:rPr lang="en-US" altLang="zh-CN" b="0" i="0" smtClean="0">
                    <a:latin typeface="Cambria Math"/>
                  </a:rPr>
                  <a:t>𝑅</a:t>
                </a:r>
                <a:r>
                  <a:rPr lang="en-US" altLang="ko-KR" dirty="0" smtClean="0">
                    <a:latin typeface="Times New Roman" pitchFamily="18" charset="0"/>
                    <a:cs typeface="Times New Roman" pitchFamily="18" charset="0"/>
                  </a:rPr>
                  <a:t>. Due to the performance anomaly problem, though </a:t>
                </a:r>
                <a:r>
                  <a:rPr lang="en-US" altLang="zh-CN" b="0" i="0" smtClean="0">
                    <a:latin typeface="Cambria Math"/>
                  </a:rPr>
                  <a:t>𝑅</a:t>
                </a:r>
                <a:r>
                  <a:rPr lang="en-US" altLang="ko-KR" dirty="0" smtClean="0">
                    <a:latin typeface="Times New Roman" pitchFamily="18" charset="0"/>
                    <a:cs typeface="Times New Roman" pitchFamily="18" charset="0"/>
                  </a:rPr>
                  <a:t> is much larger than </a:t>
                </a:r>
                <a:r>
                  <a:rPr lang="en-US" altLang="zh-CN" b="0" i="0" smtClean="0">
                    <a:latin typeface="Cambria Math"/>
                  </a:rPr>
                  <a:t>𝑟</a:t>
                </a:r>
                <a:r>
                  <a:rPr lang="en-US" altLang="ko-KR" dirty="0" smtClean="0">
                    <a:latin typeface="Times New Roman" pitchFamily="18" charset="0"/>
                    <a:cs typeface="Times New Roman" pitchFamily="18" charset="0"/>
                  </a:rPr>
                  <a:t>, the throughput of those </a:t>
                </a:r>
                <a:r>
                  <a:rPr lang="en-US" altLang="zh-CN" b="0" i="0" smtClean="0">
                    <a:latin typeface="Cambria Math"/>
                  </a:rPr>
                  <a:t>𝑚−𝑛</a:t>
                </a:r>
                <a:r>
                  <a:rPr lang="en-US" altLang="ko-KR" dirty="0" smtClean="0">
                    <a:latin typeface="Times New Roman" pitchFamily="18" charset="0"/>
                    <a:cs typeface="Times New Roman" pitchFamily="18" charset="0"/>
                  </a:rPr>
                  <a:t> ‘fast’ MSs are as low as those </a:t>
                </a:r>
                <a:r>
                  <a:rPr lang="en-US" altLang="zh-CN" i="0">
                    <a:latin typeface="Cambria Math"/>
                  </a:rPr>
                  <a:t>𝑛</a:t>
                </a:r>
                <a:r>
                  <a:rPr lang="en-US" altLang="ko-KR" dirty="0" smtClean="0">
                    <a:latin typeface="Times New Roman" pitchFamily="18" charset="0"/>
                    <a:cs typeface="Times New Roman" pitchFamily="18" charset="0"/>
                  </a:rPr>
                  <a:t> ‘slow’ </a:t>
                </a:r>
                <a:r>
                  <a:rPr lang="en-US" altLang="ko-KR" dirty="0" err="1" smtClean="0">
                    <a:latin typeface="Times New Roman" pitchFamily="18" charset="0"/>
                    <a:cs typeface="Times New Roman" pitchFamily="18" charset="0"/>
                  </a:rPr>
                  <a:t>MSs.</a:t>
                </a:r>
                <a:endParaRPr lang="en-US" altLang="ko-KR" dirty="0" smtClean="0">
                  <a:latin typeface="Times New Roman" pitchFamily="18" charset="0"/>
                  <a:cs typeface="Times New Roman" pitchFamily="18" charset="0"/>
                </a:endParaRPr>
              </a:p>
              <a:p>
                <a:endParaRPr lang="en-US" dirty="0"/>
              </a:p>
            </p:txBody>
          </p:sp>
        </mc:Fallback>
      </mc:AlternateContent>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15</a:t>
            </a:fld>
            <a:endParaRPr lang="en-US"/>
          </a:p>
        </p:txBody>
      </p:sp>
    </p:spTree>
    <p:extLst>
      <p:ext uri="{BB962C8B-B14F-4D97-AF65-F5344CB8AC3E}">
        <p14:creationId xmlns:p14="http://schemas.microsoft.com/office/powerpoint/2010/main" val="2416367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dirty="0" smtClean="0"/>
              <a:t>To investigate the significant throughput</a:t>
            </a:r>
            <a:r>
              <a:rPr lang="en-US" baseline="0" dirty="0" smtClean="0"/>
              <a:t> degradation caused by DRDI in a practical </a:t>
            </a:r>
            <a:r>
              <a:rPr lang="en-US" baseline="0" dirty="0" err="1" smtClean="0"/>
              <a:t>WiFi</a:t>
            </a:r>
            <a:r>
              <a:rPr lang="en-US" baseline="0" dirty="0" smtClean="0"/>
              <a:t> network, we set up an indoor </a:t>
            </a:r>
            <a:r>
              <a:rPr lang="en-US" baseline="0" dirty="0" err="1" smtClean="0"/>
              <a:t>testbed</a:t>
            </a:r>
            <a:r>
              <a:rPr lang="en-US" baseline="0" dirty="0" smtClean="0"/>
              <a:t>.</a:t>
            </a:r>
          </a:p>
          <a:p>
            <a:r>
              <a:rPr lang="en-US" baseline="0" dirty="0" smtClean="0"/>
              <a:t>As shown in the figure, our experiment consists of two access points, using the same wireless channel in 2.5GHz in 802.11n. </a:t>
            </a:r>
          </a:p>
          <a:p>
            <a:r>
              <a:rPr lang="en-US" baseline="0" dirty="0" smtClean="0"/>
              <a:t>Both of the APs are connected to PCs running </a:t>
            </a:r>
            <a:r>
              <a:rPr lang="en-US" baseline="0" dirty="0" err="1" smtClean="0"/>
              <a:t>Iperf</a:t>
            </a:r>
            <a:r>
              <a:rPr lang="en-US" baseline="0" dirty="0" smtClean="0"/>
              <a:t>. </a:t>
            </a:r>
          </a:p>
          <a:p>
            <a:r>
              <a:rPr lang="en-US" baseline="0" dirty="0" smtClean="0"/>
              <a:t>We disable the RTS/CTS hand shake and fixed the transmission power of the APs to ensure they can’t carrier-sense each other.</a:t>
            </a:r>
          </a:p>
          <a:p>
            <a:endParaRPr lang="en-US" baseline="0" dirty="0" smtClean="0"/>
          </a:p>
          <a:p>
            <a:endParaRPr lang="en-US" baseline="0" dirty="0" smtClean="0"/>
          </a:p>
          <a:p>
            <a:endParaRPr lang="en-US" baseline="0" dirty="0" smtClean="0"/>
          </a:p>
          <a:p>
            <a:endParaRPr lang="en-US"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16</a:t>
            </a:fld>
            <a:endParaRPr lang="en-US"/>
          </a:p>
        </p:txBody>
      </p:sp>
    </p:spTree>
    <p:extLst>
      <p:ext uri="{BB962C8B-B14F-4D97-AF65-F5344CB8AC3E}">
        <p14:creationId xmlns:p14="http://schemas.microsoft.com/office/powerpoint/2010/main" val="1827920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dirty="0" smtClean="0"/>
              <a:t>Both of the APs are connected with PC running </a:t>
            </a:r>
            <a:r>
              <a:rPr lang="en-US" dirty="0" err="1" smtClean="0"/>
              <a:t>Iperf</a:t>
            </a:r>
            <a:r>
              <a:rPr lang="en-US" dirty="0" smtClean="0"/>
              <a:t> to generate downlink UPD traffic with 30Mbps traffic</a:t>
            </a:r>
            <a:r>
              <a:rPr lang="en-US" baseline="0" dirty="0" smtClean="0"/>
              <a:t> load.</a:t>
            </a:r>
          </a:p>
          <a:p>
            <a:endParaRPr lang="en-US" baseline="0" dirty="0" smtClean="0"/>
          </a:p>
          <a:p>
            <a:r>
              <a:rPr lang="en-US" baseline="0" dirty="0" smtClean="0"/>
              <a:t>We setup 20 minutes experiment, in the first 10 minutes, only AP1 is activated, thus, there is no interference on MS2.</a:t>
            </a:r>
          </a:p>
          <a:p>
            <a:r>
              <a:rPr lang="en-US" baseline="0" dirty="0" smtClean="0"/>
              <a:t>And, in the later 10 minutes, we activate both AP1 and AP2, and thus, the transmission from AP2 to MS3 will interfere MS2.</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17</a:t>
            </a:fld>
            <a:endParaRPr lang="en-US"/>
          </a:p>
        </p:txBody>
      </p:sp>
    </p:spTree>
    <p:extLst>
      <p:ext uri="{BB962C8B-B14F-4D97-AF65-F5344CB8AC3E}">
        <p14:creationId xmlns:p14="http://schemas.microsoft.com/office/powerpoint/2010/main" val="1093274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altLang="zh-CN" sz="1200" b="0" i="0" u="none" strike="noStrike" kern="1200" baseline="0" dirty="0" smtClean="0">
                <a:solidFill>
                  <a:schemeClr val="tx1"/>
                </a:solidFill>
                <a:latin typeface="+mn-lt"/>
                <a:ea typeface="ＭＳ Ｐゴシック" pitchFamily="34" charset="-128"/>
                <a:cs typeface="+mn-cs"/>
              </a:rPr>
              <a:t>This figure shows the percentages of packets transferred from AP1 to MS2 using each of those three data rate groups during the 20 minutes experiment. </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We can see that in the first 600 seconds, the percentage of the packets transmitted using ‘High’ data rates is about 50 percent, and only around 10 percent of packets were transmitted using a ‘Low’ data rate. </a:t>
            </a:r>
          </a:p>
          <a:p>
            <a:r>
              <a:rPr lang="en-US" altLang="zh-CN" sz="1200" b="0" i="0" u="none" strike="noStrike" kern="1200" baseline="0" dirty="0" smtClean="0">
                <a:solidFill>
                  <a:schemeClr val="tx1"/>
                </a:solidFill>
                <a:latin typeface="+mn-lt"/>
                <a:ea typeface="ＭＳ Ｐゴシック" pitchFamily="34" charset="-128"/>
                <a:cs typeface="+mn-cs"/>
              </a:rPr>
              <a:t>However, after 600 seconds, when the DRDI happened, the percentage of High Rates decreased below 10 percent, whereas, the percentage of Low Rate increased and was above 50 percent. This data rate degradation happened</a:t>
            </a:r>
          </a:p>
          <a:p>
            <a:r>
              <a:rPr lang="en-US" altLang="zh-CN" sz="1200" b="0" i="0" u="none" strike="noStrike" kern="1200" baseline="0" dirty="0" smtClean="0">
                <a:solidFill>
                  <a:schemeClr val="tx1"/>
                </a:solidFill>
                <a:latin typeface="+mn-lt"/>
                <a:ea typeface="ＭＳ Ｐゴシック" pitchFamily="34" charset="-128"/>
                <a:cs typeface="+mn-cs"/>
              </a:rPr>
              <a:t>on MS2 caused the performance anomaly problem on MS1.</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18</a:t>
            </a:fld>
            <a:endParaRPr lang="en-US"/>
          </a:p>
        </p:txBody>
      </p:sp>
    </p:spTree>
    <p:extLst>
      <p:ext uri="{BB962C8B-B14F-4D97-AF65-F5344CB8AC3E}">
        <p14:creationId xmlns:p14="http://schemas.microsoft.com/office/powerpoint/2010/main" val="3109907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altLang="zh-CN" sz="1200" b="0" i="0" u="none" strike="noStrike" kern="1200" baseline="0" dirty="0" smtClean="0">
                <a:solidFill>
                  <a:schemeClr val="tx1"/>
                </a:solidFill>
                <a:latin typeface="+mn-lt"/>
                <a:ea typeface="ＭＳ Ｐゴシック" pitchFamily="34" charset="-128"/>
                <a:cs typeface="+mn-cs"/>
              </a:rPr>
              <a:t>This figure shows the throughput of the mobile stations.</a:t>
            </a:r>
          </a:p>
          <a:p>
            <a:r>
              <a:rPr lang="en-US" altLang="zh-CN" sz="1200" b="0" i="0" u="none" strike="noStrike" kern="1200" baseline="0" dirty="0" smtClean="0">
                <a:solidFill>
                  <a:schemeClr val="tx1"/>
                </a:solidFill>
                <a:latin typeface="+mn-lt"/>
                <a:ea typeface="ＭＳ Ｐゴシック" pitchFamily="34" charset="-128"/>
                <a:cs typeface="+mn-cs"/>
              </a:rPr>
              <a:t>In the first 10 minutes, the throughputs of MS1 and MS2 are around 10 Mbps and 6 Mbps, respectively.</a:t>
            </a:r>
          </a:p>
          <a:p>
            <a:r>
              <a:rPr lang="en-US" altLang="zh-CN" sz="1200" b="0" i="0" u="none" strike="noStrike" kern="1200" baseline="0" dirty="0" smtClean="0">
                <a:solidFill>
                  <a:schemeClr val="tx1"/>
                </a:solidFill>
                <a:latin typeface="+mn-lt"/>
                <a:ea typeface="ＭＳ Ｐゴシック" pitchFamily="34" charset="-128"/>
                <a:cs typeface="+mn-cs"/>
              </a:rPr>
              <a:t>After 10 minutes, the throughput of MS2 decreased to 1 Mbps due to the DRDI from AP2, and the throughput of MS1 also decreased to 3 Mbps due to the performance anomaly problem caused by the DRDI on MS2. </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Thus, it is essential to detect and provide the DRDI information to the upper layer applications, such as the centralized scheduling system, to resolve the interference.</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19</a:t>
            </a:fld>
            <a:endParaRPr lang="en-US"/>
          </a:p>
        </p:txBody>
      </p:sp>
    </p:spTree>
    <p:extLst>
      <p:ext uri="{BB962C8B-B14F-4D97-AF65-F5344CB8AC3E}">
        <p14:creationId xmlns:p14="http://schemas.microsoft.com/office/powerpoint/2010/main" val="810472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a:t>
            </a:fld>
            <a:endParaRPr lang="en-US"/>
          </a:p>
        </p:txBody>
      </p:sp>
    </p:spTree>
    <p:extLst>
      <p:ext uri="{BB962C8B-B14F-4D97-AF65-F5344CB8AC3E}">
        <p14:creationId xmlns:p14="http://schemas.microsoft.com/office/powerpoint/2010/main" val="2813538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To understand the problem in interference estimation in dynamic environments, we conduct extensive experiments in </a:t>
            </a:r>
            <a:r>
              <a:rPr lang="en-US" altLang="zh-CN" dirty="0" err="1" smtClean="0"/>
              <a:t>QualNet</a:t>
            </a:r>
            <a:r>
              <a:rPr lang="en-US" altLang="zh-CN" dirty="0" smtClean="0"/>
              <a:t> and use a simple interference topology. The topology consists of two APs and two MSs, and all of them share the same channel in 802.11n.</a:t>
            </a:r>
          </a:p>
          <a:p>
            <a:endParaRPr lang="en-US" altLang="zh-CN" dirty="0" smtClean="0"/>
          </a:p>
          <a:p>
            <a:r>
              <a:rPr lang="en-US" altLang="zh-CN" dirty="0" smtClean="0"/>
              <a:t>As shown in the figure, the solid lines with arrow represent the association relations between AP and MS, while the dashed line with arrow represents the potential interference relation between the transmission of AP1 and AP3. </a:t>
            </a:r>
          </a:p>
          <a:p>
            <a:endParaRPr lang="en-US" altLang="zh-CN" dirty="0" smtClean="0"/>
          </a:p>
          <a:p>
            <a:r>
              <a:rPr lang="en-US" altLang="zh-CN" dirty="0" smtClean="0"/>
              <a:t>The dashed circles indicate the transmission ranges of AP1 and AP2, which equals to 80 meters. The distance between two APs are 110 meters and they can’t carrier sense each other. Thus, the transmission from AP3 to MS4 may cause interference on the transmission from AP1 to MS2. However, it is clear to see that the interference levels are different depending on the distance between MS2 and AP3.</a:t>
            </a:r>
            <a:endParaRPr lang="en-US" altLang="zh-CN" baseline="0" dirty="0" smtClean="0"/>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20</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During</a:t>
            </a:r>
            <a:r>
              <a:rPr lang="en-US" baseline="0" dirty="0" smtClean="0"/>
              <a:t> the experiment, we adjust the distance between MS2 and AP3,</a:t>
            </a:r>
          </a:p>
          <a:p>
            <a:r>
              <a:rPr lang="en-US" baseline="0" dirty="0" smtClean="0"/>
              <a:t>And estimate the LIR of link AP3, MS4 on link AP1 to MS2 using both LIR_UBT and LIR_PDR, for every three meters when the distance changes from 110m to 65m.</a:t>
            </a:r>
          </a:p>
          <a:p>
            <a:endParaRPr lang="en-US" baseline="0" dirty="0" smtClean="0"/>
          </a:p>
          <a:p>
            <a:r>
              <a:rPr lang="en-US" baseline="0" dirty="0" smtClean="0"/>
              <a:t>We also change the offered traffic load among 3,6,and 9 Mbps to see the influence of traffic load on the interference relation.</a:t>
            </a:r>
          </a:p>
          <a:p>
            <a:r>
              <a:rPr lang="en-US" baseline="0" dirty="0" smtClean="0"/>
              <a:t> </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21</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a:bodyPr>
              <a:lstStyle/>
              <a:p>
                <a:r>
                  <a:rPr lang="en-US" dirty="0" smtClean="0"/>
                  <a:t>This figure</a:t>
                </a:r>
                <a:r>
                  <a:rPr lang="en-US" baseline="0" dirty="0" smtClean="0"/>
                  <a:t> shows the distributions of LIR of link AP1 to MS2.</a:t>
                </a:r>
              </a:p>
              <a:p>
                <a:endParaRPr lang="en-US" dirty="0" smtClean="0"/>
              </a:p>
              <a:p>
                <a:r>
                  <a:rPr lang="en-US" dirty="0" smtClean="0"/>
                  <a:t>In case</a:t>
                </a:r>
                <a:r>
                  <a:rPr lang="en-US" baseline="0" dirty="0" smtClean="0"/>
                  <a:t> of 3 Mbps light traffic load:</a:t>
                </a:r>
              </a:p>
              <a:p>
                <a:r>
                  <a:rPr lang="en-US" baseline="0" dirty="0" smtClean="0"/>
                  <a:t>We can observe that both </a:t>
                </a:r>
                <a14:m>
                  <m:oMath xmlns:m="http://schemas.openxmlformats.org/officeDocument/2006/math">
                    <m:r>
                      <a:rPr lang="en-US" altLang="zh-CN" i="1" kern="0" smtClean="0">
                        <a:latin typeface="Cambria Math"/>
                      </a:rPr>
                      <m:t>𝐿𝐼𝑅</m:t>
                    </m:r>
                    <m:r>
                      <a:rPr lang="en-US" altLang="zh-CN" i="1" kern="0" smtClean="0">
                        <a:latin typeface="Cambria Math"/>
                      </a:rPr>
                      <m:t>_</m:t>
                    </m:r>
                    <m:r>
                      <a:rPr lang="en-US" altLang="zh-CN" i="1" kern="0" smtClean="0">
                        <a:latin typeface="Cambria Math"/>
                      </a:rPr>
                      <m:t>𝑈𝐵𝑇</m:t>
                    </m:r>
                    <m:r>
                      <a:rPr lang="en-US" altLang="zh-CN" i="1" kern="0" smtClean="0">
                        <a:latin typeface="Cambria Math"/>
                      </a:rPr>
                      <m:t> </m:t>
                    </m:r>
                  </m:oMath>
                </a14:m>
                <a:r>
                  <a:rPr lang="en-US" altLang="ko-KR" kern="0" dirty="0" smtClean="0"/>
                  <a:t>and</a:t>
                </a:r>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𝑃𝐷𝑅</m:t>
                    </m:r>
                  </m:oMath>
                </a14:m>
                <a:r>
                  <a:rPr lang="en-US" altLang="ko-KR" kern="0" dirty="0" smtClean="0"/>
                  <a:t>are decreased when MS2 moves closer to the interferer.</a:t>
                </a:r>
              </a:p>
              <a:p>
                <a:endParaRPr lang="en-US" dirty="0" smtClean="0"/>
              </a:p>
              <a:p>
                <a:r>
                  <a:rPr lang="en-US" dirty="0" smtClean="0"/>
                  <a:t>And LIR_UBT decreases below the LIR Threshold</a:t>
                </a:r>
                <a:r>
                  <a:rPr lang="en-US" baseline="0" dirty="0" smtClean="0"/>
                  <a:t> when the distance is less than 83 meters.</a:t>
                </a:r>
              </a:p>
              <a:p>
                <a:endParaRPr lang="en-US" baseline="0" dirty="0" smtClean="0"/>
              </a:p>
              <a:p>
                <a:r>
                  <a:rPr lang="en-US" baseline="0" dirty="0" smtClean="0"/>
                  <a:t>And LIR_PDR using 6.5Mbps decreases below the threshold at the distance of 83 meters, which matches the result of using LIR_UBT. </a:t>
                </a:r>
              </a:p>
            </p:txBody>
          </p:sp>
        </mc:Choice>
        <mc:Fallback xmlns="">
          <p:sp>
            <p:nvSpPr>
              <p:cNvPr id="3" name="备注占位符 2"/>
              <p:cNvSpPr>
                <a:spLocks noGrp="1"/>
              </p:cNvSpPr>
              <p:nvPr>
                <p:ph type="body" idx="1"/>
              </p:nvPr>
            </p:nvSpPr>
            <p:spPr/>
            <p:txBody>
              <a:bodyPr>
                <a:normAutofit/>
              </a:bodyPr>
              <a:lstStyle/>
              <a:p>
                <a:r>
                  <a:rPr lang="en-US" dirty="0" smtClean="0"/>
                  <a:t>This figure</a:t>
                </a:r>
                <a:r>
                  <a:rPr lang="en-US" baseline="0" dirty="0" smtClean="0"/>
                  <a:t> shows the distributions of LIR of link AP1 to MS2.</a:t>
                </a:r>
              </a:p>
              <a:p>
                <a:endParaRPr lang="en-US" dirty="0" smtClean="0"/>
              </a:p>
              <a:p>
                <a:r>
                  <a:rPr lang="en-US" dirty="0" smtClean="0"/>
                  <a:t>In case</a:t>
                </a:r>
                <a:r>
                  <a:rPr lang="en-US" baseline="0" dirty="0" smtClean="0"/>
                  <a:t> of 3 Mbps light traffic load:</a:t>
                </a:r>
              </a:p>
              <a:p>
                <a:r>
                  <a:rPr lang="en-US" baseline="0" dirty="0" smtClean="0"/>
                  <a:t>We can observe that both </a:t>
                </a:r>
                <a:r>
                  <a:rPr lang="en-US" altLang="zh-CN" i="0" kern="0" smtClean="0">
                    <a:latin typeface="Cambria Math"/>
                  </a:rPr>
                  <a:t>𝐿𝐼𝑅_𝑈𝐵𝑇</a:t>
                </a:r>
                <a:r>
                  <a:rPr lang="en-US" altLang="zh-CN" i="0" kern="0" smtClean="0">
                    <a:latin typeface="Cambria Math"/>
                  </a:rPr>
                  <a:t> </a:t>
                </a:r>
                <a:r>
                  <a:rPr lang="en-US" altLang="ko-KR" kern="0" dirty="0" smtClean="0"/>
                  <a:t>and</a:t>
                </a:r>
                <a:r>
                  <a:rPr lang="en-US" altLang="zh-CN" i="0" kern="0">
                    <a:latin typeface="Cambria Math"/>
                  </a:rPr>
                  <a:t>𝐿𝐼𝑅_𝑃𝐷𝑅</a:t>
                </a:r>
                <a:r>
                  <a:rPr lang="en-US" altLang="ko-KR" kern="0" dirty="0" smtClean="0"/>
                  <a:t>are decreased when MS2 moves closer to the </a:t>
                </a:r>
                <a:r>
                  <a:rPr lang="en-US" altLang="ko-KR" kern="0" dirty="0" smtClean="0"/>
                  <a:t>interferer.</a:t>
                </a:r>
              </a:p>
              <a:p>
                <a:endParaRPr lang="en-US" dirty="0" smtClean="0"/>
              </a:p>
              <a:p>
                <a:r>
                  <a:rPr lang="en-US" dirty="0" smtClean="0"/>
                  <a:t>And LIR_UBT decreases below the LIR Threshold</a:t>
                </a:r>
                <a:r>
                  <a:rPr lang="en-US" baseline="0" dirty="0" smtClean="0"/>
                  <a:t> when the distance is less than 83 meters.</a:t>
                </a:r>
              </a:p>
              <a:p>
                <a:endParaRPr lang="en-US" baseline="0" dirty="0" smtClean="0"/>
              </a:p>
              <a:p>
                <a:r>
                  <a:rPr lang="en-US" baseline="0" dirty="0" smtClean="0"/>
                  <a:t>And LIR_PDR using 6.5Mbps decreases below the threshold at the distance of 83 meters, which matches the result of using LIR_UBT. </a:t>
                </a:r>
              </a:p>
            </p:txBody>
          </p:sp>
        </mc:Fallback>
      </mc:AlternateContent>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22</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In case of medium traffic load, with the increasing of the traffic load, more collisions happen at MS2. Thus, the LIR UBT shows that Link AP3 MS4 will cause heavy interference on link AP1 to MS2</a:t>
            </a:r>
          </a:p>
          <a:p>
            <a:r>
              <a:rPr lang="en-US" altLang="zh-CN" sz="1200" b="0" i="0" u="none" strike="noStrike" kern="1200" baseline="0" dirty="0" smtClean="0">
                <a:solidFill>
                  <a:schemeClr val="tx1"/>
                </a:solidFill>
                <a:latin typeface="+mn-lt"/>
                <a:ea typeface="ＭＳ Ｐゴシック" pitchFamily="34" charset="-128"/>
                <a:cs typeface="+mn-cs"/>
              </a:rPr>
              <a:t>from a position much earlier than that in the light traffic load case. </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We can see that the LIR UBT drops below the LIR Threshold when the distance is around 95 meters. However, LIR_PDR at 6.5Mbps still maintains above the LIR Threshold until the distance decreases to 83 meters.</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The UBT estimates that link AP1 to MS2 suffers interference from link AP3 to MS4 when the distance is 95 meters, whereas, the PIE shows the interference starts from 83 meters, which is a 12</a:t>
            </a:r>
          </a:p>
          <a:p>
            <a:r>
              <a:rPr lang="en-US" altLang="zh-CN" sz="1200" b="0" i="0" u="none" strike="noStrike" kern="1200" baseline="0" dirty="0" smtClean="0">
                <a:solidFill>
                  <a:schemeClr val="tx1"/>
                </a:solidFill>
                <a:latin typeface="+mn-lt"/>
                <a:ea typeface="ＭＳ Ｐゴシック" pitchFamily="34" charset="-128"/>
                <a:cs typeface="+mn-cs"/>
              </a:rPr>
              <a:t>meters difference. Thus, there is a gap area in which the estimation results of the UBT and PIE are different.</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23</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In </a:t>
            </a:r>
            <a:r>
              <a:rPr lang="en-US" altLang="zh-CN" sz="1200" b="0" i="0" u="none" strike="noStrike" kern="1200" baseline="0" dirty="0" smtClean="0">
                <a:solidFill>
                  <a:schemeClr val="tx1"/>
                </a:solidFill>
                <a:latin typeface="+mn-lt"/>
                <a:ea typeface="ＭＳ Ｐゴシック" pitchFamily="34" charset="-128"/>
                <a:cs typeface="+mn-cs"/>
              </a:rPr>
              <a:t>case of heavy traffic load, the result is similar to that in the medium traffic load. We can notice that the LIR UBT drops below the LIR Threshold when the distance</a:t>
            </a:r>
          </a:p>
          <a:p>
            <a:r>
              <a:rPr lang="en-US" altLang="zh-CN" sz="1200" b="0" i="0" u="none" strike="noStrike" kern="1200" baseline="0" dirty="0" smtClean="0">
                <a:solidFill>
                  <a:schemeClr val="tx1"/>
                </a:solidFill>
                <a:latin typeface="+mn-lt"/>
                <a:ea typeface="ＭＳ Ｐゴシック" pitchFamily="34" charset="-128"/>
                <a:cs typeface="+mn-cs"/>
              </a:rPr>
              <a:t>is around 101 meters. But, the value of LIR_PDR at 6.5Mbps can maintain above the LIR Threshold until the distance is smaller than 83 meters. In this case, the range of the gap area increases</a:t>
            </a:r>
          </a:p>
          <a:p>
            <a:r>
              <a:rPr lang="en-US" altLang="zh-CN" sz="1200" b="0" i="0" u="none" strike="noStrike" kern="1200" baseline="0" dirty="0" smtClean="0">
                <a:solidFill>
                  <a:schemeClr val="tx1"/>
                </a:solidFill>
                <a:latin typeface="+mn-lt"/>
                <a:ea typeface="ＭＳ Ｐゴシック" pitchFamily="34" charset="-128"/>
                <a:cs typeface="+mn-cs"/>
              </a:rPr>
              <a:t>to 18 meters.</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24</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Note that, using the LIR PDR at a single rate in PIE can detect the HTI but fails to detect the DRDI. Because the DRDI happens in the gap area as shown in the above examples, in which the LIR_PDR at 6.5Mbps is still above</a:t>
            </a:r>
          </a:p>
          <a:p>
            <a:r>
              <a:rPr lang="en-US" altLang="zh-CN" sz="1200" b="0" i="0" u="none" strike="noStrike" kern="1200" baseline="0" dirty="0" smtClean="0">
                <a:solidFill>
                  <a:schemeClr val="tx1"/>
                </a:solidFill>
                <a:latin typeface="+mn-lt"/>
                <a:ea typeface="ＭＳ Ｐゴシック" pitchFamily="34" charset="-128"/>
                <a:cs typeface="+mn-cs"/>
              </a:rPr>
              <a:t>the LIR Threshold. On the other hand, though the UBT can clearly detect both the HTI and DRDI using the LIR UBT, it is not applicable in practice due to its large computing overhead, as mentioned before.</a:t>
            </a:r>
          </a:p>
          <a:p>
            <a:endParaRPr lang="en-US" sz="1200" b="0" i="0" u="none" strike="noStrike" kern="1200" baseline="0" dirty="0" smtClean="0">
              <a:solidFill>
                <a:schemeClr val="tx1"/>
              </a:solidFill>
              <a:latin typeface="+mn-lt"/>
              <a:ea typeface="ＭＳ Ｐゴシック" pitchFamily="34" charset="-128"/>
              <a:cs typeface="+mn-cs"/>
            </a:endParaRPr>
          </a:p>
          <a:p>
            <a:r>
              <a:rPr lang="en-US" sz="1200" b="0" i="0" u="none" strike="noStrike" kern="1200" baseline="0" dirty="0" smtClean="0">
                <a:solidFill>
                  <a:schemeClr val="tx1"/>
                </a:solidFill>
                <a:latin typeface="+mn-lt"/>
                <a:ea typeface="ＭＳ Ｐゴシック" pitchFamily="34" charset="-128"/>
                <a:cs typeface="+mn-cs"/>
              </a:rPr>
              <a:t>In this study, we aim to address the problem in PIE and proposed our method to resolve this.</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25</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26</a:t>
            </a:fld>
            <a:endParaRPr lang="en-US"/>
          </a:p>
        </p:txBody>
      </p:sp>
    </p:spTree>
    <p:extLst>
      <p:ext uri="{BB962C8B-B14F-4D97-AF65-F5344CB8AC3E}">
        <p14:creationId xmlns:p14="http://schemas.microsoft.com/office/powerpoint/2010/main" val="36225235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a:p>
            <a:r>
              <a:rPr lang="en-US" altLang="zh-CN" sz="1200" b="0" i="0" u="none" strike="noStrike" kern="1200" baseline="0" dirty="0" smtClean="0">
                <a:solidFill>
                  <a:schemeClr val="tx1"/>
                </a:solidFill>
                <a:latin typeface="+mn-lt"/>
                <a:ea typeface="ＭＳ Ｐゴシック" pitchFamily="34" charset="-128"/>
                <a:cs typeface="+mn-cs"/>
              </a:rPr>
              <a:t>Following the trend in the existing passive interference estimation, </a:t>
            </a:r>
            <a:r>
              <a:rPr lang="en-US" altLang="zh-CN" dirty="0" smtClean="0"/>
              <a:t>AMONET is a</a:t>
            </a:r>
            <a:r>
              <a:rPr lang="en-US" altLang="zh-CN" baseline="0" dirty="0" smtClean="0"/>
              <a:t> centralized system, it requires the APs to passively record the Transmission Information for every packet they have transmitted.</a:t>
            </a:r>
          </a:p>
          <a:p>
            <a:endParaRPr lang="en-US" altLang="zh-CN" baseline="0" dirty="0" smtClean="0"/>
          </a:p>
          <a:p>
            <a:r>
              <a:rPr lang="en-US" altLang="zh-CN" baseline="0" dirty="0" smtClean="0"/>
              <a:t>The information includes:</a:t>
            </a:r>
          </a:p>
          <a:p>
            <a:pPr marL="228600" indent="-228600">
              <a:buAutoNum type="arabicPeriod"/>
            </a:pPr>
            <a:r>
              <a:rPr lang="en-US" altLang="zh-CN" baseline="0" dirty="0" smtClean="0"/>
              <a:t>An accurate timestamp showing the transmission start-time and end-time of the packet;</a:t>
            </a:r>
          </a:p>
          <a:p>
            <a:pPr marL="228600" indent="-228600">
              <a:buAutoNum type="arabicPeriod"/>
            </a:pPr>
            <a:r>
              <a:rPr lang="en-US" altLang="zh-CN" baseline="0" dirty="0" smtClean="0"/>
              <a:t>The data rate the packet was transmitted;</a:t>
            </a:r>
          </a:p>
          <a:p>
            <a:pPr marL="228600" indent="-228600">
              <a:buAutoNum type="arabicPeriod"/>
            </a:pPr>
            <a:r>
              <a:rPr lang="en-US" altLang="zh-CN" baseline="0" dirty="0" smtClean="0"/>
              <a:t>The packet’s reception status, which shows if the packet has been successfully transmitted;</a:t>
            </a:r>
          </a:p>
          <a:p>
            <a:pPr marL="228600" indent="-228600">
              <a:buAutoNum type="arabicPeriod"/>
            </a:pPr>
            <a:r>
              <a:rPr lang="en-US" altLang="zh-CN" baseline="0" dirty="0" smtClean="0"/>
              <a:t>Also, the ID of the access point and the mobile station;</a:t>
            </a:r>
          </a:p>
          <a:p>
            <a:pPr marL="228600" indent="-228600">
              <a:buAutoNum type="arabicPeriod"/>
            </a:pPr>
            <a:endParaRPr lang="en-US" altLang="zh-CN" baseline="0" dirty="0" smtClean="0"/>
          </a:p>
          <a:p>
            <a:pPr marL="0" indent="0">
              <a:buNone/>
            </a:pPr>
            <a:r>
              <a:rPr lang="en-US" altLang="zh-CN" baseline="0" dirty="0" smtClean="0"/>
              <a:t>APs will periodically send the collected TIs to the central controller, where those information will be merged and analyzed.</a:t>
            </a:r>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27</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AMONET, we focus on the conflicts among the downlink transmission which has been reported that occupies around 85% of the entire traffic.</a:t>
            </a:r>
          </a:p>
          <a:p>
            <a:r>
              <a:rPr lang="en-US" altLang="zh-CN" baseline="0" dirty="0" smtClean="0"/>
              <a:t>We consider three types of interference:</a:t>
            </a:r>
          </a:p>
          <a:p>
            <a:pPr marL="228600" indent="-228600">
              <a:buAutoNum type="arabicPeriod"/>
            </a:pPr>
            <a:r>
              <a:rPr lang="en-US" altLang="zh-CN" baseline="0" dirty="0" smtClean="0"/>
              <a:t>Carrier-sense interference,</a:t>
            </a:r>
          </a:p>
          <a:p>
            <a:pPr marL="228600" indent="-228600">
              <a:buAutoNum type="arabicPeriod"/>
            </a:pPr>
            <a:r>
              <a:rPr lang="en-US" altLang="zh-CN" baseline="0" dirty="0" smtClean="0"/>
              <a:t>Hidden terminal interference,</a:t>
            </a:r>
          </a:p>
          <a:p>
            <a:pPr marL="228600" indent="-228600">
              <a:buAutoNum type="arabicPeriod"/>
            </a:pPr>
            <a:r>
              <a:rPr lang="en-US" altLang="zh-CN" baseline="0" dirty="0" smtClean="0"/>
              <a:t>Data rate degradation interference.</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28</a:t>
            </a:fld>
            <a:endParaRPr lang="en-US"/>
          </a:p>
        </p:txBody>
      </p:sp>
    </p:spTree>
    <p:extLst>
      <p:ext uri="{BB962C8B-B14F-4D97-AF65-F5344CB8AC3E}">
        <p14:creationId xmlns:p14="http://schemas.microsoft.com/office/powerpoint/2010/main" val="815956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To infer the CS interference, the controller will merge and sort the collected TIs in the order of the transmission start time based on the same timeline. Note that, this requires</a:t>
            </a:r>
          </a:p>
          <a:p>
            <a:r>
              <a:rPr lang="en-US" altLang="zh-CN" sz="1200" b="0" i="0" u="none" strike="noStrike" kern="1200" baseline="0" dirty="0" smtClean="0">
                <a:solidFill>
                  <a:schemeClr val="tx1"/>
                </a:solidFill>
                <a:latin typeface="+mn-lt"/>
                <a:ea typeface="ＭＳ Ｐゴシック" pitchFamily="34" charset="-128"/>
                <a:cs typeface="+mn-cs"/>
              </a:rPr>
              <a:t>the times at both the APs and controller are synchronized, which can be achieved using the Precision Time Protocol.</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After sorting, the controller analyzes the overlapping relation between the APs’ packet transmissions. Then, based on the packets overlapping relationship, the controller can infer the APs’ Carrier Sense relation.</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For example, if the start time of TI1 is earlier than TI2, and the end time of TI1 is also earlier than TI2, then we say TI2 overlaps TI1. If this overlapping frequently happens, then, we can infer than AP3 can’t carrier sense AP1.</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29</a:t>
            </a:fld>
            <a:endParaRPr lang="en-US"/>
          </a:p>
        </p:txBody>
      </p:sp>
    </p:spTree>
    <p:extLst>
      <p:ext uri="{BB962C8B-B14F-4D97-AF65-F5344CB8AC3E}">
        <p14:creationId xmlns:p14="http://schemas.microsoft.com/office/powerpoint/2010/main" val="1630167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a:t>
            </a:fld>
            <a:endParaRPr lang="en-US"/>
          </a:p>
        </p:txBody>
      </p:sp>
    </p:spTree>
    <p:extLst>
      <p:ext uri="{BB962C8B-B14F-4D97-AF65-F5344CB8AC3E}">
        <p14:creationId xmlns:p14="http://schemas.microsoft.com/office/powerpoint/2010/main" val="3150780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Similarly, we can infer the other 3 cases of carrier-sense relation.</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30</a:t>
            </a:fld>
            <a:endParaRPr lang="en-US"/>
          </a:p>
        </p:txBody>
      </p:sp>
    </p:spTree>
    <p:extLst>
      <p:ext uri="{BB962C8B-B14F-4D97-AF65-F5344CB8AC3E}">
        <p14:creationId xmlns:p14="http://schemas.microsoft.com/office/powerpoint/2010/main" val="19642977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The prerequisite for any two links in the HTI or DRDI relation is that at least one of APs can’t carrier sense the other one. Therefore, to detect the links’ interference relation,</a:t>
            </a:r>
          </a:p>
          <a:p>
            <a:r>
              <a:rPr lang="en-US" altLang="zh-CN" sz="1200" b="0" i="0" u="none" strike="noStrike" kern="1200" baseline="0" dirty="0" smtClean="0">
                <a:solidFill>
                  <a:schemeClr val="tx1"/>
                </a:solidFill>
                <a:latin typeface="+mn-lt"/>
                <a:ea typeface="ＭＳ Ｐゴシック" pitchFamily="34" charset="-128"/>
                <a:cs typeface="+mn-cs"/>
              </a:rPr>
              <a:t>the controller gets the Carrier Sense relations between all the Aps, and check, for any two links, if their APs’ CS relation is one of the following:</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If any two APs are in one of the above three CS relation, the controller will then calculate the LIR_PDR using the Transmission Information reported by Aps, and use the LIR_PDR to decide the interference relation.</a:t>
            </a:r>
            <a:endParaRPr lang="en-US" altLang="zh-CN"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31</a:t>
            </a:fld>
            <a:endParaRPr lang="en-US"/>
          </a:p>
        </p:txBody>
      </p:sp>
    </p:spTree>
    <p:extLst>
      <p:ext uri="{BB962C8B-B14F-4D97-AF65-F5344CB8AC3E}">
        <p14:creationId xmlns:p14="http://schemas.microsoft.com/office/powerpoint/2010/main" val="331192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As an example, recall our previous scenario, in which, the distance is 89 meters. And, link AP3 to MS4 will cause the DRDI interference on Link AP1 to MS2.</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32</a:t>
            </a:fld>
            <a:endParaRPr lang="en-US"/>
          </a:p>
        </p:txBody>
      </p:sp>
    </p:spTree>
    <p:extLst>
      <p:ext uri="{BB962C8B-B14F-4D97-AF65-F5344CB8AC3E}">
        <p14:creationId xmlns:p14="http://schemas.microsoft.com/office/powerpoint/2010/main" val="16491311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this case, controller computes the LIR_PDR of link AP3 to MS4 on link AP1 to MS2 for all the data rate recently used by Link AP1 to MS2.</a:t>
            </a:r>
          </a:p>
          <a:p>
            <a:endParaRPr lang="en-US" altLang="zh-CN" baseline="0" dirty="0" smtClean="0"/>
          </a:p>
          <a:p>
            <a:r>
              <a:rPr lang="en-US" altLang="zh-CN" baseline="0" dirty="0" smtClean="0"/>
              <a:t>Then, controller checks the value of LIR_PDR from the lowest data rate to this highest:</a:t>
            </a:r>
          </a:p>
          <a:p>
            <a:endParaRPr lang="en-US" altLang="zh-CN" baseline="0" dirty="0" smtClean="0"/>
          </a:p>
          <a:p>
            <a:r>
              <a:rPr lang="en-US" altLang="zh-CN" baseline="0" dirty="0" smtClean="0"/>
              <a:t>If the LIR_PDR at 6.5 Mbps is lower than the LIR threshold, then, the controller checks the value of the higher data rate.</a:t>
            </a:r>
          </a:p>
          <a:p>
            <a:r>
              <a:rPr lang="en-US" altLang="zh-CN" baseline="0" dirty="0" smtClean="0"/>
              <a:t>In our case, the LIR_PDR at 13Mbps is lower than the threshold, then it returns DRDI as the result.</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33</a:t>
            </a:fld>
            <a:endParaRPr lang="en-US"/>
          </a:p>
        </p:txBody>
      </p:sp>
    </p:spTree>
    <p:extLst>
      <p:ext uri="{BB962C8B-B14F-4D97-AF65-F5344CB8AC3E}">
        <p14:creationId xmlns:p14="http://schemas.microsoft.com/office/powerpoint/2010/main" val="4205359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the case that distance is shorter than 80 meters, link AP3 to MS4 will cause the HTI interference on Link AP1 to MS2.</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34</a:t>
            </a:fld>
            <a:endParaRPr lang="en-US"/>
          </a:p>
        </p:txBody>
      </p:sp>
    </p:spTree>
    <p:extLst>
      <p:ext uri="{BB962C8B-B14F-4D97-AF65-F5344CB8AC3E}">
        <p14:creationId xmlns:p14="http://schemas.microsoft.com/office/powerpoint/2010/main" val="3484540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Similarly, controller computes the LIR_PDR for all the data rate recently used by Link AP1 to MS2, and check from the lowest data rate.</a:t>
            </a:r>
          </a:p>
          <a:p>
            <a:endParaRPr lang="en-US" altLang="zh-CN" baseline="0" dirty="0" smtClean="0"/>
          </a:p>
          <a:p>
            <a:r>
              <a:rPr lang="en-US" altLang="zh-CN" baseline="0" dirty="0" smtClean="0"/>
              <a:t>Here, in this case, the LIR_PDR at 6.5mbps is 0, which is lower than the threshold, thus, the controller can detect this as the HTI inference.</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35</a:t>
            </a:fld>
            <a:endParaRPr lang="en-US"/>
          </a:p>
        </p:txBody>
      </p:sp>
    </p:spTree>
    <p:extLst>
      <p:ext uri="{BB962C8B-B14F-4D97-AF65-F5344CB8AC3E}">
        <p14:creationId xmlns:p14="http://schemas.microsoft.com/office/powerpoint/2010/main" val="2492449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36</a:t>
            </a:fld>
            <a:endParaRPr lang="en-US"/>
          </a:p>
        </p:txBody>
      </p:sp>
    </p:spTree>
    <p:extLst>
      <p:ext uri="{BB962C8B-B14F-4D97-AF65-F5344CB8AC3E}">
        <p14:creationId xmlns:p14="http://schemas.microsoft.com/office/powerpoint/2010/main" val="689298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We conducted extensive simulations in the </a:t>
            </a:r>
            <a:r>
              <a:rPr lang="en-US" altLang="zh-CN" sz="1200" b="0" i="0" u="none" strike="noStrike" kern="1200" baseline="0" dirty="0" err="1" smtClean="0">
                <a:solidFill>
                  <a:schemeClr val="tx1"/>
                </a:solidFill>
                <a:latin typeface="+mn-lt"/>
                <a:ea typeface="ＭＳ Ｐゴシック" pitchFamily="34" charset="-128"/>
                <a:cs typeface="+mn-cs"/>
              </a:rPr>
              <a:t>QualNet</a:t>
            </a:r>
            <a:r>
              <a:rPr lang="en-US" altLang="zh-CN" sz="1200" b="0" i="0" u="none" strike="noStrike" kern="1200" baseline="0" dirty="0" smtClean="0">
                <a:solidFill>
                  <a:schemeClr val="tx1"/>
                </a:solidFill>
                <a:latin typeface="+mn-lt"/>
                <a:ea typeface="ＭＳ Ｐゴシック" pitchFamily="34" charset="-128"/>
                <a:cs typeface="+mn-cs"/>
              </a:rPr>
              <a:t> simulator in order to prove that the interference information provided by AMONET can benefit the centralized scheduling algorithm more than previous works.</a:t>
            </a:r>
          </a:p>
          <a:p>
            <a:r>
              <a:rPr lang="en-US" altLang="zh-CN" sz="1200" b="0" i="0" u="none" strike="noStrike" kern="1200" baseline="0" dirty="0" smtClean="0">
                <a:solidFill>
                  <a:schemeClr val="tx1"/>
                </a:solidFill>
                <a:latin typeface="+mn-lt"/>
                <a:ea typeface="ＭＳ Ｐゴシック" pitchFamily="34" charset="-128"/>
                <a:cs typeface="+mn-cs"/>
              </a:rPr>
              <a:t>We start with a simple scenario, in which only DRDI interference exists. As shown in this figure, the transmission from AP3 to MS4 will cause DRDI on the link AP1 to MS2.</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The controller runs a centralized scheduling algorithm, called Centaur. And we implement both AMONET and PIE to create the conflict graph, and use the generated conflict graph as input of the centralized scheduling algorithm Centaur.</a:t>
            </a:r>
          </a:p>
          <a:p>
            <a:r>
              <a:rPr lang="en-US" altLang="zh-CN" sz="1200" b="0" i="0" u="none" strike="noStrike" kern="1200" baseline="0" dirty="0" smtClean="0">
                <a:solidFill>
                  <a:schemeClr val="tx1"/>
                </a:solidFill>
                <a:latin typeface="+mn-lt"/>
                <a:ea typeface="ＭＳ Ｐゴシック" pitchFamily="34" charset="-128"/>
                <a:cs typeface="+mn-cs"/>
              </a:rPr>
              <a:t>In case of PIE, it can’t detect the DRDI interference, the conflict graph will be this, which indicates no interference in this network.</a:t>
            </a:r>
          </a:p>
          <a:p>
            <a:r>
              <a:rPr lang="en-US" altLang="zh-CN" sz="1200" b="0" i="0" u="none" strike="noStrike" kern="1200" baseline="0" dirty="0" smtClean="0">
                <a:solidFill>
                  <a:schemeClr val="tx1"/>
                </a:solidFill>
                <a:latin typeface="+mn-lt"/>
                <a:ea typeface="ＭＳ Ｐゴシック" pitchFamily="34" charset="-128"/>
                <a:cs typeface="+mn-cs"/>
              </a:rPr>
              <a:t>On the other hand, AMONET can detect the DRDI link AP3 to MS4 on the link AP1 to MS2. We will show the throughput of the each wireless links, and the aggregate throughput.</a:t>
            </a:r>
          </a:p>
          <a:p>
            <a:endParaRPr lang="en-US" altLang="zh-CN" sz="1200" b="0" i="0" u="none" strike="noStrike" kern="1200" baseline="0" dirty="0" smtClean="0">
              <a:solidFill>
                <a:schemeClr val="tx1"/>
              </a:solidFill>
              <a:latin typeface="+mn-lt"/>
              <a:ea typeface="ＭＳ Ｐゴシック" pitchFamily="34" charset="-128"/>
              <a:cs typeface="+mn-cs"/>
            </a:endParaRPr>
          </a:p>
          <a:p>
            <a:endParaRPr lang="en-US" altLang="zh-CN" sz="1200" b="0" i="0" u="none" strike="noStrike" kern="1200" baseline="0" dirty="0" smtClean="0">
              <a:solidFill>
                <a:schemeClr val="tx1"/>
              </a:solidFill>
              <a:latin typeface="+mn-lt"/>
              <a:ea typeface="ＭＳ Ｐゴシック" pitchFamily="34" charset="-128"/>
              <a:cs typeface="+mn-cs"/>
            </a:endParaRP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37</a:t>
            </a:fld>
            <a:endParaRPr lang="en-US"/>
          </a:p>
        </p:txBody>
      </p:sp>
    </p:spTree>
    <p:extLst>
      <p:ext uri="{BB962C8B-B14F-4D97-AF65-F5344CB8AC3E}">
        <p14:creationId xmlns:p14="http://schemas.microsoft.com/office/powerpoint/2010/main" val="2443744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This figure shows the throughput for each of the MSs, due to the DRDI caused by the interference from link AP3 to MS4 on link AP1 to MS2 , the throughput of MS2 is less than 2 Mbps. Moreover, the performance anomaly problem induced by the rate degradation affected all the other three MSs that associate to AP1, and made the throughputs of those MSs are as low as that of MS2. In case of Centaur integrated with PIE (PIE-Centaur), because PIE can’t detect the DRDI, Centaur performs no better than DCF. On the other hand, when integrated with AMONET, Centaur can allocate different time slots to the transmissions of LAP3;MS4 and LAP1;MS2 , which mitigates the interference occurs on MS2. As a result, Link AP1 to MS2 will be free from the DRDI from Link AP3 to MS4 , and thus, will increase the throughput on all the other </a:t>
            </a:r>
            <a:r>
              <a:rPr lang="en-US" altLang="zh-CN" sz="1200" b="0" i="0" u="none" strike="noStrike" kern="1200" baseline="0" dirty="0" err="1" smtClean="0">
                <a:solidFill>
                  <a:schemeClr val="tx1"/>
                </a:solidFill>
                <a:latin typeface="+mn-lt"/>
                <a:ea typeface="ＭＳ Ｐゴシック" pitchFamily="34" charset="-128"/>
                <a:cs typeface="+mn-cs"/>
              </a:rPr>
              <a:t>MSs.</a:t>
            </a:r>
            <a:endParaRPr lang="en-US" altLang="zh-CN"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38</a:t>
            </a:fld>
            <a:endParaRPr lang="en-US"/>
          </a:p>
        </p:txBody>
      </p:sp>
    </p:spTree>
    <p:extLst>
      <p:ext uri="{BB962C8B-B14F-4D97-AF65-F5344CB8AC3E}">
        <p14:creationId xmlns:p14="http://schemas.microsoft.com/office/powerpoint/2010/main" val="431468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Now evaluate AMONET in a complex scenario which includes both HTI and DRDI. </a:t>
            </a:r>
          </a:p>
          <a:p>
            <a:r>
              <a:rPr lang="en-US" altLang="zh-CN" sz="1200" b="0" i="0" u="none" strike="noStrike" kern="1200" baseline="0" dirty="0" smtClean="0">
                <a:solidFill>
                  <a:schemeClr val="tx1"/>
                </a:solidFill>
                <a:latin typeface="+mn-lt"/>
                <a:ea typeface="ＭＳ Ｐゴシック" pitchFamily="34" charset="-128"/>
                <a:cs typeface="+mn-cs"/>
              </a:rPr>
              <a:t>As shown in this figure, our topology consists of six APs  and every two adjacent APs use one of the three orthogonal channels in 2.4 GHz, and with a distance of 100 or 150 meters, so that</a:t>
            </a:r>
          </a:p>
          <a:p>
            <a:r>
              <a:rPr lang="en-US" altLang="zh-CN" sz="1200" b="0" i="0" u="none" strike="noStrike" kern="1200" baseline="0" dirty="0" smtClean="0">
                <a:solidFill>
                  <a:schemeClr val="tx1"/>
                </a:solidFill>
                <a:latin typeface="+mn-lt"/>
                <a:ea typeface="ＭＳ Ｐゴシック" pitchFamily="34" charset="-128"/>
                <a:cs typeface="+mn-cs"/>
              </a:rPr>
              <a:t>they are out of the carrier sensing range of each other. We distribute 14 MSs and associate them to each of the APs, as shown in Figure, each of the APs may have one to three </a:t>
            </a:r>
            <a:r>
              <a:rPr lang="en-US" altLang="zh-CN" sz="1200" b="0" i="0" u="none" strike="noStrike" kern="1200" baseline="0" dirty="0" err="1" smtClean="0">
                <a:solidFill>
                  <a:schemeClr val="tx1"/>
                </a:solidFill>
                <a:latin typeface="+mn-lt"/>
                <a:ea typeface="ＭＳ Ｐゴシック" pitchFamily="34" charset="-128"/>
                <a:cs typeface="+mn-cs"/>
              </a:rPr>
              <a:t>MSs.</a:t>
            </a:r>
            <a:endParaRPr lang="en-US" altLang="zh-CN" sz="1200" b="0" i="0" u="none" strike="noStrike" kern="1200" baseline="0" dirty="0" smtClean="0">
              <a:solidFill>
                <a:schemeClr val="tx1"/>
              </a:solidFill>
              <a:latin typeface="+mn-lt"/>
              <a:ea typeface="ＭＳ Ｐゴシック" pitchFamily="34" charset="-128"/>
              <a:cs typeface="+mn-cs"/>
            </a:endParaRP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Note that, in each of the scenarios we used, the ratio of links suffering either the HTI or DRDI is about 25%, which means around four links among those 14 links are suffering one of</a:t>
            </a:r>
          </a:p>
          <a:p>
            <a:r>
              <a:rPr lang="en-US" altLang="zh-CN" sz="1200" b="0" i="0" u="none" strike="noStrike" kern="1200" baseline="0" dirty="0" smtClean="0">
                <a:solidFill>
                  <a:schemeClr val="tx1"/>
                </a:solidFill>
                <a:latin typeface="+mn-lt"/>
                <a:ea typeface="ＭＳ Ｐゴシック" pitchFamily="34" charset="-128"/>
                <a:cs typeface="+mn-cs"/>
              </a:rPr>
              <a:t>those two interferences. </a:t>
            </a:r>
            <a:endParaRPr lang="en-US" altLang="zh-CN"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39</a:t>
            </a:fld>
            <a:endParaRPr lang="en-US"/>
          </a:p>
        </p:txBody>
      </p:sp>
    </p:spTree>
    <p:extLst>
      <p:ext uri="{BB962C8B-B14F-4D97-AF65-F5344CB8AC3E}">
        <p14:creationId xmlns:p14="http://schemas.microsoft.com/office/powerpoint/2010/main" val="42239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lgn="just"/>
            <a:r>
              <a:rPr lang="en-US" altLang="ko-KR" sz="1600" dirty="0" smtClean="0">
                <a:latin typeface="Times New Roman" pitchFamily="18" charset="0"/>
                <a:cs typeface="Times New Roman" pitchFamily="18" charset="0"/>
              </a:rPr>
              <a:t>According to the recent report by Cisco, the</a:t>
            </a:r>
            <a:r>
              <a:rPr lang="en-US" altLang="ko-KR" sz="1600" baseline="0" dirty="0" smtClean="0">
                <a:latin typeface="Times New Roman" pitchFamily="18" charset="0"/>
                <a:cs typeface="Times New Roman" pitchFamily="18" charset="0"/>
              </a:rPr>
              <a:t> </a:t>
            </a:r>
            <a:r>
              <a:rPr lang="en-US" altLang="ko-KR" sz="1600" baseline="0" dirty="0" err="1" smtClean="0">
                <a:latin typeface="Times New Roman" pitchFamily="18" charset="0"/>
                <a:cs typeface="Times New Roman" pitchFamily="18" charset="0"/>
              </a:rPr>
              <a:t>WiFi</a:t>
            </a:r>
            <a:r>
              <a:rPr lang="en-US" altLang="ko-KR" sz="1600" baseline="0" dirty="0" smtClean="0">
                <a:latin typeface="Times New Roman" pitchFamily="18" charset="0"/>
                <a:cs typeface="Times New Roman" pitchFamily="18" charset="0"/>
              </a:rPr>
              <a:t> traffic from both mobile devices and </a:t>
            </a:r>
            <a:r>
              <a:rPr lang="en-US" altLang="ko-KR" sz="1600" baseline="0" dirty="0" err="1" smtClean="0">
                <a:latin typeface="Times New Roman" pitchFamily="18" charset="0"/>
                <a:cs typeface="Times New Roman" pitchFamily="18" charset="0"/>
              </a:rPr>
              <a:t>WiFi</a:t>
            </a:r>
            <a:r>
              <a:rPr lang="en-US" altLang="ko-KR" sz="1600" baseline="0" dirty="0" smtClean="0">
                <a:latin typeface="Times New Roman" pitchFamily="18" charset="0"/>
                <a:cs typeface="Times New Roman" pitchFamily="18" charset="0"/>
              </a:rPr>
              <a:t> only devices together will account for more than half </a:t>
            </a:r>
          </a:p>
          <a:p>
            <a:pPr lvl="1" algn="just"/>
            <a:r>
              <a:rPr lang="en-US" altLang="ko-KR" sz="1600" baseline="0" dirty="0" smtClean="0">
                <a:latin typeface="Times New Roman" pitchFamily="18" charset="0"/>
                <a:cs typeface="Times New Roman" pitchFamily="18" charset="0"/>
              </a:rPr>
              <a:t>(which is 53%) of the total IP traffic by year of 2019, up from 41% in year 2014.</a:t>
            </a:r>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4</a:t>
            </a:fld>
            <a:endParaRPr lang="en-US"/>
          </a:p>
        </p:txBody>
      </p:sp>
    </p:spTree>
    <p:extLst>
      <p:ext uri="{BB962C8B-B14F-4D97-AF65-F5344CB8AC3E}">
        <p14:creationId xmlns:p14="http://schemas.microsoft.com/office/powerpoint/2010/main" val="201988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ＭＳ Ｐゴシック" pitchFamily="34" charset="-128"/>
                <a:cs typeface="+mn-cs"/>
              </a:rPr>
              <a:t>This Table shows the throughput gains of Centaur over DCF for the complex scenario using AMONET and PIE, respectively. </a:t>
            </a:r>
          </a:p>
          <a:p>
            <a:endParaRPr lang="en-US" altLang="zh-CN" sz="1200" b="0" i="0" u="none" strike="noStrike" kern="1200" baseline="0" dirty="0" smtClean="0">
              <a:solidFill>
                <a:schemeClr val="tx1"/>
              </a:solidFill>
              <a:latin typeface="+mn-lt"/>
              <a:ea typeface="ＭＳ Ｐゴシック" pitchFamily="34" charset="-128"/>
              <a:cs typeface="+mn-cs"/>
            </a:endParaRPr>
          </a:p>
          <a:p>
            <a:r>
              <a:rPr lang="en-US" altLang="zh-CN" sz="1200" b="0" i="0" u="none" strike="noStrike" kern="1200" baseline="0" dirty="0" smtClean="0">
                <a:solidFill>
                  <a:schemeClr val="tx1"/>
                </a:solidFill>
                <a:latin typeface="+mn-lt"/>
                <a:ea typeface="ＭＳ Ｐゴシック" pitchFamily="34" charset="-128"/>
                <a:cs typeface="+mn-cs"/>
              </a:rPr>
              <a:t>This Table shows the aggregate throughput gains of Centaur on the interfered links. The results indicate that, with AMONET, Centaur can achieve a throughput gain more than</a:t>
            </a:r>
          </a:p>
          <a:p>
            <a:r>
              <a:rPr lang="en-US" altLang="zh-CN" sz="1200" b="0" i="0" u="none" strike="noStrike" kern="1200" baseline="0" dirty="0" smtClean="0">
                <a:solidFill>
                  <a:schemeClr val="tx1"/>
                </a:solidFill>
                <a:latin typeface="+mn-lt"/>
                <a:ea typeface="ＭＳ Ｐゴシック" pitchFamily="34" charset="-128"/>
                <a:cs typeface="+mn-cs"/>
              </a:rPr>
              <a:t>2.50 on those interfered AP-to-MS links over DCF, while with PIE, Centaur can only achieve a 1.80 gain over the DCF. This clearly shows that Centaur can largely increase the throughput of the interfered links by using AMONET. In addition, in all the cases, Centaur can achieve better fairness when using AMONET, compare with PIE and DCF.</a:t>
            </a:r>
            <a:endParaRPr lang="en-US" altLang="zh-CN"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40</a:t>
            </a:fld>
            <a:endParaRPr lang="en-US"/>
          </a:p>
        </p:txBody>
      </p:sp>
    </p:spTree>
    <p:extLst>
      <p:ext uri="{BB962C8B-B14F-4D97-AF65-F5344CB8AC3E}">
        <p14:creationId xmlns:p14="http://schemas.microsoft.com/office/powerpoint/2010/main" val="578121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41</a:t>
            </a:fld>
            <a:endParaRPr lang="en-US"/>
          </a:p>
        </p:txBody>
      </p:sp>
    </p:spTree>
    <p:extLst>
      <p:ext uri="{BB962C8B-B14F-4D97-AF65-F5344CB8AC3E}">
        <p14:creationId xmlns:p14="http://schemas.microsoft.com/office/powerpoint/2010/main" val="41067905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42</a:t>
            </a:fld>
            <a:endParaRPr lang="en-US"/>
          </a:p>
        </p:txBody>
      </p:sp>
    </p:spTree>
    <p:extLst>
      <p:ext uri="{BB962C8B-B14F-4D97-AF65-F5344CB8AC3E}">
        <p14:creationId xmlns:p14="http://schemas.microsoft.com/office/powerpoint/2010/main" val="29362109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43</a:t>
            </a:fld>
            <a:endParaRPr lang="en-US"/>
          </a:p>
        </p:txBody>
      </p:sp>
    </p:spTree>
    <p:extLst>
      <p:ext uri="{BB962C8B-B14F-4D97-AF65-F5344CB8AC3E}">
        <p14:creationId xmlns:p14="http://schemas.microsoft.com/office/powerpoint/2010/main" val="2153801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1" algn="just"/>
            <a:r>
              <a:rPr lang="en-US" altLang="ko-KR" dirty="0" smtClean="0">
                <a:latin typeface="Times New Roman" pitchFamily="18" charset="0"/>
                <a:cs typeface="Times New Roman" pitchFamily="18" charset="0"/>
              </a:rPr>
              <a:t>In more detail, the significant growth in </a:t>
            </a:r>
            <a:r>
              <a:rPr lang="en-US" altLang="ko-KR" dirty="0" err="1" smtClean="0">
                <a:latin typeface="Times New Roman" pitchFamily="18" charset="0"/>
                <a:cs typeface="Times New Roman" pitchFamily="18" charset="0"/>
              </a:rPr>
              <a:t>WiFi</a:t>
            </a:r>
            <a:r>
              <a:rPr lang="en-US" altLang="ko-KR" dirty="0" smtClean="0">
                <a:latin typeface="Times New Roman" pitchFamily="18" charset="0"/>
                <a:cs typeface="Times New Roman" pitchFamily="18" charset="0"/>
              </a:rPr>
              <a:t> traffic</a:t>
            </a:r>
            <a:r>
              <a:rPr lang="en-US" altLang="ko-KR" baseline="0" dirty="0" smtClean="0">
                <a:latin typeface="Times New Roman" pitchFamily="18" charset="0"/>
                <a:cs typeface="Times New Roman" pitchFamily="18" charset="0"/>
              </a:rPr>
              <a:t> r</a:t>
            </a:r>
            <a:r>
              <a:rPr lang="en-US" altLang="ko-KR" dirty="0" smtClean="0">
                <a:latin typeface="Times New Roman" pitchFamily="18" charset="0"/>
                <a:cs typeface="Times New Roman" pitchFamily="18" charset="0"/>
              </a:rPr>
              <a:t>esults from the increase of Mobile Stations (MS) and dense deployment of Wi-Fi Access Points (AP).</a:t>
            </a:r>
          </a:p>
          <a:p>
            <a:pPr lvl="1" algn="just"/>
            <a:r>
              <a:rPr lang="en-US" altLang="ko-KR" dirty="0" smtClean="0">
                <a:latin typeface="Times New Roman" pitchFamily="18" charset="0"/>
                <a:cs typeface="Times New Roman" pitchFamily="18" charset="0"/>
              </a:rPr>
              <a:t>According</a:t>
            </a:r>
            <a:r>
              <a:rPr lang="en-US" altLang="ko-KR" baseline="0" dirty="0" smtClean="0">
                <a:latin typeface="Times New Roman" pitchFamily="18" charset="0"/>
                <a:cs typeface="Times New Roman" pitchFamily="18" charset="0"/>
              </a:rPr>
              <a:t> to the report, the total public Wi-Fi hotspots will grow sevenfold from 2015 to 2020, that is, from 64.2 million in 2015 to 432.5 million by 2020.</a:t>
            </a:r>
            <a:endParaRPr lang="en-US" altLang="ko-KR" dirty="0" smtClean="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r>
              <a:rPr lang="en-US" altLang="ko-KR" dirty="0" smtClean="0">
                <a:latin typeface="Times New Roman" pitchFamily="18" charset="0"/>
                <a:cs typeface="Times New Roman" pitchFamily="18" charset="0"/>
              </a:rPr>
              <a:t>In case of Wi-Fi home spots, it will grow 56.6 million in 2015 to 423.2 million by 2020.</a:t>
            </a:r>
          </a:p>
          <a:p>
            <a:pPr lvl="1" algn="just"/>
            <a:endParaRPr lang="en-US" altLang="ko-KR" dirty="0" smtClean="0">
              <a:latin typeface="Times New Roman" pitchFamily="18" charset="0"/>
              <a:cs typeface="Times New Roman" pitchFamily="18" charset="0"/>
            </a:endParaRPr>
          </a:p>
          <a:p>
            <a:pPr lvl="1" algn="just"/>
            <a:r>
              <a:rPr lang="en-US" altLang="ko-KR" dirty="0" smtClean="0">
                <a:latin typeface="Times New Roman" pitchFamily="18" charset="0"/>
                <a:cs typeface="Times New Roman" pitchFamily="18" charset="0"/>
              </a:rPr>
              <a:t>However, the number of wireless channels is limited !!! </a:t>
            </a:r>
            <a:r>
              <a:rPr lang="en-US" altLang="ko-KR" baseline="0" dirty="0" smtClean="0">
                <a:latin typeface="Times New Roman" pitchFamily="18" charset="0"/>
                <a:cs typeface="Times New Roman" pitchFamily="18" charset="0"/>
              </a:rPr>
              <a:t> </a:t>
            </a:r>
            <a:r>
              <a:rPr lang="en-US" altLang="ko-KR" dirty="0" smtClean="0">
                <a:latin typeface="Times New Roman" pitchFamily="18" charset="0"/>
                <a:cs typeface="Times New Roman" pitchFamily="18" charset="0"/>
              </a:rPr>
              <a:t>Lead to more co-channel interferences and lower system throughput.</a:t>
            </a:r>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5</a:t>
            </a:fld>
            <a:endParaRPr lang="en-US"/>
          </a:p>
        </p:txBody>
      </p:sp>
    </p:spTree>
    <p:extLst>
      <p:ext uri="{BB962C8B-B14F-4D97-AF65-F5344CB8AC3E}">
        <p14:creationId xmlns:p14="http://schemas.microsoft.com/office/powerpoint/2010/main" val="616834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To optimize the performance of Wi-Fi networks, many works have been proposed, such as:</a:t>
            </a:r>
          </a:p>
          <a:p>
            <a:pPr marL="171450" indent="-171450">
              <a:buFont typeface="Arial" panose="020B0604020202020204" pitchFamily="34" charset="0"/>
              <a:buChar char="•"/>
            </a:pPr>
            <a:r>
              <a:rPr lang="en-US" baseline="0" dirty="0" smtClean="0"/>
              <a:t>Applying channel assignment to mitigate co-channel interference between adjacent APs;</a:t>
            </a:r>
          </a:p>
          <a:p>
            <a:pPr marL="171450" indent="-171450">
              <a:buFont typeface="Arial" panose="020B0604020202020204" pitchFamily="34" charset="0"/>
              <a:buChar char="•"/>
            </a:pPr>
            <a:r>
              <a:rPr lang="en-US" baseline="0" dirty="0" smtClean="0"/>
              <a:t>Controlling transmit power to adjust the interference range of mobile stations;</a:t>
            </a:r>
          </a:p>
          <a:p>
            <a:pPr marL="171450" indent="-171450">
              <a:buFont typeface="Arial" panose="020B0604020202020204" pitchFamily="34" charset="0"/>
              <a:buChar char="•"/>
            </a:pPr>
            <a:r>
              <a:rPr lang="en-US" baseline="0" dirty="0" smtClean="0"/>
              <a:t>Or using centralized system to schedule packet transmissions.</a:t>
            </a:r>
          </a:p>
          <a:p>
            <a:endParaRPr lang="en-US" baseline="0" dirty="0" smtClean="0"/>
          </a:p>
          <a:p>
            <a:r>
              <a:rPr lang="en-US" baseline="0" dirty="0" smtClean="0"/>
              <a:t>All these works assume the existence of an accurate data structure to provide the information of the interference relations between wireless links.</a:t>
            </a:r>
          </a:p>
          <a:p>
            <a:r>
              <a:rPr lang="en-US" baseline="0" dirty="0" smtClean="0"/>
              <a:t>Such a data structure is known as the conflict graph.</a:t>
            </a:r>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6</a:t>
            </a:fld>
            <a:endParaRPr lang="en-US"/>
          </a:p>
        </p:txBody>
      </p:sp>
    </p:spTree>
    <p:extLst>
      <p:ext uri="{BB962C8B-B14F-4D97-AF65-F5344CB8AC3E}">
        <p14:creationId xmlns:p14="http://schemas.microsoft.com/office/powerpoint/2010/main" val="224265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7</a:t>
            </a:fld>
            <a:endParaRPr lang="en-US"/>
          </a:p>
        </p:txBody>
      </p:sp>
    </p:spTree>
    <p:extLst>
      <p:ext uri="{BB962C8B-B14F-4D97-AF65-F5344CB8AC3E}">
        <p14:creationId xmlns:p14="http://schemas.microsoft.com/office/powerpoint/2010/main" val="376406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dirty="0" smtClean="0"/>
              <a:t>The</a:t>
            </a:r>
            <a:r>
              <a:rPr lang="en-US" baseline="0" dirty="0" smtClean="0"/>
              <a:t> active methods to construct the conflict graph are applying active probing signal.</a:t>
            </a:r>
          </a:p>
          <a:p>
            <a:r>
              <a:rPr lang="en-US" baseline="0" dirty="0" smtClean="0"/>
              <a:t>Examples such as the interference maps, and the micro-probing.</a:t>
            </a:r>
          </a:p>
          <a:p>
            <a:r>
              <a:rPr lang="en-US" baseline="0" dirty="0" smtClean="0"/>
              <a:t>For the active methods, they are accurate in identifying the interference. But their require large measurement and computing overheads, and thus, they are not efficient in dynamic environment,</a:t>
            </a:r>
          </a:p>
          <a:p>
            <a:r>
              <a:rPr lang="en-US" baseline="0" dirty="0" smtClean="0"/>
              <a:t>In which, the network topology changes will fast.</a:t>
            </a:r>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8</a:t>
            </a:fld>
            <a:endParaRPr lang="en-US"/>
          </a:p>
        </p:txBody>
      </p:sp>
    </p:spTree>
    <p:extLst>
      <p:ext uri="{BB962C8B-B14F-4D97-AF65-F5344CB8AC3E}">
        <p14:creationId xmlns:p14="http://schemas.microsoft.com/office/powerpoint/2010/main" val="385795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835025" lvl="1" indent="-457200" algn="just"/>
            <a:r>
              <a:rPr lang="en-US" altLang="zh-CN" baseline="0" dirty="0" smtClean="0"/>
              <a:t>For the passive interference estimation method, </a:t>
            </a:r>
            <a:r>
              <a:rPr lang="en-US" altLang="zh-CN" baseline="0" dirty="0" smtClean="0">
                <a:latin typeface="Times New Roman" pitchFamily="18" charset="0"/>
                <a:cs typeface="Times New Roman" pitchFamily="18" charset="0"/>
              </a:rPr>
              <a:t>the</a:t>
            </a:r>
            <a:r>
              <a:rPr lang="en-US" altLang="ko-KR" dirty="0" smtClean="0">
                <a:latin typeface="Times New Roman" pitchFamily="18" charset="0"/>
                <a:cs typeface="Times New Roman" pitchFamily="18" charset="0"/>
              </a:rPr>
              <a:t> centralized system infers the interference relationship across the entire WLAN using the data traces collected at</a:t>
            </a:r>
            <a:r>
              <a:rPr lang="en-US" altLang="ko-KR" baseline="0" dirty="0" smtClean="0">
                <a:latin typeface="Times New Roman" pitchFamily="18" charset="0"/>
                <a:cs typeface="Times New Roman" pitchFamily="18" charset="0"/>
              </a:rPr>
              <a:t> </a:t>
            </a:r>
            <a:r>
              <a:rPr lang="en-US" altLang="ko-KR" dirty="0" smtClean="0">
                <a:latin typeface="Times New Roman" pitchFamily="18" charset="0"/>
                <a:cs typeface="Times New Roman" pitchFamily="18" charset="0"/>
              </a:rPr>
              <a:t>different APs.</a:t>
            </a:r>
          </a:p>
          <a:p>
            <a:pPr marL="835025" lvl="1" indent="-457200" algn="just"/>
            <a:endParaRPr lang="en-US" altLang="ko-KR" dirty="0" smtClean="0">
              <a:latin typeface="Times New Roman" pitchFamily="18" charset="0"/>
              <a:cs typeface="Times New Roman" pitchFamily="18" charset="0"/>
            </a:endParaRPr>
          </a:p>
          <a:p>
            <a:pPr marL="835025" lvl="1" indent="-457200" algn="just"/>
            <a:r>
              <a:rPr lang="en-US" altLang="ko-KR" dirty="0" smtClean="0">
                <a:latin typeface="Times New Roman" pitchFamily="18" charset="0"/>
                <a:cs typeface="Times New Roman" pitchFamily="18" charset="0"/>
              </a:rPr>
              <a:t>The packet trace includes</a:t>
            </a:r>
            <a:r>
              <a:rPr lang="en-US" altLang="ko-KR" baseline="0" dirty="0" smtClean="0">
                <a:latin typeface="Times New Roman" pitchFamily="18" charset="0"/>
                <a:cs typeface="Times New Roman" pitchFamily="18" charset="0"/>
              </a:rPr>
              <a:t> the packet transmission information and use those information to estimate the link interference ratio, LIR.</a:t>
            </a:r>
          </a:p>
          <a:p>
            <a:pPr marL="835025" lvl="1" indent="-457200" algn="just"/>
            <a:endParaRPr lang="en-US" altLang="ko-KR" baseline="0" dirty="0" smtClean="0">
              <a:latin typeface="Times New Roman" pitchFamily="18" charset="0"/>
              <a:cs typeface="Times New Roman" pitchFamily="18" charset="0"/>
            </a:endParaRPr>
          </a:p>
          <a:p>
            <a:pPr marL="835025" lvl="1" indent="-457200" algn="just"/>
            <a:r>
              <a:rPr lang="en-US" altLang="ko-KR" baseline="0" dirty="0" smtClean="0">
                <a:latin typeface="Times New Roman" pitchFamily="18" charset="0"/>
                <a:cs typeface="Times New Roman" pitchFamily="18" charset="0"/>
              </a:rPr>
              <a:t>LIR, is the ratio of transmission performance when two links transmit together, to the performance when they transmit individually. It ranges from 0 to 1:</a:t>
            </a:r>
          </a:p>
          <a:p>
            <a:pPr marL="835025" lvl="1" indent="-457200" algn="just"/>
            <a:r>
              <a:rPr lang="en-US" altLang="ko-KR" baseline="0" dirty="0" smtClean="0">
                <a:latin typeface="Times New Roman" pitchFamily="18" charset="0"/>
                <a:cs typeface="Times New Roman" pitchFamily="18" charset="0"/>
              </a:rPr>
              <a:t>LIR equals to 1, indicates the two links do not interfere. While, LIR equals to 0 indicates heavy interference.</a:t>
            </a:r>
            <a:endParaRPr lang="en-US" altLang="ko-KR" dirty="0" smtClean="0">
              <a:latin typeface="Times New Roman" pitchFamily="18" charset="0"/>
              <a:cs typeface="Times New Roman" pitchFamily="18" charset="0"/>
            </a:endParaRPr>
          </a:p>
          <a:p>
            <a:endParaRPr lang="en-US" altLang="zh-CN" baseline="0" dirty="0" smtClean="0"/>
          </a:p>
          <a:p>
            <a:endParaRPr lang="en-US" dirty="0"/>
          </a:p>
        </p:txBody>
      </p:sp>
      <p:sp>
        <p:nvSpPr>
          <p:cNvPr id="4" name="灯片编号占位符 3"/>
          <p:cNvSpPr>
            <a:spLocks noGrp="1"/>
          </p:cNvSpPr>
          <p:nvPr>
            <p:ph type="sldNum" sz="quarter" idx="10"/>
          </p:nvPr>
        </p:nvSpPr>
        <p:spPr/>
        <p:txBody>
          <a:bodyPr/>
          <a:lstStyle/>
          <a:p>
            <a:pPr>
              <a:defRPr/>
            </a:pPr>
            <a:fld id="{035D2827-0ADD-4E20-AF40-16AE7BEF89A8}" type="slidenum">
              <a:rPr lang="en-US" smtClean="0"/>
              <a:pPr>
                <a:defRPr/>
              </a:pPr>
              <a:t>9</a:t>
            </a:fld>
            <a:endParaRPr lang="en-US"/>
          </a:p>
        </p:txBody>
      </p:sp>
    </p:spTree>
    <p:extLst>
      <p:ext uri="{BB962C8B-B14F-4D97-AF65-F5344CB8AC3E}">
        <p14:creationId xmlns:p14="http://schemas.microsoft.com/office/powerpoint/2010/main" val="815956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Page">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50877878"/>
              </p:ext>
            </p:extLst>
          </p:nvPr>
        </p:nvGraphicFramePr>
        <p:xfrm>
          <a:off x="0" y="1828800"/>
          <a:ext cx="9372600" cy="38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txBox="1">
            <a:spLocks/>
          </p:cNvSpPr>
          <p:nvPr userDrawn="1"/>
        </p:nvSpPr>
        <p:spPr>
          <a:xfrm>
            <a:off x="2209800" y="2882900"/>
            <a:ext cx="5791200" cy="355600"/>
          </a:xfrm>
          <a:prstGeom prst="rect">
            <a:avLst/>
          </a:prstGeom>
        </p:spPr>
        <p:txBody>
          <a:bodyPr/>
          <a:lstStyle>
            <a:lvl1pPr eaLnBrk="0" hangingPunct="0">
              <a:defRPr sz="2400">
                <a:solidFill>
                  <a:schemeClr val="tx1"/>
                </a:solidFill>
                <a:latin typeface="Arial" pitchFamily="34" charset="0"/>
                <a:ea typeface="ＭＳ Ｐゴシック" pitchFamily="34" charset="-128"/>
              </a:defRPr>
            </a:lvl1pPr>
            <a:lvl2pPr marL="37931725" indent="-37474525" eaLnBrk="0" hangingPunct="0">
              <a:defRPr sz="2400">
                <a:solidFill>
                  <a:schemeClr val="tx1"/>
                </a:solidFill>
                <a:latin typeface="Arial" pitchFamily="34" charset="0"/>
                <a:ea typeface="ＭＳ Ｐゴシック" pitchFamily="34" charset="-128"/>
              </a:defRPr>
            </a:lvl2pPr>
            <a:lvl3pPr eaLnBrk="0" hangingPunct="0">
              <a:defRPr sz="2400">
                <a:solidFill>
                  <a:schemeClr val="tx1"/>
                </a:solidFill>
                <a:latin typeface="Arial" pitchFamily="34" charset="0"/>
                <a:ea typeface="ＭＳ Ｐゴシック" pitchFamily="34" charset="-128"/>
              </a:defRPr>
            </a:lvl3pPr>
            <a:lvl4pPr eaLnBrk="0" hangingPunct="0">
              <a:defRPr sz="2400">
                <a:solidFill>
                  <a:schemeClr val="tx1"/>
                </a:solidFill>
                <a:latin typeface="Arial" pitchFamily="34" charset="0"/>
                <a:ea typeface="ＭＳ Ｐゴシック" pitchFamily="34" charset="-128"/>
              </a:defRPr>
            </a:lvl4pPr>
            <a:lvl5pPr eaLnBrk="0" hangingPunct="0">
              <a:defRPr sz="2400">
                <a:solidFill>
                  <a:schemeClr val="tx1"/>
                </a:solidFill>
                <a:latin typeface="Arial" pitchFamily="34" charset="0"/>
                <a:ea typeface="ＭＳ Ｐゴシック" pitchFamily="34" charset="-128"/>
              </a:defRPr>
            </a:lvl5pPr>
            <a:lvl6pPr marL="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9144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1371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18288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endParaRPr lang="en-AU" sz="1600" dirty="0" smtClean="0">
              <a:latin typeface="Sommet" charset="0"/>
            </a:endParaRPr>
          </a:p>
        </p:txBody>
      </p:sp>
      <p:sp>
        <p:nvSpPr>
          <p:cNvPr id="6" name="Title 1"/>
          <p:cNvSpPr>
            <a:spLocks noGrp="1"/>
          </p:cNvSpPr>
          <p:nvPr>
            <p:ph type="title"/>
          </p:nvPr>
        </p:nvSpPr>
        <p:spPr>
          <a:xfrm>
            <a:off x="2209800" y="584363"/>
            <a:ext cx="5791200" cy="660073"/>
          </a:xfrm>
          <a:prstGeom prst="rect">
            <a:avLst/>
          </a:prstGeom>
        </p:spPr>
        <p:txBody>
          <a:bodyPr/>
          <a:lstStyle>
            <a:lvl1pPr algn="l">
              <a:defRPr sz="3000" baseline="0">
                <a:latin typeface="Sommet" pitchFamily="50" charset="0"/>
              </a:defRPr>
            </a:lvl1pPr>
          </a:lstStyle>
          <a:p>
            <a:r>
              <a:rPr lang="en-AU" dirty="0" smtClean="0"/>
              <a:t>Click to edit Master title style</a:t>
            </a:r>
            <a:endParaRPr lang="en-AU" dirty="0"/>
          </a:p>
        </p:txBody>
      </p:sp>
      <p:sp>
        <p:nvSpPr>
          <p:cNvPr id="9" name="Rectangle 8"/>
          <p:cNvSpPr>
            <a:spLocks noChangeArrowheads="1"/>
          </p:cNvSpPr>
          <p:nvPr userDrawn="1"/>
        </p:nvSpPr>
        <p:spPr bwMode="auto">
          <a:xfrm>
            <a:off x="197636" y="2109415"/>
            <a:ext cx="8686800" cy="100013"/>
          </a:xfrm>
          <a:prstGeom prst="rect">
            <a:avLst/>
          </a:prstGeom>
          <a:gradFill rotWithShape="0">
            <a:gsLst>
              <a:gs pos="56000">
                <a:srgbClr val="00B0F0"/>
              </a:gs>
              <a:gs pos="0">
                <a:srgbClr val="0070C0"/>
              </a:gs>
              <a:gs pos="100000">
                <a:schemeClr val="bg1"/>
              </a:gs>
            </a:gsLst>
            <a:lin ang="0" scaled="1"/>
          </a:gradFill>
          <a:ln w="9525">
            <a:noFill/>
            <a:miter lim="800000"/>
            <a:headEnd/>
            <a:tailEnd/>
          </a:ln>
        </p:spPr>
        <p:txBody>
          <a:bodyPr wrap="none" anchor="ctr"/>
          <a:lstStyle/>
          <a:p>
            <a:pPr eaLnBrk="0" hangingPunct="0">
              <a:defRPr/>
            </a:pPr>
            <a:endParaRPr lang="ko-KR" altLang="en-US" sz="1200" b="1">
              <a:solidFill>
                <a:srgbClr val="000000"/>
              </a:solidFill>
              <a:latin typeface="Book Antiqua" pitchFamily="18" charset="0"/>
              <a:ea typeface="굴림체" pitchFamily="49" charset="-127"/>
            </a:endParaRPr>
          </a:p>
        </p:txBody>
      </p:sp>
    </p:spTree>
    <p:extLst>
      <p:ext uri="{BB962C8B-B14F-4D97-AF65-F5344CB8AC3E}">
        <p14:creationId xmlns:p14="http://schemas.microsoft.com/office/powerpoint/2010/main" val="993303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Rectangle 8"/>
          <p:cNvSpPr>
            <a:spLocks noChangeArrowheads="1"/>
          </p:cNvSpPr>
          <p:nvPr userDrawn="1"/>
        </p:nvSpPr>
        <p:spPr bwMode="auto">
          <a:xfrm>
            <a:off x="0" y="5449788"/>
            <a:ext cx="9144000" cy="287802"/>
          </a:xfrm>
          <a:prstGeom prst="rect">
            <a:avLst/>
          </a:prstGeom>
          <a:gradFill rotWithShape="0">
            <a:gsLst>
              <a:gs pos="56000">
                <a:srgbClr val="00B0F0"/>
              </a:gs>
              <a:gs pos="0">
                <a:srgbClr val="0070C0"/>
              </a:gs>
              <a:gs pos="100000">
                <a:schemeClr val="bg1"/>
              </a:gs>
            </a:gsLst>
            <a:lin ang="0" scaled="1"/>
          </a:gradFill>
          <a:ln w="9525">
            <a:noFill/>
            <a:miter lim="800000"/>
            <a:headEnd/>
            <a:tailEnd/>
          </a:ln>
        </p:spPr>
        <p:txBody>
          <a:bodyPr wrap="none" anchor="ctr"/>
          <a:lstStyle/>
          <a:p>
            <a:pPr eaLnBrk="0" hangingPunct="0">
              <a:defRPr/>
            </a:pPr>
            <a:endParaRPr lang="ko-KR" altLang="en-US" sz="1200" b="1">
              <a:solidFill>
                <a:srgbClr val="000000"/>
              </a:solidFill>
              <a:latin typeface="Book Antiqua" pitchFamily="18" charset="0"/>
              <a:ea typeface="굴림체" pitchFamily="49" charset="-127"/>
            </a:endParaRPr>
          </a:p>
        </p:txBody>
      </p:sp>
      <p:sp>
        <p:nvSpPr>
          <p:cNvPr id="2" name="Title 1"/>
          <p:cNvSpPr>
            <a:spLocks noGrp="1"/>
          </p:cNvSpPr>
          <p:nvPr>
            <p:ph type="title"/>
          </p:nvPr>
        </p:nvSpPr>
        <p:spPr>
          <a:xfrm>
            <a:off x="457200" y="397227"/>
            <a:ext cx="8229600" cy="660073"/>
          </a:xfrm>
          <a:prstGeom prst="rect">
            <a:avLst/>
          </a:prstGeom>
        </p:spPr>
        <p:txBody>
          <a:bodyPr/>
          <a:lstStyle>
            <a:lvl1pPr algn="l">
              <a:defRPr sz="3000" baseline="0">
                <a:latin typeface="Sommet" pitchFamily="50" charset="0"/>
              </a:defRPr>
            </a:lvl1pPr>
          </a:lstStyle>
          <a:p>
            <a:r>
              <a:rPr lang="en-US" dirty="0" smtClean="0"/>
              <a:t>Click to edit Master title style</a:t>
            </a:r>
            <a:endParaRPr lang="en-AU" dirty="0"/>
          </a:p>
        </p:txBody>
      </p:sp>
      <p:sp>
        <p:nvSpPr>
          <p:cNvPr id="16" name="Content Placeholder 2"/>
          <p:cNvSpPr>
            <a:spLocks noGrp="1"/>
          </p:cNvSpPr>
          <p:nvPr>
            <p:ph sz="half" idx="1"/>
          </p:nvPr>
        </p:nvSpPr>
        <p:spPr>
          <a:xfrm>
            <a:off x="457200" y="1246105"/>
            <a:ext cx="4038600" cy="3591616"/>
          </a:xfrm>
          <a:prstGeom prst="rect">
            <a:avLst/>
          </a:prstGeom>
        </p:spPr>
        <p:txBody>
          <a:bodyPr/>
          <a:lstStyle>
            <a:lvl1pPr>
              <a:defRPr sz="2000" b="0" i="0">
                <a:solidFill>
                  <a:schemeClr val="tx1"/>
                </a:solidFill>
                <a:latin typeface="Arial" panose="020B0604020202020204" pitchFamily="34" charset="0"/>
                <a:cs typeface="Arial" panose="020B0604020202020204" pitchFamily="34" charset="0"/>
              </a:defRPr>
            </a:lvl1pPr>
            <a:lvl2pPr>
              <a:defRPr sz="1800" b="0" i="0">
                <a:solidFill>
                  <a:schemeClr val="tx1"/>
                </a:solidFill>
                <a:latin typeface="Arial" panose="020B0604020202020204" pitchFamily="34" charset="0"/>
                <a:cs typeface="Arial" panose="020B0604020202020204" pitchFamily="34" charset="0"/>
              </a:defRPr>
            </a:lvl2pPr>
            <a:lvl3pPr>
              <a:defRPr sz="1600" b="0" i="0">
                <a:solidFill>
                  <a:schemeClr val="tx1"/>
                </a:solidFill>
                <a:latin typeface="Arial" panose="020B0604020202020204" pitchFamily="34" charset="0"/>
                <a:cs typeface="Arial" panose="020B0604020202020204" pitchFamily="34" charset="0"/>
              </a:defRPr>
            </a:lvl3pPr>
            <a:lvl4pPr>
              <a:defRPr sz="1400" b="0" i="0">
                <a:solidFill>
                  <a:schemeClr val="tx1"/>
                </a:solidFill>
                <a:latin typeface="Arial" panose="020B0604020202020204" pitchFamily="34" charset="0"/>
                <a:cs typeface="Arial" panose="020B0604020202020204" pitchFamily="34" charset="0"/>
              </a:defRPr>
            </a:lvl4pPr>
            <a:lvl5pPr>
              <a:defRPr sz="1400" b="0" i="0">
                <a:solidFill>
                  <a:schemeClr val="tx1"/>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17" name="Content Placeholder 2"/>
          <p:cNvSpPr>
            <a:spLocks noGrp="1"/>
          </p:cNvSpPr>
          <p:nvPr>
            <p:ph sz="half" idx="10"/>
          </p:nvPr>
        </p:nvSpPr>
        <p:spPr>
          <a:xfrm>
            <a:off x="4648200" y="1257300"/>
            <a:ext cx="4038600" cy="3591616"/>
          </a:xfrm>
          <a:prstGeom prst="rect">
            <a:avLst/>
          </a:prstGeom>
        </p:spPr>
        <p:txBody>
          <a:bodyPr/>
          <a:lstStyle>
            <a:lvl1pPr>
              <a:defRPr sz="2000" b="0" i="0">
                <a:solidFill>
                  <a:srgbClr val="000000"/>
                </a:solidFill>
                <a:latin typeface="Arial" panose="020B0604020202020204" pitchFamily="34" charset="0"/>
                <a:cs typeface="Arial" panose="020B0604020202020204" pitchFamily="34" charset="0"/>
              </a:defRPr>
            </a:lvl1pPr>
            <a:lvl2pPr>
              <a:defRPr sz="1800" b="0" i="0">
                <a:solidFill>
                  <a:srgbClr val="000000"/>
                </a:solidFill>
                <a:latin typeface="Arial" panose="020B0604020202020204" pitchFamily="34" charset="0"/>
                <a:cs typeface="Arial" panose="020B0604020202020204" pitchFamily="34" charset="0"/>
              </a:defRPr>
            </a:lvl2pPr>
            <a:lvl3pPr>
              <a:defRPr sz="1600" b="0" i="0">
                <a:solidFill>
                  <a:srgbClr val="000000"/>
                </a:solidFill>
                <a:latin typeface="Arial" panose="020B0604020202020204" pitchFamily="34" charset="0"/>
                <a:cs typeface="Arial" panose="020B0604020202020204" pitchFamily="34" charset="0"/>
              </a:defRPr>
            </a:lvl3pPr>
            <a:lvl4pPr>
              <a:defRPr sz="1400" b="0" i="0">
                <a:solidFill>
                  <a:srgbClr val="000000"/>
                </a:solidFill>
                <a:latin typeface="Arial" panose="020B0604020202020204" pitchFamily="34" charset="0"/>
                <a:cs typeface="Arial" panose="020B0604020202020204" pitchFamily="34" charset="0"/>
              </a:defRPr>
            </a:lvl4pPr>
            <a:lvl5pPr>
              <a:defRPr sz="1400" b="0" i="0">
                <a:solidFill>
                  <a:srgbClr val="000000"/>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TextBox 3"/>
          <p:cNvSpPr txBox="1"/>
          <p:nvPr userDrawn="1"/>
        </p:nvSpPr>
        <p:spPr>
          <a:xfrm>
            <a:off x="4481512" y="5449788"/>
            <a:ext cx="504056" cy="26930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fld id="{8BAAC1DE-3E67-4602-9A74-96BB20163258}" type="slidenum">
              <a:rPr kumimoji="0" lang="en-US" sz="1150" b="1" i="0" u="none" strike="noStrike" kern="1200" cap="none" spc="0" normalizeH="0" baseline="0" noProof="0" smtClean="0">
                <a:ln>
                  <a:noFill/>
                </a:ln>
                <a:solidFill>
                  <a:schemeClr val="tx1"/>
                </a:solidFill>
                <a:effectLst/>
                <a:uLnTx/>
                <a:uFillTx/>
                <a:latin typeface="Sommet bold"/>
                <a:ea typeface="+mn-ea"/>
                <a:cs typeface="+mn-cs"/>
              </a:rPr>
              <a:t>‹#›</a:t>
            </a:fld>
            <a:endParaRPr kumimoji="0" lang="en-US" sz="1150" b="1" i="0" u="none" strike="noStrike" kern="1200" cap="none" spc="0" normalizeH="0" baseline="0" noProof="0" dirty="0" smtClean="0">
              <a:ln>
                <a:noFill/>
              </a:ln>
              <a:solidFill>
                <a:schemeClr val="tx1"/>
              </a:solidFill>
              <a:effectLst/>
              <a:uLnTx/>
              <a:uFillTx/>
              <a:latin typeface="Sommet bold"/>
              <a:ea typeface="+mn-ea"/>
              <a:cs typeface="+mn-cs"/>
            </a:endParaRPr>
          </a:p>
        </p:txBody>
      </p:sp>
      <p:pic>
        <p:nvPicPr>
          <p:cNvPr id="2050" name="Picture 2" descr="http://www.dtu.dk/-/media/DTUdk/Samarbejde/International-samarbejde/logoKAIST1.ashx"/>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299552" y="5449788"/>
            <a:ext cx="844448" cy="27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12700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0" r:id="rId1"/>
    <p:sldLayoutId id="2147483821" r:id="rId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ＭＳ Ｐゴシック" pitchFamily="34" charset="-128"/>
          <a:cs typeface="+mj-cs"/>
        </a:defRPr>
      </a:lvl1pPr>
      <a:lvl2pPr algn="ctr" rtl="0" eaLnBrk="0" fontAlgn="base" hangingPunct="0">
        <a:spcBef>
          <a:spcPct val="0"/>
        </a:spcBef>
        <a:spcAft>
          <a:spcPct val="0"/>
        </a:spcAft>
        <a:defRPr sz="4400">
          <a:solidFill>
            <a:schemeClr val="tx1"/>
          </a:solidFill>
          <a:latin typeface="Sommet" pitchFamily="50" charset="0"/>
          <a:ea typeface="ＭＳ Ｐゴシック" pitchFamily="34" charset="-128"/>
        </a:defRPr>
      </a:lvl2pPr>
      <a:lvl3pPr algn="ctr" rtl="0" eaLnBrk="0" fontAlgn="base" hangingPunct="0">
        <a:spcBef>
          <a:spcPct val="0"/>
        </a:spcBef>
        <a:spcAft>
          <a:spcPct val="0"/>
        </a:spcAft>
        <a:defRPr sz="4400">
          <a:solidFill>
            <a:schemeClr val="tx1"/>
          </a:solidFill>
          <a:latin typeface="Sommet" pitchFamily="50" charset="0"/>
          <a:ea typeface="ＭＳ Ｐゴシック" pitchFamily="34" charset="-128"/>
        </a:defRPr>
      </a:lvl3pPr>
      <a:lvl4pPr algn="ctr" rtl="0" eaLnBrk="0" fontAlgn="base" hangingPunct="0">
        <a:spcBef>
          <a:spcPct val="0"/>
        </a:spcBef>
        <a:spcAft>
          <a:spcPct val="0"/>
        </a:spcAft>
        <a:defRPr sz="4400">
          <a:solidFill>
            <a:schemeClr val="tx1"/>
          </a:solidFill>
          <a:latin typeface="Sommet" pitchFamily="50" charset="0"/>
          <a:ea typeface="ＭＳ Ｐゴシック" pitchFamily="34" charset="-128"/>
        </a:defRPr>
      </a:lvl4pPr>
      <a:lvl5pPr algn="ctr" rtl="0" eaLnBrk="0" fontAlgn="base" hangingPunct="0">
        <a:spcBef>
          <a:spcPct val="0"/>
        </a:spcBef>
        <a:spcAft>
          <a:spcPct val="0"/>
        </a:spcAft>
        <a:defRPr sz="4400">
          <a:solidFill>
            <a:schemeClr val="tx1"/>
          </a:solidFill>
          <a:latin typeface="Sommet" pitchFamily="50" charset="0"/>
          <a:ea typeface="ＭＳ Ｐゴシック" pitchFamily="34" charset="-128"/>
        </a:defRPr>
      </a:lvl5pPr>
      <a:lvl6pPr marL="457200" algn="ctr" rtl="0" eaLnBrk="1" fontAlgn="base" hangingPunct="1">
        <a:spcBef>
          <a:spcPct val="0"/>
        </a:spcBef>
        <a:spcAft>
          <a:spcPct val="0"/>
        </a:spcAft>
        <a:defRPr sz="4400">
          <a:solidFill>
            <a:schemeClr val="tx1"/>
          </a:solidFill>
          <a:latin typeface="Sommet" pitchFamily="50" charset="0"/>
        </a:defRPr>
      </a:lvl6pPr>
      <a:lvl7pPr marL="914400" algn="ctr" rtl="0" eaLnBrk="1" fontAlgn="base" hangingPunct="1">
        <a:spcBef>
          <a:spcPct val="0"/>
        </a:spcBef>
        <a:spcAft>
          <a:spcPct val="0"/>
        </a:spcAft>
        <a:defRPr sz="4400">
          <a:solidFill>
            <a:schemeClr val="tx1"/>
          </a:solidFill>
          <a:latin typeface="Sommet" pitchFamily="50" charset="0"/>
        </a:defRPr>
      </a:lvl7pPr>
      <a:lvl8pPr marL="1371600" algn="ctr" rtl="0" eaLnBrk="1" fontAlgn="base" hangingPunct="1">
        <a:spcBef>
          <a:spcPct val="0"/>
        </a:spcBef>
        <a:spcAft>
          <a:spcPct val="0"/>
        </a:spcAft>
        <a:defRPr sz="4400">
          <a:solidFill>
            <a:schemeClr val="tx1"/>
          </a:solidFill>
          <a:latin typeface="Sommet" pitchFamily="50" charset="0"/>
        </a:defRPr>
      </a:lvl8pPr>
      <a:lvl9pPr marL="1828800" algn="ctr" rtl="0" eaLnBrk="1" fontAlgn="base" hangingPunct="1">
        <a:spcBef>
          <a:spcPct val="0"/>
        </a:spcBef>
        <a:spcAft>
          <a:spcPct val="0"/>
        </a:spcAft>
        <a:defRPr sz="4400">
          <a:solidFill>
            <a:schemeClr val="tx1"/>
          </a:solidFill>
          <a:latin typeface="Sommet" pitchFamily="50"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pitchFamily="34" charset="-128"/>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pitchFamily="34" charset="-128"/>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8" Type="http://schemas.openxmlformats.org/officeDocument/2006/relationships/oleObject" Target="file:///D:\Users\harrison\Desktop\Thesis%20Writing\example.vsd\Drawing\~&#39029;-1\Sheet.148" TargetMode="External"/><Relationship Id="rId3" Type="http://schemas.openxmlformats.org/officeDocument/2006/relationships/slideLayout" Target="../slideLayouts/slideLayout2.xml"/><Relationship Id="rId7" Type="http://schemas.openxmlformats.org/officeDocument/2006/relationships/image" Target="../media/image14.emf"/><Relationship Id="rId2" Type="http://schemas.openxmlformats.org/officeDocument/2006/relationships/tags" Target="../tags/tag14.xml"/><Relationship Id="rId1" Type="http://schemas.openxmlformats.org/officeDocument/2006/relationships/vmlDrawing" Target="../drawings/vmlDrawing1.vml"/><Relationship Id="rId6" Type="http://schemas.openxmlformats.org/officeDocument/2006/relationships/oleObject" Target="file:///D:\Users\harrison\Desktop\Thesis%20Writing\example.vsd\Drawing\~&#39029;-1\Sheet.147" TargetMode="External"/><Relationship Id="rId11" Type="http://schemas.openxmlformats.org/officeDocument/2006/relationships/image" Target="../media/image16.emf"/><Relationship Id="rId5" Type="http://schemas.openxmlformats.org/officeDocument/2006/relationships/image" Target="../media/image17.png"/><Relationship Id="rId10" Type="http://schemas.openxmlformats.org/officeDocument/2006/relationships/oleObject" Target="file:///D:\Users\harrison\Desktop\Thesis%20Writing\example.vsd\Drawing\~&#39029;-1\Sheet.149" TargetMode="External"/><Relationship Id="rId4" Type="http://schemas.openxmlformats.org/officeDocument/2006/relationships/notesSlide" Target="../notesSlides/notesSlide15.xml"/><Relationship Id="rId9"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21.jpeg"/><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22.png"/><Relationship Id="rId4" Type="http://schemas.openxmlformats.org/officeDocument/2006/relationships/image" Target="../media/image20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3.jpeg"/><Relationship Id="rId4" Type="http://schemas.openxmlformats.org/officeDocument/2006/relationships/image" Target="../media/image21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190.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29.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82.png"/><Relationship Id="rId4" Type="http://schemas.openxmlformats.org/officeDocument/2006/relationships/image" Target="../media/image27.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4.png"/><Relationship Id="rId3" Type="http://schemas.openxmlformats.org/officeDocument/2006/relationships/notesSlide" Target="../notesSlides/notesSlide30.xml"/><Relationship Id="rId7" Type="http://schemas.openxmlformats.org/officeDocument/2006/relationships/image" Target="../media/image85.png"/><Relationship Id="rId12"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84.png"/><Relationship Id="rId11" Type="http://schemas.openxmlformats.org/officeDocument/2006/relationships/image" Target="../media/image32.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30.png"/><Relationship Id="rId9" Type="http://schemas.openxmlformats.org/officeDocument/2006/relationships/image" Target="../media/image8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320.png"/></Relationships>
</file>

<file path=ppt/slides/_rels/slide3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2.xml"/><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0.png"/><Relationship Id="rId9" Type="http://schemas.openxmlformats.org/officeDocument/2006/relationships/image" Target="../media/image370.png"/></Relationships>
</file>

<file path=ppt/slides/_rels/slide3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33.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5.xml"/><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40.png"/><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52.png"/><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53.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4"/>
          <p:cNvSpPr txBox="1">
            <a:spLocks/>
          </p:cNvSpPr>
          <p:nvPr/>
        </p:nvSpPr>
        <p:spPr>
          <a:xfrm>
            <a:off x="295193" y="769268"/>
            <a:ext cx="8857108" cy="1368152"/>
          </a:xfrm>
          <a:prstGeom prst="rect">
            <a:avLst/>
          </a:prstGeom>
        </p:spPr>
        <p:txBody>
          <a:bodyPr/>
          <a:lstStyle>
            <a:lvl1pPr>
              <a:buNone/>
              <a:defRPr baseline="0"/>
            </a:lvl1pPr>
          </a:lstStyle>
          <a:p>
            <a:pPr algn="just"/>
            <a:r>
              <a:rPr lang="en-US" altLang="ko-KR" sz="2800" b="1"/>
              <a:t>AMONET: A Method for Detecting and Mitigating</a:t>
            </a:r>
          </a:p>
          <a:p>
            <a:pPr algn="just"/>
            <a:r>
              <a:rPr lang="en-US" altLang="ko-KR" sz="2800" b="1"/>
              <a:t>the Data Rate Degradation due to Interference Over</a:t>
            </a:r>
          </a:p>
          <a:p>
            <a:pPr algn="just"/>
            <a:r>
              <a:rPr lang="en-US" altLang="ko-KR" sz="2800" b="1"/>
              <a:t>Wireless Networks</a:t>
            </a:r>
            <a:endParaRPr lang="en-US" sz="2800" b="1" dirty="0" smtClean="0">
              <a:latin typeface="Microsoft PhagsPa" panose="020B0502040204020203" pitchFamily="34" charset="0"/>
              <a:ea typeface="+mn-ea"/>
              <a:cs typeface="Microsoft Sans Serif" pitchFamily="34" charset="0"/>
            </a:endParaRPr>
          </a:p>
        </p:txBody>
      </p:sp>
      <p:sp>
        <p:nvSpPr>
          <p:cNvPr id="8" name="TextBox 7"/>
          <p:cNvSpPr txBox="1"/>
          <p:nvPr/>
        </p:nvSpPr>
        <p:spPr>
          <a:xfrm>
            <a:off x="179388" y="2874969"/>
            <a:ext cx="8964612" cy="369332"/>
          </a:xfrm>
          <a:prstGeom prst="rect">
            <a:avLst/>
          </a:prstGeom>
        </p:spPr>
        <p:txBody>
          <a:bodyPr>
            <a:spAutoFit/>
          </a:bodyPr>
          <a:lstStyle/>
          <a:p>
            <a:pPr marL="342900" indent="-342900" algn="ctr" fontAlgn="auto">
              <a:spcBef>
                <a:spcPct val="20000"/>
              </a:spcBef>
              <a:spcAft>
                <a:spcPts val="0"/>
              </a:spcAft>
              <a:defRPr/>
            </a:pPr>
            <a:r>
              <a:rPr lang="en-US" sz="1800" dirty="0" err="1" smtClean="0">
                <a:latin typeface="Microsoft PhagsPa" panose="020B0502040204020203" pitchFamily="34" charset="0"/>
                <a:cs typeface="Segoe UI Semilight" panose="020B0402040204020203" pitchFamily="34" charset="0"/>
              </a:rPr>
              <a:t>Guohao</a:t>
            </a:r>
            <a:r>
              <a:rPr lang="en-US" sz="1800" dirty="0" smtClean="0">
                <a:latin typeface="Microsoft PhagsPa" panose="020B0502040204020203" pitchFamily="34" charset="0"/>
                <a:cs typeface="Segoe UI Semilight" panose="020B0402040204020203" pitchFamily="34" charset="0"/>
              </a:rPr>
              <a:t> Lan, </a:t>
            </a:r>
            <a:r>
              <a:rPr lang="en-US" sz="1800" dirty="0" err="1" smtClean="0">
                <a:latin typeface="Microsoft PhagsPa" panose="020B0502040204020203" pitchFamily="34" charset="0"/>
                <a:cs typeface="Segoe UI Semilight" panose="020B0402040204020203" pitchFamily="34" charset="0"/>
              </a:rPr>
              <a:t>Sangyup</a:t>
            </a:r>
            <a:r>
              <a:rPr lang="en-US" sz="1800" dirty="0" smtClean="0">
                <a:latin typeface="Microsoft PhagsPa" panose="020B0502040204020203" pitchFamily="34" charset="0"/>
                <a:cs typeface="Segoe UI Semilight" panose="020B0402040204020203" pitchFamily="34" charset="0"/>
              </a:rPr>
              <a:t> Han, Il-</a:t>
            </a:r>
            <a:r>
              <a:rPr lang="en-US" sz="1800" dirty="0" err="1" smtClean="0">
                <a:latin typeface="Microsoft PhagsPa" panose="020B0502040204020203" pitchFamily="34" charset="0"/>
                <a:cs typeface="Segoe UI Semilight" panose="020B0402040204020203" pitchFamily="34" charset="0"/>
              </a:rPr>
              <a:t>Gu</a:t>
            </a:r>
            <a:r>
              <a:rPr lang="en-US" sz="1800" dirty="0" smtClean="0">
                <a:latin typeface="Microsoft PhagsPa" panose="020B0502040204020203" pitchFamily="34" charset="0"/>
                <a:cs typeface="Segoe UI Semilight" panose="020B0402040204020203" pitchFamily="34" charset="0"/>
              </a:rPr>
              <a:t> Lee, and </a:t>
            </a:r>
            <a:r>
              <a:rPr lang="en-US" sz="1800" b="1" dirty="0" err="1" smtClean="0">
                <a:latin typeface="Microsoft PhagsPa" panose="020B0502040204020203" pitchFamily="34" charset="0"/>
                <a:cs typeface="Segoe UI Semilight" panose="020B0402040204020203" pitchFamily="34" charset="0"/>
              </a:rPr>
              <a:t>Myungchul</a:t>
            </a:r>
            <a:r>
              <a:rPr lang="en-US" sz="1800" b="1" dirty="0" smtClean="0">
                <a:latin typeface="Microsoft PhagsPa" panose="020B0502040204020203" pitchFamily="34" charset="0"/>
                <a:cs typeface="Segoe UI Semilight" panose="020B0402040204020203" pitchFamily="34" charset="0"/>
              </a:rPr>
              <a:t> Kim</a:t>
            </a:r>
            <a:endParaRPr lang="en-US" sz="1800" b="1" baseline="30000" dirty="0">
              <a:latin typeface="Microsoft PhagsPa" panose="020B0502040204020203" pitchFamily="34" charset="0"/>
              <a:cs typeface="Segoe UI Semilight" panose="020B0402040204020203" pitchFamily="34" charset="0"/>
            </a:endParaRPr>
          </a:p>
        </p:txBody>
      </p:sp>
      <p:sp>
        <p:nvSpPr>
          <p:cNvPr id="11269" name="TextBox 9"/>
          <p:cNvSpPr txBox="1">
            <a:spLocks noChangeArrowheads="1"/>
          </p:cNvSpPr>
          <p:nvPr/>
        </p:nvSpPr>
        <p:spPr bwMode="auto">
          <a:xfrm>
            <a:off x="1904215" y="3577580"/>
            <a:ext cx="55006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20000"/>
              </a:spcBef>
            </a:pPr>
            <a:r>
              <a:rPr lang="en-US" sz="1600" b="1" dirty="0" smtClean="0">
                <a:latin typeface="Microsoft PhagsPa" panose="020B0502040204020203" pitchFamily="34" charset="0"/>
              </a:rPr>
              <a:t>School of Computing, KAIST</a:t>
            </a:r>
            <a:endParaRPr lang="en-US" sz="2000" b="1" dirty="0">
              <a:latin typeface="Microsoft PhagsPa" panose="020B0502040204020203" pitchFamily="34" charset="0"/>
            </a:endParaRPr>
          </a:p>
        </p:txBody>
      </p:sp>
      <p:sp>
        <p:nvSpPr>
          <p:cNvPr id="10" name="TextBox 9"/>
          <p:cNvSpPr txBox="1">
            <a:spLocks noChangeArrowheads="1"/>
          </p:cNvSpPr>
          <p:nvPr/>
        </p:nvSpPr>
        <p:spPr bwMode="auto">
          <a:xfrm>
            <a:off x="1904215" y="4786733"/>
            <a:ext cx="5500687" cy="63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spcBef>
                <a:spcPct val="20000"/>
              </a:spcBef>
            </a:pPr>
            <a:r>
              <a:rPr lang="en-US" sz="1600" b="1" dirty="0" smtClean="0">
                <a:latin typeface="Sommet bold"/>
              </a:rPr>
              <a:t>IFIP Networking </a:t>
            </a:r>
          </a:p>
          <a:p>
            <a:pPr algn="ctr" eaLnBrk="1" hangingPunct="1">
              <a:spcBef>
                <a:spcPct val="20000"/>
              </a:spcBef>
            </a:pPr>
            <a:r>
              <a:rPr lang="en-US" sz="1600" b="1" dirty="0" smtClean="0">
                <a:latin typeface="Sommet bold"/>
              </a:rPr>
              <a:t>18</a:t>
            </a:r>
            <a:r>
              <a:rPr lang="en-US" sz="1600" b="1" baseline="30000" dirty="0" smtClean="0">
                <a:latin typeface="Sommet bold"/>
              </a:rPr>
              <a:t>th</a:t>
            </a:r>
            <a:r>
              <a:rPr lang="en-US" sz="1600" b="1" dirty="0">
                <a:latin typeface="Sommet bold"/>
              </a:rPr>
              <a:t> </a:t>
            </a:r>
            <a:r>
              <a:rPr lang="en-US" sz="1600" b="1" dirty="0" smtClean="0">
                <a:latin typeface="Sommet bold"/>
              </a:rPr>
              <a:t>May 2016</a:t>
            </a:r>
            <a:endParaRPr lang="en-US" sz="2000" b="1" dirty="0">
              <a:latin typeface="Sommet bold"/>
            </a:endParaRPr>
          </a:p>
        </p:txBody>
      </p:sp>
      <p:pic>
        <p:nvPicPr>
          <p:cNvPr id="3074" name="Picture 2" descr="KAIST - COMPU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572" y="4786733"/>
            <a:ext cx="2474674" cy="66700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harrison\Downloads\kaist_emblem\emblem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3" y="4421614"/>
            <a:ext cx="1236681" cy="12366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advTm="25504"/>
    </mc:Choice>
    <mc:Fallback xmlns="">
      <p:transition advTm="2550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Measuring the LIR</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8352928" cy="4311696"/>
              </a:xfrm>
            </p:spPr>
            <p:txBody>
              <a:bodyPr/>
              <a:lstStyle/>
              <a:p>
                <a:pPr marL="400050"/>
                <a:r>
                  <a:rPr lang="en-AU" altLang="zh-CN" dirty="0" smtClean="0"/>
                  <a:t>Active measurement:</a:t>
                </a:r>
              </a:p>
              <a:p>
                <a:pPr marL="800100" lvl="1"/>
                <a:r>
                  <a:rPr lang="en-AU" altLang="zh-CN" dirty="0" smtClean="0"/>
                  <a:t>The Unicast Bandwidth Test (UBT) [12]:</a:t>
                </a:r>
              </a:p>
              <a:p>
                <a:pPr marL="1200150" lvl="2"/>
                <a:r>
                  <a:rPr lang="en-AU" altLang="zh-CN" dirty="0" smtClean="0"/>
                  <a:t>Definition of LIR_UBT:</a:t>
                </a:r>
              </a:p>
              <a:p>
                <a:pPr marL="1200150" lvl="2"/>
                <a:endParaRPr lang="en-AU" altLang="zh-CN" dirty="0"/>
              </a:p>
              <a:p>
                <a:pPr marL="1200150" lvl="2"/>
                <a:endParaRPr lang="en-AU" altLang="zh-CN" smtClean="0"/>
              </a:p>
              <a:p>
                <a:pPr marL="914400" lvl="2" indent="0">
                  <a:buNone/>
                </a:pPr>
                <a:r>
                  <a:rPr lang="en-US" altLang="ko-KR"/>
                  <a:t>where </a:t>
                </a:r>
                <a14:m>
                  <m:oMath xmlns:m="http://schemas.openxmlformats.org/officeDocument/2006/math">
                    <m:sSub>
                      <m:sSubPr>
                        <m:ctrlPr>
                          <a:rPr lang="en-US" altLang="ko-KR" i="1" smtClean="0">
                            <a:latin typeface="Cambria Math"/>
                          </a:rPr>
                        </m:ctrlPr>
                      </m:sSubPr>
                      <m:e>
                        <m:r>
                          <a:rPr lang="en-US" altLang="ko-KR" b="0" i="1" smtClean="0">
                            <a:latin typeface="Cambria Math"/>
                          </a:rPr>
                          <m:t>𝑈</m:t>
                        </m:r>
                      </m:e>
                      <m:sub>
                        <m:sSub>
                          <m:sSubPr>
                            <m:ctrlPr>
                              <a:rPr lang="en-US" altLang="ko-KR" i="1" smtClean="0">
                                <a:latin typeface="Cambria Math"/>
                              </a:rPr>
                            </m:ctrlPr>
                          </m:sSubPr>
                          <m:e>
                            <m:r>
                              <a:rPr lang="en-US" altLang="ko-KR" b="0" i="1" smtClean="0">
                                <a:latin typeface="Cambria Math"/>
                              </a:rPr>
                              <m:t>𝐴𝑃</m:t>
                            </m:r>
                          </m:e>
                          <m:sub>
                            <m:r>
                              <a:rPr lang="en-US" altLang="ko-KR" b="0" i="1" smtClean="0">
                                <a:latin typeface="Cambria Math"/>
                              </a:rPr>
                              <m:t>1</m:t>
                            </m:r>
                          </m:sub>
                        </m:sSub>
                        <m:sSub>
                          <m:sSubPr>
                            <m:ctrlPr>
                              <a:rPr lang="en-US" altLang="ko-KR" i="1" smtClean="0">
                                <a:latin typeface="Cambria Math"/>
                              </a:rPr>
                            </m:ctrlPr>
                          </m:sSubPr>
                          <m:e>
                            <m:r>
                              <a:rPr lang="en-US" altLang="ko-KR" b="0" i="1" smtClean="0">
                                <a:latin typeface="Cambria Math"/>
                              </a:rPr>
                              <m:t>𝑀𝑆</m:t>
                            </m:r>
                          </m:e>
                          <m:sub>
                            <m:r>
                              <a:rPr lang="en-US" altLang="ko-KR" b="0" i="1" smtClean="0">
                                <a:latin typeface="Cambria Math"/>
                              </a:rPr>
                              <m:t>2</m:t>
                            </m:r>
                          </m:sub>
                        </m:sSub>
                      </m:sub>
                    </m:sSub>
                  </m:oMath>
                </a14:m>
                <a:r>
                  <a:rPr lang="en-US" altLang="ko-KR" smtClean="0"/>
                  <a:t> is </a:t>
                </a:r>
                <a:r>
                  <a:rPr lang="en-US" altLang="ko-KR"/>
                  <a:t>the unicast throughput of </a:t>
                </a:r>
                <a14:m>
                  <m:oMath xmlns:m="http://schemas.openxmlformats.org/officeDocument/2006/math">
                    <m:sSub>
                      <m:sSubPr>
                        <m:ctrlPr>
                          <a:rPr lang="en-US" altLang="ko-KR" i="1">
                            <a:latin typeface="Cambria Math"/>
                          </a:rPr>
                        </m:ctrlPr>
                      </m:sSubPr>
                      <m:e>
                        <m:r>
                          <a:rPr lang="en-US" altLang="ko-KR" b="0" i="1" smtClean="0">
                            <a:latin typeface="Cambria Math"/>
                          </a:rPr>
                          <m:t>𝐿</m:t>
                        </m:r>
                      </m:e>
                      <m:sub>
                        <m:sSub>
                          <m:sSubPr>
                            <m:ctrlPr>
                              <a:rPr lang="en-US" altLang="ko-KR" i="1">
                                <a:latin typeface="Cambria Math"/>
                              </a:rPr>
                            </m:ctrlPr>
                          </m:sSubPr>
                          <m:e>
                            <m:r>
                              <a:rPr lang="en-US" altLang="ko-KR" i="1">
                                <a:latin typeface="Cambria Math"/>
                              </a:rPr>
                              <m:t>𝐴𝑃</m:t>
                            </m:r>
                          </m:e>
                          <m:sub>
                            <m:r>
                              <a:rPr lang="en-US" altLang="ko-KR" i="1">
                                <a:latin typeface="Cambria Math"/>
                              </a:rPr>
                              <m:t>1</m:t>
                            </m:r>
                          </m:sub>
                        </m:sSub>
                        <m:r>
                          <a:rPr lang="en-US" altLang="ko-KR" b="0" i="1" smtClean="0">
                            <a:latin typeface="Cambria Math"/>
                          </a:rPr>
                          <m:t>,</m:t>
                        </m:r>
                        <m:sSub>
                          <m:sSubPr>
                            <m:ctrlPr>
                              <a:rPr lang="en-US" altLang="ko-KR" i="1" smtClean="0">
                                <a:latin typeface="Cambria Math"/>
                              </a:rPr>
                            </m:ctrlPr>
                          </m:sSubPr>
                          <m:e>
                            <m:r>
                              <a:rPr lang="en-US" altLang="ko-KR" i="1">
                                <a:latin typeface="Cambria Math"/>
                              </a:rPr>
                              <m:t>𝑀𝑆</m:t>
                            </m:r>
                          </m:e>
                          <m:sub>
                            <m:r>
                              <a:rPr lang="en-US" altLang="ko-KR" i="1">
                                <a:latin typeface="Cambria Math"/>
                              </a:rPr>
                              <m:t>2</m:t>
                            </m:r>
                          </m:sub>
                        </m:sSub>
                      </m:sub>
                    </m:sSub>
                  </m:oMath>
                </a14:m>
                <a:r>
                  <a:rPr lang="en-US" altLang="ko-KR"/>
                  <a:t> </a:t>
                </a:r>
                <a:r>
                  <a:rPr lang="en-US" altLang="ko-KR" smtClean="0"/>
                  <a:t>when it </a:t>
                </a:r>
                <a:r>
                  <a:rPr lang="en-US" altLang="ko-KR"/>
                  <a:t>transmits individually, and </a:t>
                </a:r>
                <a14:m>
                  <m:oMath xmlns:m="http://schemas.openxmlformats.org/officeDocument/2006/math">
                    <m:sSub>
                      <m:sSubPr>
                        <m:ctrlPr>
                          <a:rPr lang="en-US" altLang="ko-KR" i="1">
                            <a:latin typeface="Cambria Math"/>
                          </a:rPr>
                        </m:ctrlPr>
                      </m:sSubPr>
                      <m:e>
                        <m:r>
                          <a:rPr lang="en-US" altLang="ko-KR" i="1">
                            <a:latin typeface="Cambria Math"/>
                          </a:rPr>
                          <m:t>𝑈</m:t>
                        </m:r>
                      </m:e>
                      <m:sub>
                        <m:sSub>
                          <m:sSubPr>
                            <m:ctrlPr>
                              <a:rPr lang="en-US" altLang="ko-KR" i="1">
                                <a:latin typeface="Cambria Math"/>
                              </a:rPr>
                            </m:ctrlPr>
                          </m:sSubPr>
                          <m:e>
                            <m:r>
                              <a:rPr lang="en-US" altLang="ko-KR" b="0" i="1" smtClean="0">
                                <a:latin typeface="Cambria Math"/>
                              </a:rPr>
                              <m:t>𝐴𝑃</m:t>
                            </m:r>
                          </m:e>
                          <m:sub>
                            <m:r>
                              <a:rPr lang="en-US" altLang="ko-KR" b="0" i="1" smtClean="0">
                                <a:latin typeface="Cambria Math"/>
                              </a:rPr>
                              <m:t>3</m:t>
                            </m:r>
                          </m:sub>
                        </m:sSub>
                        <m:sSub>
                          <m:sSubPr>
                            <m:ctrlPr>
                              <a:rPr lang="en-US" altLang="ko-KR" i="1">
                                <a:latin typeface="Cambria Math"/>
                              </a:rPr>
                            </m:ctrlPr>
                          </m:sSubPr>
                          <m:e>
                            <m:r>
                              <a:rPr lang="en-US" altLang="ko-KR" b="0" i="1" smtClean="0">
                                <a:latin typeface="Cambria Math"/>
                              </a:rPr>
                              <m:t>𝑀𝑆</m:t>
                            </m:r>
                          </m:e>
                          <m:sub>
                            <m:r>
                              <a:rPr lang="en-US" altLang="ko-KR" b="0" i="1" smtClean="0">
                                <a:latin typeface="Cambria Math"/>
                              </a:rPr>
                              <m:t>4</m:t>
                            </m:r>
                          </m:sub>
                        </m:sSub>
                        <m:r>
                          <a:rPr lang="en-US" altLang="ko-KR" b="0" i="1" smtClean="0">
                            <a:latin typeface="Cambria Math"/>
                          </a:rPr>
                          <m:t>→</m:t>
                        </m:r>
                        <m:sSub>
                          <m:sSubPr>
                            <m:ctrlPr>
                              <a:rPr lang="en-US" altLang="ko-KR" i="1">
                                <a:latin typeface="Cambria Math"/>
                              </a:rPr>
                            </m:ctrlPr>
                          </m:sSubPr>
                          <m:e>
                            <m:r>
                              <a:rPr lang="en-US" altLang="ko-KR" i="1">
                                <a:latin typeface="Cambria Math"/>
                              </a:rPr>
                              <m:t>𝐴𝑃</m:t>
                            </m:r>
                          </m:e>
                          <m:sub>
                            <m:r>
                              <a:rPr lang="en-US" altLang="ko-KR" b="0" i="1" smtClean="0">
                                <a:latin typeface="Cambria Math"/>
                              </a:rPr>
                              <m:t>1</m:t>
                            </m:r>
                          </m:sub>
                        </m:sSub>
                        <m:sSub>
                          <m:sSubPr>
                            <m:ctrlPr>
                              <a:rPr lang="en-US" altLang="ko-KR" i="1">
                                <a:latin typeface="Cambria Math"/>
                              </a:rPr>
                            </m:ctrlPr>
                          </m:sSubPr>
                          <m:e>
                            <m:r>
                              <a:rPr lang="en-US" altLang="ko-KR" i="1">
                                <a:latin typeface="Cambria Math"/>
                              </a:rPr>
                              <m:t>𝑀𝑆</m:t>
                            </m:r>
                          </m:e>
                          <m:sub>
                            <m:r>
                              <a:rPr lang="en-US" altLang="ko-KR" b="0" i="1" smtClean="0">
                                <a:latin typeface="Cambria Math"/>
                              </a:rPr>
                              <m:t>2</m:t>
                            </m:r>
                          </m:sub>
                        </m:sSub>
                      </m:sub>
                    </m:sSub>
                  </m:oMath>
                </a14:m>
                <a:r>
                  <a:rPr lang="en-US" altLang="ko-KR"/>
                  <a:t> </a:t>
                </a:r>
                <a:r>
                  <a:rPr lang="en-US" altLang="ko-KR" smtClean="0"/>
                  <a:t>is </a:t>
                </a:r>
                <a:r>
                  <a:rPr lang="en-US" altLang="ko-KR"/>
                  <a:t>the </a:t>
                </a:r>
                <a:r>
                  <a:rPr lang="en-US" altLang="ko-KR" smtClean="0"/>
                  <a:t>unicast throughput </a:t>
                </a:r>
                <a:r>
                  <a:rPr lang="en-US" altLang="ko-KR"/>
                  <a:t>of </a:t>
                </a:r>
                <a14:m>
                  <m:oMath xmlns:m="http://schemas.openxmlformats.org/officeDocument/2006/math">
                    <m:sSub>
                      <m:sSubPr>
                        <m:ctrlPr>
                          <a:rPr lang="en-US" altLang="ko-KR" i="1">
                            <a:latin typeface="Cambria Math"/>
                          </a:rPr>
                        </m:ctrlPr>
                      </m:sSubPr>
                      <m:e>
                        <m:r>
                          <a:rPr lang="en-US" altLang="ko-KR" i="1">
                            <a:latin typeface="Cambria Math"/>
                          </a:rPr>
                          <m:t>𝐿</m:t>
                        </m:r>
                      </m:e>
                      <m:sub>
                        <m:sSub>
                          <m:sSubPr>
                            <m:ctrlPr>
                              <a:rPr lang="en-US" altLang="ko-KR" i="1">
                                <a:latin typeface="Cambria Math"/>
                              </a:rPr>
                            </m:ctrlPr>
                          </m:sSubPr>
                          <m:e>
                            <m:r>
                              <a:rPr lang="en-US" altLang="ko-KR" i="1">
                                <a:latin typeface="Cambria Math"/>
                              </a:rPr>
                              <m:t>𝐴𝑃</m:t>
                            </m:r>
                          </m:e>
                          <m:sub>
                            <m:r>
                              <a:rPr lang="en-US" altLang="ko-KR" b="0" i="1" smtClean="0">
                                <a:latin typeface="Cambria Math"/>
                              </a:rPr>
                              <m:t>3</m:t>
                            </m:r>
                          </m:sub>
                        </m:sSub>
                        <m:sSub>
                          <m:sSubPr>
                            <m:ctrlPr>
                              <a:rPr lang="en-US" altLang="ko-KR" i="1">
                                <a:latin typeface="Cambria Math"/>
                              </a:rPr>
                            </m:ctrlPr>
                          </m:sSubPr>
                          <m:e>
                            <m:r>
                              <a:rPr lang="en-US" altLang="ko-KR" b="0" i="1" smtClean="0">
                                <a:latin typeface="Cambria Math"/>
                              </a:rPr>
                              <m:t>,</m:t>
                            </m:r>
                            <m:r>
                              <a:rPr lang="en-US" altLang="ko-KR" i="1">
                                <a:latin typeface="Cambria Math"/>
                              </a:rPr>
                              <m:t>𝑀𝑆</m:t>
                            </m:r>
                          </m:e>
                          <m:sub>
                            <m:r>
                              <a:rPr lang="en-US" altLang="ko-KR" b="0" i="1" smtClean="0">
                                <a:latin typeface="Cambria Math"/>
                              </a:rPr>
                              <m:t>4</m:t>
                            </m:r>
                          </m:sub>
                        </m:sSub>
                      </m:sub>
                    </m:sSub>
                    <m:r>
                      <a:rPr lang="en-US" altLang="ko-KR" i="1">
                        <a:latin typeface="Cambria Math"/>
                      </a:rPr>
                      <m:t> </m:t>
                    </m:r>
                  </m:oMath>
                </a14:m>
                <a:r>
                  <a:rPr lang="en-US" altLang="ko-KR"/>
                  <a:t>when it transmits </a:t>
                </a:r>
                <a:r>
                  <a:rPr lang="en-US" altLang="ko-KR" smtClean="0"/>
                  <a:t>simultaneously.</a:t>
                </a:r>
                <a:endParaRPr lang="en-US" altLang="ko-KR"/>
              </a:p>
              <a:p>
                <a:pPr marL="1200150" lvl="2"/>
                <a:r>
                  <a:rPr lang="en-AU" altLang="zh-CN" smtClean="0"/>
                  <a:t>Shows </a:t>
                </a:r>
                <a:r>
                  <a:rPr lang="en-AU" altLang="zh-CN" dirty="0" smtClean="0"/>
                  <a:t>the decrease of transmission efficiency on a wireless link when it transmits together with an interferer.</a:t>
                </a:r>
              </a:p>
              <a:p>
                <a:pPr marL="1200150" lvl="2"/>
                <a:r>
                  <a:rPr lang="en-AU" altLang="zh-CN" dirty="0" smtClean="0"/>
                  <a:t>Widely regarded as the reference of interference estimation.</a:t>
                </a:r>
              </a:p>
              <a:p>
                <a:pPr marL="1200150" lvl="2"/>
                <a:r>
                  <a:rPr lang="en-AU" altLang="zh-CN" dirty="0" smtClean="0"/>
                  <a:t>High measurement overhead of O(N</a:t>
                </a:r>
                <a:r>
                  <a:rPr lang="en-AU" altLang="zh-CN" baseline="30000" dirty="0" smtClean="0"/>
                  <a:t>4</a:t>
                </a:r>
                <a:r>
                  <a:rPr lang="en-AU" altLang="zh-CN" dirty="0" smtClean="0"/>
                  <a:t>) for an N node network.</a:t>
                </a:r>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352928" cy="4311696"/>
              </a:xfrm>
              <a:blipFill rotWithShape="1">
                <a:blip r:embed="rId4"/>
                <a:stretch>
                  <a:fillRect t="-565" r="-219"/>
                </a:stretch>
              </a:blipFill>
            </p:spPr>
            <p:txBody>
              <a:bodyPr/>
              <a:lstStyle/>
              <a:p>
                <a:r>
                  <a:rPr lang="ko-KR" altLang="en-US">
                    <a:noFill/>
                  </a:rPr>
                  <a:t> </a:t>
                </a:r>
              </a:p>
            </p:txBody>
          </p:sp>
        </mc:Fallback>
      </mc:AlternateContent>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2151509"/>
            <a:ext cx="40862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831041903"/>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Measuring the LIR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8352928" cy="4311696"/>
              </a:xfrm>
            </p:spPr>
            <p:txBody>
              <a:bodyPr/>
              <a:lstStyle/>
              <a:p>
                <a:pPr marL="400050"/>
                <a:r>
                  <a:rPr lang="en-AU" altLang="zh-CN" dirty="0" smtClean="0"/>
                  <a:t>Passive measurement:</a:t>
                </a:r>
              </a:p>
              <a:p>
                <a:pPr marL="800100" lvl="1"/>
                <a:r>
                  <a:rPr lang="en-AU" altLang="zh-CN" dirty="0" smtClean="0"/>
                  <a:t>Using overlapping packets delivery rate [11]:</a:t>
                </a:r>
              </a:p>
              <a:p>
                <a:pPr marL="1200150" lvl="2"/>
                <a:r>
                  <a:rPr lang="en-AU" altLang="zh-CN" dirty="0" smtClean="0"/>
                  <a:t>Definition of LIR_PDR:</a:t>
                </a:r>
              </a:p>
              <a:p>
                <a:pPr marL="1200150" lvl="2"/>
                <a:endParaRPr lang="en-AU" altLang="zh-CN" dirty="0"/>
              </a:p>
              <a:p>
                <a:pPr marL="971550" lvl="2" indent="0">
                  <a:buNone/>
                </a:pPr>
                <a:endParaRPr lang="en-AU" altLang="zh-CN" dirty="0" smtClean="0"/>
              </a:p>
              <a:p>
                <a:pPr marL="914400" lvl="2" indent="0">
                  <a:buNone/>
                </a:pPr>
                <a:r>
                  <a:rPr lang="en-US" altLang="ko-KR"/>
                  <a:t>where </a:t>
                </a:r>
                <a14:m>
                  <m:oMath xmlns:m="http://schemas.openxmlformats.org/officeDocument/2006/math">
                    <m:sSub>
                      <m:sSubPr>
                        <m:ctrlPr>
                          <a:rPr lang="en-US" altLang="ko-KR" i="1">
                            <a:latin typeface="Cambria Math"/>
                          </a:rPr>
                        </m:ctrlPr>
                      </m:sSubPr>
                      <m:e>
                        <m:r>
                          <a:rPr lang="en-US" altLang="ko-KR" b="0" i="1" smtClean="0">
                            <a:latin typeface="Cambria Math"/>
                          </a:rPr>
                          <m:t>𝑅</m:t>
                        </m:r>
                      </m:e>
                      <m:sub>
                        <m:sSub>
                          <m:sSubPr>
                            <m:ctrlPr>
                              <a:rPr lang="en-US" altLang="ko-KR" i="1">
                                <a:latin typeface="Cambria Math"/>
                              </a:rPr>
                            </m:ctrlPr>
                          </m:sSubPr>
                          <m:e>
                            <m:r>
                              <a:rPr lang="en-US" altLang="ko-KR" i="1">
                                <a:latin typeface="Cambria Math"/>
                              </a:rPr>
                              <m:t>𝐴𝑃</m:t>
                            </m:r>
                          </m:e>
                          <m:sub>
                            <m:r>
                              <a:rPr lang="en-US" altLang="ko-KR" i="1">
                                <a:latin typeface="Cambria Math"/>
                              </a:rPr>
                              <m:t>1</m:t>
                            </m:r>
                          </m:sub>
                        </m:sSub>
                        <m:sSub>
                          <m:sSubPr>
                            <m:ctrlPr>
                              <a:rPr lang="en-US" altLang="ko-KR" i="1">
                                <a:latin typeface="Cambria Math"/>
                              </a:rPr>
                            </m:ctrlPr>
                          </m:sSubPr>
                          <m:e>
                            <m:r>
                              <a:rPr lang="en-US" altLang="ko-KR" i="1">
                                <a:latin typeface="Cambria Math"/>
                              </a:rPr>
                              <m:t>𝑀𝑆</m:t>
                            </m:r>
                          </m:e>
                          <m:sub>
                            <m:r>
                              <a:rPr lang="en-US" altLang="ko-KR" i="1">
                                <a:latin typeface="Cambria Math"/>
                              </a:rPr>
                              <m:t>2</m:t>
                            </m:r>
                          </m:sub>
                        </m:sSub>
                        <m:r>
                          <a:rPr lang="en-US" altLang="ko-KR" b="0" i="1" smtClean="0">
                            <a:latin typeface="Cambria Math"/>
                          </a:rPr>
                          <m:t>,</m:t>
                        </m:r>
                        <m:r>
                          <a:rPr lang="en-US" altLang="ko-KR" b="0" i="1" smtClean="0">
                            <a:latin typeface="Cambria Math"/>
                          </a:rPr>
                          <m:t>𝑟</m:t>
                        </m:r>
                      </m:sub>
                    </m:sSub>
                    <m:r>
                      <a:rPr lang="en-US" altLang="ko-KR" i="1">
                        <a:latin typeface="Cambria Math"/>
                      </a:rPr>
                      <m:t> </m:t>
                    </m:r>
                  </m:oMath>
                </a14:m>
                <a:r>
                  <a:rPr lang="en-US" altLang="ko-KR" sz="400" smtClean="0"/>
                  <a:t> </a:t>
                </a:r>
                <a:r>
                  <a:rPr lang="en-US" altLang="ko-KR"/>
                  <a:t>is the packet delivery rate of </a:t>
                </a:r>
                <a14:m>
                  <m:oMath xmlns:m="http://schemas.openxmlformats.org/officeDocument/2006/math">
                    <m:sSub>
                      <m:sSubPr>
                        <m:ctrlPr>
                          <a:rPr lang="en-US" altLang="ko-KR" i="1">
                            <a:latin typeface="Cambria Math"/>
                          </a:rPr>
                        </m:ctrlPr>
                      </m:sSubPr>
                      <m:e>
                        <m:r>
                          <a:rPr lang="en-US" altLang="ko-KR" i="1">
                            <a:latin typeface="Cambria Math"/>
                          </a:rPr>
                          <m:t>𝐿</m:t>
                        </m:r>
                      </m:e>
                      <m:sub>
                        <m:sSub>
                          <m:sSubPr>
                            <m:ctrlPr>
                              <a:rPr lang="en-US" altLang="ko-KR" i="1">
                                <a:latin typeface="Cambria Math"/>
                              </a:rPr>
                            </m:ctrlPr>
                          </m:sSubPr>
                          <m:e>
                            <m:r>
                              <a:rPr lang="en-US" altLang="ko-KR" i="1">
                                <a:latin typeface="Cambria Math"/>
                              </a:rPr>
                              <m:t>𝐴𝑃</m:t>
                            </m:r>
                          </m:e>
                          <m:sub>
                            <m:r>
                              <a:rPr lang="en-US" altLang="ko-KR" i="1">
                                <a:latin typeface="Cambria Math"/>
                              </a:rPr>
                              <m:t>1</m:t>
                            </m:r>
                          </m:sub>
                        </m:sSub>
                        <m:sSub>
                          <m:sSubPr>
                            <m:ctrlPr>
                              <a:rPr lang="en-US" altLang="ko-KR" i="1">
                                <a:latin typeface="Cambria Math"/>
                              </a:rPr>
                            </m:ctrlPr>
                          </m:sSubPr>
                          <m:e>
                            <m:r>
                              <a:rPr lang="en-US" altLang="ko-KR" b="0" i="1" smtClean="0">
                                <a:latin typeface="Cambria Math"/>
                              </a:rPr>
                              <m:t>, </m:t>
                            </m:r>
                            <m:r>
                              <a:rPr lang="en-US" altLang="ko-KR" i="1">
                                <a:latin typeface="Cambria Math"/>
                              </a:rPr>
                              <m:t>𝑀𝑆</m:t>
                            </m:r>
                          </m:e>
                          <m:sub>
                            <m:r>
                              <a:rPr lang="en-US" altLang="ko-KR" i="1">
                                <a:latin typeface="Cambria Math"/>
                              </a:rPr>
                              <m:t>2</m:t>
                            </m:r>
                          </m:sub>
                        </m:sSub>
                      </m:sub>
                    </m:sSub>
                  </m:oMath>
                </a14:m>
                <a:r>
                  <a:rPr lang="en-US" altLang="ko-KR" sz="400" smtClean="0"/>
                  <a:t>  </a:t>
                </a:r>
                <a:r>
                  <a:rPr lang="en-US" altLang="ko-KR" smtClean="0"/>
                  <a:t>when </a:t>
                </a:r>
                <a:r>
                  <a:rPr lang="en-US" altLang="ko-KR"/>
                  <a:t>it transmits individually at the data rate r, </a:t>
                </a:r>
                <a:r>
                  <a:rPr lang="en-US" altLang="ko-KR" smtClean="0"/>
                  <a:t>and </a:t>
                </a:r>
                <a14:m>
                  <m:oMath xmlns:m="http://schemas.openxmlformats.org/officeDocument/2006/math">
                    <m:sSub>
                      <m:sSubPr>
                        <m:ctrlPr>
                          <a:rPr lang="en-US" altLang="ko-KR" i="1">
                            <a:latin typeface="Cambria Math"/>
                          </a:rPr>
                        </m:ctrlPr>
                      </m:sSubPr>
                      <m:e>
                        <m:r>
                          <a:rPr lang="en-US" altLang="ko-KR" b="0" i="1" smtClean="0">
                            <a:latin typeface="Cambria Math"/>
                          </a:rPr>
                          <m:t>𝑅</m:t>
                        </m:r>
                      </m:e>
                      <m:sub>
                        <m:sSub>
                          <m:sSubPr>
                            <m:ctrlPr>
                              <a:rPr lang="en-US" altLang="ko-KR" i="1">
                                <a:latin typeface="Cambria Math"/>
                              </a:rPr>
                            </m:ctrlPr>
                          </m:sSubPr>
                          <m:e>
                            <m:r>
                              <a:rPr lang="en-US" altLang="ko-KR" i="1">
                                <a:latin typeface="Cambria Math"/>
                              </a:rPr>
                              <m:t>𝐴𝑃</m:t>
                            </m:r>
                          </m:e>
                          <m:sub>
                            <m:r>
                              <a:rPr lang="en-US" altLang="ko-KR" b="0" i="1" smtClean="0">
                                <a:latin typeface="Cambria Math"/>
                              </a:rPr>
                              <m:t>3</m:t>
                            </m:r>
                          </m:sub>
                        </m:sSub>
                        <m:sSub>
                          <m:sSubPr>
                            <m:ctrlPr>
                              <a:rPr lang="en-US" altLang="ko-KR" i="1">
                                <a:latin typeface="Cambria Math"/>
                              </a:rPr>
                            </m:ctrlPr>
                          </m:sSubPr>
                          <m:e>
                            <m:r>
                              <a:rPr lang="en-US" altLang="ko-KR" i="1">
                                <a:latin typeface="Cambria Math"/>
                              </a:rPr>
                              <m:t>𝑀𝑆</m:t>
                            </m:r>
                          </m:e>
                          <m:sub>
                            <m:r>
                              <a:rPr lang="en-US" altLang="ko-KR" b="0" i="1" smtClean="0">
                                <a:latin typeface="Cambria Math"/>
                              </a:rPr>
                              <m:t>4</m:t>
                            </m:r>
                          </m:sub>
                        </m:sSub>
                        <m:r>
                          <a:rPr lang="en-US" altLang="ko-KR" b="0" i="1" smtClean="0">
                            <a:latin typeface="Cambria Math"/>
                          </a:rPr>
                          <m:t>→</m:t>
                        </m:r>
                        <m:sSub>
                          <m:sSubPr>
                            <m:ctrlPr>
                              <a:rPr lang="en-US" altLang="ko-KR" i="1">
                                <a:latin typeface="Cambria Math"/>
                              </a:rPr>
                            </m:ctrlPr>
                          </m:sSubPr>
                          <m:e>
                            <m:r>
                              <a:rPr lang="en-US" altLang="ko-KR" i="1">
                                <a:latin typeface="Cambria Math"/>
                              </a:rPr>
                              <m:t>𝐴𝑃</m:t>
                            </m:r>
                          </m:e>
                          <m:sub>
                            <m:r>
                              <a:rPr lang="en-US" altLang="ko-KR" b="0" i="1" smtClean="0">
                                <a:latin typeface="Cambria Math"/>
                              </a:rPr>
                              <m:t>1</m:t>
                            </m:r>
                          </m:sub>
                        </m:sSub>
                        <m:sSub>
                          <m:sSubPr>
                            <m:ctrlPr>
                              <a:rPr lang="en-US" altLang="ko-KR" i="1">
                                <a:latin typeface="Cambria Math"/>
                              </a:rPr>
                            </m:ctrlPr>
                          </m:sSubPr>
                          <m:e>
                            <m:r>
                              <a:rPr lang="en-US" altLang="ko-KR" i="1">
                                <a:latin typeface="Cambria Math"/>
                              </a:rPr>
                              <m:t>𝑀𝑆</m:t>
                            </m:r>
                          </m:e>
                          <m:sub>
                            <m:r>
                              <a:rPr lang="en-US" altLang="ko-KR" b="0" i="1" smtClean="0">
                                <a:latin typeface="Cambria Math"/>
                              </a:rPr>
                              <m:t>2</m:t>
                            </m:r>
                          </m:sub>
                        </m:sSub>
                        <m:r>
                          <a:rPr lang="en-US" altLang="ko-KR" b="0" i="1" smtClean="0">
                            <a:latin typeface="Cambria Math"/>
                          </a:rPr>
                          <m:t>,</m:t>
                        </m:r>
                        <m:r>
                          <a:rPr lang="en-US" altLang="ko-KR" b="0" i="1" smtClean="0">
                            <a:latin typeface="Cambria Math"/>
                          </a:rPr>
                          <m:t>𝑟</m:t>
                        </m:r>
                      </m:sub>
                    </m:sSub>
                  </m:oMath>
                </a14:m>
                <a:r>
                  <a:rPr lang="en-US" altLang="ko-KR" sz="400" smtClean="0"/>
                  <a:t> </a:t>
                </a:r>
                <a:r>
                  <a:rPr lang="en-US" altLang="ko-KR"/>
                  <a:t>is the delivery rate of </a:t>
                </a:r>
                <a14:m>
                  <m:oMath xmlns:m="http://schemas.openxmlformats.org/officeDocument/2006/math">
                    <m:sSub>
                      <m:sSubPr>
                        <m:ctrlPr>
                          <a:rPr lang="en-US" altLang="ko-KR" i="1">
                            <a:latin typeface="Cambria Math"/>
                          </a:rPr>
                        </m:ctrlPr>
                      </m:sSubPr>
                      <m:e>
                        <m:r>
                          <a:rPr lang="en-US" altLang="ko-KR" i="1">
                            <a:latin typeface="Cambria Math"/>
                          </a:rPr>
                          <m:t>𝐿</m:t>
                        </m:r>
                      </m:e>
                      <m:sub>
                        <m:sSub>
                          <m:sSubPr>
                            <m:ctrlPr>
                              <a:rPr lang="en-US" altLang="ko-KR" i="1">
                                <a:latin typeface="Cambria Math"/>
                              </a:rPr>
                            </m:ctrlPr>
                          </m:sSubPr>
                          <m:e>
                            <m:r>
                              <a:rPr lang="en-US" altLang="ko-KR" i="1">
                                <a:latin typeface="Cambria Math"/>
                              </a:rPr>
                              <m:t>𝐴𝑃</m:t>
                            </m:r>
                          </m:e>
                          <m:sub>
                            <m:r>
                              <a:rPr lang="en-US" altLang="ko-KR" i="1">
                                <a:latin typeface="Cambria Math"/>
                              </a:rPr>
                              <m:t>1</m:t>
                            </m:r>
                          </m:sub>
                        </m:sSub>
                        <m:sSub>
                          <m:sSubPr>
                            <m:ctrlPr>
                              <a:rPr lang="en-US" altLang="ko-KR" i="1">
                                <a:latin typeface="Cambria Math"/>
                              </a:rPr>
                            </m:ctrlPr>
                          </m:sSubPr>
                          <m:e>
                            <m:r>
                              <a:rPr lang="en-US" altLang="ko-KR" b="0" i="1" smtClean="0">
                                <a:latin typeface="Cambria Math"/>
                              </a:rPr>
                              <m:t>,   </m:t>
                            </m:r>
                            <m:r>
                              <a:rPr lang="en-US" altLang="ko-KR" i="1">
                                <a:latin typeface="Cambria Math"/>
                              </a:rPr>
                              <m:t>𝑀𝑆</m:t>
                            </m:r>
                          </m:e>
                          <m:sub>
                            <m:r>
                              <a:rPr lang="en-US" altLang="ko-KR" i="1">
                                <a:latin typeface="Cambria Math"/>
                              </a:rPr>
                              <m:t>2</m:t>
                            </m:r>
                          </m:sub>
                        </m:sSub>
                      </m:sub>
                    </m:sSub>
                    <m:r>
                      <a:rPr lang="en-US" altLang="ko-KR" i="1">
                        <a:latin typeface="Cambria Math"/>
                      </a:rPr>
                      <m:t> </m:t>
                    </m:r>
                  </m:oMath>
                </a14:m>
                <a:r>
                  <a:rPr lang="en-US" altLang="ko-KR" smtClean="0"/>
                  <a:t>when it </a:t>
                </a:r>
                <a:r>
                  <a:rPr lang="en-US" altLang="ko-KR"/>
                  <a:t>transmits simultaneously with </a:t>
                </a:r>
                <a14:m>
                  <m:oMath xmlns:m="http://schemas.openxmlformats.org/officeDocument/2006/math">
                    <m:sSub>
                      <m:sSubPr>
                        <m:ctrlPr>
                          <a:rPr lang="en-US" altLang="ko-KR" i="1">
                            <a:latin typeface="Cambria Math"/>
                          </a:rPr>
                        </m:ctrlPr>
                      </m:sSubPr>
                      <m:e>
                        <m:r>
                          <a:rPr lang="en-US" altLang="ko-KR" i="1">
                            <a:latin typeface="Cambria Math"/>
                          </a:rPr>
                          <m:t>𝐿</m:t>
                        </m:r>
                      </m:e>
                      <m:sub>
                        <m:sSub>
                          <m:sSubPr>
                            <m:ctrlPr>
                              <a:rPr lang="en-US" altLang="ko-KR" i="1">
                                <a:latin typeface="Cambria Math"/>
                              </a:rPr>
                            </m:ctrlPr>
                          </m:sSubPr>
                          <m:e>
                            <m:r>
                              <a:rPr lang="en-US" altLang="ko-KR" i="1">
                                <a:latin typeface="Cambria Math"/>
                              </a:rPr>
                              <m:t>𝐴𝑃</m:t>
                            </m:r>
                          </m:e>
                          <m:sub>
                            <m:r>
                              <a:rPr lang="en-US" altLang="ko-KR" b="0" i="1" smtClean="0">
                                <a:latin typeface="Cambria Math"/>
                              </a:rPr>
                              <m:t>3</m:t>
                            </m:r>
                          </m:sub>
                        </m:sSub>
                        <m:sSub>
                          <m:sSubPr>
                            <m:ctrlPr>
                              <a:rPr lang="en-US" altLang="ko-KR" i="1">
                                <a:latin typeface="Cambria Math"/>
                              </a:rPr>
                            </m:ctrlPr>
                          </m:sSubPr>
                          <m:e>
                            <m:r>
                              <a:rPr lang="en-US" altLang="ko-KR" b="0" i="1" smtClean="0">
                                <a:latin typeface="Cambria Math"/>
                              </a:rPr>
                              <m:t>,   </m:t>
                            </m:r>
                            <m:r>
                              <a:rPr lang="en-US" altLang="ko-KR" i="1">
                                <a:latin typeface="Cambria Math"/>
                              </a:rPr>
                              <m:t>𝑀𝑆</m:t>
                            </m:r>
                          </m:e>
                          <m:sub>
                            <m:r>
                              <a:rPr lang="en-US" altLang="ko-KR" b="0" i="1" smtClean="0">
                                <a:latin typeface="Cambria Math"/>
                              </a:rPr>
                              <m:t>4</m:t>
                            </m:r>
                          </m:sub>
                        </m:sSub>
                      </m:sub>
                    </m:sSub>
                    <m:r>
                      <a:rPr lang="en-US" altLang="ko-KR" i="1">
                        <a:latin typeface="Cambria Math"/>
                      </a:rPr>
                      <m:t> </m:t>
                    </m:r>
                  </m:oMath>
                </a14:m>
                <a:r>
                  <a:rPr lang="en-US" altLang="ko-KR" smtClean="0"/>
                  <a:t>at </a:t>
                </a:r>
                <a:r>
                  <a:rPr lang="en-US" altLang="ko-KR"/>
                  <a:t>the data rate r.</a:t>
                </a:r>
                <a:endParaRPr lang="en-AU" altLang="zh-CN" smtClean="0"/>
              </a:p>
              <a:p>
                <a:pPr marL="1200150" lvl="2"/>
                <a:r>
                  <a:rPr lang="en-AU" altLang="zh-CN" smtClean="0"/>
                  <a:t>Shows </a:t>
                </a:r>
                <a:r>
                  <a:rPr lang="en-AU" altLang="zh-CN" dirty="0"/>
                  <a:t>the probability of a wireless link to successfully transmit </a:t>
                </a:r>
                <a:r>
                  <a:rPr lang="en-AU" altLang="zh-CN" dirty="0" smtClean="0"/>
                  <a:t>its </a:t>
                </a:r>
                <a:r>
                  <a:rPr lang="en-AU" altLang="zh-CN" dirty="0"/>
                  <a:t>packet at a certain data </a:t>
                </a:r>
                <a:r>
                  <a:rPr lang="en-AU" altLang="zh-CN" dirty="0" smtClean="0"/>
                  <a:t>rate, under the concurrent transmission of another wireless link.</a:t>
                </a:r>
                <a:endParaRPr lang="en-AU" altLang="zh-CN" dirty="0"/>
              </a:p>
              <a:p>
                <a:pPr marL="1200150" lvl="2"/>
                <a:endParaRPr lang="en-AU" altLang="zh-CN" dirty="0" smtClean="0"/>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352928" cy="4311696"/>
              </a:xfrm>
              <a:blipFill rotWithShape="1">
                <a:blip r:embed="rId4"/>
                <a:stretch>
                  <a:fillRect t="-565" r="-803"/>
                </a:stretch>
              </a:blipFill>
            </p:spPr>
            <p:txBody>
              <a:bodyPr/>
              <a:lstStyle/>
              <a:p>
                <a:r>
                  <a:rPr lang="ko-KR" altLang="en-US">
                    <a:noFill/>
                  </a:rPr>
                  <a:t> </a:t>
                </a:r>
              </a:p>
            </p:txBody>
          </p:sp>
        </mc:Fallback>
      </mc:AlternateContent>
      <p:pic>
        <p:nvPicPr>
          <p:cNvPr id="71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4697" y="2137420"/>
            <a:ext cx="4942066" cy="622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091589155"/>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solidFill>
                  <a:schemeClr val="bg1">
                    <a:lumMod val="95000"/>
                  </a:schemeClr>
                </a:solidFill>
                <a:latin typeface="+mj-lt"/>
              </a:rPr>
              <a:t>Introduction</a:t>
            </a:r>
          </a:p>
          <a:p>
            <a:r>
              <a:rPr lang="en-AU" dirty="0" smtClean="0">
                <a:solidFill>
                  <a:schemeClr val="bg1">
                    <a:lumMod val="95000"/>
                  </a:schemeClr>
                </a:solidFill>
                <a:latin typeface="+mj-lt"/>
              </a:rPr>
              <a:t>Related Work</a:t>
            </a:r>
          </a:p>
          <a:p>
            <a:r>
              <a:rPr lang="en-AU" dirty="0" smtClean="0">
                <a:latin typeface="+mj-lt"/>
              </a:rPr>
              <a:t>Problem Definition</a:t>
            </a:r>
          </a:p>
          <a:p>
            <a:r>
              <a:rPr lang="en-AU" dirty="0" smtClean="0">
                <a:solidFill>
                  <a:schemeClr val="bg1">
                    <a:lumMod val="95000"/>
                  </a:schemeClr>
                </a:solidFill>
                <a:latin typeface="+mj-lt"/>
              </a:rPr>
              <a:t>System Design</a:t>
            </a:r>
          </a:p>
          <a:p>
            <a:r>
              <a:rPr lang="en-AU" dirty="0" smtClean="0">
                <a:solidFill>
                  <a:schemeClr val="bg1">
                    <a:lumMod val="95000"/>
                  </a:schemeClr>
                </a:solidFill>
                <a:latin typeface="+mj-lt"/>
              </a:rPr>
              <a:t>Performance Evaluation</a:t>
            </a:r>
          </a:p>
          <a:p>
            <a:r>
              <a:rPr lang="en-AU" dirty="0" smtClean="0">
                <a:solidFill>
                  <a:schemeClr val="bg1">
                    <a:lumMod val="95000"/>
                  </a:schemeClr>
                </a:solidFill>
                <a:latin typeface="+mj-lt"/>
              </a:rPr>
              <a:t>Conclusion</a:t>
            </a:r>
          </a:p>
          <a:p>
            <a:endParaRPr lang="en-AU" dirty="0" smtClean="0">
              <a:latin typeface="+mj-lt"/>
            </a:endParaRPr>
          </a:p>
        </p:txBody>
      </p:sp>
    </p:spTree>
    <p:custDataLst>
      <p:tags r:id="rId1"/>
    </p:custDataLst>
    <p:extLst>
      <p:ext uri="{BB962C8B-B14F-4D97-AF65-F5344CB8AC3E}">
        <p14:creationId xmlns:p14="http://schemas.microsoft.com/office/powerpoint/2010/main" val="485892075"/>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altLang="zh-CN"/>
              <a:t>Problem Definition</a:t>
            </a:r>
            <a:endParaRPr lang="en-AU" dirty="0" smtClean="0">
              <a:latin typeface="Arial" panose="020B0604020202020204" pitchFamily="34" charset="0"/>
              <a:cs typeface="Arial" panose="020B0604020202020204" pitchFamily="34" charset="0"/>
            </a:endParaRPr>
          </a:p>
        </p:txBody>
      </p:sp>
      <p:sp>
        <p:nvSpPr>
          <p:cNvPr id="25" name="Content Placeholder 2"/>
          <p:cNvSpPr>
            <a:spLocks noGrp="1"/>
          </p:cNvSpPr>
          <p:nvPr>
            <p:ph sz="half" idx="1"/>
          </p:nvPr>
        </p:nvSpPr>
        <p:spPr>
          <a:xfrm>
            <a:off x="395536" y="1129308"/>
            <a:ext cx="8568952" cy="4311696"/>
          </a:xfrm>
        </p:spPr>
        <p:txBody>
          <a:bodyPr/>
          <a:lstStyle/>
          <a:p>
            <a:pPr marL="400050"/>
            <a:r>
              <a:rPr lang="en-AU" altLang="zh-CN" smtClean="0"/>
              <a:t>Multiple </a:t>
            </a:r>
            <a:r>
              <a:rPr lang="en-AU" altLang="zh-CN" dirty="0" smtClean="0"/>
              <a:t>Modulation and Coding Schemes (MCSs) are available to enable the trade-off between transmission data rates and link reliability.</a:t>
            </a:r>
          </a:p>
          <a:p>
            <a:pPr marL="400050"/>
            <a:r>
              <a:rPr lang="en-AU" altLang="zh-CN" dirty="0" smtClean="0"/>
              <a:t>Interference relation between links is affected by data rate [4, 10, 13]:</a:t>
            </a:r>
          </a:p>
          <a:p>
            <a:pPr marL="800100" lvl="1"/>
            <a:r>
              <a:rPr lang="en-AU" altLang="zh-CN" dirty="0" smtClean="0"/>
              <a:t>High data rate is more efficient in data transmission</a:t>
            </a:r>
          </a:p>
          <a:p>
            <a:pPr marL="800100" lvl="1"/>
            <a:r>
              <a:rPr lang="en-AU" altLang="zh-CN" dirty="0" smtClean="0"/>
              <a:t>Low data rate is more robust against interference</a:t>
            </a:r>
          </a:p>
          <a:p>
            <a:pPr marL="1200150" lvl="2"/>
            <a:endParaRPr lang="en-AU" altLang="zh-CN" dirty="0" smtClean="0"/>
          </a:p>
          <a:p>
            <a:pPr marL="400050"/>
            <a:r>
              <a:rPr lang="en-AU" altLang="zh-CN" dirty="0" smtClean="0"/>
              <a:t>We aim to study the interference relation in dynamic environment, where APs transmission data rates are changing with the interference level.</a:t>
            </a:r>
          </a:p>
          <a:p>
            <a:pPr marL="57150" indent="0">
              <a:buNone/>
            </a:pPr>
            <a:endParaRPr lang="en-AU" altLang="zh-CN" sz="1800" dirty="0" smtClean="0"/>
          </a:p>
        </p:txBody>
      </p:sp>
      <p:sp>
        <p:nvSpPr>
          <p:cNvPr id="2" name="Rectangle 1"/>
          <p:cNvSpPr/>
          <p:nvPr/>
        </p:nvSpPr>
        <p:spPr>
          <a:xfrm>
            <a:off x="9168" y="4873724"/>
            <a:ext cx="9505056" cy="895630"/>
          </a:xfrm>
          <a:prstGeom prst="rect">
            <a:avLst/>
          </a:prstGeom>
        </p:spPr>
        <p:txBody>
          <a:bodyPr wrap="square">
            <a:spAutoFit/>
          </a:bodyPr>
          <a:lstStyle/>
          <a:p>
            <a:pPr marL="342900" indent="-342900" fontAlgn="auto">
              <a:spcBef>
                <a:spcPct val="20000"/>
              </a:spcBef>
              <a:spcAft>
                <a:spcPts val="0"/>
              </a:spcAft>
            </a:pPr>
            <a:r>
              <a:rPr lang="en-US" altLang="zh-CN" sz="900" dirty="0">
                <a:cs typeface="Arial" panose="020B0604020202020204" pitchFamily="34" charset="0"/>
              </a:rPr>
              <a:t>[4] </a:t>
            </a:r>
            <a:r>
              <a:rPr lang="en-AU" sz="900" dirty="0">
                <a:cs typeface="Arial" panose="020B0604020202020204" pitchFamily="34" charset="0"/>
              </a:rPr>
              <a:t>Huang, Jun, et al. "Unleashing exposed terminals in enterprise </a:t>
            </a:r>
            <a:r>
              <a:rPr lang="en-AU" sz="900" dirty="0" err="1">
                <a:cs typeface="Arial" panose="020B0604020202020204" pitchFamily="34" charset="0"/>
              </a:rPr>
              <a:t>wlans</a:t>
            </a:r>
            <a:r>
              <a:rPr lang="en-AU" sz="900" dirty="0">
                <a:cs typeface="Arial" panose="020B0604020202020204" pitchFamily="34" charset="0"/>
              </a:rPr>
              <a:t>: A rate adaptation approach." </a:t>
            </a:r>
            <a:r>
              <a:rPr lang="en-AU" sz="900" i="1" dirty="0" smtClean="0">
                <a:cs typeface="Arial" panose="020B0604020202020204" pitchFamily="34" charset="0"/>
              </a:rPr>
              <a:t>Proceedings </a:t>
            </a:r>
            <a:r>
              <a:rPr lang="en-AU" sz="900" i="1" dirty="0">
                <a:cs typeface="Arial" panose="020B0604020202020204" pitchFamily="34" charset="0"/>
              </a:rPr>
              <a:t>of IEEE INFOCOM</a:t>
            </a:r>
            <a:r>
              <a:rPr lang="en-AU" sz="900" dirty="0">
                <a:cs typeface="Arial" panose="020B0604020202020204" pitchFamily="34" charset="0"/>
              </a:rPr>
              <a:t>. 2014</a:t>
            </a:r>
            <a:r>
              <a:rPr lang="en-AU" sz="900" dirty="0" smtClean="0">
                <a:cs typeface="Arial" panose="020B0604020202020204" pitchFamily="34" charset="0"/>
              </a:rPr>
              <a:t>.</a:t>
            </a:r>
          </a:p>
          <a:p>
            <a:pPr marL="342900" indent="-342900" fontAlgn="auto">
              <a:spcBef>
                <a:spcPct val="20000"/>
              </a:spcBef>
              <a:spcAft>
                <a:spcPts val="0"/>
              </a:spcAft>
            </a:pPr>
            <a:r>
              <a:rPr lang="en-AU" sz="900" dirty="0" smtClean="0">
                <a:cs typeface="Arial" panose="020B0604020202020204" pitchFamily="34" charset="0"/>
              </a:rPr>
              <a:t>[10] Mahajan</a:t>
            </a:r>
            <a:r>
              <a:rPr lang="en-AU" sz="900" dirty="0">
                <a:cs typeface="Arial" panose="020B0604020202020204" pitchFamily="34" charset="0"/>
              </a:rPr>
              <a:t>, </a:t>
            </a:r>
            <a:r>
              <a:rPr lang="en-AU" sz="900" dirty="0" err="1">
                <a:cs typeface="Arial" panose="020B0604020202020204" pitchFamily="34" charset="0"/>
              </a:rPr>
              <a:t>Ratul</a:t>
            </a:r>
            <a:r>
              <a:rPr lang="en-AU" sz="900" dirty="0">
                <a:cs typeface="Arial" panose="020B0604020202020204" pitchFamily="34" charset="0"/>
              </a:rPr>
              <a:t>, et al. "</a:t>
            </a:r>
            <a:r>
              <a:rPr lang="en-AU" sz="900" dirty="0" err="1">
                <a:cs typeface="Arial" panose="020B0604020202020204" pitchFamily="34" charset="0"/>
              </a:rPr>
              <a:t>Analyzing</a:t>
            </a:r>
            <a:r>
              <a:rPr lang="en-AU" sz="900" dirty="0">
                <a:cs typeface="Arial" panose="020B0604020202020204" pitchFamily="34" charset="0"/>
              </a:rPr>
              <a:t> the MAC-level </a:t>
            </a:r>
            <a:r>
              <a:rPr lang="en-AU" sz="900" dirty="0" err="1">
                <a:cs typeface="Arial" panose="020B0604020202020204" pitchFamily="34" charset="0"/>
              </a:rPr>
              <a:t>behavior</a:t>
            </a:r>
            <a:r>
              <a:rPr lang="en-AU" sz="900" dirty="0">
                <a:cs typeface="Arial" panose="020B0604020202020204" pitchFamily="34" charset="0"/>
              </a:rPr>
              <a:t> of wireless networks in the wild." </a:t>
            </a:r>
            <a:r>
              <a:rPr lang="en-AU" sz="900" i="1" dirty="0">
                <a:cs typeface="Arial" panose="020B0604020202020204" pitchFamily="34" charset="0"/>
              </a:rPr>
              <a:t>Proceedings of ACM SIGCOMM. </a:t>
            </a:r>
            <a:r>
              <a:rPr lang="en-AU" sz="900" dirty="0">
                <a:cs typeface="Arial" panose="020B0604020202020204" pitchFamily="34" charset="0"/>
              </a:rPr>
              <a:t>2006</a:t>
            </a:r>
            <a:r>
              <a:rPr lang="en-AU" sz="900" dirty="0" smtClean="0">
                <a:cs typeface="Arial" panose="020B0604020202020204" pitchFamily="34" charset="0"/>
              </a:rPr>
              <a:t>.</a:t>
            </a:r>
          </a:p>
          <a:p>
            <a:pPr marL="342900" indent="-342900" fontAlgn="auto">
              <a:spcBef>
                <a:spcPct val="20000"/>
              </a:spcBef>
              <a:spcAft>
                <a:spcPts val="0"/>
              </a:spcAft>
            </a:pPr>
            <a:r>
              <a:rPr lang="en-AU" sz="900" dirty="0" smtClean="0">
                <a:cs typeface="Arial" panose="020B0604020202020204" pitchFamily="34" charset="0"/>
              </a:rPr>
              <a:t>[13] </a:t>
            </a:r>
            <a:r>
              <a:rPr lang="en-AU" sz="900" dirty="0"/>
              <a:t>Ahmed, </a:t>
            </a:r>
            <a:r>
              <a:rPr lang="en-AU" sz="900" dirty="0" err="1"/>
              <a:t>Nabeel</a:t>
            </a:r>
            <a:r>
              <a:rPr lang="en-AU" sz="900" dirty="0"/>
              <a:t>, et al. "Measuring multi-parameter conflict graphs for 802.11 networks." </a:t>
            </a:r>
            <a:r>
              <a:rPr lang="en-AU" sz="900" i="1" dirty="0">
                <a:cs typeface="Arial" panose="020B0604020202020204" pitchFamily="34" charset="0"/>
              </a:rPr>
              <a:t>Proceedings of ACM SIGCOMM. </a:t>
            </a:r>
            <a:r>
              <a:rPr lang="en-AU" sz="900" dirty="0" smtClean="0">
                <a:cs typeface="Arial" panose="020B0604020202020204" pitchFamily="34" charset="0"/>
              </a:rPr>
              <a:t>2010.</a:t>
            </a:r>
            <a:endParaRPr lang="en-AU" sz="900" dirty="0">
              <a:cs typeface="Arial" panose="020B0604020202020204" pitchFamily="34" charset="0"/>
            </a:endParaRPr>
          </a:p>
          <a:p>
            <a:pPr marL="342900" indent="-342900" fontAlgn="auto">
              <a:spcBef>
                <a:spcPct val="20000"/>
              </a:spcBef>
              <a:spcAft>
                <a:spcPts val="0"/>
              </a:spcAft>
            </a:pPr>
            <a:endParaRPr lang="en-AU" sz="900" dirty="0">
              <a:cs typeface="Arial" panose="020B0604020202020204" pitchFamily="34" charset="0"/>
            </a:endParaRPr>
          </a:p>
          <a:p>
            <a:pPr marL="342900" indent="-342900" fontAlgn="auto">
              <a:spcBef>
                <a:spcPct val="20000"/>
              </a:spcBef>
              <a:spcAft>
                <a:spcPts val="0"/>
              </a:spcAft>
            </a:pPr>
            <a:endParaRPr lang="en-AU" sz="900" dirty="0">
              <a:cs typeface="Arial" panose="020B0604020202020204" pitchFamily="34" charset="0"/>
            </a:endParaRPr>
          </a:p>
        </p:txBody>
      </p:sp>
    </p:spTree>
    <p:custDataLst>
      <p:tags r:id="rId1"/>
    </p:custDataLst>
    <p:extLst>
      <p:ext uri="{BB962C8B-B14F-4D97-AF65-F5344CB8AC3E}">
        <p14:creationId xmlns:p14="http://schemas.microsoft.com/office/powerpoint/2010/main" val="1282750164"/>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Types of Interferences</a:t>
            </a:r>
          </a:p>
        </p:txBody>
      </p:sp>
      <p:sp>
        <p:nvSpPr>
          <p:cNvPr id="25" name="Content Placeholder 2"/>
          <p:cNvSpPr>
            <a:spLocks noGrp="1"/>
          </p:cNvSpPr>
          <p:nvPr>
            <p:ph sz="half" idx="1"/>
          </p:nvPr>
        </p:nvSpPr>
        <p:spPr>
          <a:xfrm>
            <a:off x="395536" y="1129308"/>
            <a:ext cx="5112567" cy="4311696"/>
          </a:xfrm>
        </p:spPr>
        <p:txBody>
          <a:bodyPr/>
          <a:lstStyle/>
          <a:p>
            <a:pPr marL="434975" indent="-457200" algn="just"/>
            <a:r>
              <a:rPr lang="en-US" altLang="ko-KR" kern="0" dirty="0" smtClean="0">
                <a:latin typeface="Times New Roman" pitchFamily="18" charset="0"/>
                <a:cs typeface="Times New Roman" pitchFamily="18" charset="0"/>
              </a:rPr>
              <a:t>In </a:t>
            </a:r>
            <a:r>
              <a:rPr lang="en-US" altLang="ko-KR" kern="0" smtClean="0">
                <a:latin typeface="Times New Roman" pitchFamily="18" charset="0"/>
                <a:cs typeface="Times New Roman" pitchFamily="18" charset="0"/>
              </a:rPr>
              <a:t>this paper, </a:t>
            </a:r>
            <a:r>
              <a:rPr lang="en-US" altLang="ko-KR" kern="0" dirty="0" smtClean="0">
                <a:latin typeface="Times New Roman" pitchFamily="18" charset="0"/>
                <a:cs typeface="Times New Roman" pitchFamily="18" charset="0"/>
              </a:rPr>
              <a:t>we focus on the interferences among the downlink transmissions, from APs to MSs:</a:t>
            </a:r>
          </a:p>
          <a:p>
            <a:pPr marL="377825" lvl="1" indent="0" algn="just">
              <a:buNone/>
            </a:pPr>
            <a:endParaRPr lang="en-US" altLang="ko-KR" kern="0" dirty="0">
              <a:latin typeface="Times New Roman" pitchFamily="18" charset="0"/>
              <a:cs typeface="Times New Roman" pitchFamily="18" charset="0"/>
            </a:endParaRPr>
          </a:p>
          <a:p>
            <a:pPr marL="835025" lvl="1" indent="-457200" algn="just"/>
            <a:endParaRPr lang="en-US" altLang="ko-KR" kern="0" dirty="0" smtClean="0">
              <a:latin typeface="Times New Roman" pitchFamily="18" charset="0"/>
              <a:cs typeface="Times New Roman" pitchFamily="18" charset="0"/>
            </a:endParaRPr>
          </a:p>
          <a:p>
            <a:pPr marL="835025" lvl="1" indent="-457200" algn="just"/>
            <a:endParaRPr lang="en-US" altLang="ko-KR" kern="0" dirty="0">
              <a:latin typeface="Times New Roman" pitchFamily="18" charset="0"/>
              <a:cs typeface="Times New Roman" pitchFamily="18" charset="0"/>
            </a:endParaRPr>
          </a:p>
          <a:p>
            <a:pPr marL="835025" lvl="1" indent="-457200" algn="just"/>
            <a:endParaRPr lang="en-US" altLang="ko-KR" kern="0" dirty="0" smtClean="0">
              <a:latin typeface="Times New Roman" pitchFamily="18" charset="0"/>
              <a:cs typeface="Times New Roman" pitchFamily="18" charset="0"/>
            </a:endParaRPr>
          </a:p>
          <a:p>
            <a:pPr marL="835025" lvl="1" indent="-457200" algn="just"/>
            <a:endParaRPr lang="en-US" altLang="ko-KR" kern="0" dirty="0">
              <a:latin typeface="Times New Roman" pitchFamily="18" charset="0"/>
              <a:cs typeface="Times New Roman" pitchFamily="18" charset="0"/>
            </a:endParaRPr>
          </a:p>
          <a:p>
            <a:pPr marL="377825" lvl="1" indent="0" algn="just">
              <a:buNone/>
            </a:pPr>
            <a:endParaRPr lang="en-AU" altLang="ko-KR" dirty="0" smtClean="0"/>
          </a:p>
          <a:p>
            <a:pPr marL="835025" lvl="1" indent="-457200" algn="just"/>
            <a:endParaRPr lang="en-AU" altLang="ko-KR" dirty="0"/>
          </a:p>
          <a:p>
            <a:pPr marL="377825" lvl="1" indent="0" algn="just">
              <a:buNone/>
            </a:pPr>
            <a:endParaRPr lang="en-AU" altLang="ko-KR" kern="0" dirty="0">
              <a:latin typeface="Times New Roman" pitchFamily="18" charset="0"/>
              <a:cs typeface="Times New Roman" pitchFamily="18" charset="0"/>
            </a:endParaRPr>
          </a:p>
          <a:p>
            <a:pPr marL="835025" lvl="1" indent="-457200" algn="just"/>
            <a:endParaRPr lang="en-AU" altLang="ko-KR" kern="0" dirty="0" smtClean="0">
              <a:latin typeface="Times New Roman" pitchFamily="18" charset="0"/>
              <a:cs typeface="Times New Roman" pitchFamily="18" charset="0"/>
            </a:endParaRPr>
          </a:p>
          <a:p>
            <a:pPr marL="835025" lvl="1" indent="-457200" algn="just"/>
            <a:endParaRPr lang="en-US" altLang="ko-KR" kern="0" dirty="0" smtClean="0">
              <a:latin typeface="Times New Roman" pitchFamily="18" charset="0"/>
              <a:cs typeface="Times New Roman" pitchFamily="18" charset="0"/>
            </a:endParaRPr>
          </a:p>
        </p:txBody>
      </p:sp>
      <p:pic>
        <p:nvPicPr>
          <p:cNvPr id="14" name="Picture 2" descr="D:\Users\harrison\Desktop\Thesis\Fig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3" y="193204"/>
            <a:ext cx="3342387" cy="202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2197795"/>
            <a:ext cx="4747331" cy="1595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7505" y="3865612"/>
            <a:ext cx="4747331" cy="1211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56176" y="2497460"/>
            <a:ext cx="2880320" cy="523220"/>
          </a:xfrm>
          <a:prstGeom prst="rect">
            <a:avLst/>
          </a:prstGeom>
        </p:spPr>
        <p:txBody>
          <a:bodyPr wrap="square" rtlCol="0">
            <a:spAutoFit/>
          </a:bodyPr>
          <a:lstStyle/>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r>
              <a:rPr kumimoji="0" lang="en-AU" sz="1400" b="1" i="0" u="none" strike="noStrike" kern="1200" cap="none" spc="0" normalizeH="0" noProof="0" dirty="0" smtClean="0">
                <a:ln>
                  <a:noFill/>
                </a:ln>
                <a:solidFill>
                  <a:srgbClr val="0070C0"/>
                </a:solidFill>
                <a:effectLst/>
                <a:uLnTx/>
                <a:uFillTx/>
                <a:ea typeface="+mn-ea"/>
                <a:cs typeface="Arial" panose="020B0604020202020204" pitchFamily="34" charset="0"/>
              </a:rPr>
              <a:t>more than 20% packet loss at the </a:t>
            </a:r>
            <a:r>
              <a:rPr lang="en-AU" sz="1400" b="1" dirty="0" smtClean="0">
                <a:solidFill>
                  <a:srgbClr val="0070C0"/>
                </a:solidFill>
                <a:ea typeface="+mn-ea"/>
                <a:cs typeface="Arial" panose="020B0604020202020204" pitchFamily="34" charset="0"/>
              </a:rPr>
              <a:t>lowest data rate</a:t>
            </a:r>
            <a:r>
              <a:rPr kumimoji="0" lang="en-AU" sz="1400" b="1" i="0" u="none" strike="noStrike" kern="1200" cap="none" spc="0" normalizeH="0" noProof="0" dirty="0" smtClean="0">
                <a:ln>
                  <a:noFill/>
                </a:ln>
                <a:solidFill>
                  <a:srgbClr val="0070C0"/>
                </a:solidFill>
                <a:effectLst/>
                <a:uLnTx/>
                <a:uFillTx/>
                <a:ea typeface="+mn-ea"/>
                <a:cs typeface="Arial" panose="020B0604020202020204" pitchFamily="34" charset="0"/>
              </a:rPr>
              <a:t>.</a:t>
            </a:r>
            <a:endParaRPr kumimoji="0" lang="en-AU" sz="1400" b="1" i="0" u="none" strike="noStrike" kern="1200" cap="none" spc="0" normalizeH="0" baseline="0" noProof="0" dirty="0" smtClean="0">
              <a:ln>
                <a:noFill/>
              </a:ln>
              <a:solidFill>
                <a:srgbClr val="0070C0"/>
              </a:solidFill>
              <a:effectLst/>
              <a:uLnTx/>
              <a:uFillTx/>
              <a:ea typeface="+mn-ea"/>
              <a:cs typeface="Arial" panose="020B0604020202020204" pitchFamily="34" charset="0"/>
            </a:endParaRPr>
          </a:p>
        </p:txBody>
      </p:sp>
      <p:sp>
        <p:nvSpPr>
          <p:cNvPr id="17" name="TextBox 16"/>
          <p:cNvSpPr txBox="1"/>
          <p:nvPr/>
        </p:nvSpPr>
        <p:spPr>
          <a:xfrm>
            <a:off x="6156176" y="4058801"/>
            <a:ext cx="2880320" cy="738664"/>
          </a:xfrm>
          <a:prstGeom prst="rect">
            <a:avLst/>
          </a:prstGeom>
        </p:spPr>
        <p:txBody>
          <a:bodyPr wrap="square" rtlCol="0">
            <a:spAutoFit/>
          </a:bodyPr>
          <a:lstStyle/>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r>
              <a:rPr kumimoji="0" lang="en-AU" sz="1400" b="1" i="0" u="none" strike="noStrike" kern="1200" cap="none" spc="0" normalizeH="0" noProof="0" dirty="0" smtClean="0">
                <a:ln>
                  <a:noFill/>
                </a:ln>
                <a:solidFill>
                  <a:srgbClr val="0070C0"/>
                </a:solidFill>
                <a:effectLst/>
                <a:uLnTx/>
                <a:uFillTx/>
                <a:ea typeface="+mn-ea"/>
                <a:cs typeface="Arial" panose="020B0604020202020204" pitchFamily="34" charset="0"/>
              </a:rPr>
              <a:t>Using lower data rate can still achieve over 80% packet delivery rate.</a:t>
            </a:r>
            <a:endParaRPr kumimoji="0" lang="en-AU" sz="1400" b="1" i="0" u="none" strike="noStrike" kern="1200" cap="none" spc="0" normalizeH="0" baseline="0" noProof="0" dirty="0" smtClean="0">
              <a:ln>
                <a:noFill/>
              </a:ln>
              <a:solidFill>
                <a:srgbClr val="0070C0"/>
              </a:solidFill>
              <a:effectLst/>
              <a:uLnTx/>
              <a:uFillTx/>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2104482652"/>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291"/>
                                        </p:tgtEl>
                                        <p:attrNameLst>
                                          <p:attrName>style.visibility</p:attrName>
                                        </p:attrNameLst>
                                      </p:cBhvr>
                                      <p:to>
                                        <p:strVal val="visible"/>
                                      </p:to>
                                    </p:set>
                                    <p:animEffect transition="in" filter="fade">
                                      <p:cBhvr>
                                        <p:cTn id="15" dur="500"/>
                                        <p:tgtEl>
                                          <p:spTgt spid="122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Why the DRD interference matter?</a:t>
            </a:r>
          </a:p>
        </p:txBody>
      </p:sp>
      <p:sp>
        <p:nvSpPr>
          <p:cNvPr id="25" name="Content Placeholder 2"/>
          <p:cNvSpPr>
            <a:spLocks noGrp="1"/>
          </p:cNvSpPr>
          <p:nvPr>
            <p:ph sz="half" idx="1"/>
          </p:nvPr>
        </p:nvSpPr>
        <p:spPr>
          <a:xfrm>
            <a:off x="395536" y="1129308"/>
            <a:ext cx="8208912" cy="4311696"/>
          </a:xfrm>
        </p:spPr>
        <p:txBody>
          <a:bodyPr/>
          <a:lstStyle/>
          <a:p>
            <a:pPr marL="434975" indent="-457200" algn="just"/>
            <a:r>
              <a:rPr lang="en-AU" altLang="zh-CN" kern="0" dirty="0" smtClean="0">
                <a:latin typeface="Times New Roman" pitchFamily="18" charset="0"/>
                <a:cs typeface="Times New Roman" pitchFamily="18" charset="0"/>
              </a:rPr>
              <a:t>The influence of the DRD interference:</a:t>
            </a:r>
          </a:p>
          <a:p>
            <a:pPr marL="835025" lvl="1" indent="-457200"/>
            <a:r>
              <a:rPr lang="en-US" altLang="ko-KR" dirty="0" smtClean="0"/>
              <a:t>It will incur the well-known performance anomaly problem in 802.11 [14]</a:t>
            </a:r>
            <a:endParaRPr lang="en-US" altLang="ko-KR" dirty="0"/>
          </a:p>
          <a:p>
            <a:pPr marL="835025" lvl="1" indent="-457200" algn="just"/>
            <a:endParaRPr lang="en-AU" altLang="zh-CN" dirty="0"/>
          </a:p>
          <a:p>
            <a:pPr lvl="2"/>
            <a:endParaRPr lang="en-AU" altLang="zh-CN" sz="1400" dirty="0" smtClean="0"/>
          </a:p>
        </p:txBody>
      </p:sp>
      <p:sp>
        <p:nvSpPr>
          <p:cNvPr id="4" name="Rectangle 3"/>
          <p:cNvSpPr/>
          <p:nvPr/>
        </p:nvSpPr>
        <p:spPr>
          <a:xfrm>
            <a:off x="9168" y="5161756"/>
            <a:ext cx="9505056" cy="230832"/>
          </a:xfrm>
          <a:prstGeom prst="rect">
            <a:avLst/>
          </a:prstGeom>
        </p:spPr>
        <p:txBody>
          <a:bodyPr wrap="square">
            <a:spAutoFit/>
          </a:bodyPr>
          <a:lstStyle/>
          <a:p>
            <a:pPr marL="342900" indent="-342900" fontAlgn="auto">
              <a:spcBef>
                <a:spcPct val="20000"/>
              </a:spcBef>
              <a:spcAft>
                <a:spcPts val="0"/>
              </a:spcAft>
            </a:pPr>
            <a:r>
              <a:rPr lang="en-US" altLang="zh-CN" sz="900" dirty="0" smtClean="0">
                <a:cs typeface="Arial" panose="020B0604020202020204" pitchFamily="34" charset="0"/>
              </a:rPr>
              <a:t>[14</a:t>
            </a:r>
            <a:r>
              <a:rPr lang="en-US" altLang="zh-CN" sz="900" dirty="0">
                <a:cs typeface="Arial" panose="020B0604020202020204" pitchFamily="34" charset="0"/>
              </a:rPr>
              <a:t>] </a:t>
            </a:r>
            <a:r>
              <a:rPr lang="en-AU" sz="900" dirty="0" err="1"/>
              <a:t>Heusse</a:t>
            </a:r>
            <a:r>
              <a:rPr lang="en-AU" sz="900" dirty="0"/>
              <a:t>, Martin, et al. "Performance anomaly of 802.11 b." </a:t>
            </a:r>
            <a:r>
              <a:rPr lang="en-AU" sz="900" i="1" dirty="0" smtClean="0"/>
              <a:t>Proceedings of IEEE INFOCOM, </a:t>
            </a:r>
            <a:r>
              <a:rPr lang="en-AU" sz="900" i="1" dirty="0"/>
              <a:t>2003. </a:t>
            </a:r>
            <a:endParaRPr lang="en-AU" sz="900" dirty="0" smtClean="0">
              <a:cs typeface="Arial" panose="020B0604020202020204" pitchFamily="34" charset="0"/>
            </a:endParaRPr>
          </a:p>
        </p:txBody>
      </p:sp>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2137420"/>
            <a:ext cx="2751112" cy="2751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组合 3"/>
          <p:cNvGrpSpPr/>
          <p:nvPr/>
        </p:nvGrpSpPr>
        <p:grpSpPr>
          <a:xfrm>
            <a:off x="2987824" y="2293776"/>
            <a:ext cx="5184576" cy="2438400"/>
            <a:chOff x="3352800" y="2971800"/>
            <a:chExt cx="5326162" cy="2438400"/>
          </a:xfrm>
        </p:grpSpPr>
        <p:sp>
          <p:nvSpPr>
            <p:cNvPr id="10" name="矩形 1"/>
            <p:cNvSpPr/>
            <p:nvPr/>
          </p:nvSpPr>
          <p:spPr bwMode="auto">
            <a:xfrm>
              <a:off x="3352800" y="3200400"/>
              <a:ext cx="828931" cy="2209800"/>
            </a:xfrm>
            <a:prstGeom prst="rect">
              <a:avLst/>
            </a:prstGeom>
            <a:noFill/>
            <a:ln w="28575" cap="flat" cmpd="sng" algn="ctr">
              <a:solidFill>
                <a:srgbClr val="0070C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graphicFrame>
          <p:nvGraphicFramePr>
            <p:cNvPr id="11" name="对象 2"/>
            <p:cNvGraphicFramePr>
              <a:graphicFrameLocks noChangeAspect="1"/>
            </p:cNvGraphicFramePr>
            <p:nvPr>
              <p:extLst/>
            </p:nvPr>
          </p:nvGraphicFramePr>
          <p:xfrm>
            <a:off x="4365725" y="2971800"/>
            <a:ext cx="4313237" cy="676275"/>
          </p:xfrm>
          <a:graphic>
            <a:graphicData uri="http://schemas.openxmlformats.org/presentationml/2006/ole">
              <mc:AlternateContent xmlns:mc="http://schemas.openxmlformats.org/markup-compatibility/2006">
                <mc:Choice xmlns:v="urn:schemas-microsoft-com:vml" Requires="v">
                  <p:oleObj spid="_x0000_s15635" name="Visio" r:id="rId6" imgW="4312834" imgH="676397" progId="Visio.Drawing.11">
                    <p:link updateAutomatic="1"/>
                  </p:oleObj>
                </mc:Choice>
                <mc:Fallback>
                  <p:oleObj name="Visio" r:id="rId6" imgW="4312834" imgH="676397" progId="Visio.Drawing.11">
                    <p:link updateAutomatic="1"/>
                    <p:pic>
                      <p:nvPicPr>
                        <p:cNvPr id="0" name=""/>
                        <p:cNvPicPr/>
                        <p:nvPr/>
                      </p:nvPicPr>
                      <p:blipFill>
                        <a:blip r:embed="rId7"/>
                        <a:stretch>
                          <a:fillRect/>
                        </a:stretch>
                      </p:blipFill>
                      <p:spPr>
                        <a:xfrm>
                          <a:off x="4365725" y="2971800"/>
                          <a:ext cx="4313237" cy="676275"/>
                        </a:xfrm>
                        <a:prstGeom prst="rect">
                          <a:avLst/>
                        </a:prstGeom>
                      </p:spPr>
                    </p:pic>
                  </p:oleObj>
                </mc:Fallback>
              </mc:AlternateContent>
            </a:graphicData>
          </a:graphic>
        </p:graphicFrame>
      </p:grpSp>
      <p:grpSp>
        <p:nvGrpSpPr>
          <p:cNvPr id="3" name="Group 2"/>
          <p:cNvGrpSpPr/>
          <p:nvPr/>
        </p:nvGrpSpPr>
        <p:grpSpPr>
          <a:xfrm>
            <a:off x="1043608" y="2132022"/>
            <a:ext cx="7416824" cy="2756510"/>
            <a:chOff x="1043608" y="2132022"/>
            <a:chExt cx="7416824" cy="2756510"/>
          </a:xfrm>
        </p:grpSpPr>
        <p:sp>
          <p:nvSpPr>
            <p:cNvPr id="12" name="矩形 4"/>
            <p:cNvSpPr/>
            <p:nvPr/>
          </p:nvSpPr>
          <p:spPr bwMode="auto">
            <a:xfrm>
              <a:off x="1043608" y="2132022"/>
              <a:ext cx="1877144" cy="2756510"/>
            </a:xfrm>
            <a:prstGeom prst="rect">
              <a:avLst/>
            </a:prstGeom>
            <a:noFill/>
            <a:ln w="28575" cap="flat" cmpd="sng" algn="ctr">
              <a:solidFill>
                <a:srgbClr val="C0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graphicFrame>
          <p:nvGraphicFramePr>
            <p:cNvPr id="13" name="对象 5"/>
            <p:cNvGraphicFramePr>
              <a:graphicFrameLocks noChangeAspect="1"/>
            </p:cNvGraphicFramePr>
            <p:nvPr>
              <p:extLst/>
            </p:nvPr>
          </p:nvGraphicFramePr>
          <p:xfrm>
            <a:off x="3964632" y="3073524"/>
            <a:ext cx="4495800" cy="371475"/>
          </p:xfrm>
          <a:graphic>
            <a:graphicData uri="http://schemas.openxmlformats.org/presentationml/2006/ole">
              <mc:AlternateContent xmlns:mc="http://schemas.openxmlformats.org/markup-compatibility/2006">
                <mc:Choice xmlns:v="urn:schemas-microsoft-com:vml" Requires="v">
                  <p:oleObj spid="_x0000_s15636" name="Visio" r:id="rId8" imgW="4496309" imgH="371380" progId="Visio.Drawing.11">
                    <p:link updateAutomatic="1"/>
                  </p:oleObj>
                </mc:Choice>
                <mc:Fallback>
                  <p:oleObj name="Visio" r:id="rId8" imgW="4496309" imgH="371380" progId="Visio.Drawing.11">
                    <p:link updateAutomatic="1"/>
                    <p:pic>
                      <p:nvPicPr>
                        <p:cNvPr id="0" name=""/>
                        <p:cNvPicPr/>
                        <p:nvPr/>
                      </p:nvPicPr>
                      <p:blipFill>
                        <a:blip r:embed="rId9"/>
                        <a:stretch>
                          <a:fillRect/>
                        </a:stretch>
                      </p:blipFill>
                      <p:spPr>
                        <a:xfrm>
                          <a:off x="3964632" y="3073524"/>
                          <a:ext cx="4495800" cy="371475"/>
                        </a:xfrm>
                        <a:prstGeom prst="rect">
                          <a:avLst/>
                        </a:prstGeom>
                      </p:spPr>
                    </p:pic>
                  </p:oleObj>
                </mc:Fallback>
              </mc:AlternateContent>
            </a:graphicData>
          </a:graphic>
        </p:graphicFrame>
      </p:grpSp>
      <p:graphicFrame>
        <p:nvGraphicFramePr>
          <p:cNvPr id="2" name="Object 1"/>
          <p:cNvGraphicFramePr>
            <a:graphicFrameLocks noChangeAspect="1"/>
          </p:cNvGraphicFramePr>
          <p:nvPr>
            <p:extLst/>
          </p:nvPr>
        </p:nvGraphicFramePr>
        <p:xfrm>
          <a:off x="3995936" y="3721596"/>
          <a:ext cx="3819525" cy="676275"/>
        </p:xfrm>
        <a:graphic>
          <a:graphicData uri="http://schemas.openxmlformats.org/presentationml/2006/ole">
            <mc:AlternateContent xmlns:mc="http://schemas.openxmlformats.org/markup-compatibility/2006">
              <mc:Choice xmlns:v="urn:schemas-microsoft-com:vml" Requires="v">
                <p:oleObj spid="_x0000_s15637" name="Visio" r:id="rId10" imgW="3819464" imgH="676397" progId="Visio.Drawing.11">
                  <p:link updateAutomatic="1"/>
                </p:oleObj>
              </mc:Choice>
              <mc:Fallback>
                <p:oleObj name="Visio" r:id="rId10" imgW="3819464" imgH="676397" progId="Visio.Drawing.11">
                  <p:link updateAutomatic="1"/>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936" y="3721596"/>
                        <a:ext cx="38195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743184491"/>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Experiment on the DRD interference</a:t>
            </a:r>
            <a:endParaRPr lang="en-AU" dirty="0" smtClean="0">
              <a:latin typeface="Arial" panose="020B0604020202020204" pitchFamily="34" charset="0"/>
              <a:cs typeface="Arial" panose="020B0604020202020204" pitchFamily="34" charset="0"/>
            </a:endParaRPr>
          </a:p>
        </p:txBody>
      </p:sp>
      <p:sp>
        <p:nvSpPr>
          <p:cNvPr id="25" name="Content Placeholder 2"/>
          <p:cNvSpPr>
            <a:spLocks noGrp="1"/>
          </p:cNvSpPr>
          <p:nvPr>
            <p:ph sz="half" idx="1"/>
          </p:nvPr>
        </p:nvSpPr>
        <p:spPr>
          <a:xfrm>
            <a:off x="179512" y="907035"/>
            <a:ext cx="7128792" cy="4311696"/>
          </a:xfrm>
        </p:spPr>
        <p:txBody>
          <a:bodyPr/>
          <a:lstStyle/>
          <a:p>
            <a:pPr indent="-285750"/>
            <a:r>
              <a:rPr lang="en-AU" altLang="zh-CN" smtClean="0"/>
              <a:t>Testbed Setup</a:t>
            </a:r>
          </a:p>
          <a:p>
            <a:pPr lvl="1"/>
            <a:r>
              <a:rPr lang="en-AU" altLang="zh-CN" smtClean="0"/>
              <a:t>Two Access Points (AP)</a:t>
            </a:r>
          </a:p>
          <a:p>
            <a:pPr lvl="2"/>
            <a:r>
              <a:rPr lang="en-AU" altLang="zh-CN" smtClean="0"/>
              <a:t>Cisco WRT610.</a:t>
            </a:r>
          </a:p>
          <a:p>
            <a:pPr lvl="2"/>
            <a:r>
              <a:rPr lang="en-AU" altLang="zh-CN" smtClean="0"/>
              <a:t>Wired connection to PCs running Iperf.</a:t>
            </a:r>
          </a:p>
          <a:p>
            <a:pPr lvl="2"/>
            <a:r>
              <a:rPr lang="en-AU" altLang="zh-CN" smtClean="0"/>
              <a:t>Using the same channel in 2.5GHz.  </a:t>
            </a:r>
          </a:p>
          <a:p>
            <a:pPr lvl="2"/>
            <a:r>
              <a:rPr lang="en-AU" altLang="zh-CN" smtClean="0"/>
              <a:t>IEEE 802.11n.</a:t>
            </a:r>
          </a:p>
          <a:p>
            <a:pPr lvl="2"/>
            <a:r>
              <a:rPr lang="en-AU" altLang="zh-CN" smtClean="0"/>
              <a:t>RTS/CTS disabled.</a:t>
            </a:r>
          </a:p>
          <a:p>
            <a:pPr marL="800100" lvl="1"/>
            <a:r>
              <a:rPr lang="en-AU" altLang="zh-CN" smtClean="0"/>
              <a:t>APs can’t carrier-sense each other.</a:t>
            </a:r>
          </a:p>
          <a:p>
            <a:pPr lvl="1"/>
            <a:r>
              <a:rPr lang="en-AU" altLang="zh-CN" smtClean="0"/>
              <a:t>Three mobile stations (MS):</a:t>
            </a:r>
          </a:p>
          <a:p>
            <a:pPr lvl="2"/>
            <a:r>
              <a:rPr lang="en-AU" altLang="zh-CN" smtClean="0"/>
              <a:t>MS1 associates with AP1 and without interference from AP2.</a:t>
            </a:r>
          </a:p>
          <a:p>
            <a:pPr lvl="2"/>
            <a:r>
              <a:rPr lang="en-AU" altLang="zh-CN" smtClean="0"/>
              <a:t>MS2 associates with AP1 but interfered by AP2.</a:t>
            </a:r>
          </a:p>
          <a:p>
            <a:pPr lvl="2"/>
            <a:r>
              <a:rPr lang="en-AU" altLang="zh-CN" smtClean="0"/>
              <a:t>MS3 associates with AP2 and interferes MS2.</a:t>
            </a:r>
          </a:p>
          <a:p>
            <a:pPr marL="800100" lvl="1"/>
            <a:endParaRPr lang="en-AU" altLang="zh-CN" smtClean="0"/>
          </a:p>
          <a:p>
            <a:pPr lvl="1"/>
            <a:endParaRPr lang="en-AU" altLang="zh-CN" dirty="0" smtClean="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201316"/>
            <a:ext cx="3746060" cy="186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506679595"/>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Experiment </a:t>
            </a:r>
            <a:r>
              <a:rPr lang="en-AU" altLang="ko-KR">
                <a:latin typeface="Arial" panose="020B0604020202020204" pitchFamily="34" charset="0"/>
                <a:cs typeface="Arial" panose="020B0604020202020204" pitchFamily="34" charset="0"/>
              </a:rPr>
              <a:t>on the DRD interference</a:t>
            </a:r>
            <a:r>
              <a:rPr lang="en-AU" smtClean="0">
                <a:latin typeface="Arial" panose="020B0604020202020204" pitchFamily="34" charset="0"/>
                <a:cs typeface="Arial" panose="020B0604020202020204" pitchFamily="34" charset="0"/>
              </a:rPr>
              <a:t> </a:t>
            </a:r>
            <a:r>
              <a:rPr lang="en-AU" dirty="0" smtClean="0">
                <a:latin typeface="Arial" panose="020B0604020202020204" pitchFamily="34" charset="0"/>
                <a:cs typeface="Arial" panose="020B0604020202020204" pitchFamily="34" charset="0"/>
              </a:rPr>
              <a:t>(cont.)</a:t>
            </a:r>
          </a:p>
        </p:txBody>
      </p:sp>
      <p:sp>
        <p:nvSpPr>
          <p:cNvPr id="25" name="Content Placeholder 2"/>
          <p:cNvSpPr>
            <a:spLocks noGrp="1"/>
          </p:cNvSpPr>
          <p:nvPr>
            <p:ph sz="half" idx="1"/>
          </p:nvPr>
        </p:nvSpPr>
        <p:spPr>
          <a:xfrm>
            <a:off x="395536" y="1129308"/>
            <a:ext cx="4824536" cy="4311696"/>
          </a:xfrm>
        </p:spPr>
        <p:txBody>
          <a:bodyPr/>
          <a:lstStyle/>
          <a:p>
            <a:pPr indent="-285750"/>
            <a:r>
              <a:rPr lang="en-AU" altLang="zh-CN" dirty="0" smtClean="0"/>
              <a:t>Testbed Setup</a:t>
            </a:r>
          </a:p>
          <a:p>
            <a:pPr lvl="1"/>
            <a:r>
              <a:rPr lang="en-AU" altLang="zh-CN" dirty="0" err="1" smtClean="0"/>
              <a:t>Iperf</a:t>
            </a:r>
            <a:r>
              <a:rPr lang="en-AU" altLang="zh-CN" dirty="0" smtClean="0"/>
              <a:t> running on both PC1 and PC2 to generate downlink traffic:</a:t>
            </a:r>
          </a:p>
          <a:p>
            <a:pPr lvl="2"/>
            <a:r>
              <a:rPr lang="en-AU" altLang="zh-CN" dirty="0" smtClean="0"/>
              <a:t>UDP traffic.</a:t>
            </a:r>
          </a:p>
          <a:p>
            <a:pPr lvl="2"/>
            <a:r>
              <a:rPr lang="en-AU" altLang="zh-CN" dirty="0" smtClean="0"/>
              <a:t>30 Mbps traffic load.</a:t>
            </a:r>
          </a:p>
          <a:p>
            <a:pPr lvl="1"/>
            <a:r>
              <a:rPr lang="en-AU" altLang="zh-CN" dirty="0" smtClean="0"/>
              <a:t>Setup 20 minutes experiment:</a:t>
            </a:r>
          </a:p>
          <a:p>
            <a:pPr lvl="2"/>
            <a:r>
              <a:rPr lang="en-AU" altLang="zh-CN" dirty="0" smtClean="0"/>
              <a:t>0~10 minutes: Only AP1 is activated:</a:t>
            </a:r>
          </a:p>
          <a:p>
            <a:pPr lvl="3"/>
            <a:r>
              <a:rPr lang="en-AU" altLang="zh-CN" dirty="0" smtClean="0"/>
              <a:t>No interference.</a:t>
            </a:r>
          </a:p>
          <a:p>
            <a:pPr lvl="2"/>
            <a:r>
              <a:rPr lang="en-AU" altLang="zh-CN" dirty="0" smtClean="0"/>
              <a:t>10~20 minutes: Both AP1 and AP2 are activated:</a:t>
            </a:r>
          </a:p>
          <a:p>
            <a:pPr lvl="3"/>
            <a:r>
              <a:rPr lang="en-AU" altLang="zh-CN" dirty="0" smtClean="0"/>
              <a:t>Transmission from AP2 to MS3 will interfere MS2.</a:t>
            </a:r>
          </a:p>
          <a:p>
            <a:pPr lvl="3"/>
            <a:endParaRPr lang="en-AU" altLang="zh-CN" dirty="0" smtClean="0"/>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201316"/>
            <a:ext cx="3746060" cy="186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229086099"/>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Measurement Results</a:t>
            </a:r>
          </a:p>
        </p:txBody>
      </p:sp>
      <p:sp>
        <p:nvSpPr>
          <p:cNvPr id="25" name="Content Placeholder 2"/>
          <p:cNvSpPr>
            <a:spLocks noGrp="1"/>
          </p:cNvSpPr>
          <p:nvPr>
            <p:ph sz="half" idx="1"/>
          </p:nvPr>
        </p:nvSpPr>
        <p:spPr>
          <a:xfrm>
            <a:off x="395536" y="913284"/>
            <a:ext cx="8136904" cy="4311696"/>
          </a:xfrm>
        </p:spPr>
        <p:txBody>
          <a:bodyPr/>
          <a:lstStyle/>
          <a:p>
            <a:pPr indent="-285750"/>
            <a:r>
              <a:rPr lang="en-AU" altLang="zh-CN" dirty="0" smtClean="0"/>
              <a:t>Percentages of packets transferred at the interfered link </a:t>
            </a:r>
          </a:p>
          <a:p>
            <a:pPr marL="57150" indent="0">
              <a:buNone/>
            </a:pPr>
            <a:r>
              <a:rPr lang="en-AU" altLang="zh-CN" dirty="0"/>
              <a:t> </a:t>
            </a:r>
            <a:r>
              <a:rPr lang="en-AU" altLang="zh-CN" dirty="0" smtClean="0"/>
              <a:t>   (AP1 to MS2) under different data rates:</a:t>
            </a:r>
          </a:p>
          <a:p>
            <a:pPr lvl="3"/>
            <a:endParaRPr lang="en-AU" altLang="zh-CN" dirty="0" smtClean="0"/>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849388"/>
            <a:ext cx="5418771"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Group 5"/>
          <p:cNvGrpSpPr/>
          <p:nvPr/>
        </p:nvGrpSpPr>
        <p:grpSpPr>
          <a:xfrm>
            <a:off x="107504" y="3145532"/>
            <a:ext cx="4752528" cy="1728192"/>
            <a:chOff x="107504" y="3145532"/>
            <a:chExt cx="4752528" cy="1728192"/>
          </a:xfrm>
        </p:grpSpPr>
        <p:sp>
          <p:nvSpPr>
            <p:cNvPr id="2" name="Rectangle 1"/>
            <p:cNvSpPr/>
            <p:nvPr/>
          </p:nvSpPr>
          <p:spPr>
            <a:xfrm>
              <a:off x="2123728" y="3145532"/>
              <a:ext cx="2736304" cy="1728192"/>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107504" y="4179688"/>
              <a:ext cx="2160240" cy="694036"/>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150" b="1" dirty="0" smtClean="0">
                  <a:latin typeface="Sommet bold"/>
                  <a:ea typeface="+mn-ea"/>
                </a:rPr>
                <a:t>35% in </a:t>
              </a:r>
              <a:r>
                <a:rPr lang="en-AU" sz="1150" b="1" dirty="0" smtClean="0">
                  <a:solidFill>
                    <a:srgbClr val="00B050"/>
                  </a:solidFill>
                  <a:latin typeface="Sommet bold"/>
                  <a:ea typeface="+mn-ea"/>
                </a:rPr>
                <a:t>High Rates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AU" sz="1150" b="1" i="0" u="none" strike="noStrike" kern="1200" cap="none" spc="0" normalizeH="0" baseline="0" noProof="0" dirty="0" smtClean="0">
                  <a:ln>
                    <a:noFill/>
                  </a:ln>
                  <a:solidFill>
                    <a:schemeClr val="tx1"/>
                  </a:solidFill>
                  <a:effectLst/>
                  <a:uLnTx/>
                  <a:uFillTx/>
                  <a:latin typeface="Sommet bold"/>
                  <a:ea typeface="+mn-ea"/>
                  <a:cs typeface="+mn-cs"/>
                </a:rPr>
                <a:t>55% in </a:t>
              </a:r>
              <a:r>
                <a:rPr kumimoji="0" lang="en-AU" sz="1150" b="1" i="0" u="none" strike="noStrike" kern="1200" cap="none" spc="0" normalizeH="0" baseline="0" noProof="0" dirty="0" smtClean="0">
                  <a:ln>
                    <a:noFill/>
                  </a:ln>
                  <a:solidFill>
                    <a:srgbClr val="C00000"/>
                  </a:solidFill>
                  <a:effectLst/>
                  <a:uLnTx/>
                  <a:uFillTx/>
                  <a:latin typeface="Sommet bold"/>
                  <a:ea typeface="+mn-ea"/>
                  <a:cs typeface="+mn-cs"/>
                </a:rPr>
                <a:t>Medium Rates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150" b="1" dirty="0" smtClean="0">
                  <a:latin typeface="Sommet bold"/>
                  <a:ea typeface="+mn-ea"/>
                </a:rPr>
                <a:t>10% in </a:t>
              </a:r>
              <a:r>
                <a:rPr lang="en-AU" sz="1150" b="1" dirty="0" smtClean="0">
                  <a:solidFill>
                    <a:srgbClr val="0070C0"/>
                  </a:solidFill>
                  <a:latin typeface="Sommet bold"/>
                  <a:ea typeface="+mn-ea"/>
                </a:rPr>
                <a:t>Low Rates</a:t>
              </a:r>
              <a:endParaRPr kumimoji="0" lang="en-AU" sz="1150" b="1" i="0" u="none" strike="noStrike" kern="1200" cap="none" spc="0" normalizeH="0" baseline="0" noProof="0" dirty="0" smtClean="0">
                <a:ln>
                  <a:noFill/>
                </a:ln>
                <a:solidFill>
                  <a:srgbClr val="0070C0"/>
                </a:solidFill>
                <a:effectLst/>
                <a:uLnTx/>
                <a:uFillTx/>
                <a:latin typeface="Sommet bold"/>
                <a:ea typeface="+mn-ea"/>
              </a:endParaRPr>
            </a:p>
          </p:txBody>
        </p:sp>
        <p:cxnSp>
          <p:nvCxnSpPr>
            <p:cNvPr id="5" name="Straight Arrow Connector 4"/>
            <p:cNvCxnSpPr/>
            <p:nvPr/>
          </p:nvCxnSpPr>
          <p:spPr>
            <a:xfrm flipV="1">
              <a:off x="1461084" y="4191559"/>
              <a:ext cx="648072" cy="459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860032" y="2785492"/>
            <a:ext cx="4752528" cy="2088232"/>
            <a:chOff x="4860032" y="2785492"/>
            <a:chExt cx="4752528" cy="2088232"/>
          </a:xfrm>
        </p:grpSpPr>
        <p:sp>
          <p:nvSpPr>
            <p:cNvPr id="7" name="Rectangle 6"/>
            <p:cNvSpPr/>
            <p:nvPr/>
          </p:nvSpPr>
          <p:spPr>
            <a:xfrm>
              <a:off x="4860032" y="2785492"/>
              <a:ext cx="2394435" cy="2088232"/>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7452320" y="4179688"/>
              <a:ext cx="2160240" cy="694036"/>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150" b="1" dirty="0" smtClean="0">
                  <a:latin typeface="Sommet bold"/>
                  <a:ea typeface="+mn-ea"/>
                </a:rPr>
                <a:t>5% in </a:t>
              </a:r>
              <a:r>
                <a:rPr lang="en-AU" sz="1150" b="1" dirty="0" smtClean="0">
                  <a:solidFill>
                    <a:srgbClr val="00B050"/>
                  </a:solidFill>
                  <a:latin typeface="Sommet bold"/>
                  <a:ea typeface="+mn-ea"/>
                </a:rPr>
                <a:t>High Rates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150" b="1" dirty="0" smtClean="0">
                  <a:latin typeface="Sommet bold"/>
                  <a:ea typeface="+mn-ea"/>
                </a:rPr>
                <a:t>4</a:t>
              </a:r>
              <a:r>
                <a:rPr lang="en-AU" sz="1150" b="1" dirty="0">
                  <a:latin typeface="Sommet bold"/>
                  <a:ea typeface="+mn-ea"/>
                </a:rPr>
                <a:t>5</a:t>
              </a:r>
              <a:r>
                <a:rPr kumimoji="0" lang="en-AU" sz="1150" b="1" i="0" u="none" strike="noStrike" kern="1200" cap="none" spc="0" normalizeH="0" baseline="0" noProof="0" dirty="0" smtClean="0">
                  <a:ln>
                    <a:noFill/>
                  </a:ln>
                  <a:solidFill>
                    <a:schemeClr val="tx1"/>
                  </a:solidFill>
                  <a:effectLst/>
                  <a:uLnTx/>
                  <a:uFillTx/>
                  <a:latin typeface="Sommet bold"/>
                  <a:ea typeface="+mn-ea"/>
                  <a:cs typeface="+mn-cs"/>
                </a:rPr>
                <a:t>% in </a:t>
              </a:r>
              <a:r>
                <a:rPr kumimoji="0" lang="en-AU" sz="1150" b="1" i="0" u="none" strike="noStrike" kern="1200" cap="none" spc="0" normalizeH="0" baseline="0" noProof="0" dirty="0" smtClean="0">
                  <a:ln>
                    <a:noFill/>
                  </a:ln>
                  <a:solidFill>
                    <a:srgbClr val="C00000"/>
                  </a:solidFill>
                  <a:effectLst/>
                  <a:uLnTx/>
                  <a:uFillTx/>
                  <a:latin typeface="Sommet bold"/>
                  <a:ea typeface="+mn-ea"/>
                  <a:cs typeface="+mn-cs"/>
                </a:rPr>
                <a:t>Medium Rates</a:t>
              </a:r>
            </a:p>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AU" sz="1150" b="1" dirty="0">
                  <a:latin typeface="Sommet bold"/>
                  <a:ea typeface="+mn-ea"/>
                </a:rPr>
                <a:t>5</a:t>
              </a:r>
              <a:r>
                <a:rPr lang="en-AU" sz="1150" b="1" dirty="0" smtClean="0">
                  <a:latin typeface="Sommet bold"/>
                  <a:ea typeface="+mn-ea"/>
                </a:rPr>
                <a:t>0% in </a:t>
              </a:r>
              <a:r>
                <a:rPr lang="en-AU" sz="1150" b="1" dirty="0" smtClean="0">
                  <a:solidFill>
                    <a:srgbClr val="0070C0"/>
                  </a:solidFill>
                  <a:latin typeface="Sommet bold"/>
                  <a:ea typeface="+mn-ea"/>
                </a:rPr>
                <a:t>Low Rates</a:t>
              </a:r>
              <a:endParaRPr kumimoji="0" lang="en-AU" sz="1150" b="1" i="0" u="none" strike="noStrike" kern="1200" cap="none" spc="0" normalizeH="0" baseline="0" noProof="0" dirty="0" smtClean="0">
                <a:ln>
                  <a:noFill/>
                </a:ln>
                <a:solidFill>
                  <a:srgbClr val="0070C0"/>
                </a:solidFill>
                <a:effectLst/>
                <a:uLnTx/>
                <a:uFillTx/>
                <a:latin typeface="Sommet bold"/>
                <a:ea typeface="+mn-ea"/>
              </a:endParaRPr>
            </a:p>
          </p:txBody>
        </p:sp>
        <p:cxnSp>
          <p:nvCxnSpPr>
            <p:cNvPr id="12" name="Straight Arrow Connector 11"/>
            <p:cNvCxnSpPr>
              <a:endCxn id="7" idx="3"/>
            </p:cNvCxnSpPr>
            <p:nvPr/>
          </p:nvCxnSpPr>
          <p:spPr>
            <a:xfrm flipH="1" flipV="1">
              <a:off x="7254467" y="3829608"/>
              <a:ext cx="773917" cy="38493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4" name="직사각형 3"/>
          <p:cNvSpPr/>
          <p:nvPr/>
        </p:nvSpPr>
        <p:spPr>
          <a:xfrm>
            <a:off x="5018029" y="1273324"/>
            <a:ext cx="4248471" cy="738664"/>
          </a:xfrm>
          <a:prstGeom prst="rect">
            <a:avLst/>
          </a:prstGeom>
        </p:spPr>
        <p:txBody>
          <a:bodyPr wrap="square">
            <a:spAutoFit/>
          </a:bodyPr>
          <a:lstStyle/>
          <a:p>
            <a:pPr lvl="2"/>
            <a:r>
              <a:rPr lang="en-AU" altLang="zh-CN" sz="1400" smtClean="0">
                <a:solidFill>
                  <a:srgbClr val="00B0F0"/>
                </a:solidFill>
              </a:rPr>
              <a:t>Low </a:t>
            </a:r>
            <a:r>
              <a:rPr lang="en-AU" altLang="zh-CN" sz="1400">
                <a:solidFill>
                  <a:srgbClr val="00B0F0"/>
                </a:solidFill>
              </a:rPr>
              <a:t>Rates</a:t>
            </a:r>
            <a:r>
              <a:rPr lang="en-AU" altLang="zh-CN" sz="1400"/>
              <a:t>: 6.5, 13, and 19.5 Mbps.</a:t>
            </a:r>
          </a:p>
          <a:p>
            <a:pPr lvl="2"/>
            <a:r>
              <a:rPr lang="en-AU" altLang="zh-CN" sz="1400">
                <a:solidFill>
                  <a:srgbClr val="C00000"/>
                </a:solidFill>
              </a:rPr>
              <a:t>Medium Rates</a:t>
            </a:r>
            <a:r>
              <a:rPr lang="en-AU" altLang="zh-CN" sz="1400"/>
              <a:t>: 26 and 39 Mbps.</a:t>
            </a:r>
          </a:p>
          <a:p>
            <a:pPr lvl="2"/>
            <a:r>
              <a:rPr lang="en-AU" altLang="zh-CN" sz="1400">
                <a:solidFill>
                  <a:srgbClr val="00B050"/>
                </a:solidFill>
              </a:rPr>
              <a:t>High Rates</a:t>
            </a:r>
            <a:r>
              <a:rPr lang="en-AU" altLang="zh-CN" sz="1400"/>
              <a:t>: 52 Mbps and higher.</a:t>
            </a:r>
            <a:endParaRPr lang="en-AU" altLang="zh-CN" sz="1400" dirty="0"/>
          </a:p>
        </p:txBody>
      </p:sp>
    </p:spTree>
    <p:custDataLst>
      <p:tags r:id="rId1"/>
    </p:custDataLst>
    <p:extLst>
      <p:ext uri="{BB962C8B-B14F-4D97-AF65-F5344CB8AC3E}">
        <p14:creationId xmlns:p14="http://schemas.microsoft.com/office/powerpoint/2010/main" val="336077826"/>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705372"/>
            <a:ext cx="6072819" cy="3501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Measurement Results (cont.)</a:t>
            </a:r>
          </a:p>
        </p:txBody>
      </p:sp>
      <p:sp>
        <p:nvSpPr>
          <p:cNvPr id="25" name="Content Placeholder 2"/>
          <p:cNvSpPr>
            <a:spLocks noGrp="1"/>
          </p:cNvSpPr>
          <p:nvPr>
            <p:ph sz="half" idx="1"/>
          </p:nvPr>
        </p:nvSpPr>
        <p:spPr>
          <a:xfrm>
            <a:off x="323528" y="1133700"/>
            <a:ext cx="8136904" cy="4311696"/>
          </a:xfrm>
        </p:spPr>
        <p:txBody>
          <a:bodyPr/>
          <a:lstStyle/>
          <a:p>
            <a:pPr indent="-285750"/>
            <a:r>
              <a:rPr lang="en-AU" altLang="zh-CN" dirty="0" smtClean="0"/>
              <a:t>Throughputs of the mobile stations:</a:t>
            </a:r>
          </a:p>
          <a:p>
            <a:pPr lvl="3"/>
            <a:endParaRPr lang="en-AU" altLang="zh-CN" dirty="0" smtClean="0"/>
          </a:p>
        </p:txBody>
      </p:sp>
      <p:grpSp>
        <p:nvGrpSpPr>
          <p:cNvPr id="13" name="Group 12"/>
          <p:cNvGrpSpPr/>
          <p:nvPr/>
        </p:nvGrpSpPr>
        <p:grpSpPr>
          <a:xfrm>
            <a:off x="3203848" y="2848106"/>
            <a:ext cx="5608632" cy="2241642"/>
            <a:chOff x="3203848" y="2848106"/>
            <a:chExt cx="5608632" cy="2241642"/>
          </a:xfrm>
        </p:grpSpPr>
        <p:grpSp>
          <p:nvGrpSpPr>
            <p:cNvPr id="10" name="Group 9"/>
            <p:cNvGrpSpPr/>
            <p:nvPr/>
          </p:nvGrpSpPr>
          <p:grpSpPr>
            <a:xfrm>
              <a:off x="3548165" y="2848106"/>
              <a:ext cx="5264315" cy="700134"/>
              <a:chOff x="6480551" y="4353611"/>
              <a:chExt cx="4263769" cy="700134"/>
            </a:xfrm>
          </p:grpSpPr>
          <p:sp>
            <p:nvSpPr>
              <p:cNvPr id="11" name="TextBox 10"/>
              <p:cNvSpPr txBox="1"/>
              <p:nvPr/>
            </p:nvSpPr>
            <p:spPr>
              <a:xfrm>
                <a:off x="8207724" y="4353611"/>
                <a:ext cx="2536596" cy="498598"/>
              </a:xfrm>
              <a:prstGeom prst="rect">
                <a:avLst/>
              </a:prstGeom>
            </p:spPr>
            <p:txBody>
              <a:bodyPr wrap="square" rtlCol="0">
                <a:spAutoFit/>
              </a:bodyPr>
              <a:lstStyle/>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r>
                  <a:rPr lang="en-AU" sz="1200" b="1" dirty="0" smtClean="0">
                    <a:ea typeface="+mn-ea"/>
                    <a:cs typeface="Arial" panose="020B0604020202020204" pitchFamily="34" charset="0"/>
                  </a:rPr>
                  <a:t>The throughputs of both MS1 and MS2</a:t>
                </a:r>
              </a:p>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r>
                  <a:rPr kumimoji="0" lang="en-AU" sz="1200" b="1" i="0" u="none" strike="noStrike" kern="1200" cap="none" spc="0" normalizeH="0" baseline="0" noProof="0" dirty="0" smtClean="0">
                    <a:ln>
                      <a:noFill/>
                    </a:ln>
                    <a:effectLst/>
                    <a:uLnTx/>
                    <a:uFillTx/>
                    <a:ea typeface="+mn-ea"/>
                    <a:cs typeface="Arial" panose="020B0604020202020204" pitchFamily="34" charset="0"/>
                  </a:rPr>
                  <a:t> have decreased</a:t>
                </a:r>
                <a:r>
                  <a:rPr kumimoji="0" lang="en-AU" sz="1200" b="1" i="0" u="none" strike="noStrike" kern="1200" cap="none" spc="0" normalizeH="0" noProof="0" dirty="0" smtClean="0">
                    <a:ln>
                      <a:noFill/>
                    </a:ln>
                    <a:effectLst/>
                    <a:uLnTx/>
                    <a:uFillTx/>
                    <a:ea typeface="+mn-ea"/>
                    <a:cs typeface="Arial" panose="020B0604020202020204" pitchFamily="34" charset="0"/>
                  </a:rPr>
                  <a:t> after 10 minutes.</a:t>
                </a:r>
                <a:endParaRPr kumimoji="0" lang="en-AU" sz="1200" b="1" i="0" u="none" strike="noStrike" kern="1200" cap="none" spc="0" normalizeH="0" baseline="0" noProof="0" dirty="0" smtClean="0">
                  <a:ln>
                    <a:noFill/>
                  </a:ln>
                  <a:effectLst/>
                  <a:uLnTx/>
                  <a:uFillTx/>
                  <a:ea typeface="+mn-ea"/>
                  <a:cs typeface="Arial" panose="020B0604020202020204" pitchFamily="34" charset="0"/>
                </a:endParaRPr>
              </a:p>
            </p:txBody>
          </p:sp>
          <p:cxnSp>
            <p:nvCxnSpPr>
              <p:cNvPr id="12" name="Straight Arrow Connector 11"/>
              <p:cNvCxnSpPr/>
              <p:nvPr/>
            </p:nvCxnSpPr>
            <p:spPr>
              <a:xfrm flipH="1">
                <a:off x="6480551" y="4602910"/>
                <a:ext cx="1727173" cy="450835"/>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a:off x="3203848" y="3455914"/>
              <a:ext cx="360040" cy="1633834"/>
            </a:xfrm>
            <a:prstGeom prst="ellipse">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 name="Group 2"/>
          <p:cNvGrpSpPr/>
          <p:nvPr/>
        </p:nvGrpSpPr>
        <p:grpSpPr>
          <a:xfrm>
            <a:off x="3419872" y="3649588"/>
            <a:ext cx="5768168" cy="1368152"/>
            <a:chOff x="3419872" y="3649588"/>
            <a:chExt cx="5768168" cy="1368152"/>
          </a:xfrm>
        </p:grpSpPr>
        <p:sp>
          <p:nvSpPr>
            <p:cNvPr id="14" name="TextBox 13"/>
            <p:cNvSpPr txBox="1"/>
            <p:nvPr/>
          </p:nvSpPr>
          <p:spPr>
            <a:xfrm>
              <a:off x="6203535" y="3843107"/>
              <a:ext cx="2984505" cy="646331"/>
            </a:xfrm>
            <a:prstGeom prst="rect">
              <a:avLst/>
            </a:prstGeom>
          </p:spPr>
          <p:txBody>
            <a:bodyPr wrap="square" rtlCol="0">
              <a:spAutoFit/>
            </a:bodyPr>
            <a:lstStyle/>
            <a:p>
              <a:pPr marR="0" defTabSz="914400" rtl="0" eaLnBrk="1" fontAlgn="auto" latinLnBrk="0" hangingPunct="1">
                <a:lnSpc>
                  <a:spcPct val="100000"/>
                </a:lnSpc>
                <a:spcBef>
                  <a:spcPct val="20000"/>
                </a:spcBef>
                <a:spcAft>
                  <a:spcPts val="0"/>
                </a:spcAft>
                <a:buClrTx/>
                <a:buSzTx/>
                <a:tabLst/>
              </a:pPr>
              <a:r>
                <a:rPr kumimoji="0" lang="en-AU" sz="1200" b="1" i="0" u="none" strike="noStrike" kern="1200" cap="none" spc="0" normalizeH="0" baseline="0" noProof="0" dirty="0" smtClean="0">
                  <a:ln>
                    <a:noFill/>
                  </a:ln>
                  <a:solidFill>
                    <a:schemeClr val="tx1"/>
                  </a:solidFill>
                  <a:effectLst/>
                  <a:uLnTx/>
                  <a:uFillTx/>
                  <a:ea typeface="+mn-ea"/>
                  <a:cs typeface="Arial" panose="020B0604020202020204" pitchFamily="34" charset="0"/>
                </a:rPr>
                <a:t>Data rate degradation</a:t>
              </a:r>
              <a:r>
                <a:rPr kumimoji="0" lang="en-AU" sz="1200" b="1" i="0" u="none" strike="noStrike" kern="1200" cap="none" spc="0" normalizeH="0" noProof="0" dirty="0" smtClean="0">
                  <a:ln>
                    <a:noFill/>
                  </a:ln>
                  <a:solidFill>
                    <a:schemeClr val="tx1"/>
                  </a:solidFill>
                  <a:effectLst/>
                  <a:uLnTx/>
                  <a:uFillTx/>
                  <a:ea typeface="+mn-ea"/>
                  <a:cs typeface="Arial" panose="020B0604020202020204" pitchFamily="34" charset="0"/>
                </a:rPr>
                <a:t> on MS2 caused the </a:t>
              </a:r>
              <a:r>
                <a:rPr kumimoji="0" lang="en-AU" sz="1200" b="1" i="0" u="none" strike="noStrike" kern="1200" cap="none" spc="0" normalizeH="0" noProof="0" dirty="0" smtClean="0">
                  <a:ln>
                    <a:noFill/>
                  </a:ln>
                  <a:solidFill>
                    <a:srgbClr val="FF0000"/>
                  </a:solidFill>
                  <a:effectLst/>
                  <a:uLnTx/>
                  <a:uFillTx/>
                  <a:ea typeface="+mn-ea"/>
                  <a:cs typeface="Arial" panose="020B0604020202020204" pitchFamily="34" charset="0"/>
                </a:rPr>
                <a:t>performance anomaly problem </a:t>
              </a:r>
              <a:r>
                <a:rPr kumimoji="0" lang="en-AU" sz="1200" b="1" i="0" u="none" strike="noStrike" kern="1200" cap="none" spc="0" normalizeH="0" noProof="0" dirty="0" smtClean="0">
                  <a:ln>
                    <a:noFill/>
                  </a:ln>
                  <a:solidFill>
                    <a:schemeClr val="tx1"/>
                  </a:solidFill>
                  <a:effectLst/>
                  <a:uLnTx/>
                  <a:uFillTx/>
                  <a:ea typeface="+mn-ea"/>
                  <a:cs typeface="Arial" panose="020B0604020202020204" pitchFamily="34" charset="0"/>
                </a:rPr>
                <a:t>on MS1.</a:t>
              </a:r>
              <a:endParaRPr kumimoji="0" lang="en-AU" sz="1200" b="1" i="0" u="none" strike="noStrike" kern="1200" cap="none" spc="0" normalizeH="0" baseline="0" noProof="0" dirty="0" smtClean="0">
                <a:ln>
                  <a:noFill/>
                </a:ln>
                <a:solidFill>
                  <a:schemeClr val="tx1"/>
                </a:solidFill>
                <a:effectLst/>
                <a:uLnTx/>
                <a:uFillTx/>
                <a:ea typeface="+mn-ea"/>
                <a:cs typeface="Arial" panose="020B0604020202020204" pitchFamily="34" charset="0"/>
              </a:endParaRPr>
            </a:p>
          </p:txBody>
        </p:sp>
        <p:sp>
          <p:nvSpPr>
            <p:cNvPr id="2" name="Rectangle 1"/>
            <p:cNvSpPr/>
            <p:nvPr/>
          </p:nvSpPr>
          <p:spPr>
            <a:xfrm>
              <a:off x="3419872" y="3649588"/>
              <a:ext cx="2760451" cy="136815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424439732"/>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latin typeface="+mj-lt"/>
              </a:rPr>
              <a:t>Introduction</a:t>
            </a:r>
          </a:p>
          <a:p>
            <a:r>
              <a:rPr lang="en-AU" dirty="0" smtClean="0">
                <a:latin typeface="+mj-lt"/>
              </a:rPr>
              <a:t>Related Work</a:t>
            </a:r>
          </a:p>
          <a:p>
            <a:r>
              <a:rPr lang="en-AU" dirty="0" smtClean="0">
                <a:latin typeface="+mj-lt"/>
              </a:rPr>
              <a:t>Problem Definition</a:t>
            </a:r>
          </a:p>
          <a:p>
            <a:r>
              <a:rPr lang="en-AU" smtClean="0">
                <a:latin typeface="+mj-lt"/>
              </a:rPr>
              <a:t>Proposed System: AMONET</a:t>
            </a:r>
            <a:endParaRPr lang="en-AU" dirty="0" smtClean="0">
              <a:latin typeface="+mj-lt"/>
            </a:endParaRPr>
          </a:p>
          <a:p>
            <a:r>
              <a:rPr lang="en-AU" dirty="0" smtClean="0">
                <a:latin typeface="+mj-lt"/>
              </a:rPr>
              <a:t>Performance Evaluation</a:t>
            </a:r>
          </a:p>
          <a:p>
            <a:r>
              <a:rPr lang="en-AU" smtClean="0">
                <a:latin typeface="+mj-lt"/>
              </a:rPr>
              <a:t>Conclusion and Further works</a:t>
            </a:r>
            <a:endParaRPr lang="en-AU" dirty="0" smtClean="0">
              <a:latin typeface="+mj-lt"/>
            </a:endParaRPr>
          </a:p>
          <a:p>
            <a:pPr marL="0" indent="0">
              <a:buNone/>
            </a:pPr>
            <a:endParaRPr lang="en-AU" dirty="0" smtClean="0">
              <a:latin typeface="+mj-lt"/>
            </a:endParaRPr>
          </a:p>
        </p:txBody>
      </p:sp>
    </p:spTree>
    <p:custDataLst>
      <p:tags r:id="rId1"/>
    </p:custDataLst>
    <p:extLst>
      <p:ext uri="{BB962C8B-B14F-4D97-AF65-F5344CB8AC3E}">
        <p14:creationId xmlns:p14="http://schemas.microsoft.com/office/powerpoint/2010/main" val="1878732696"/>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How well the PIE performs?</a:t>
            </a:r>
          </a:p>
        </p:txBody>
      </p:sp>
      <p:sp>
        <p:nvSpPr>
          <p:cNvPr id="25" name="Content Placeholder 2"/>
          <p:cNvSpPr>
            <a:spLocks noGrp="1"/>
          </p:cNvSpPr>
          <p:nvPr>
            <p:ph sz="half" idx="1"/>
          </p:nvPr>
        </p:nvSpPr>
        <p:spPr>
          <a:xfrm>
            <a:off x="395536" y="1129308"/>
            <a:ext cx="8208912" cy="4311696"/>
          </a:xfrm>
        </p:spPr>
        <p:txBody>
          <a:bodyPr/>
          <a:lstStyle/>
          <a:p>
            <a:pPr marL="434975" indent="-457200" algn="just"/>
            <a:r>
              <a:rPr lang="en-US" altLang="ko-KR" kern="0" dirty="0" smtClean="0">
                <a:latin typeface="Times New Roman" pitchFamily="18" charset="0"/>
                <a:cs typeface="Times New Roman" pitchFamily="18" charset="0"/>
              </a:rPr>
              <a:t>Simulation Setup:</a:t>
            </a:r>
          </a:p>
          <a:p>
            <a:pPr lvl="1"/>
            <a:r>
              <a:rPr lang="en-AU" altLang="zh-CN" dirty="0" smtClean="0"/>
              <a:t>Conduct simulations in </a:t>
            </a:r>
            <a:r>
              <a:rPr lang="en-AU" altLang="zh-CN" dirty="0" err="1" smtClean="0"/>
              <a:t>QualNet</a:t>
            </a:r>
            <a:r>
              <a:rPr lang="en-AU" altLang="zh-CN" dirty="0" smtClean="0"/>
              <a:t> simulator.</a:t>
            </a:r>
          </a:p>
          <a:p>
            <a:pPr lvl="1"/>
            <a:r>
              <a:rPr lang="en-AU" altLang="zh-CN" dirty="0" smtClean="0"/>
              <a:t>Hidden Terminal Topology:</a:t>
            </a:r>
          </a:p>
          <a:p>
            <a:pPr lvl="2"/>
            <a:r>
              <a:rPr lang="en-AU" altLang="zh-CN" dirty="0" smtClean="0"/>
              <a:t>Two wireless links: 2 APs and 2 </a:t>
            </a:r>
            <a:r>
              <a:rPr lang="en-AU" altLang="zh-CN" dirty="0" err="1" smtClean="0"/>
              <a:t>MSs.</a:t>
            </a:r>
            <a:endParaRPr lang="en-AU" altLang="zh-CN" dirty="0" smtClean="0"/>
          </a:p>
          <a:p>
            <a:pPr lvl="2"/>
            <a:r>
              <a:rPr lang="en-AU" altLang="zh-CN" dirty="0" smtClean="0"/>
              <a:t>In the same channel in 802.11n.</a:t>
            </a:r>
          </a:p>
          <a:p>
            <a:pPr lvl="2"/>
            <a:r>
              <a:rPr lang="en-AU" altLang="zh-CN" dirty="0" smtClean="0"/>
              <a:t>RTS/CTS is disabled.</a:t>
            </a:r>
          </a:p>
          <a:p>
            <a:pPr lvl="2"/>
            <a:r>
              <a:rPr lang="en-AU" altLang="zh-CN" dirty="0" smtClean="0"/>
              <a:t>Auto-Rate-</a:t>
            </a:r>
            <a:r>
              <a:rPr lang="en-AU" altLang="zh-CN" dirty="0" err="1" smtClean="0"/>
              <a:t>Fallback</a:t>
            </a:r>
            <a:r>
              <a:rPr lang="en-AU" altLang="zh-CN" dirty="0" smtClean="0"/>
              <a:t> (ARF) is used to support rate adaptation.</a:t>
            </a:r>
          </a:p>
          <a:p>
            <a:pPr lvl="1"/>
            <a:r>
              <a:rPr lang="en-AU" altLang="zh-CN" dirty="0" smtClean="0"/>
              <a:t>Aims of evaluation:</a:t>
            </a:r>
          </a:p>
          <a:p>
            <a:pPr lvl="2"/>
            <a:r>
              <a:rPr lang="en-AU" altLang="zh-CN" dirty="0" smtClean="0"/>
              <a:t>How different passive interference estimation methods perform? </a:t>
            </a:r>
            <a:endParaRPr lang="en-AU" altLang="zh-CN" dirty="0"/>
          </a:p>
          <a:p>
            <a:pPr lvl="2"/>
            <a:endParaRPr lang="en-AU" altLang="zh-CN" sz="1400" dirty="0" smtClean="0"/>
          </a:p>
        </p:txBody>
      </p:sp>
      <p:pic>
        <p:nvPicPr>
          <p:cNvPr id="5" name="Picture 2" descr="D:\Users\harrison\Desktop\Thesis\Fig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769268"/>
            <a:ext cx="3347220" cy="20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353083147"/>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How well the PIE performs?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5616535" cy="4311696"/>
              </a:xfrm>
            </p:spPr>
            <p:txBody>
              <a:bodyPr/>
              <a:lstStyle/>
              <a:p>
                <a:pPr marL="434975" indent="-457200"/>
                <a:r>
                  <a:rPr lang="en-US" altLang="ko-KR" kern="0" dirty="0" smtClean="0"/>
                  <a:t>Simulation Setup:</a:t>
                </a:r>
              </a:p>
              <a:p>
                <a:pPr marL="434975" indent="-457200"/>
                <a:endParaRPr lang="en-US" altLang="ko-KR" kern="0" dirty="0"/>
              </a:p>
              <a:p>
                <a:pPr marL="434975" indent="-457200"/>
                <a:endParaRPr lang="en-US" altLang="ko-KR" kern="0" dirty="0" smtClean="0"/>
              </a:p>
              <a:p>
                <a:pPr marL="434975" indent="-457200"/>
                <a:endParaRPr lang="en-US" altLang="ko-KR" kern="0" dirty="0"/>
              </a:p>
              <a:p>
                <a:pPr marL="434975" indent="-457200"/>
                <a:endParaRPr lang="en-US" altLang="ko-KR" kern="0" dirty="0" smtClean="0"/>
              </a:p>
              <a:p>
                <a:pPr marL="835025" lvl="1" indent="-457200"/>
                <a:r>
                  <a:rPr lang="en-US" altLang="ko-KR" kern="0" dirty="0"/>
                  <a:t>A</a:t>
                </a:r>
                <a:r>
                  <a:rPr lang="en-US" altLang="ko-KR" kern="0" dirty="0" smtClean="0"/>
                  <a:t>djust </a:t>
                </a:r>
                <a:r>
                  <a:rPr lang="en-US" altLang="ko-KR" kern="0" dirty="0"/>
                  <a:t>the distance between </a:t>
                </a:r>
                <a14:m>
                  <m:oMath xmlns:m="http://schemas.openxmlformats.org/officeDocument/2006/math">
                    <m:sSub>
                      <m:sSubPr>
                        <m:ctrlPr>
                          <a:rPr lang="zh-CN" altLang="zh-CN" i="1" kern="0">
                            <a:latin typeface="Cambria Math"/>
                          </a:rPr>
                        </m:ctrlPr>
                      </m:sSubPr>
                      <m:e>
                        <m:r>
                          <a:rPr lang="en-US" altLang="zh-CN" i="1" kern="0">
                            <a:latin typeface="Cambria Math"/>
                          </a:rPr>
                          <m:t>𝑀𝑆</m:t>
                        </m:r>
                      </m:e>
                      <m:sub>
                        <m:r>
                          <a:rPr lang="en-US" altLang="zh-CN" i="1" kern="0">
                            <a:latin typeface="Cambria Math"/>
                          </a:rPr>
                          <m:t>2</m:t>
                        </m:r>
                        <m:r>
                          <a:rPr lang="zh-CN" altLang="zh-CN" i="1" kern="0">
                            <a:latin typeface="Cambria Math"/>
                          </a:rPr>
                          <m:t> </m:t>
                        </m:r>
                      </m:sub>
                    </m:sSub>
                  </m:oMath>
                </a14:m>
                <a:r>
                  <a:rPr lang="en-US" altLang="ko-KR" kern="0" dirty="0"/>
                  <a:t>and </a:t>
                </a:r>
                <a14:m>
                  <m:oMath xmlns:m="http://schemas.openxmlformats.org/officeDocument/2006/math">
                    <m:sSub>
                      <m:sSubPr>
                        <m:ctrlPr>
                          <a:rPr lang="zh-CN" altLang="zh-CN" i="1" kern="0">
                            <a:latin typeface="Cambria Math"/>
                          </a:rPr>
                        </m:ctrlPr>
                      </m:sSubPr>
                      <m:e>
                        <m:r>
                          <a:rPr lang="en-US" altLang="zh-CN" i="1" kern="0">
                            <a:latin typeface="Cambria Math"/>
                          </a:rPr>
                          <m:t>𝐴𝑃</m:t>
                        </m:r>
                      </m:e>
                      <m:sub>
                        <m:r>
                          <a:rPr lang="en-US" altLang="zh-CN" i="1" kern="0">
                            <a:latin typeface="Cambria Math"/>
                          </a:rPr>
                          <m:t>3</m:t>
                        </m:r>
                        <m:r>
                          <a:rPr lang="zh-CN" altLang="zh-CN" i="1" kern="0">
                            <a:latin typeface="Cambria Math"/>
                          </a:rPr>
                          <m:t> </m:t>
                        </m:r>
                      </m:sub>
                    </m:sSub>
                    <m:r>
                      <a:rPr lang="en-AU" altLang="zh-CN" b="0" i="0" kern="0" smtClean="0">
                        <a:latin typeface="Cambria Math"/>
                      </a:rPr>
                      <m:t>:</m:t>
                    </m:r>
                  </m:oMath>
                </a14:m>
                <a:endParaRPr lang="en-AU" altLang="zh-CN" b="0" kern="0" dirty="0" smtClean="0"/>
              </a:p>
              <a:p>
                <a:pPr marL="1235075" lvl="2" indent="-457200"/>
                <a:r>
                  <a:rPr lang="en-US" altLang="ko-KR" kern="0" dirty="0"/>
                  <a:t>E</a:t>
                </a:r>
                <a:r>
                  <a:rPr lang="en-US" altLang="ko-KR" kern="0" dirty="0" smtClean="0"/>
                  <a:t>stimate </a:t>
                </a:r>
                <a:r>
                  <a:rPr lang="en-US" altLang="ko-KR" kern="0" dirty="0"/>
                  <a:t>the LIR of </a:t>
                </a:r>
                <a14:m>
                  <m:oMath xmlns:m="http://schemas.openxmlformats.org/officeDocument/2006/math">
                    <m:sSub>
                      <m:sSubPr>
                        <m:ctrlPr>
                          <a:rPr lang="zh-CN" altLang="zh-CN" i="1" kern="0">
                            <a:latin typeface="Cambria Math"/>
                          </a:rPr>
                        </m:ctrlPr>
                      </m:sSubPr>
                      <m:e>
                        <m:r>
                          <a:rPr lang="en-US" altLang="zh-CN" i="1" kern="0">
                            <a:latin typeface="Cambria Math"/>
                          </a:rPr>
                          <m:t>𝐿</m:t>
                        </m:r>
                      </m:e>
                      <m:sub>
                        <m:sSub>
                          <m:sSubPr>
                            <m:ctrlPr>
                              <a:rPr lang="zh-CN" altLang="zh-CN" i="1" kern="0">
                                <a:latin typeface="Cambria Math"/>
                              </a:rPr>
                            </m:ctrlPr>
                          </m:sSubPr>
                          <m:e>
                            <m:r>
                              <a:rPr lang="en-US" altLang="zh-CN" i="1" kern="0">
                                <a:latin typeface="Cambria Math"/>
                              </a:rPr>
                              <m:t>𝐴𝑃</m:t>
                            </m:r>
                          </m:e>
                          <m:sub>
                            <m:r>
                              <a:rPr lang="en-US" altLang="zh-CN" i="1" kern="0">
                                <a:latin typeface="Cambria Math"/>
                              </a:rPr>
                              <m:t>3</m:t>
                            </m:r>
                          </m:sub>
                        </m:sSub>
                        <m:r>
                          <a:rPr lang="en-US" altLang="zh-CN" i="1" kern="0">
                            <a:latin typeface="Cambria Math"/>
                          </a:rPr>
                          <m:t>,</m:t>
                        </m:r>
                        <m:sSub>
                          <m:sSubPr>
                            <m:ctrlPr>
                              <a:rPr lang="zh-CN" altLang="zh-CN" i="1" kern="0">
                                <a:latin typeface="Cambria Math"/>
                              </a:rPr>
                            </m:ctrlPr>
                          </m:sSubPr>
                          <m:e>
                            <m:r>
                              <a:rPr lang="en-US" altLang="zh-CN" i="1" kern="0">
                                <a:latin typeface="Cambria Math"/>
                              </a:rPr>
                              <m:t>𝑀𝑆</m:t>
                            </m:r>
                          </m:e>
                          <m:sub>
                            <m:r>
                              <a:rPr lang="en-US" altLang="zh-CN" i="1" kern="0">
                                <a:latin typeface="Cambria Math"/>
                              </a:rPr>
                              <m:t>4</m:t>
                            </m:r>
                          </m:sub>
                        </m:sSub>
                      </m:sub>
                    </m:sSub>
                  </m:oMath>
                </a14:m>
                <a:r>
                  <a:rPr lang="en-US" altLang="ko-KR" kern="0" dirty="0"/>
                  <a:t> on </a:t>
                </a:r>
                <a14:m>
                  <m:oMath xmlns:m="http://schemas.openxmlformats.org/officeDocument/2006/math">
                    <m:sSub>
                      <m:sSubPr>
                        <m:ctrlPr>
                          <a:rPr lang="zh-CN" altLang="zh-CN" i="1" kern="0">
                            <a:latin typeface="Cambria Math"/>
                          </a:rPr>
                        </m:ctrlPr>
                      </m:sSubPr>
                      <m:e>
                        <m:r>
                          <a:rPr lang="en-US" altLang="zh-CN" i="1" kern="0">
                            <a:latin typeface="Cambria Math"/>
                          </a:rPr>
                          <m:t>𝐿</m:t>
                        </m:r>
                      </m:e>
                      <m:sub>
                        <m:sSub>
                          <m:sSubPr>
                            <m:ctrlPr>
                              <a:rPr lang="zh-CN" altLang="zh-CN" i="1" kern="0">
                                <a:latin typeface="Cambria Math"/>
                              </a:rPr>
                            </m:ctrlPr>
                          </m:sSubPr>
                          <m:e>
                            <m:r>
                              <a:rPr lang="en-US" altLang="zh-CN" i="1" kern="0">
                                <a:latin typeface="Cambria Math"/>
                              </a:rPr>
                              <m:t>𝐴𝑃</m:t>
                            </m:r>
                          </m:e>
                          <m:sub>
                            <m:r>
                              <a:rPr lang="en-US" altLang="zh-CN" i="1" kern="0">
                                <a:latin typeface="Cambria Math"/>
                              </a:rPr>
                              <m:t>1</m:t>
                            </m:r>
                          </m:sub>
                        </m:sSub>
                        <m:r>
                          <a:rPr lang="en-US" altLang="zh-CN" i="1" kern="0">
                            <a:latin typeface="Cambria Math"/>
                          </a:rPr>
                          <m:t>,</m:t>
                        </m:r>
                        <m:sSub>
                          <m:sSubPr>
                            <m:ctrlPr>
                              <a:rPr lang="zh-CN" altLang="zh-CN" i="1" kern="0">
                                <a:latin typeface="Cambria Math"/>
                              </a:rPr>
                            </m:ctrlPr>
                          </m:sSubPr>
                          <m:e>
                            <m:r>
                              <a:rPr lang="en-US" altLang="zh-CN" i="1" kern="0">
                                <a:latin typeface="Cambria Math"/>
                              </a:rPr>
                              <m:t>𝑀𝑆</m:t>
                            </m:r>
                          </m:e>
                          <m:sub>
                            <m:r>
                              <a:rPr lang="en-US" altLang="zh-CN" i="1" kern="0">
                                <a:latin typeface="Cambria Math"/>
                              </a:rPr>
                              <m:t>2</m:t>
                            </m:r>
                          </m:sub>
                        </m:sSub>
                      </m:sub>
                    </m:sSub>
                  </m:oMath>
                </a14:m>
                <a:r>
                  <a:rPr lang="en-US" altLang="ko-KR" kern="0" dirty="0"/>
                  <a:t> in both </a:t>
                </a:r>
                <a14:m>
                  <m:oMath xmlns:m="http://schemas.openxmlformats.org/officeDocument/2006/math">
                    <m:sSub>
                      <m:sSubPr>
                        <m:ctrlPr>
                          <a:rPr lang="zh-CN" altLang="zh-CN" i="1" kern="0">
                            <a:latin typeface="Cambria Math"/>
                          </a:rPr>
                        </m:ctrlPr>
                      </m:sSubPr>
                      <m:e>
                        <m:r>
                          <a:rPr lang="en-US" altLang="zh-CN" i="1" kern="0">
                            <a:latin typeface="Cambria Math"/>
                          </a:rPr>
                          <m:t>𝐿𝐼𝑅</m:t>
                        </m:r>
                        <m:r>
                          <a:rPr lang="en-US" altLang="zh-CN" i="1" kern="0">
                            <a:latin typeface="Cambria Math"/>
                          </a:rPr>
                          <m:t>_</m:t>
                        </m:r>
                        <m:r>
                          <a:rPr lang="en-US" altLang="zh-CN" i="1" kern="0">
                            <a:latin typeface="Cambria Math"/>
                          </a:rPr>
                          <m:t>𝑈𝐵𝑇</m:t>
                        </m:r>
                      </m:e>
                      <m:sub>
                        <m:r>
                          <a:rPr lang="zh-CN" altLang="zh-CN" i="1" kern="0">
                            <a:latin typeface="Cambria Math"/>
                          </a:rPr>
                          <m:t> </m:t>
                        </m:r>
                      </m:sub>
                    </m:sSub>
                    <m:r>
                      <a:rPr lang="zh-CN" altLang="zh-CN" i="1" kern="0">
                        <a:latin typeface="Cambria Math"/>
                      </a:rPr>
                      <m:t> </m:t>
                    </m:r>
                  </m:oMath>
                </a14:m>
                <a:r>
                  <a:rPr lang="en-US" altLang="ko-KR" kern="0" dirty="0"/>
                  <a:t>and </a:t>
                </a:r>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𝑃𝐷𝑅</m:t>
                    </m:r>
                    <m:r>
                      <a:rPr lang="en-US" altLang="zh-CN" i="1" kern="0">
                        <a:latin typeface="Cambria Math"/>
                      </a:rPr>
                      <m:t> </m:t>
                    </m:r>
                  </m:oMath>
                </a14:m>
                <a:r>
                  <a:rPr lang="en-US" altLang="ko-KR" kern="0" dirty="0"/>
                  <a:t>, for every three meters when the distance changes from 110m to 65m.</a:t>
                </a:r>
              </a:p>
              <a:p>
                <a:pPr marL="835025" lvl="1" indent="-457200"/>
                <a:r>
                  <a:rPr lang="en-US" altLang="ko-KR" kern="0" dirty="0" smtClean="0"/>
                  <a:t>Change </a:t>
                </a:r>
                <a:r>
                  <a:rPr lang="en-US" altLang="ko-KR" kern="0" dirty="0"/>
                  <a:t>the offered traffic load among 3, 6 and 9 Mbps to see the influence of traffic load on interference relation.</a:t>
                </a:r>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5616535" cy="4311696"/>
              </a:xfrm>
              <a:blipFill rotWithShape="1">
                <a:blip r:embed="rId4"/>
                <a:stretch>
                  <a:fillRect l="-977" t="-565" r="-1520"/>
                </a:stretch>
              </a:blipFill>
            </p:spPr>
            <p:txBody>
              <a:bodyPr/>
              <a:lstStyle/>
              <a:p>
                <a:r>
                  <a:rPr lang="en-AU">
                    <a:noFill/>
                  </a:rPr>
                  <a:t> </a:t>
                </a:r>
              </a:p>
            </p:txBody>
          </p:sp>
        </mc:Fallback>
      </mc:AlternateContent>
      <p:pic>
        <p:nvPicPr>
          <p:cNvPr id="5" name="Picture 2" descr="D:\Users\harrison\Desktop\Thesis\Fig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39411" y="1033800"/>
            <a:ext cx="3216765" cy="19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10"/>
          <p:cNvGrpSpPr>
            <a:grpSpLocks/>
          </p:cNvGrpSpPr>
          <p:nvPr/>
        </p:nvGrpSpPr>
        <p:grpSpPr bwMode="auto">
          <a:xfrm>
            <a:off x="5436097" y="1589728"/>
            <a:ext cx="3486498" cy="400110"/>
            <a:chOff x="3425334" y="2019892"/>
            <a:chExt cx="3487015" cy="400225"/>
          </a:xfrm>
        </p:grpSpPr>
        <p:sp>
          <p:nvSpPr>
            <p:cNvPr id="7" name="TextBox 1"/>
            <p:cNvSpPr txBox="1">
              <a:spLocks noChangeArrowheads="1"/>
            </p:cNvSpPr>
            <p:nvPr/>
          </p:nvSpPr>
          <p:spPr bwMode="auto">
            <a:xfrm>
              <a:off x="4433417" y="2019892"/>
              <a:ext cx="2478932" cy="4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굴림" pitchFamily="34" charset="-127"/>
                </a:defRPr>
              </a:lvl1pPr>
              <a:lvl2pPr marL="742950" indent="-285750" eaLnBrk="0" hangingPunct="0">
                <a:defRPr>
                  <a:solidFill>
                    <a:schemeClr val="tx1"/>
                  </a:solidFill>
                  <a:latin typeface="Arial" charset="0"/>
                  <a:ea typeface="굴림" pitchFamily="34" charset="-127"/>
                </a:defRPr>
              </a:lvl2pPr>
              <a:lvl3pPr marL="1143000" indent="-228600" eaLnBrk="0" hangingPunct="0">
                <a:defRPr>
                  <a:solidFill>
                    <a:schemeClr val="tx1"/>
                  </a:solidFill>
                  <a:latin typeface="Arial" charset="0"/>
                  <a:ea typeface="굴림" pitchFamily="34" charset="-127"/>
                </a:defRPr>
              </a:lvl3pPr>
              <a:lvl4pPr marL="1600200" indent="-228600" eaLnBrk="0" hangingPunct="0">
                <a:defRPr>
                  <a:solidFill>
                    <a:schemeClr val="tx1"/>
                  </a:solidFill>
                  <a:latin typeface="Arial" charset="0"/>
                  <a:ea typeface="굴림" pitchFamily="34" charset="-127"/>
                </a:defRPr>
              </a:lvl4pPr>
              <a:lvl5pPr marL="2057400" indent="-228600" eaLnBrk="0" hangingPunct="0">
                <a:defRPr>
                  <a:solidFill>
                    <a:schemeClr val="tx1"/>
                  </a:solidFill>
                  <a:latin typeface="Arial" charset="0"/>
                  <a:ea typeface="굴림" pitchFamily="34" charset="-127"/>
                </a:defRPr>
              </a:lvl5pPr>
              <a:lvl6pPr marL="2514600" indent="-228600" eaLnBrk="0" fontAlgn="base" hangingPunct="0">
                <a:spcBef>
                  <a:spcPct val="0"/>
                </a:spcBef>
                <a:spcAft>
                  <a:spcPct val="0"/>
                </a:spcAft>
                <a:defRPr>
                  <a:solidFill>
                    <a:schemeClr val="tx1"/>
                  </a:solidFill>
                  <a:latin typeface="Arial" charset="0"/>
                  <a:ea typeface="굴림" pitchFamily="34" charset="-127"/>
                </a:defRPr>
              </a:lvl6pPr>
              <a:lvl7pPr marL="2971800" indent="-228600" eaLnBrk="0" fontAlgn="base" hangingPunct="0">
                <a:spcBef>
                  <a:spcPct val="0"/>
                </a:spcBef>
                <a:spcAft>
                  <a:spcPct val="0"/>
                </a:spcAft>
                <a:defRPr>
                  <a:solidFill>
                    <a:schemeClr val="tx1"/>
                  </a:solidFill>
                  <a:latin typeface="Arial" charset="0"/>
                  <a:ea typeface="굴림" pitchFamily="34" charset="-127"/>
                </a:defRPr>
              </a:lvl7pPr>
              <a:lvl8pPr marL="3429000" indent="-228600" eaLnBrk="0" fontAlgn="base" hangingPunct="0">
                <a:spcBef>
                  <a:spcPct val="0"/>
                </a:spcBef>
                <a:spcAft>
                  <a:spcPct val="0"/>
                </a:spcAft>
                <a:defRPr>
                  <a:solidFill>
                    <a:schemeClr val="tx1"/>
                  </a:solidFill>
                  <a:latin typeface="Arial" charset="0"/>
                  <a:ea typeface="굴림" pitchFamily="34" charset="-127"/>
                </a:defRPr>
              </a:lvl8pPr>
              <a:lvl9pPr marL="3886200" indent="-228600" eaLnBrk="0" fontAlgn="base" hangingPunct="0">
                <a:spcBef>
                  <a:spcPct val="0"/>
                </a:spcBef>
                <a:spcAft>
                  <a:spcPct val="0"/>
                </a:spcAft>
                <a:defRPr>
                  <a:solidFill>
                    <a:schemeClr val="tx1"/>
                  </a:solidFill>
                  <a:latin typeface="Arial" charset="0"/>
                  <a:ea typeface="굴림" pitchFamily="34" charset="-127"/>
                </a:defRPr>
              </a:lvl9pPr>
            </a:lstStyle>
            <a:p>
              <a:pPr eaLnBrk="1" hangingPunct="1"/>
              <a:r>
                <a:rPr lang="en-US" altLang="zh-CN" sz="2000" dirty="0">
                  <a:solidFill>
                    <a:srgbClr val="FF0000"/>
                  </a:solidFill>
                </a:rPr>
                <a:t>change the distance</a:t>
              </a:r>
              <a:endParaRPr lang="zh-CN" altLang="en-US" sz="2000" dirty="0">
                <a:solidFill>
                  <a:srgbClr val="FF0000"/>
                </a:solidFill>
              </a:endParaRPr>
            </a:p>
          </p:txBody>
        </p:sp>
        <p:cxnSp>
          <p:nvCxnSpPr>
            <p:cNvPr id="8" name="直接箭头连接符 3"/>
            <p:cNvCxnSpPr>
              <a:cxnSpLocks noChangeShapeType="1"/>
              <a:stCxn id="7" idx="1"/>
            </p:cNvCxnSpPr>
            <p:nvPr/>
          </p:nvCxnSpPr>
          <p:spPr bwMode="auto">
            <a:xfrm flipH="1" flipV="1">
              <a:off x="3425334" y="2138702"/>
              <a:ext cx="1008084" cy="81302"/>
            </a:xfrm>
            <a:prstGeom prst="straightConnector1">
              <a:avLst/>
            </a:prstGeom>
            <a:noFill/>
            <a:ln w="19050" algn="ctr">
              <a:solidFill>
                <a:srgbClr val="FF0000"/>
              </a:solidFill>
              <a:round/>
              <a:headEnd/>
              <a:tailEnd type="arrow" w="med" len="med"/>
            </a:ln>
          </p:spPr>
        </p:cxnSp>
      </p:grpSp>
      <p:grpSp>
        <p:nvGrpSpPr>
          <p:cNvPr id="9" name="组合 21"/>
          <p:cNvGrpSpPr>
            <a:grpSpLocks/>
          </p:cNvGrpSpPr>
          <p:nvPr/>
        </p:nvGrpSpPr>
        <p:grpSpPr bwMode="auto">
          <a:xfrm>
            <a:off x="4067945" y="2137419"/>
            <a:ext cx="5076056" cy="1256389"/>
            <a:chOff x="3524295" y="1953970"/>
            <a:chExt cx="5075879" cy="1255677"/>
          </a:xfrm>
        </p:grpSpPr>
        <p:grpSp>
          <p:nvGrpSpPr>
            <p:cNvPr id="10" name="组合 22"/>
            <p:cNvGrpSpPr>
              <a:grpSpLocks/>
            </p:cNvGrpSpPr>
            <p:nvPr/>
          </p:nvGrpSpPr>
          <p:grpSpPr bwMode="auto">
            <a:xfrm>
              <a:off x="3524295" y="1953970"/>
              <a:ext cx="5075879" cy="1255677"/>
              <a:chOff x="1520303" y="-460895"/>
              <a:chExt cx="5075879" cy="1255677"/>
            </a:xfrm>
          </p:grpSpPr>
          <p:sp>
            <p:nvSpPr>
              <p:cNvPr id="12" name="TextBox 23"/>
              <p:cNvSpPr txBox="1">
                <a:spLocks noChangeArrowheads="1"/>
              </p:cNvSpPr>
              <p:nvPr/>
            </p:nvSpPr>
            <p:spPr bwMode="auto">
              <a:xfrm>
                <a:off x="3896306" y="394899"/>
                <a:ext cx="2699876" cy="399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굴림" pitchFamily="34" charset="-127"/>
                  </a:defRPr>
                </a:lvl1pPr>
                <a:lvl2pPr marL="742950" indent="-285750" eaLnBrk="0" hangingPunct="0">
                  <a:defRPr>
                    <a:solidFill>
                      <a:schemeClr val="tx1"/>
                    </a:solidFill>
                    <a:latin typeface="Arial" charset="0"/>
                    <a:ea typeface="굴림" pitchFamily="34" charset="-127"/>
                  </a:defRPr>
                </a:lvl2pPr>
                <a:lvl3pPr marL="1143000" indent="-228600" eaLnBrk="0" hangingPunct="0">
                  <a:defRPr>
                    <a:solidFill>
                      <a:schemeClr val="tx1"/>
                    </a:solidFill>
                    <a:latin typeface="Arial" charset="0"/>
                    <a:ea typeface="굴림" pitchFamily="34" charset="-127"/>
                  </a:defRPr>
                </a:lvl3pPr>
                <a:lvl4pPr marL="1600200" indent="-228600" eaLnBrk="0" hangingPunct="0">
                  <a:defRPr>
                    <a:solidFill>
                      <a:schemeClr val="tx1"/>
                    </a:solidFill>
                    <a:latin typeface="Arial" charset="0"/>
                    <a:ea typeface="굴림" pitchFamily="34" charset="-127"/>
                  </a:defRPr>
                </a:lvl4pPr>
                <a:lvl5pPr marL="2057400" indent="-228600" eaLnBrk="0" hangingPunct="0">
                  <a:defRPr>
                    <a:solidFill>
                      <a:schemeClr val="tx1"/>
                    </a:solidFill>
                    <a:latin typeface="Arial" charset="0"/>
                    <a:ea typeface="굴림" pitchFamily="34" charset="-127"/>
                  </a:defRPr>
                </a:lvl5pPr>
                <a:lvl6pPr marL="2514600" indent="-228600" eaLnBrk="0" fontAlgn="base" hangingPunct="0">
                  <a:spcBef>
                    <a:spcPct val="0"/>
                  </a:spcBef>
                  <a:spcAft>
                    <a:spcPct val="0"/>
                  </a:spcAft>
                  <a:defRPr>
                    <a:solidFill>
                      <a:schemeClr val="tx1"/>
                    </a:solidFill>
                    <a:latin typeface="Arial" charset="0"/>
                    <a:ea typeface="굴림" pitchFamily="34" charset="-127"/>
                  </a:defRPr>
                </a:lvl6pPr>
                <a:lvl7pPr marL="2971800" indent="-228600" eaLnBrk="0" fontAlgn="base" hangingPunct="0">
                  <a:spcBef>
                    <a:spcPct val="0"/>
                  </a:spcBef>
                  <a:spcAft>
                    <a:spcPct val="0"/>
                  </a:spcAft>
                  <a:defRPr>
                    <a:solidFill>
                      <a:schemeClr val="tx1"/>
                    </a:solidFill>
                    <a:latin typeface="Arial" charset="0"/>
                    <a:ea typeface="굴림" pitchFamily="34" charset="-127"/>
                  </a:defRPr>
                </a:lvl7pPr>
                <a:lvl8pPr marL="3429000" indent="-228600" eaLnBrk="0" fontAlgn="base" hangingPunct="0">
                  <a:spcBef>
                    <a:spcPct val="0"/>
                  </a:spcBef>
                  <a:spcAft>
                    <a:spcPct val="0"/>
                  </a:spcAft>
                  <a:defRPr>
                    <a:solidFill>
                      <a:schemeClr val="tx1"/>
                    </a:solidFill>
                    <a:latin typeface="Arial" charset="0"/>
                    <a:ea typeface="굴림" pitchFamily="34" charset="-127"/>
                  </a:defRPr>
                </a:lvl8pPr>
                <a:lvl9pPr marL="3886200" indent="-228600" eaLnBrk="0" fontAlgn="base" hangingPunct="0">
                  <a:spcBef>
                    <a:spcPct val="0"/>
                  </a:spcBef>
                  <a:spcAft>
                    <a:spcPct val="0"/>
                  </a:spcAft>
                  <a:defRPr>
                    <a:solidFill>
                      <a:schemeClr val="tx1"/>
                    </a:solidFill>
                    <a:latin typeface="Arial" charset="0"/>
                    <a:ea typeface="굴림" pitchFamily="34" charset="-127"/>
                  </a:defRPr>
                </a:lvl9pPr>
              </a:lstStyle>
              <a:p>
                <a:pPr eaLnBrk="1" hangingPunct="1"/>
                <a:r>
                  <a:rPr lang="en-US" altLang="zh-CN" sz="2000" dirty="0">
                    <a:solidFill>
                      <a:srgbClr val="FF0000"/>
                    </a:solidFill>
                  </a:rPr>
                  <a:t>change the traffic load</a:t>
                </a:r>
                <a:endParaRPr lang="zh-CN" altLang="en-US" sz="2000" dirty="0">
                  <a:solidFill>
                    <a:srgbClr val="FF0000"/>
                  </a:solidFill>
                </a:endParaRPr>
              </a:p>
            </p:txBody>
          </p:sp>
          <p:cxnSp>
            <p:nvCxnSpPr>
              <p:cNvPr id="13" name="直接箭头连接符 24"/>
              <p:cNvCxnSpPr>
                <a:cxnSpLocks noChangeShapeType="1"/>
                <a:stCxn id="12" idx="1"/>
              </p:cNvCxnSpPr>
              <p:nvPr/>
            </p:nvCxnSpPr>
            <p:spPr bwMode="auto">
              <a:xfrm flipH="1" flipV="1">
                <a:off x="1520303" y="-460895"/>
                <a:ext cx="2376003" cy="1055735"/>
              </a:xfrm>
              <a:prstGeom prst="straightConnector1">
                <a:avLst/>
              </a:prstGeom>
              <a:noFill/>
              <a:ln w="19050" algn="ctr">
                <a:solidFill>
                  <a:srgbClr val="FF0000"/>
                </a:solidFill>
                <a:round/>
                <a:headEnd/>
                <a:tailEnd type="arrow" w="med" len="med"/>
              </a:ln>
            </p:spPr>
          </p:cxnSp>
        </p:grpSp>
        <p:cxnSp>
          <p:nvCxnSpPr>
            <p:cNvPr id="11" name="直接箭头连接符 29"/>
            <p:cNvCxnSpPr>
              <a:cxnSpLocks noChangeShapeType="1"/>
              <a:stCxn id="12" idx="1"/>
            </p:cNvCxnSpPr>
            <p:nvPr/>
          </p:nvCxnSpPr>
          <p:spPr bwMode="auto">
            <a:xfrm flipH="1" flipV="1">
              <a:off x="5036410" y="1953970"/>
              <a:ext cx="863888" cy="1055735"/>
            </a:xfrm>
            <a:prstGeom prst="straightConnector1">
              <a:avLst/>
            </a:prstGeom>
            <a:noFill/>
            <a:ln w="19050" algn="ctr">
              <a:solidFill>
                <a:srgbClr val="FF0000"/>
              </a:solidFill>
              <a:round/>
              <a:headEnd/>
              <a:tailEnd type="arrow" w="med" len="med"/>
            </a:ln>
          </p:spPr>
        </p:cxnSp>
      </p:grpSp>
    </p:spTree>
    <p:custDataLst>
      <p:tags r:id="rId1"/>
    </p:custDataLst>
    <p:extLst>
      <p:ext uri="{BB962C8B-B14F-4D97-AF65-F5344CB8AC3E}">
        <p14:creationId xmlns:p14="http://schemas.microsoft.com/office/powerpoint/2010/main" val="3681384108"/>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5" end="5"/>
                                            </p:txEl>
                                          </p:spTgt>
                                        </p:tgtEl>
                                        <p:attrNameLst>
                                          <p:attrName>style.visibility</p:attrName>
                                        </p:attrNameLst>
                                      </p:cBhvr>
                                      <p:to>
                                        <p:strVal val="visible"/>
                                      </p:to>
                                    </p:set>
                                    <p:animEffect transition="in" filter="fade">
                                      <p:cBhvr>
                                        <p:cTn id="7" dur="500"/>
                                        <p:tgtEl>
                                          <p:spTgt spid="2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xEl>
                                              <p:pRg st="6" end="6"/>
                                            </p:txEl>
                                          </p:spTgt>
                                        </p:tgtEl>
                                        <p:attrNameLst>
                                          <p:attrName>style.visibility</p:attrName>
                                        </p:attrNameLst>
                                      </p:cBhvr>
                                      <p:to>
                                        <p:strVal val="visible"/>
                                      </p:to>
                                    </p:set>
                                    <p:animEffect transition="in" filter="fade">
                                      <p:cBhvr>
                                        <p:cTn id="13" dur="500"/>
                                        <p:tgtEl>
                                          <p:spTgt spid="2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
                                            <p:txEl>
                                              <p:pRg st="7" end="7"/>
                                            </p:txEl>
                                          </p:spTgt>
                                        </p:tgtEl>
                                        <p:attrNameLst>
                                          <p:attrName>style.visibility</p:attrName>
                                        </p:attrNameLst>
                                      </p:cBhvr>
                                      <p:to>
                                        <p:strVal val="visible"/>
                                      </p:to>
                                    </p:set>
                                    <p:animEffect transition="in" filter="fade">
                                      <p:cBhvr>
                                        <p:cTn id="18" dur="500"/>
                                        <p:tgtEl>
                                          <p:spTgt spid="25">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Results Analysis</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4896544" cy="4311696"/>
              </a:xfrm>
            </p:spPr>
            <p:txBody>
              <a:bodyPr/>
              <a:lstStyle/>
              <a:p>
                <a:pPr marL="434975" indent="-457200" algn="just"/>
                <a:r>
                  <a:rPr lang="en-US" altLang="ko-KR" kern="0" dirty="0" smtClean="0"/>
                  <a:t>Under light traffic load of 3 Mbps:</a:t>
                </a:r>
              </a:p>
              <a:p>
                <a:pPr marL="835025" lvl="1" indent="-457200" algn="just"/>
                <a:r>
                  <a:rPr lang="en-US" altLang="ko-KR" kern="0" dirty="0" smtClean="0"/>
                  <a:t>Both</a:t>
                </a:r>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𝑈𝐵𝑇</m:t>
                    </m:r>
                    <m:r>
                      <a:rPr lang="en-US" altLang="zh-CN" i="1" kern="0" smtClean="0">
                        <a:latin typeface="Cambria Math"/>
                      </a:rPr>
                      <m:t> </m:t>
                    </m:r>
                  </m:oMath>
                </a14:m>
                <a:r>
                  <a:rPr lang="en-US" altLang="ko-KR" kern="0" dirty="0" smtClean="0"/>
                  <a:t>and</a:t>
                </a:r>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𝑃𝐷𝑅</m:t>
                    </m:r>
                  </m:oMath>
                </a14:m>
                <a:r>
                  <a:rPr lang="en-US" altLang="ko-KR" kern="0" dirty="0" smtClean="0"/>
                  <a:t>are decreased when MS2 moves closer to the interferer.</a:t>
                </a:r>
              </a:p>
              <a:p>
                <a:pPr marL="835025" lvl="1" indent="-457200" algn="just"/>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𝑈𝐵𝑇</m:t>
                    </m:r>
                  </m:oMath>
                </a14:m>
                <a:r>
                  <a:rPr lang="en-US" altLang="ko-KR" kern="0" dirty="0" smtClean="0"/>
                  <a:t>decreases below the LIR Threshold when the distance is less than 83 meters.</a:t>
                </a:r>
              </a:p>
              <a:p>
                <a:pPr marL="835025" lvl="1" indent="-457200" algn="just"/>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𝑃𝐷𝑅</m:t>
                    </m:r>
                  </m:oMath>
                </a14:m>
                <a:r>
                  <a:rPr lang="en-US" altLang="ko-KR" i="1" kern="0" baseline="-25000" dirty="0" smtClean="0"/>
                  <a:t>6.5Mbps </a:t>
                </a:r>
                <a:r>
                  <a:rPr lang="en-US" altLang="ko-KR" kern="0" dirty="0" smtClean="0"/>
                  <a:t>decreases at 83 meters, which matches the result using </a:t>
                </a:r>
                <a14:m>
                  <m:oMath xmlns:m="http://schemas.openxmlformats.org/officeDocument/2006/math">
                    <m:r>
                      <a:rPr lang="en-US" altLang="zh-CN" i="1" kern="0">
                        <a:latin typeface="Cambria Math"/>
                      </a:rPr>
                      <m:t>𝐿𝐼𝑅</m:t>
                    </m:r>
                    <m:r>
                      <a:rPr lang="en-US" altLang="zh-CN" i="1" kern="0">
                        <a:latin typeface="Cambria Math"/>
                      </a:rPr>
                      <m:t>_</m:t>
                    </m:r>
                    <m:r>
                      <a:rPr lang="en-US" altLang="zh-CN" i="1" kern="0">
                        <a:latin typeface="Cambria Math"/>
                      </a:rPr>
                      <m:t>𝑈𝐵𝑇</m:t>
                    </m:r>
                  </m:oMath>
                </a14:m>
                <a:r>
                  <a:rPr lang="en-US" altLang="ko-KR" kern="0" dirty="0" smtClean="0"/>
                  <a:t>.</a:t>
                </a:r>
                <a:endParaRPr lang="en-US" altLang="ko-KR" kern="0" dirty="0"/>
              </a:p>
              <a:p>
                <a:pPr marL="835025" lvl="1" indent="-457200" algn="just"/>
                <a:endParaRPr lang="en-US" altLang="ko-KR" kern="0" dirty="0" smtClean="0"/>
              </a:p>
              <a:p>
                <a:pPr marL="835025" lvl="1" indent="-457200" algn="just"/>
                <a:endParaRPr lang="en-US" altLang="ko-KR" kern="0" dirty="0"/>
              </a:p>
              <a:p>
                <a:pPr marL="835025" lvl="1" indent="-457200" algn="just"/>
                <a:endParaRPr lang="en-US" altLang="ko-KR" kern="0" dirty="0" smtClean="0"/>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4896544" cy="4311696"/>
              </a:xfrm>
              <a:blipFill rotWithShape="0">
                <a:blip r:embed="rId4"/>
                <a:stretch>
                  <a:fillRect l="-1121" t="-565" r="-996"/>
                </a:stretch>
              </a:blipFill>
            </p:spPr>
            <p:txBody>
              <a:bodyPr/>
              <a:lstStyle/>
              <a:p>
                <a:r>
                  <a:rPr lang="zh-CN" altLang="en-US">
                    <a:noFill/>
                  </a:rPr>
                  <a:t> </a:t>
                </a:r>
              </a:p>
            </p:txBody>
          </p:sp>
        </mc:Fallback>
      </mc:AlternateContent>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1849388"/>
            <a:ext cx="3757612"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10821231"/>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Effect transition="in" filter="fade">
                                      <p:cBhvr>
                                        <p:cTn id="7" dur="500"/>
                                        <p:tgtEl>
                                          <p:spTgt spid="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xEl>
                                              <p:pRg st="2" end="2"/>
                                            </p:txEl>
                                          </p:spTgt>
                                        </p:tgtEl>
                                        <p:attrNameLst>
                                          <p:attrName>style.visibility</p:attrName>
                                        </p:attrNameLst>
                                      </p:cBhvr>
                                      <p:to>
                                        <p:strVal val="visible"/>
                                      </p:to>
                                    </p:set>
                                    <p:animEffect transition="in" filter="fade">
                                      <p:cBhvr>
                                        <p:cTn id="12" dur="500"/>
                                        <p:tgtEl>
                                          <p:spTgt spid="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Effect transition="in" filter="fade">
                                      <p:cBhvr>
                                        <p:cTn id="17"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Results Analysis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4896544" cy="4311696"/>
              </a:xfrm>
            </p:spPr>
            <p:txBody>
              <a:bodyPr/>
              <a:lstStyle/>
              <a:p>
                <a:pPr marL="434975" indent="-457200" algn="just"/>
                <a:r>
                  <a:rPr lang="en-US" altLang="ko-KR" kern="0" dirty="0" smtClean="0"/>
                  <a:t>Under 6Mbps traffic load:</a:t>
                </a:r>
              </a:p>
              <a:p>
                <a:pPr marL="835025" lvl="1" indent="-457200"/>
                <a:r>
                  <a:rPr lang="en-US" altLang="zh-CN" dirty="0"/>
                  <a:t>The values </a:t>
                </a:r>
                <a:r>
                  <a:rPr lang="en-US" altLang="zh-CN" dirty="0" smtClean="0"/>
                  <a:t>of all</a:t>
                </a:r>
                <a14:m>
                  <m:oMath xmlns:m="http://schemas.openxmlformats.org/officeDocument/2006/math">
                    <m:r>
                      <a:rPr lang="en-US" altLang="zh-CN" b="0" i="0" smtClean="0">
                        <a:latin typeface="Cambria Math" panose="02040503050406030204" pitchFamily="18" charset="0"/>
                      </a:rPr>
                      <m:t> </m:t>
                    </m:r>
                    <m:r>
                      <a:rPr lang="en-US" altLang="zh-CN" i="1">
                        <a:latin typeface="Cambria Math"/>
                      </a:rPr>
                      <m:t>𝐿𝐼𝑅</m:t>
                    </m:r>
                    <m:r>
                      <a:rPr lang="en-US" altLang="zh-CN" i="1">
                        <a:latin typeface="Cambria Math"/>
                      </a:rPr>
                      <m:t>_</m:t>
                    </m:r>
                    <m:r>
                      <a:rPr lang="en-US" altLang="zh-CN" i="1">
                        <a:latin typeface="Cambria Math"/>
                      </a:rPr>
                      <m:t>𝑃𝐷𝑅</m:t>
                    </m:r>
                  </m:oMath>
                </a14:m>
                <a:r>
                  <a:rPr lang="en-US" altLang="zh-CN" dirty="0"/>
                  <a:t> and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𝑈𝐵𝑇</m:t>
                    </m:r>
                  </m:oMath>
                </a14:m>
                <a:r>
                  <a:rPr lang="en-US" altLang="zh-CN" dirty="0"/>
                  <a:t> decreases when </a:t>
                </a:r>
                <a14:m>
                  <m:oMath xmlns:m="http://schemas.openxmlformats.org/officeDocument/2006/math">
                    <m:sSub>
                      <m:sSubPr>
                        <m:ctrlPr>
                          <a:rPr lang="zh-CN" altLang="zh-CN" i="1">
                            <a:latin typeface="Cambria Math"/>
                          </a:rPr>
                        </m:ctrlPr>
                      </m:sSubPr>
                      <m:e>
                        <m:r>
                          <a:rPr lang="en-US" altLang="zh-CN" i="1">
                            <a:latin typeface="Cambria Math"/>
                          </a:rPr>
                          <m:t>𝑀𝑆</m:t>
                        </m:r>
                      </m:e>
                      <m:sub>
                        <m:r>
                          <a:rPr lang="en-US" altLang="zh-CN" i="1">
                            <a:latin typeface="Cambria Math"/>
                          </a:rPr>
                          <m:t>2</m:t>
                        </m:r>
                        <m:r>
                          <a:rPr lang="zh-CN" altLang="zh-CN" i="1">
                            <a:latin typeface="Cambria Math"/>
                          </a:rPr>
                          <m:t> </m:t>
                        </m:r>
                      </m:sub>
                    </m:sSub>
                  </m:oMath>
                </a14:m>
                <a:r>
                  <a:rPr lang="en-US" altLang="ko-KR" dirty="0"/>
                  <a:t>moves closer to </a:t>
                </a:r>
                <a14:m>
                  <m:oMath xmlns:m="http://schemas.openxmlformats.org/officeDocument/2006/math">
                    <m:sSub>
                      <m:sSubPr>
                        <m:ctrlPr>
                          <a:rPr lang="zh-CN" altLang="zh-CN" i="1">
                            <a:latin typeface="Cambria Math"/>
                          </a:rPr>
                        </m:ctrlPr>
                      </m:sSubPr>
                      <m:e>
                        <m:r>
                          <a:rPr lang="en-US" altLang="zh-CN" i="1">
                            <a:latin typeface="Cambria Math"/>
                          </a:rPr>
                          <m:t>𝐴𝑃</m:t>
                        </m:r>
                      </m:e>
                      <m:sub>
                        <m:r>
                          <a:rPr lang="en-US" altLang="zh-CN" i="1">
                            <a:latin typeface="Cambria Math"/>
                          </a:rPr>
                          <m:t>3</m:t>
                        </m:r>
                        <m:r>
                          <a:rPr lang="zh-CN" altLang="zh-CN" i="1">
                            <a:latin typeface="Cambria Math"/>
                          </a:rPr>
                          <m:t> </m:t>
                        </m:r>
                      </m:sub>
                    </m:sSub>
                  </m:oMath>
                </a14:m>
                <a:r>
                  <a:rPr lang="en-US" altLang="zh-CN" dirty="0"/>
                  <a:t>;</a:t>
                </a:r>
              </a:p>
              <a:p>
                <a:pPr marL="835025" lvl="1" indent="-457200"/>
                <a:r>
                  <a:rPr lang="en-US" altLang="zh-CN" dirty="0"/>
                  <a:t>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𝑈𝐵𝑇</m:t>
                    </m:r>
                  </m:oMath>
                </a14:m>
                <a:r>
                  <a:rPr lang="zh-CN" altLang="en-US" dirty="0"/>
                  <a:t> </a:t>
                </a:r>
                <a:r>
                  <a:rPr lang="en-US" altLang="zh-CN" dirty="0"/>
                  <a:t>indicates that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4</m:t>
                            </m:r>
                          </m:sub>
                        </m:sSub>
                      </m:sub>
                    </m:sSub>
                  </m:oMath>
                </a14:m>
                <a:r>
                  <a:rPr lang="en-US" altLang="zh-CN" dirty="0"/>
                  <a:t>causes heavy interference on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zh-CN" altLang="en-US" dirty="0"/>
                  <a:t> </a:t>
                </a:r>
                <a:r>
                  <a:rPr lang="en-US" altLang="zh-CN" dirty="0" smtClean="0"/>
                  <a:t>with distance of </a:t>
                </a:r>
                <a:r>
                  <a:rPr lang="en-US" altLang="zh-CN" dirty="0" smtClean="0">
                    <a:solidFill>
                      <a:srgbClr val="7030A0"/>
                    </a:solidFill>
                  </a:rPr>
                  <a:t>95m</a:t>
                </a:r>
                <a:r>
                  <a:rPr lang="en-US" altLang="zh-CN" dirty="0"/>
                  <a:t>.</a:t>
                </a:r>
              </a:p>
              <a:p>
                <a:pPr marL="835025" lvl="1" indent="-457200"/>
                <a:r>
                  <a:rPr lang="en-US" altLang="zh-CN" dirty="0"/>
                  <a:t>However,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𝑃𝐷𝑅</m:t>
                    </m:r>
                  </m:oMath>
                </a14:m>
                <a:r>
                  <a:rPr lang="zh-CN" altLang="en-US" dirty="0"/>
                  <a:t> </a:t>
                </a:r>
                <a:r>
                  <a:rPr lang="en-US" altLang="zh-CN" dirty="0"/>
                  <a:t>maintains above 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𝑇h𝑟𝑒𝑠h𝑜𝑙𝑑</m:t>
                    </m:r>
                  </m:oMath>
                </a14:m>
                <a:r>
                  <a:rPr lang="zh-CN" altLang="en-US" dirty="0"/>
                  <a:t> </a:t>
                </a:r>
                <a:r>
                  <a:rPr lang="en-US" altLang="zh-CN" dirty="0"/>
                  <a:t>until the distance decreases to </a:t>
                </a:r>
                <a:r>
                  <a:rPr lang="en-US" altLang="zh-CN" dirty="0">
                    <a:solidFill>
                      <a:srgbClr val="C00000"/>
                    </a:solidFill>
                  </a:rPr>
                  <a:t>83m</a:t>
                </a:r>
                <a:r>
                  <a:rPr lang="en-US" altLang="zh-CN" dirty="0"/>
                  <a:t>.</a:t>
                </a:r>
              </a:p>
              <a:p>
                <a:pPr marL="835025" lvl="1" indent="-457200"/>
                <a:r>
                  <a:rPr lang="en-US" altLang="zh-CN" dirty="0"/>
                  <a:t>There is a Gap area between the two detection </a:t>
                </a:r>
                <a:r>
                  <a:rPr lang="en-US" altLang="zh-CN" dirty="0" smtClean="0"/>
                  <a:t>results (</a:t>
                </a:r>
                <a:r>
                  <a:rPr lang="en-US" altLang="zh-CN" dirty="0" smtClean="0">
                    <a:solidFill>
                      <a:srgbClr val="FF0000"/>
                    </a:solidFill>
                  </a:rPr>
                  <a:t>12m difference</a:t>
                </a:r>
                <a:r>
                  <a:rPr lang="en-US" altLang="zh-CN" dirty="0" smtClean="0"/>
                  <a:t>).</a:t>
                </a:r>
                <a:endParaRPr lang="zh-CN" altLang="en-US" dirty="0"/>
              </a:p>
              <a:p>
                <a:pPr marL="835025" lvl="1" indent="-457200" algn="just"/>
                <a:endParaRPr lang="en-US" altLang="ko-KR" kern="0" dirty="0" smtClean="0"/>
              </a:p>
              <a:p>
                <a:pPr marL="835025" lvl="1" indent="-457200" algn="just"/>
                <a:endParaRPr lang="en-US" altLang="ko-KR" kern="0" dirty="0" smtClean="0"/>
              </a:p>
              <a:p>
                <a:pPr marL="835025" lvl="1" indent="-457200" algn="just"/>
                <a:endParaRPr lang="en-US" altLang="ko-KR" kern="0" dirty="0"/>
              </a:p>
              <a:p>
                <a:pPr marL="835025" lvl="1" indent="-457200" algn="just"/>
                <a:endParaRPr lang="en-US" altLang="ko-KR" kern="0" dirty="0" smtClean="0"/>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4896544" cy="4311696"/>
              </a:xfrm>
              <a:blipFill rotWithShape="0">
                <a:blip r:embed="rId4"/>
                <a:stretch>
                  <a:fillRect l="-1121" t="-565" r="-996"/>
                </a:stretch>
              </a:blipFill>
            </p:spPr>
            <p:txBody>
              <a:bodyPr/>
              <a:lstStyle/>
              <a:p>
                <a:r>
                  <a:rPr lang="zh-CN" altLang="en-US">
                    <a:noFill/>
                  </a:rPr>
                  <a:t> </a:t>
                </a:r>
              </a:p>
            </p:txBody>
          </p:sp>
        </mc:Fallback>
      </mc:AlternateContent>
      <p:pic>
        <p:nvPicPr>
          <p:cNvPr id="5" name="Picture 3" descr="D:\Users\harrison\Desktop\Thesis\6Mbps_DR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1777379"/>
            <a:ext cx="3851920" cy="2739023"/>
          </a:xfrm>
          <a:prstGeom prst="rect">
            <a:avLst/>
          </a:prstGeom>
          <a:noFill/>
          <a:extLst>
            <a:ext uri="{909E8E84-426E-40DD-AFC4-6F175D3DCCD1}">
              <a14:hiddenFill xmlns:a14="http://schemas.microsoft.com/office/drawing/2010/main">
                <a:solidFill>
                  <a:srgbClr val="FFFFFF"/>
                </a:solidFill>
              </a14:hiddenFill>
            </a:ext>
          </a:extLst>
        </p:spPr>
      </p:pic>
      <p:sp>
        <p:nvSpPr>
          <p:cNvPr id="7" name="椭圆 2"/>
          <p:cNvSpPr/>
          <p:nvPr/>
        </p:nvSpPr>
        <p:spPr bwMode="auto">
          <a:xfrm>
            <a:off x="6732240" y="2276591"/>
            <a:ext cx="381000" cy="381000"/>
          </a:xfrm>
          <a:prstGeom prst="ellipse">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8" name="椭圆 11"/>
          <p:cNvSpPr/>
          <p:nvPr/>
        </p:nvSpPr>
        <p:spPr bwMode="auto">
          <a:xfrm>
            <a:off x="7644100" y="3577580"/>
            <a:ext cx="457200" cy="431917"/>
          </a:xfrm>
          <a:prstGeom prst="ellipse">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Tree>
    <p:custDataLst>
      <p:tags r:id="rId1"/>
    </p:custDataLst>
    <p:extLst>
      <p:ext uri="{BB962C8B-B14F-4D97-AF65-F5344CB8AC3E}">
        <p14:creationId xmlns:p14="http://schemas.microsoft.com/office/powerpoint/2010/main" val="3023700520"/>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Effect transition="in" filter="fade">
                                      <p:cBhvr>
                                        <p:cTn id="7" dur="500"/>
                                        <p:tgtEl>
                                          <p:spTgt spid="25">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6" presetClass="emph" presetSubtype="0" fill="hold" grpId="1" nodeType="afterEffect">
                                  <p:stCondLst>
                                    <p:cond delay="0"/>
                                  </p:st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animEffect transition="in" filter="fade">
                                      <p:cBhvr>
                                        <p:cTn id="19" dur="500"/>
                                        <p:tgtEl>
                                          <p:spTgt spid="2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xEl>
                                              <p:pRg st="4" end="4"/>
                                            </p:txEl>
                                          </p:spTgt>
                                        </p:tgtEl>
                                        <p:attrNameLst>
                                          <p:attrName>style.visibility</p:attrName>
                                        </p:attrNameLst>
                                      </p:cBhvr>
                                      <p:to>
                                        <p:strVal val="visible"/>
                                      </p:to>
                                    </p:set>
                                    <p:animEffect transition="in" filter="fade">
                                      <p:cBhvr>
                                        <p:cTn id="27"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Users\harrison\Desktop\Thesis\9Mbps_DR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3373" y="1754248"/>
            <a:ext cx="3880627" cy="2759436"/>
          </a:xfrm>
          <a:prstGeom prst="rect">
            <a:avLst/>
          </a:prstGeom>
          <a:noFill/>
          <a:extLst>
            <a:ext uri="{909E8E84-426E-40DD-AFC4-6F175D3DCCD1}">
              <a14:hiddenFill xmlns:a14="http://schemas.microsoft.com/office/drawing/2010/main">
                <a:solidFill>
                  <a:srgbClr val="FFFFFF"/>
                </a:solidFill>
              </a14:hiddenFill>
            </a:ext>
          </a:extLst>
        </p:spPr>
      </p:pic>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Results Analysis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4867837" cy="4311696"/>
              </a:xfrm>
            </p:spPr>
            <p:txBody>
              <a:bodyPr/>
              <a:lstStyle/>
              <a:p>
                <a:pPr marL="434975" indent="-457200" algn="just"/>
                <a:r>
                  <a:rPr lang="en-US" altLang="ko-KR" kern="0" dirty="0" smtClean="0"/>
                  <a:t>Under 9Mbps traffic load:</a:t>
                </a:r>
              </a:p>
              <a:p>
                <a:pPr marL="835025" lvl="1" indent="-457200"/>
                <a:r>
                  <a:rPr lang="en-US" altLang="zh-CN" dirty="0"/>
                  <a:t>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𝑈𝐵𝑇</m:t>
                    </m:r>
                  </m:oMath>
                </a14:m>
                <a:r>
                  <a:rPr lang="zh-CN" altLang="en-US" dirty="0"/>
                  <a:t> </a:t>
                </a:r>
                <a:r>
                  <a:rPr lang="en-US" altLang="zh-CN" dirty="0"/>
                  <a:t>indicates that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4</m:t>
                            </m:r>
                          </m:sub>
                        </m:sSub>
                      </m:sub>
                    </m:sSub>
                  </m:oMath>
                </a14:m>
                <a:r>
                  <a:rPr lang="en-US" altLang="zh-CN" dirty="0"/>
                  <a:t>causes heavy interference on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zh-CN" altLang="en-US" dirty="0"/>
                  <a:t> </a:t>
                </a:r>
                <a:r>
                  <a:rPr lang="en-US" altLang="zh-CN" dirty="0" smtClean="0"/>
                  <a:t>with distance of </a:t>
                </a:r>
                <a:r>
                  <a:rPr lang="en-US" altLang="zh-CN" dirty="0" smtClean="0">
                    <a:solidFill>
                      <a:srgbClr val="7030A0"/>
                    </a:solidFill>
                  </a:rPr>
                  <a:t>101m</a:t>
                </a:r>
                <a:r>
                  <a:rPr lang="en-US" altLang="zh-CN" dirty="0"/>
                  <a:t>.</a:t>
                </a:r>
              </a:p>
              <a:p>
                <a:pPr marL="835025" lvl="1" indent="-457200"/>
                <a:r>
                  <a:rPr lang="en-US" altLang="zh-CN" dirty="0"/>
                  <a:t>However,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𝑃𝐷𝑅</m:t>
                    </m:r>
                  </m:oMath>
                </a14:m>
                <a:r>
                  <a:rPr lang="zh-CN" altLang="en-US" dirty="0"/>
                  <a:t> </a:t>
                </a:r>
                <a:r>
                  <a:rPr lang="en-US" altLang="zh-CN" dirty="0"/>
                  <a:t>maintains above 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𝑇h𝑟𝑒𝑠h𝑜𝑙𝑑</m:t>
                    </m:r>
                  </m:oMath>
                </a14:m>
                <a:r>
                  <a:rPr lang="zh-CN" altLang="en-US" dirty="0"/>
                  <a:t> </a:t>
                </a:r>
                <a:r>
                  <a:rPr lang="en-US" altLang="zh-CN" dirty="0"/>
                  <a:t>until the distance decreases to </a:t>
                </a:r>
                <a:r>
                  <a:rPr lang="en-US" altLang="zh-CN" dirty="0">
                    <a:solidFill>
                      <a:srgbClr val="C00000"/>
                    </a:solidFill>
                  </a:rPr>
                  <a:t>83m</a:t>
                </a:r>
                <a:r>
                  <a:rPr lang="en-US" altLang="zh-CN" dirty="0"/>
                  <a:t>.</a:t>
                </a:r>
              </a:p>
              <a:p>
                <a:pPr marL="835025" lvl="1" indent="-457200"/>
                <a:r>
                  <a:rPr lang="en-US" altLang="zh-CN" dirty="0"/>
                  <a:t>There is a Gap area between the two detection results.</a:t>
                </a:r>
              </a:p>
              <a:p>
                <a:pPr marL="835025" lvl="1" indent="-457200"/>
                <a:r>
                  <a:rPr lang="en-US" altLang="zh-CN" dirty="0"/>
                  <a:t>When the offered traffic load increases, the range of the Gap increases.</a:t>
                </a:r>
                <a:endParaRPr lang="zh-CN" altLang="en-US" dirty="0"/>
              </a:p>
              <a:p>
                <a:pPr marL="835025" lvl="1" indent="-457200" algn="just"/>
                <a:endParaRPr lang="en-US" altLang="ko-KR" kern="0" dirty="0" smtClean="0"/>
              </a:p>
              <a:p>
                <a:pPr marL="835025" lvl="1" indent="-457200" algn="just"/>
                <a:endParaRPr lang="en-US" altLang="ko-KR" kern="0" dirty="0" smtClean="0"/>
              </a:p>
              <a:p>
                <a:pPr marL="835025" lvl="1" indent="-457200" algn="just"/>
                <a:endParaRPr lang="en-US" altLang="ko-KR" kern="0" dirty="0"/>
              </a:p>
              <a:p>
                <a:pPr marL="835025" lvl="1" indent="-457200" algn="just"/>
                <a:endParaRPr lang="en-US" altLang="ko-KR" kern="0" dirty="0" smtClean="0"/>
              </a:p>
              <a:p>
                <a:pPr marL="57150" indent="0">
                  <a:buNone/>
                </a:pPr>
                <a:endParaRPr lang="en-AU" altLang="zh-CN" sz="1800"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4867837" cy="4311696"/>
              </a:xfrm>
              <a:blipFill rotWithShape="1">
                <a:blip r:embed="rId5"/>
                <a:stretch>
                  <a:fillRect l="-1128" t="-565" r="-501"/>
                </a:stretch>
              </a:blipFill>
            </p:spPr>
            <p:txBody>
              <a:bodyPr/>
              <a:lstStyle/>
              <a:p>
                <a:r>
                  <a:rPr lang="en-AU">
                    <a:noFill/>
                  </a:rPr>
                  <a:t> </a:t>
                </a:r>
              </a:p>
            </p:txBody>
          </p:sp>
        </mc:Fallback>
      </mc:AlternateContent>
      <p:sp>
        <p:nvSpPr>
          <p:cNvPr id="7" name="椭圆 2"/>
          <p:cNvSpPr/>
          <p:nvPr/>
        </p:nvSpPr>
        <p:spPr bwMode="auto">
          <a:xfrm>
            <a:off x="6300192" y="2263907"/>
            <a:ext cx="381000" cy="381000"/>
          </a:xfrm>
          <a:prstGeom prst="ellipse">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8" name="椭圆 11"/>
          <p:cNvSpPr/>
          <p:nvPr/>
        </p:nvSpPr>
        <p:spPr bwMode="auto">
          <a:xfrm>
            <a:off x="7644100" y="3793538"/>
            <a:ext cx="457200" cy="431917"/>
          </a:xfrm>
          <a:prstGeom prst="ellipse">
            <a:avLst/>
          </a:prstGeom>
          <a:no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Tree>
    <p:custDataLst>
      <p:tags r:id="rId1"/>
    </p:custDataLst>
    <p:extLst>
      <p:ext uri="{BB962C8B-B14F-4D97-AF65-F5344CB8AC3E}">
        <p14:creationId xmlns:p14="http://schemas.microsoft.com/office/powerpoint/2010/main" val="4089595291"/>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par>
                                <p:cTn id="10" presetID="26" presetClass="emph" presetSubtype="0" fill="hold" grpId="1" nodeType="with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fade">
                                      <p:cBhvr>
                                        <p:cTn id="17" dur="500"/>
                                        <p:tgtEl>
                                          <p:spTgt spid="2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Effect transition="in" filter="fade">
                                      <p:cBhvr>
                                        <p:cTn id="25" dur="500"/>
                                        <p:tgtEl>
                                          <p:spTgt spid="2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xEl>
                                              <p:pRg st="4" end="4"/>
                                            </p:txEl>
                                          </p:spTgt>
                                        </p:tgtEl>
                                        <p:attrNameLst>
                                          <p:attrName>style.visibility</p:attrName>
                                        </p:attrNameLst>
                                      </p:cBhvr>
                                      <p:to>
                                        <p:strVal val="visible"/>
                                      </p:to>
                                    </p:set>
                                    <p:animEffect transition="in" filter="fade">
                                      <p:cBhvr>
                                        <p:cTn id="30" dur="500"/>
                                        <p:tgtEl>
                                          <p:spTgt spid="2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How well the PIE performs?</a:t>
            </a:r>
          </a:p>
        </p:txBody>
      </p:sp>
      <mc:AlternateContent xmlns:mc="http://schemas.openxmlformats.org/markup-compatibility/2006">
        <mc:Choice xmlns:a14="http://schemas.microsoft.com/office/drawing/2010/main" Requires="a14">
          <p:sp>
            <p:nvSpPr>
              <p:cNvPr id="25" name="Content Placeholder 2"/>
              <p:cNvSpPr>
                <a:spLocks noGrp="1"/>
              </p:cNvSpPr>
              <p:nvPr>
                <p:ph sz="half" idx="1"/>
              </p:nvPr>
            </p:nvSpPr>
            <p:spPr>
              <a:xfrm>
                <a:off x="395536" y="1129308"/>
                <a:ext cx="8208912" cy="4311696"/>
              </a:xfrm>
            </p:spPr>
            <p:txBody>
              <a:bodyPr/>
              <a:lstStyle/>
              <a:p>
                <a:pPr marL="434975" indent="-457200" algn="just"/>
                <a:r>
                  <a:rPr lang="en-AU" altLang="zh-CN" kern="0" dirty="0" smtClean="0"/>
                  <a:t>Observation:</a:t>
                </a:r>
              </a:p>
              <a:p>
                <a:pPr marL="835025" lvl="1" indent="-457200"/>
                <a:r>
                  <a:rPr lang="en-US" altLang="ko-KR" dirty="0" smtClean="0"/>
                  <a:t>Applying 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𝑃𝐷𝑅</m:t>
                    </m:r>
                  </m:oMath>
                </a14:m>
                <a:r>
                  <a:rPr lang="en-US" altLang="ko-KR" dirty="0"/>
                  <a:t> at a single data rate in PIE can’t detect the </a:t>
                </a:r>
                <a:r>
                  <a:rPr lang="en-US" altLang="ko-KR"/>
                  <a:t>DRD </a:t>
                </a:r>
                <a:r>
                  <a:rPr lang="en-US" altLang="ko-KR" smtClean="0"/>
                  <a:t>Interference</a:t>
                </a:r>
                <a:r>
                  <a:rPr lang="en-US" altLang="ko-KR" dirty="0"/>
                  <a:t>. Though UBT can detect </a:t>
                </a:r>
                <a:r>
                  <a:rPr lang="en-US" altLang="ko-KR"/>
                  <a:t>the </a:t>
                </a:r>
                <a:r>
                  <a:rPr lang="en-US" altLang="ko-KR" smtClean="0"/>
                  <a:t>DRDI, </a:t>
                </a:r>
                <a:r>
                  <a:rPr lang="en-US" altLang="ko-KR" dirty="0"/>
                  <a:t>it is not applicable due to its large estimation overhead.</a:t>
                </a:r>
              </a:p>
              <a:p>
                <a:pPr marL="835025" lvl="1" indent="-457200" algn="just"/>
                <a:endParaRPr lang="en-AU" altLang="zh-CN" dirty="0"/>
              </a:p>
              <a:p>
                <a:pPr lvl="2"/>
                <a:endParaRPr lang="en-AU" altLang="zh-CN" sz="1400" dirty="0" smtClean="0"/>
              </a:p>
            </p:txBody>
          </p:sp>
        </mc:Choice>
        <mc:Fallback>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208912" cy="4311696"/>
              </a:xfrm>
              <a:blipFill rotWithShape="1">
                <a:blip r:embed="rId4"/>
                <a:stretch>
                  <a:fillRect l="-669" t="-565" r="-817"/>
                </a:stretch>
              </a:blipFill>
            </p:spPr>
            <p:txBody>
              <a:bodyPr/>
              <a:lstStyle/>
              <a:p>
                <a:r>
                  <a:rPr lang="ko-KR" altLang="en-US">
                    <a:noFill/>
                  </a:rPr>
                  <a:t> </a:t>
                </a:r>
              </a:p>
            </p:txBody>
          </p:sp>
        </mc:Fallback>
      </mc:AlternateContent>
    </p:spTree>
    <p:custDataLst>
      <p:tags r:id="rId1"/>
    </p:custDataLst>
    <p:extLst>
      <p:ext uri="{BB962C8B-B14F-4D97-AF65-F5344CB8AC3E}">
        <p14:creationId xmlns:p14="http://schemas.microsoft.com/office/powerpoint/2010/main" val="3259848744"/>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solidFill>
                  <a:schemeClr val="bg1">
                    <a:lumMod val="95000"/>
                  </a:schemeClr>
                </a:solidFill>
                <a:latin typeface="+mj-lt"/>
              </a:rPr>
              <a:t>Introduction</a:t>
            </a:r>
          </a:p>
          <a:p>
            <a:r>
              <a:rPr lang="en-AU" dirty="0" smtClean="0">
                <a:solidFill>
                  <a:schemeClr val="bg1">
                    <a:lumMod val="95000"/>
                  </a:schemeClr>
                </a:solidFill>
                <a:latin typeface="+mj-lt"/>
              </a:rPr>
              <a:t>Related Work</a:t>
            </a:r>
          </a:p>
          <a:p>
            <a:r>
              <a:rPr lang="en-AU" dirty="0" smtClean="0">
                <a:solidFill>
                  <a:schemeClr val="bg1">
                    <a:lumMod val="95000"/>
                  </a:schemeClr>
                </a:solidFill>
                <a:latin typeface="+mj-lt"/>
              </a:rPr>
              <a:t>Problem Definition</a:t>
            </a:r>
          </a:p>
          <a:p>
            <a:r>
              <a:rPr lang="en-AU" altLang="ko-KR"/>
              <a:t>Proposed System: AMONET </a:t>
            </a:r>
            <a:r>
              <a:rPr lang="en-AU" smtClean="0">
                <a:solidFill>
                  <a:schemeClr val="bg1">
                    <a:lumMod val="95000"/>
                  </a:schemeClr>
                </a:solidFill>
                <a:latin typeface="+mj-lt"/>
              </a:rPr>
              <a:t>Performance </a:t>
            </a:r>
            <a:r>
              <a:rPr lang="en-AU" dirty="0" smtClean="0">
                <a:solidFill>
                  <a:schemeClr val="bg1">
                    <a:lumMod val="95000"/>
                  </a:schemeClr>
                </a:solidFill>
                <a:latin typeface="+mj-lt"/>
              </a:rPr>
              <a:t>Evaluation</a:t>
            </a:r>
          </a:p>
          <a:p>
            <a:r>
              <a:rPr lang="en-AU" dirty="0" smtClean="0">
                <a:solidFill>
                  <a:schemeClr val="bg1">
                    <a:lumMod val="95000"/>
                  </a:schemeClr>
                </a:solidFill>
                <a:latin typeface="+mj-lt"/>
              </a:rPr>
              <a:t>Conclusion</a:t>
            </a:r>
          </a:p>
          <a:p>
            <a:endParaRPr lang="en-AU" dirty="0" smtClean="0">
              <a:latin typeface="+mj-lt"/>
            </a:endParaRPr>
          </a:p>
        </p:txBody>
      </p:sp>
    </p:spTree>
    <p:custDataLst>
      <p:tags r:id="rId1"/>
    </p:custDataLst>
    <p:extLst>
      <p:ext uri="{BB962C8B-B14F-4D97-AF65-F5344CB8AC3E}">
        <p14:creationId xmlns:p14="http://schemas.microsoft.com/office/powerpoint/2010/main" val="671111415"/>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System Overview</a:t>
            </a:r>
          </a:p>
        </p:txBody>
      </p:sp>
      <p:sp>
        <p:nvSpPr>
          <p:cNvPr id="25" name="Content Placeholder 2"/>
          <p:cNvSpPr>
            <a:spLocks noGrp="1"/>
          </p:cNvSpPr>
          <p:nvPr>
            <p:ph sz="half" idx="1"/>
          </p:nvPr>
        </p:nvSpPr>
        <p:spPr>
          <a:xfrm>
            <a:off x="395536" y="1129308"/>
            <a:ext cx="8280920" cy="4311696"/>
          </a:xfrm>
        </p:spPr>
        <p:txBody>
          <a:bodyPr/>
          <a:lstStyle/>
          <a:p>
            <a:pPr indent="-285750"/>
            <a:r>
              <a:rPr lang="en-AU" altLang="zh-CN" dirty="0" smtClean="0"/>
              <a:t>AMONET Architecture</a:t>
            </a:r>
          </a:p>
          <a:p>
            <a:pPr indent="-285750"/>
            <a:endParaRPr lang="en-AU" altLang="zh-CN" dirty="0"/>
          </a:p>
          <a:p>
            <a:pPr indent="-285750"/>
            <a:endParaRPr lang="en-AU" altLang="zh-CN" dirty="0" smtClean="0"/>
          </a:p>
          <a:p>
            <a:pPr indent="-285750"/>
            <a:endParaRPr lang="en-AU" altLang="zh-CN" dirty="0" smtClean="0"/>
          </a:p>
          <a:p>
            <a:pPr indent="-285750"/>
            <a:endParaRPr lang="en-AU" altLang="zh-CN" dirty="0"/>
          </a:p>
          <a:p>
            <a:pPr indent="-285750"/>
            <a:endParaRPr lang="en-AU" altLang="zh-CN" dirty="0" smtClean="0"/>
          </a:p>
          <a:p>
            <a:pPr indent="-285750"/>
            <a:endParaRPr lang="en-AU" altLang="zh-CN" dirty="0" smtClean="0"/>
          </a:p>
          <a:p>
            <a:pPr marL="800100" lvl="1"/>
            <a:r>
              <a:rPr lang="en-AU" altLang="zh-CN" dirty="0" smtClean="0"/>
              <a:t>AMONET requires the APs to record the Transmission Information (TI) for every packet they have transmitted.</a:t>
            </a:r>
          </a:p>
          <a:p>
            <a:pPr marL="800100" lvl="1"/>
            <a:r>
              <a:rPr lang="en-AU" altLang="zh-CN" dirty="0" smtClean="0"/>
              <a:t>APs periodically send the collected TIs to the central controller, where the TIs will be merged and </a:t>
            </a:r>
            <a:r>
              <a:rPr lang="en-AU" altLang="zh-CN" dirty="0" err="1" smtClean="0"/>
              <a:t>analyzed</a:t>
            </a:r>
            <a:r>
              <a:rPr lang="en-AU" altLang="zh-CN" dirty="0" smtClean="0"/>
              <a:t>.     </a:t>
            </a:r>
          </a:p>
          <a:p>
            <a:pPr lvl="1"/>
            <a:endParaRPr lang="en-AU" altLang="zh-CN" dirty="0" smtClean="0"/>
          </a:p>
        </p:txBody>
      </p:sp>
      <p:pic>
        <p:nvPicPr>
          <p:cNvPr id="5" name="Picture 2" descr="D:\Users\harrison\Desktop\Thesis\Fig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1" y="1489348"/>
            <a:ext cx="5379585" cy="21602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64637095"/>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System Design</a:t>
            </a:r>
          </a:p>
        </p:txBody>
      </p:sp>
      <p:sp>
        <p:nvSpPr>
          <p:cNvPr id="25" name="Content Placeholder 2"/>
          <p:cNvSpPr>
            <a:spLocks noGrp="1"/>
          </p:cNvSpPr>
          <p:nvPr>
            <p:ph sz="half" idx="1"/>
          </p:nvPr>
        </p:nvSpPr>
        <p:spPr>
          <a:xfrm>
            <a:off x="395536" y="1129308"/>
            <a:ext cx="8280920" cy="4311696"/>
          </a:xfrm>
        </p:spPr>
        <p:txBody>
          <a:bodyPr/>
          <a:lstStyle/>
          <a:p>
            <a:pPr indent="-285750"/>
            <a:r>
              <a:rPr lang="en-AU" altLang="zh-CN" dirty="0" smtClean="0"/>
              <a:t>Types of Interferences:</a:t>
            </a:r>
          </a:p>
          <a:p>
            <a:pPr lvl="1"/>
            <a:r>
              <a:rPr lang="en-AU" altLang="zh-CN" dirty="0" smtClean="0"/>
              <a:t>We only consider the conflicts among the downlink transmission which occupies around 85% of the entire traffic [</a:t>
            </a:r>
            <a:r>
              <a:rPr lang="en-AU" altLang="zh-CN" smtClean="0"/>
              <a:t>15,16].</a:t>
            </a:r>
          </a:p>
          <a:p>
            <a:pPr marL="457200" lvl="1" indent="0">
              <a:buNone/>
            </a:pPr>
            <a:endParaRPr lang="en-AU" altLang="zh-CN" dirty="0" smtClean="0"/>
          </a:p>
          <a:p>
            <a:pPr marL="800100" lvl="1"/>
            <a:r>
              <a:rPr lang="en-AU" altLang="zh-CN" smtClean="0"/>
              <a:t>AMONET can </a:t>
            </a:r>
            <a:r>
              <a:rPr lang="en-AU" altLang="zh-CN" smtClean="0"/>
              <a:t>detact </a:t>
            </a:r>
            <a:r>
              <a:rPr lang="en-AU" altLang="zh-CN" smtClean="0"/>
              <a:t>three </a:t>
            </a:r>
            <a:r>
              <a:rPr lang="en-AU" altLang="zh-CN" dirty="0" smtClean="0"/>
              <a:t>types of interference:</a:t>
            </a:r>
          </a:p>
          <a:p>
            <a:pPr marL="1200150" lvl="2"/>
            <a:r>
              <a:rPr lang="en-AU" altLang="zh-CN" dirty="0" smtClean="0"/>
              <a:t>Carrier-Sense (CS</a:t>
            </a:r>
            <a:r>
              <a:rPr lang="en-AU" altLang="zh-CN" smtClean="0"/>
              <a:t>) interference by </a:t>
            </a:r>
            <a:r>
              <a:rPr lang="en-AU" altLang="zh-CN" b="1" smtClean="0"/>
              <a:t>Algorithm 1</a:t>
            </a:r>
            <a:endParaRPr lang="en-AU" altLang="zh-CN" b="1" dirty="0" smtClean="0"/>
          </a:p>
          <a:p>
            <a:pPr marL="1200150" lvl="2"/>
            <a:r>
              <a:rPr lang="en-AU" altLang="zh-CN" dirty="0" smtClean="0"/>
              <a:t>Hidden Terminal Interference (</a:t>
            </a:r>
            <a:r>
              <a:rPr lang="en-AU" altLang="zh-CN" smtClean="0"/>
              <a:t>HTI) and Data </a:t>
            </a:r>
            <a:r>
              <a:rPr lang="en-AU" altLang="zh-CN" dirty="0" smtClean="0"/>
              <a:t>Rate Degradation Interference (</a:t>
            </a:r>
            <a:r>
              <a:rPr lang="en-AU" altLang="zh-CN" smtClean="0"/>
              <a:t>DRDI) by </a:t>
            </a:r>
            <a:r>
              <a:rPr lang="en-AU" altLang="zh-CN" b="1" smtClean="0"/>
              <a:t>Algorithm 2</a:t>
            </a:r>
            <a:endParaRPr lang="en-AU" altLang="zh-CN" b="1" dirty="0" smtClean="0"/>
          </a:p>
          <a:p>
            <a:pPr lvl="1"/>
            <a:endParaRPr lang="en-AU" altLang="zh-CN" dirty="0" smtClean="0"/>
          </a:p>
        </p:txBody>
      </p:sp>
      <p:sp>
        <p:nvSpPr>
          <p:cNvPr id="6" name="Rectangle 5"/>
          <p:cNvSpPr/>
          <p:nvPr/>
        </p:nvSpPr>
        <p:spPr>
          <a:xfrm>
            <a:off x="0" y="5089748"/>
            <a:ext cx="9505056" cy="535531"/>
          </a:xfrm>
          <a:prstGeom prst="rect">
            <a:avLst/>
          </a:prstGeom>
        </p:spPr>
        <p:txBody>
          <a:bodyPr wrap="square">
            <a:spAutoFit/>
          </a:bodyPr>
          <a:lstStyle/>
          <a:p>
            <a:pPr defTabSz="246063"/>
            <a:r>
              <a:rPr lang="en-US" altLang="zh-CN" sz="900" dirty="0" smtClean="0">
                <a:cs typeface="Arial" panose="020B0604020202020204" pitchFamily="34" charset="0"/>
              </a:rPr>
              <a:t>[15] </a:t>
            </a:r>
            <a:r>
              <a:rPr lang="en-US" altLang="ko-KR" sz="900" dirty="0">
                <a:solidFill>
                  <a:srgbClr val="000000"/>
                </a:solidFill>
                <a:cs typeface="Arial" panose="020B0604020202020204" pitchFamily="34" charset="0"/>
              </a:rPr>
              <a:t>M. </a:t>
            </a:r>
            <a:r>
              <a:rPr lang="en-US" altLang="ko-KR" sz="900" dirty="0" err="1">
                <a:solidFill>
                  <a:srgbClr val="000000"/>
                </a:solidFill>
                <a:cs typeface="Arial" panose="020B0604020202020204" pitchFamily="34" charset="0"/>
              </a:rPr>
              <a:t>Rodrig</a:t>
            </a:r>
            <a:r>
              <a:rPr lang="en-US" altLang="ko-KR" sz="900" dirty="0" smtClean="0">
                <a:solidFill>
                  <a:srgbClr val="000000"/>
                </a:solidFill>
                <a:cs typeface="Arial" panose="020B0604020202020204" pitchFamily="34" charset="0"/>
              </a:rPr>
              <a:t>, et al, </a:t>
            </a:r>
            <a:r>
              <a:rPr lang="en-US" altLang="ko-KR" sz="900" dirty="0">
                <a:solidFill>
                  <a:srgbClr val="000000"/>
                </a:solidFill>
                <a:cs typeface="Arial" panose="020B0604020202020204" pitchFamily="34" charset="0"/>
              </a:rPr>
              <a:t>“Measurement-based characterization of 802.11 in a </a:t>
            </a:r>
            <a:r>
              <a:rPr lang="en-US" altLang="ko-KR" sz="900" dirty="0" smtClean="0">
                <a:solidFill>
                  <a:srgbClr val="000000"/>
                </a:solidFill>
                <a:cs typeface="Arial" panose="020B0604020202020204" pitchFamily="34" charset="0"/>
              </a:rPr>
              <a:t>hotspot </a:t>
            </a:r>
            <a:r>
              <a:rPr lang="en-US" altLang="ko-KR" sz="900" dirty="0">
                <a:solidFill>
                  <a:srgbClr val="000000"/>
                </a:solidFill>
                <a:cs typeface="Arial" panose="020B0604020202020204" pitchFamily="34" charset="0"/>
              </a:rPr>
              <a:t>setting,” </a:t>
            </a:r>
            <a:r>
              <a:rPr lang="en-US" altLang="ko-KR" sz="900" i="1" dirty="0" smtClean="0">
                <a:solidFill>
                  <a:srgbClr val="000000"/>
                </a:solidFill>
                <a:cs typeface="Arial" panose="020B0604020202020204" pitchFamily="34" charset="0"/>
              </a:rPr>
              <a:t>Proceedings </a:t>
            </a:r>
            <a:r>
              <a:rPr lang="en-US" altLang="ko-KR" sz="900" i="1" dirty="0">
                <a:solidFill>
                  <a:srgbClr val="000000"/>
                </a:solidFill>
                <a:cs typeface="Arial" panose="020B0604020202020204" pitchFamily="34" charset="0"/>
              </a:rPr>
              <a:t>of ACM SIGCOMM E-WIND</a:t>
            </a:r>
            <a:r>
              <a:rPr lang="en-US" altLang="ko-KR" sz="900" dirty="0">
                <a:solidFill>
                  <a:srgbClr val="000000"/>
                </a:solidFill>
                <a:cs typeface="Arial" panose="020B0604020202020204" pitchFamily="34" charset="0"/>
              </a:rPr>
              <a:t>, 2005.</a:t>
            </a:r>
          </a:p>
          <a:p>
            <a:pPr defTabSz="246063"/>
            <a:r>
              <a:rPr lang="en-AU" sz="900" dirty="0" smtClean="0">
                <a:cs typeface="Arial" panose="020B0604020202020204" pitchFamily="34" charset="0"/>
              </a:rPr>
              <a:t>[16] </a:t>
            </a:r>
            <a:r>
              <a:rPr lang="en-US" altLang="ko-KR" sz="900" dirty="0">
                <a:solidFill>
                  <a:srgbClr val="000000"/>
                </a:solidFill>
                <a:cs typeface="Arial" panose="020B0604020202020204" pitchFamily="34" charset="0"/>
              </a:rPr>
              <a:t>J. Eriksson, S. Agarwal, P. </a:t>
            </a:r>
            <a:r>
              <a:rPr lang="en-US" altLang="ko-KR" sz="900" dirty="0" err="1">
                <a:solidFill>
                  <a:srgbClr val="000000"/>
                </a:solidFill>
                <a:cs typeface="Arial" panose="020B0604020202020204" pitchFamily="34" charset="0"/>
              </a:rPr>
              <a:t>Bahl</a:t>
            </a:r>
            <a:r>
              <a:rPr lang="en-US" altLang="ko-KR" sz="900" dirty="0">
                <a:solidFill>
                  <a:srgbClr val="000000"/>
                </a:solidFill>
                <a:cs typeface="Arial" panose="020B0604020202020204" pitchFamily="34" charset="0"/>
              </a:rPr>
              <a:t>, and J. </a:t>
            </a:r>
            <a:r>
              <a:rPr lang="en-US" altLang="ko-KR" sz="900" dirty="0" err="1">
                <a:solidFill>
                  <a:srgbClr val="000000"/>
                </a:solidFill>
                <a:cs typeface="Arial" panose="020B0604020202020204" pitchFamily="34" charset="0"/>
              </a:rPr>
              <a:t>Padhye</a:t>
            </a:r>
            <a:r>
              <a:rPr lang="en-US" altLang="ko-KR" sz="900" dirty="0">
                <a:solidFill>
                  <a:srgbClr val="000000"/>
                </a:solidFill>
                <a:cs typeface="Arial" panose="020B0604020202020204" pitchFamily="34" charset="0"/>
              </a:rPr>
              <a:t>, “Feasibility study of mesh networks for all-wireless offices,” </a:t>
            </a:r>
            <a:r>
              <a:rPr lang="en-US" altLang="ko-KR" sz="900" i="1" dirty="0" smtClean="0">
                <a:solidFill>
                  <a:srgbClr val="000000"/>
                </a:solidFill>
                <a:cs typeface="Arial" panose="020B0604020202020204" pitchFamily="34" charset="0"/>
              </a:rPr>
              <a:t>Proceedings. </a:t>
            </a:r>
            <a:r>
              <a:rPr lang="en-US" altLang="ko-KR" sz="900" i="1" dirty="0">
                <a:solidFill>
                  <a:srgbClr val="000000"/>
                </a:solidFill>
                <a:cs typeface="Arial" panose="020B0604020202020204" pitchFamily="34" charset="0"/>
              </a:rPr>
              <a:t>of </a:t>
            </a:r>
            <a:r>
              <a:rPr lang="en-US" altLang="ko-KR" sz="900" i="1" dirty="0" smtClean="0">
                <a:solidFill>
                  <a:srgbClr val="000000"/>
                </a:solidFill>
                <a:cs typeface="Arial" panose="020B0604020202020204" pitchFamily="34" charset="0"/>
              </a:rPr>
              <a:t>ACM </a:t>
            </a:r>
            <a:r>
              <a:rPr lang="en-US" altLang="ko-KR" sz="900" i="1" dirty="0" err="1">
                <a:solidFill>
                  <a:srgbClr val="000000"/>
                </a:solidFill>
                <a:cs typeface="Arial" panose="020B0604020202020204" pitchFamily="34" charset="0"/>
              </a:rPr>
              <a:t>Mobisys</a:t>
            </a:r>
            <a:r>
              <a:rPr lang="en-US" altLang="ko-KR" sz="900" dirty="0">
                <a:solidFill>
                  <a:srgbClr val="000000"/>
                </a:solidFill>
                <a:cs typeface="Arial" panose="020B0604020202020204" pitchFamily="34" charset="0"/>
              </a:rPr>
              <a:t>, 2006</a:t>
            </a:r>
          </a:p>
          <a:p>
            <a:pPr marL="342900" indent="-342900" fontAlgn="auto">
              <a:spcBef>
                <a:spcPct val="20000"/>
              </a:spcBef>
              <a:spcAft>
                <a:spcPts val="0"/>
              </a:spcAft>
            </a:pPr>
            <a:endParaRPr lang="en-AU" sz="900" dirty="0" smtClean="0">
              <a:cs typeface="Arial" panose="020B0604020202020204" pitchFamily="34" charset="0"/>
            </a:endParaRPr>
          </a:p>
        </p:txBody>
      </p:sp>
    </p:spTree>
    <p:custDataLst>
      <p:tags r:id="rId1"/>
    </p:custDataLst>
    <p:extLst>
      <p:ext uri="{BB962C8B-B14F-4D97-AF65-F5344CB8AC3E}">
        <p14:creationId xmlns:p14="http://schemas.microsoft.com/office/powerpoint/2010/main" val="3316498818"/>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2800" dirty="0" smtClean="0">
                <a:latin typeface="Arial" panose="020B0604020202020204" pitchFamily="34" charset="0"/>
                <a:cs typeface="Arial" panose="020B0604020202020204" pitchFamily="34" charset="0"/>
              </a:rPr>
              <a:t>Detection of the CS Interference</a:t>
            </a:r>
          </a:p>
        </p:txBody>
      </p:sp>
      <p:sp>
        <p:nvSpPr>
          <p:cNvPr id="25" name="Content Placeholder 2"/>
          <p:cNvSpPr>
            <a:spLocks noGrp="1"/>
          </p:cNvSpPr>
          <p:nvPr>
            <p:ph sz="half" idx="1"/>
          </p:nvPr>
        </p:nvSpPr>
        <p:spPr>
          <a:xfrm>
            <a:off x="395536" y="1129308"/>
            <a:ext cx="8568952" cy="4311696"/>
          </a:xfrm>
        </p:spPr>
        <p:txBody>
          <a:bodyPr/>
          <a:lstStyle/>
          <a:p>
            <a:pPr indent="-285750"/>
            <a:r>
              <a:rPr lang="en-AU" altLang="zh-CN" dirty="0" smtClean="0"/>
              <a:t>The CS interference between APs:</a:t>
            </a:r>
          </a:p>
          <a:p>
            <a:pPr indent="-285750"/>
            <a:endParaRPr lang="en-AU" altLang="zh-CN" dirty="0"/>
          </a:p>
          <a:p>
            <a:pPr indent="-285750"/>
            <a:endParaRPr lang="en-AU" altLang="zh-CN" dirty="0" smtClean="0"/>
          </a:p>
          <a:p>
            <a:pPr indent="-285750"/>
            <a:endParaRPr lang="en-AU" altLang="zh-CN" dirty="0"/>
          </a:p>
          <a:p>
            <a:pPr indent="-285750"/>
            <a:endParaRPr lang="en-AU" altLang="zh-CN" dirty="0" smtClean="0"/>
          </a:p>
          <a:p>
            <a:pPr indent="-285750"/>
            <a:endParaRPr lang="en-AU" altLang="zh-CN" dirty="0"/>
          </a:p>
          <a:p>
            <a:pPr marL="57150" indent="0">
              <a:buNone/>
            </a:pPr>
            <a:endParaRPr lang="en-AU" altLang="zh-CN" dirty="0"/>
          </a:p>
          <a:p>
            <a:pPr lvl="1"/>
            <a:r>
              <a:rPr lang="en-AU" altLang="zh-CN" dirty="0" smtClean="0"/>
              <a:t>Controller uses the timestamps to calculate the packet overlapping relation:</a:t>
            </a:r>
          </a:p>
          <a:p>
            <a:pPr lvl="1"/>
            <a:endParaRPr lang="en-AU" altLang="zh-CN" dirty="0" smtClean="0"/>
          </a:p>
        </p:txBody>
      </p:sp>
      <p:pic>
        <p:nvPicPr>
          <p:cNvPr id="5"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561356"/>
            <a:ext cx="1998249" cy="1978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869" y="1796032"/>
            <a:ext cx="1439524" cy="1723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6511" y="1827766"/>
            <a:ext cx="1413026" cy="16921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1"/>
          <p:cNvSpPr/>
          <p:nvPr/>
        </p:nvSpPr>
        <p:spPr bwMode="auto">
          <a:xfrm rot="19986274">
            <a:off x="3087960" y="2131773"/>
            <a:ext cx="762000" cy="228600"/>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0" name="右箭头 10"/>
          <p:cNvSpPr/>
          <p:nvPr/>
        </p:nvSpPr>
        <p:spPr bwMode="auto">
          <a:xfrm rot="12144619">
            <a:off x="4497039" y="2131774"/>
            <a:ext cx="762000" cy="228600"/>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grpSp>
        <p:nvGrpSpPr>
          <p:cNvPr id="11" name="组合 3"/>
          <p:cNvGrpSpPr/>
          <p:nvPr/>
        </p:nvGrpSpPr>
        <p:grpSpPr>
          <a:xfrm>
            <a:off x="1458112" y="2146659"/>
            <a:ext cx="5571425" cy="463729"/>
            <a:chOff x="1485070" y="3237451"/>
            <a:chExt cx="8014530" cy="542661"/>
          </a:xfrm>
        </p:grpSpPr>
        <p:sp>
          <p:nvSpPr>
            <p:cNvPr id="12" name="矩形 2"/>
            <p:cNvSpPr/>
            <p:nvPr/>
          </p:nvSpPr>
          <p:spPr bwMode="auto">
            <a:xfrm>
              <a:off x="1485070" y="3237451"/>
              <a:ext cx="2058840" cy="542661"/>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3" name="矩形 12"/>
            <p:cNvSpPr/>
            <p:nvPr/>
          </p:nvSpPr>
          <p:spPr bwMode="auto">
            <a:xfrm>
              <a:off x="7466952" y="3260082"/>
              <a:ext cx="2032648" cy="52003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grpSp>
      <p:pic>
        <p:nvPicPr>
          <p:cNvPr id="14"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4704" y="4109177"/>
            <a:ext cx="1886798" cy="69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组合 18"/>
          <p:cNvGrpSpPr/>
          <p:nvPr/>
        </p:nvGrpSpPr>
        <p:grpSpPr>
          <a:xfrm>
            <a:off x="1555622" y="4350185"/>
            <a:ext cx="2344045" cy="994891"/>
            <a:chOff x="400461" y="5105400"/>
            <a:chExt cx="3104739" cy="1315879"/>
          </a:xfrm>
        </p:grpSpPr>
        <p:grpSp>
          <p:nvGrpSpPr>
            <p:cNvPr id="16" name="组合 14"/>
            <p:cNvGrpSpPr/>
            <p:nvPr/>
          </p:nvGrpSpPr>
          <p:grpSpPr>
            <a:xfrm>
              <a:off x="400461" y="5105400"/>
              <a:ext cx="3104739" cy="915769"/>
              <a:chOff x="400461" y="5105400"/>
              <a:chExt cx="3104739" cy="915769"/>
            </a:xfrm>
          </p:grpSpPr>
          <mc:AlternateContent xmlns:mc="http://schemas.openxmlformats.org/markup-compatibility/2006" xmlns:a14="http://schemas.microsoft.com/office/drawing/2010/main">
            <mc:Choice Requires="a14">
              <p:sp>
                <p:nvSpPr>
                  <p:cNvPr id="18" name="矩形 7"/>
                  <p:cNvSpPr/>
                  <p:nvPr/>
                </p:nvSpPr>
                <p:spPr>
                  <a:xfrm>
                    <a:off x="400461" y="5621059"/>
                    <a:ext cx="24888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𝑆𝑇</m:t>
                          </m:r>
                          <m:r>
                            <a:rPr lang="en-US" altLang="zh-CN" sz="2000" b="0" i="1" smtClean="0">
                              <a:latin typeface="Cambria Math"/>
                            </a:rPr>
                            <m:t>&lt;</m:t>
                          </m:r>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𝑆𝑇</m:t>
                          </m:r>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00461" y="5621059"/>
                    <a:ext cx="2488886" cy="400110"/>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19" name="直接箭头连接符 9"/>
              <p:cNvCxnSpPr/>
              <p:nvPr/>
            </p:nvCxnSpPr>
            <p:spPr bwMode="auto">
              <a:xfrm flipV="1">
                <a:off x="2362200" y="5105400"/>
                <a:ext cx="527147" cy="515659"/>
              </a:xfrm>
              <a:prstGeom prst="straightConnector1">
                <a:avLst/>
              </a:prstGeom>
              <a:solidFill>
                <a:schemeClr val="tx1"/>
              </a:solidFill>
              <a:ln w="19050" cap="flat" cmpd="sng" algn="ctr">
                <a:solidFill>
                  <a:schemeClr val="tx1"/>
                </a:solidFill>
                <a:prstDash val="solid"/>
                <a:round/>
                <a:headEnd type="none" w="med" len="med"/>
                <a:tailEnd type="arrow"/>
              </a:ln>
              <a:effectLst/>
            </p:spPr>
          </p:cxnSp>
          <p:cxnSp>
            <p:nvCxnSpPr>
              <p:cNvPr id="20" name="直接箭头连接符 20"/>
              <p:cNvCxnSpPr/>
              <p:nvPr/>
            </p:nvCxnSpPr>
            <p:spPr bwMode="auto">
              <a:xfrm flipV="1">
                <a:off x="2362200" y="5515630"/>
                <a:ext cx="1143000" cy="105429"/>
              </a:xfrm>
              <a:prstGeom prst="straightConnector1">
                <a:avLst/>
              </a:prstGeom>
              <a:solidFill>
                <a:schemeClr val="tx1"/>
              </a:solidFill>
              <a:ln w="19050" cap="flat" cmpd="sng" algn="ctr">
                <a:solidFill>
                  <a:schemeClr val="tx1"/>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17" name="矩形 25"/>
                <p:cNvSpPr/>
                <p:nvPr/>
              </p:nvSpPr>
              <p:spPr>
                <a:xfrm>
                  <a:off x="400461" y="6021169"/>
                  <a:ext cx="25129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𝐸𝑇</m:t>
                        </m:r>
                        <m:r>
                          <a:rPr lang="en-US" altLang="zh-CN" sz="2000" b="0" i="1" smtClean="0">
                            <a:latin typeface="Cambria Math"/>
                          </a:rPr>
                          <m:t>&gt;</m:t>
                        </m:r>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𝑆𝑇</m:t>
                        </m:r>
                      </m:oMath>
                    </m:oMathPara>
                  </a14:m>
                  <a:endParaRPr lang="zh-CN" altLang="en-US" sz="2000" dirty="0"/>
                </a:p>
              </p:txBody>
            </p:sp>
          </mc:Choice>
          <mc:Fallback xmlns="">
            <p:sp>
              <p:nvSpPr>
                <p:cNvPr id="26" name="矩形 25"/>
                <p:cNvSpPr>
                  <a:spLocks noRot="1" noChangeAspect="1" noMove="1" noResize="1" noEditPoints="1" noAdjustHandles="1" noChangeArrowheads="1" noChangeShapeType="1" noTextEdit="1"/>
                </p:cNvSpPr>
                <p:nvPr/>
              </p:nvSpPr>
              <p:spPr>
                <a:xfrm>
                  <a:off x="400461" y="6021169"/>
                  <a:ext cx="2512932" cy="400110"/>
                </a:xfrm>
                <a:prstGeom prst="rect">
                  <a:avLst/>
                </a:prstGeom>
                <a:blipFill rotWithShape="1">
                  <a:blip r:embed="rId9"/>
                  <a:stretch>
                    <a:fillRect/>
                  </a:stretch>
                </a:blipFill>
              </p:spPr>
              <p:txBody>
                <a:bodyPr/>
                <a:lstStyle/>
                <a:p>
                  <a:r>
                    <a:rPr lang="zh-CN" altLang="en-US">
                      <a:noFill/>
                    </a:rPr>
                    <a:t> </a:t>
                  </a:r>
                </a:p>
              </p:txBody>
            </p:sp>
          </mc:Fallback>
        </mc:AlternateContent>
      </p:grpSp>
      <p:grpSp>
        <p:nvGrpSpPr>
          <p:cNvPr id="21" name="组合 21"/>
          <p:cNvGrpSpPr/>
          <p:nvPr/>
        </p:nvGrpSpPr>
        <p:grpSpPr>
          <a:xfrm>
            <a:off x="4901362" y="4942765"/>
            <a:ext cx="2863738" cy="342365"/>
            <a:chOff x="3815414" y="5994811"/>
            <a:chExt cx="3793084" cy="452825"/>
          </a:xfrm>
        </p:grpSpPr>
        <p:sp>
          <p:nvSpPr>
            <p:cNvPr id="22" name="右箭头 19"/>
            <p:cNvSpPr/>
            <p:nvPr/>
          </p:nvSpPr>
          <p:spPr bwMode="auto">
            <a:xfrm>
              <a:off x="3815414" y="5994811"/>
              <a:ext cx="609600" cy="452825"/>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xmlns:a14="http://schemas.microsoft.com/office/drawing/2010/main">
          <mc:Choice Requires="a14">
            <p:sp>
              <p:nvSpPr>
                <p:cNvPr id="23" name="矩形 33"/>
                <p:cNvSpPr/>
                <p:nvPr/>
              </p:nvSpPr>
              <p:spPr>
                <a:xfrm>
                  <a:off x="4475781" y="6021169"/>
                  <a:ext cx="3132717" cy="400110"/>
                </a:xfrm>
                <a:prstGeom prst="rect">
                  <a:avLst/>
                </a:prstGeom>
              </p:spPr>
              <p:txBody>
                <a:bodyPr wrap="none">
                  <a:spAutoFit/>
                </a:bodyPr>
                <a:lstStyle/>
                <a:p>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3</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can’t carrier-sense </a:t>
                  </a:r>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1</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4" name="矩形 33"/>
                <p:cNvSpPr>
                  <a:spLocks noRot="1" noChangeAspect="1" noMove="1" noResize="1" noEditPoints="1" noAdjustHandles="1" noChangeArrowheads="1" noChangeShapeType="1" noTextEdit="1"/>
                </p:cNvSpPr>
                <p:nvPr/>
              </p:nvSpPr>
              <p:spPr>
                <a:xfrm>
                  <a:off x="4475781" y="6021169"/>
                  <a:ext cx="3132717" cy="400110"/>
                </a:xfrm>
                <a:prstGeom prst="rect">
                  <a:avLst/>
                </a:prstGeom>
                <a:blipFill rotWithShape="1">
                  <a:blip r:embed="rId10"/>
                  <a:stretch>
                    <a:fillRect t="-7692" b="-27692"/>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896815408"/>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latin typeface="+mj-lt"/>
              </a:rPr>
              <a:t>Introduction</a:t>
            </a:r>
          </a:p>
          <a:p>
            <a:r>
              <a:rPr lang="en-AU" dirty="0" smtClean="0">
                <a:solidFill>
                  <a:schemeClr val="bg1">
                    <a:lumMod val="95000"/>
                  </a:schemeClr>
                </a:solidFill>
                <a:latin typeface="+mj-lt"/>
              </a:rPr>
              <a:t>Related Work</a:t>
            </a:r>
          </a:p>
          <a:p>
            <a:r>
              <a:rPr lang="en-AU" dirty="0" smtClean="0">
                <a:solidFill>
                  <a:schemeClr val="bg1">
                    <a:lumMod val="95000"/>
                  </a:schemeClr>
                </a:solidFill>
                <a:latin typeface="+mj-lt"/>
              </a:rPr>
              <a:t>Problem Definition</a:t>
            </a:r>
          </a:p>
          <a:p>
            <a:r>
              <a:rPr lang="en-AU" dirty="0" smtClean="0">
                <a:solidFill>
                  <a:schemeClr val="bg1">
                    <a:lumMod val="95000"/>
                  </a:schemeClr>
                </a:solidFill>
                <a:latin typeface="+mj-lt"/>
              </a:rPr>
              <a:t>System Design</a:t>
            </a:r>
          </a:p>
          <a:p>
            <a:r>
              <a:rPr lang="en-AU" dirty="0" smtClean="0">
                <a:solidFill>
                  <a:schemeClr val="bg1">
                    <a:lumMod val="95000"/>
                  </a:schemeClr>
                </a:solidFill>
                <a:latin typeface="+mj-lt"/>
              </a:rPr>
              <a:t>Performance Evaluation</a:t>
            </a:r>
          </a:p>
          <a:p>
            <a:r>
              <a:rPr lang="en-AU" dirty="0" smtClean="0">
                <a:solidFill>
                  <a:schemeClr val="bg1">
                    <a:lumMod val="95000"/>
                  </a:schemeClr>
                </a:solidFill>
                <a:latin typeface="+mj-lt"/>
              </a:rPr>
              <a:t>Conclusion</a:t>
            </a:r>
          </a:p>
          <a:p>
            <a:endParaRPr lang="en-AU" dirty="0" smtClean="0">
              <a:latin typeface="+mj-lt"/>
            </a:endParaRPr>
          </a:p>
        </p:txBody>
      </p:sp>
    </p:spTree>
    <p:custDataLst>
      <p:tags r:id="rId1"/>
    </p:custDataLst>
    <p:extLst>
      <p:ext uri="{BB962C8B-B14F-4D97-AF65-F5344CB8AC3E}">
        <p14:creationId xmlns:p14="http://schemas.microsoft.com/office/powerpoint/2010/main" val="3591203153"/>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z="2800" dirty="0" smtClean="0">
                <a:latin typeface="Arial" panose="020B0604020202020204" pitchFamily="34" charset="0"/>
                <a:cs typeface="Arial" panose="020B0604020202020204" pitchFamily="34" charset="0"/>
              </a:rPr>
              <a:t>Detection of the CS Interference (cont.)</a:t>
            </a:r>
          </a:p>
        </p:txBody>
      </p:sp>
      <p:sp>
        <p:nvSpPr>
          <p:cNvPr id="25" name="Content Placeholder 2"/>
          <p:cNvSpPr>
            <a:spLocks noGrp="1"/>
          </p:cNvSpPr>
          <p:nvPr>
            <p:ph sz="half" idx="1"/>
          </p:nvPr>
        </p:nvSpPr>
        <p:spPr>
          <a:xfrm>
            <a:off x="395536" y="1129308"/>
            <a:ext cx="8568952" cy="4311696"/>
          </a:xfrm>
        </p:spPr>
        <p:txBody>
          <a:bodyPr/>
          <a:lstStyle/>
          <a:p>
            <a:pPr indent="-285750"/>
            <a:r>
              <a:rPr lang="en-AU" altLang="zh-CN" dirty="0" smtClean="0"/>
              <a:t>The CS interference between APs:</a:t>
            </a:r>
          </a:p>
          <a:p>
            <a:pPr indent="-285750"/>
            <a:endParaRPr lang="en-AU" altLang="zh-CN" dirty="0"/>
          </a:p>
          <a:p>
            <a:pPr indent="-285750"/>
            <a:endParaRPr lang="en-AU" altLang="zh-CN" dirty="0" smtClean="0"/>
          </a:p>
          <a:p>
            <a:pPr indent="-285750"/>
            <a:endParaRPr lang="en-AU" altLang="zh-CN" dirty="0"/>
          </a:p>
          <a:p>
            <a:pPr indent="-285750"/>
            <a:endParaRPr lang="en-AU" altLang="zh-CN" dirty="0" smtClean="0"/>
          </a:p>
          <a:p>
            <a:pPr indent="-285750"/>
            <a:endParaRPr lang="en-AU" altLang="zh-CN" dirty="0"/>
          </a:p>
          <a:p>
            <a:pPr marL="57150" indent="0">
              <a:buNone/>
            </a:pPr>
            <a:endParaRPr lang="en-AU" altLang="zh-CN" dirty="0"/>
          </a:p>
        </p:txBody>
      </p:sp>
      <p:grpSp>
        <p:nvGrpSpPr>
          <p:cNvPr id="24" name="组合 6"/>
          <p:cNvGrpSpPr/>
          <p:nvPr/>
        </p:nvGrpSpPr>
        <p:grpSpPr>
          <a:xfrm>
            <a:off x="491860" y="1545690"/>
            <a:ext cx="4622558" cy="1234772"/>
            <a:chOff x="468182" y="1752600"/>
            <a:chExt cx="4984436" cy="1527309"/>
          </a:xfrm>
        </p:grpSpPr>
        <p:pic>
          <p:nvPicPr>
            <p:cNvPr id="2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7068" y="1752600"/>
              <a:ext cx="24955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7" name="组合 18"/>
            <p:cNvGrpSpPr/>
            <p:nvPr/>
          </p:nvGrpSpPr>
          <p:grpSpPr>
            <a:xfrm>
              <a:off x="468182" y="1964030"/>
              <a:ext cx="3104739" cy="1315879"/>
              <a:chOff x="400461" y="5105400"/>
              <a:chExt cx="3104739" cy="1315879"/>
            </a:xfrm>
          </p:grpSpPr>
          <p:grpSp>
            <p:nvGrpSpPr>
              <p:cNvPr id="28" name="组合 14"/>
              <p:cNvGrpSpPr/>
              <p:nvPr/>
            </p:nvGrpSpPr>
            <p:grpSpPr>
              <a:xfrm>
                <a:off x="400461" y="5105400"/>
                <a:ext cx="3104739" cy="915769"/>
                <a:chOff x="400461" y="5105400"/>
                <a:chExt cx="3104739" cy="915769"/>
              </a:xfrm>
            </p:grpSpPr>
            <mc:AlternateContent xmlns:mc="http://schemas.openxmlformats.org/markup-compatibility/2006" xmlns:a14="http://schemas.microsoft.com/office/drawing/2010/main">
              <mc:Choice Requires="a14">
                <p:sp>
                  <p:nvSpPr>
                    <p:cNvPr id="30" name="矩形 7"/>
                    <p:cNvSpPr/>
                    <p:nvPr/>
                  </p:nvSpPr>
                  <p:spPr>
                    <a:xfrm>
                      <a:off x="400461" y="5621059"/>
                      <a:ext cx="24888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𝑆𝑇</m:t>
                            </m:r>
                            <m:r>
                              <a:rPr lang="en-US" altLang="zh-CN" sz="2000" b="0" i="1" smtClean="0">
                                <a:latin typeface="Cambria Math"/>
                              </a:rPr>
                              <m:t>&lt;</m:t>
                            </m:r>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𝑆𝑇</m:t>
                            </m:r>
                          </m:oMath>
                        </m:oMathPara>
                      </a14:m>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00461" y="5621059"/>
                      <a:ext cx="2488886" cy="400110"/>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31" name="直接箭头连接符 9"/>
                <p:cNvCxnSpPr/>
                <p:nvPr/>
              </p:nvCxnSpPr>
              <p:spPr bwMode="auto">
                <a:xfrm flipV="1">
                  <a:off x="2362200" y="5105400"/>
                  <a:ext cx="527147" cy="515659"/>
                </a:xfrm>
                <a:prstGeom prst="straightConnector1">
                  <a:avLst/>
                </a:prstGeom>
                <a:solidFill>
                  <a:schemeClr val="tx1"/>
                </a:solidFill>
                <a:ln w="19050" cap="flat" cmpd="sng" algn="ctr">
                  <a:solidFill>
                    <a:schemeClr val="tx1"/>
                  </a:solidFill>
                  <a:prstDash val="solid"/>
                  <a:round/>
                  <a:headEnd type="none" w="med" len="med"/>
                  <a:tailEnd type="arrow"/>
                </a:ln>
                <a:effectLst/>
              </p:spPr>
            </p:cxnSp>
            <p:cxnSp>
              <p:nvCxnSpPr>
                <p:cNvPr id="32" name="直接箭头连接符 20"/>
                <p:cNvCxnSpPr/>
                <p:nvPr/>
              </p:nvCxnSpPr>
              <p:spPr bwMode="auto">
                <a:xfrm flipV="1">
                  <a:off x="2362200" y="5515630"/>
                  <a:ext cx="1143000" cy="105429"/>
                </a:xfrm>
                <a:prstGeom prst="straightConnector1">
                  <a:avLst/>
                </a:prstGeom>
                <a:solidFill>
                  <a:schemeClr val="tx1"/>
                </a:solidFill>
                <a:ln w="19050" cap="flat" cmpd="sng" algn="ctr">
                  <a:solidFill>
                    <a:schemeClr val="tx1"/>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29" name="矩形 25"/>
                  <p:cNvSpPr/>
                  <p:nvPr/>
                </p:nvSpPr>
                <p:spPr>
                  <a:xfrm>
                    <a:off x="400461" y="6021169"/>
                    <a:ext cx="25129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𝐸𝑇</m:t>
                          </m:r>
                          <m:r>
                            <a:rPr lang="en-US" altLang="zh-CN" sz="2000" b="0" i="1" smtClean="0">
                              <a:latin typeface="Cambria Math"/>
                            </a:rPr>
                            <m:t>&gt;</m:t>
                          </m:r>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𝑆𝑇</m:t>
                          </m:r>
                        </m:oMath>
                      </m:oMathPara>
                    </a14:m>
                    <a:endParaRPr lang="zh-CN" altLang="en-US" sz="2000" dirty="0"/>
                  </a:p>
                </p:txBody>
              </p:sp>
            </mc:Choice>
            <mc:Fallback xmlns="">
              <p:sp>
                <p:nvSpPr>
                  <p:cNvPr id="26" name="矩形 25"/>
                  <p:cNvSpPr>
                    <a:spLocks noRot="1" noChangeAspect="1" noMove="1" noResize="1" noEditPoints="1" noAdjustHandles="1" noChangeArrowheads="1" noChangeShapeType="1" noTextEdit="1"/>
                  </p:cNvSpPr>
                  <p:nvPr/>
                </p:nvSpPr>
                <p:spPr>
                  <a:xfrm>
                    <a:off x="400461" y="6021169"/>
                    <a:ext cx="2512932" cy="400110"/>
                  </a:xfrm>
                  <a:prstGeom prst="rect">
                    <a:avLst/>
                  </a:prstGeom>
                  <a:blipFill rotWithShape="1">
                    <a:blip r:embed="rId6"/>
                    <a:stretch>
                      <a:fillRect/>
                    </a:stretch>
                  </a:blipFill>
                </p:spPr>
                <p:txBody>
                  <a:bodyPr/>
                  <a:lstStyle/>
                  <a:p>
                    <a:r>
                      <a:rPr lang="zh-CN" altLang="en-US">
                        <a:noFill/>
                      </a:rPr>
                      <a:t> </a:t>
                    </a:r>
                  </a:p>
                </p:txBody>
              </p:sp>
            </mc:Fallback>
          </mc:AlternateContent>
        </p:grpSp>
      </p:grpSp>
      <p:grpSp>
        <p:nvGrpSpPr>
          <p:cNvPr id="33" name="组合 21"/>
          <p:cNvGrpSpPr/>
          <p:nvPr/>
        </p:nvGrpSpPr>
        <p:grpSpPr>
          <a:xfrm>
            <a:off x="5280603" y="1732273"/>
            <a:ext cx="3517700" cy="366092"/>
            <a:chOff x="3815414" y="5994811"/>
            <a:chExt cx="3793084" cy="452825"/>
          </a:xfrm>
        </p:grpSpPr>
        <p:sp>
          <p:nvSpPr>
            <p:cNvPr id="34" name="右箭头 19"/>
            <p:cNvSpPr/>
            <p:nvPr/>
          </p:nvSpPr>
          <p:spPr bwMode="auto">
            <a:xfrm>
              <a:off x="3815414" y="5994811"/>
              <a:ext cx="609600" cy="452825"/>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xmlns:a14="http://schemas.microsoft.com/office/drawing/2010/main">
          <mc:Choice Requires="a14">
            <p:sp>
              <p:nvSpPr>
                <p:cNvPr id="35" name="矩形 33"/>
                <p:cNvSpPr/>
                <p:nvPr/>
              </p:nvSpPr>
              <p:spPr>
                <a:xfrm>
                  <a:off x="4475781" y="6021169"/>
                  <a:ext cx="3132717" cy="400110"/>
                </a:xfrm>
                <a:prstGeom prst="rect">
                  <a:avLst/>
                </a:prstGeom>
              </p:spPr>
              <p:txBody>
                <a:bodyPr wrap="none">
                  <a:spAutoFit/>
                </a:bodyPr>
                <a:lstStyle/>
                <a:p>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3</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can’t carrier-sense </a:t>
                  </a:r>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1</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34" name="矩形 33"/>
                <p:cNvSpPr>
                  <a:spLocks noRot="1" noChangeAspect="1" noMove="1" noResize="1" noEditPoints="1" noAdjustHandles="1" noChangeArrowheads="1" noChangeShapeType="1" noTextEdit="1"/>
                </p:cNvSpPr>
                <p:nvPr/>
              </p:nvSpPr>
              <p:spPr>
                <a:xfrm>
                  <a:off x="4475781" y="6021169"/>
                  <a:ext cx="3132717" cy="400110"/>
                </a:xfrm>
                <a:prstGeom prst="rect">
                  <a:avLst/>
                </a:prstGeom>
                <a:blipFill rotWithShape="1">
                  <a:blip r:embed="rId7"/>
                  <a:stretch>
                    <a:fillRect t="-7576" b="-25758"/>
                  </a:stretch>
                </a:blipFill>
              </p:spPr>
              <p:txBody>
                <a:bodyPr/>
                <a:lstStyle/>
                <a:p>
                  <a:r>
                    <a:rPr lang="zh-CN" altLang="en-US">
                      <a:noFill/>
                    </a:rPr>
                    <a:t> </a:t>
                  </a:r>
                </a:p>
              </p:txBody>
            </p:sp>
          </mc:Fallback>
        </mc:AlternateContent>
      </p:grpSp>
      <p:grpSp>
        <p:nvGrpSpPr>
          <p:cNvPr id="36" name="组合 8"/>
          <p:cNvGrpSpPr/>
          <p:nvPr/>
        </p:nvGrpSpPr>
        <p:grpSpPr>
          <a:xfrm>
            <a:off x="596395" y="2768617"/>
            <a:ext cx="4644555" cy="1271177"/>
            <a:chOff x="469863" y="3456861"/>
            <a:chExt cx="5008155" cy="1572339"/>
          </a:xfrm>
        </p:grpSpPr>
        <p:pic>
          <p:nvPicPr>
            <p:cNvPr id="37"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0093" y="3456861"/>
              <a:ext cx="24479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8" name="组合 26"/>
            <p:cNvGrpSpPr/>
            <p:nvPr/>
          </p:nvGrpSpPr>
          <p:grpSpPr>
            <a:xfrm>
              <a:off x="469863" y="3713321"/>
              <a:ext cx="3104739" cy="1315879"/>
              <a:chOff x="400461" y="5105400"/>
              <a:chExt cx="3104739" cy="1315879"/>
            </a:xfrm>
          </p:grpSpPr>
          <p:grpSp>
            <p:nvGrpSpPr>
              <p:cNvPr id="39" name="组合 27"/>
              <p:cNvGrpSpPr/>
              <p:nvPr/>
            </p:nvGrpSpPr>
            <p:grpSpPr>
              <a:xfrm>
                <a:off x="400461" y="5105400"/>
                <a:ext cx="3104739" cy="915769"/>
                <a:chOff x="400461" y="5105400"/>
                <a:chExt cx="3104739" cy="915769"/>
              </a:xfrm>
            </p:grpSpPr>
            <mc:AlternateContent xmlns:mc="http://schemas.openxmlformats.org/markup-compatibility/2006" xmlns:a14="http://schemas.microsoft.com/office/drawing/2010/main">
              <mc:Choice Requires="a14">
                <p:sp>
                  <p:nvSpPr>
                    <p:cNvPr id="41" name="矩形 29"/>
                    <p:cNvSpPr/>
                    <p:nvPr/>
                  </p:nvSpPr>
                  <p:spPr>
                    <a:xfrm>
                      <a:off x="400461" y="5621059"/>
                      <a:ext cx="24888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𝑆𝑇</m:t>
                            </m:r>
                            <m:r>
                              <a:rPr lang="en-US" altLang="zh-CN" sz="2000" b="0" i="1" smtClean="0">
                                <a:latin typeface="Cambria Math"/>
                              </a:rPr>
                              <m:t>&lt;</m:t>
                            </m:r>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𝑆𝑇</m:t>
                            </m:r>
                          </m:oMath>
                        </m:oMathPara>
                      </a14:m>
                      <a:endParaRPr lang="zh-CN" altLang="en-US" sz="2000" dirty="0"/>
                    </a:p>
                  </p:txBody>
                </p:sp>
              </mc:Choice>
              <mc:Fallback xmlns="">
                <p:sp>
                  <p:nvSpPr>
                    <p:cNvPr id="30" name="矩形 29"/>
                    <p:cNvSpPr>
                      <a:spLocks noRot="1" noChangeAspect="1" noMove="1" noResize="1" noEditPoints="1" noAdjustHandles="1" noChangeArrowheads="1" noChangeShapeType="1" noTextEdit="1"/>
                    </p:cNvSpPr>
                    <p:nvPr/>
                  </p:nvSpPr>
                  <p:spPr>
                    <a:xfrm>
                      <a:off x="400461" y="5621059"/>
                      <a:ext cx="2488886" cy="400110"/>
                    </a:xfrm>
                    <a:prstGeom prst="rect">
                      <a:avLst/>
                    </a:prstGeom>
                    <a:blipFill rotWithShape="1">
                      <a:blip r:embed="rId9"/>
                      <a:stretch>
                        <a:fillRect/>
                      </a:stretch>
                    </a:blipFill>
                  </p:spPr>
                  <p:txBody>
                    <a:bodyPr/>
                    <a:lstStyle/>
                    <a:p>
                      <a:r>
                        <a:rPr lang="zh-CN" altLang="en-US">
                          <a:noFill/>
                        </a:rPr>
                        <a:t> </a:t>
                      </a:r>
                    </a:p>
                  </p:txBody>
                </p:sp>
              </mc:Fallback>
            </mc:AlternateContent>
            <p:cxnSp>
              <p:nvCxnSpPr>
                <p:cNvPr id="42" name="直接箭头连接符 30"/>
                <p:cNvCxnSpPr/>
                <p:nvPr/>
              </p:nvCxnSpPr>
              <p:spPr bwMode="auto">
                <a:xfrm flipV="1">
                  <a:off x="2362200" y="5105400"/>
                  <a:ext cx="527147" cy="515659"/>
                </a:xfrm>
                <a:prstGeom prst="straightConnector1">
                  <a:avLst/>
                </a:prstGeom>
                <a:solidFill>
                  <a:schemeClr val="tx1"/>
                </a:solidFill>
                <a:ln w="19050" cap="flat" cmpd="sng" algn="ctr">
                  <a:solidFill>
                    <a:schemeClr val="tx1"/>
                  </a:solidFill>
                  <a:prstDash val="solid"/>
                  <a:round/>
                  <a:headEnd type="none" w="med" len="med"/>
                  <a:tailEnd type="arrow"/>
                </a:ln>
                <a:effectLst/>
              </p:spPr>
            </p:cxnSp>
            <p:cxnSp>
              <p:nvCxnSpPr>
                <p:cNvPr id="43" name="直接箭头连接符 31"/>
                <p:cNvCxnSpPr/>
                <p:nvPr/>
              </p:nvCxnSpPr>
              <p:spPr bwMode="auto">
                <a:xfrm flipV="1">
                  <a:off x="2362200" y="5515630"/>
                  <a:ext cx="1143000" cy="105429"/>
                </a:xfrm>
                <a:prstGeom prst="straightConnector1">
                  <a:avLst/>
                </a:prstGeom>
                <a:solidFill>
                  <a:schemeClr val="tx1"/>
                </a:solidFill>
                <a:ln w="19050" cap="flat" cmpd="sng" algn="ctr">
                  <a:solidFill>
                    <a:schemeClr val="tx1"/>
                  </a:solidFill>
                  <a:prstDash val="solid"/>
                  <a:round/>
                  <a:headEnd type="none" w="med" len="med"/>
                  <a:tailEnd type="arrow"/>
                </a:ln>
                <a:effectLst/>
              </p:spPr>
            </p:cxnSp>
          </p:grpSp>
          <mc:AlternateContent xmlns:mc="http://schemas.openxmlformats.org/markup-compatibility/2006" xmlns:a14="http://schemas.microsoft.com/office/drawing/2010/main">
            <mc:Choice Requires="a14">
              <p:sp>
                <p:nvSpPr>
                  <p:cNvPr id="40" name="矩形 28"/>
                  <p:cNvSpPr/>
                  <p:nvPr/>
                </p:nvSpPr>
                <p:spPr>
                  <a:xfrm>
                    <a:off x="400461" y="6021169"/>
                    <a:ext cx="25129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a:rPr>
                            <m:t>𝑇𝐼</m:t>
                          </m:r>
                          <m:r>
                            <a:rPr lang="en-US" altLang="zh-CN" sz="2000" b="0" i="1" smtClean="0">
                              <a:latin typeface="Cambria Math"/>
                            </a:rPr>
                            <m:t>#2.</m:t>
                          </m:r>
                          <m:r>
                            <a:rPr lang="en-US" altLang="zh-CN" sz="2000" b="0" i="1" smtClean="0">
                              <a:latin typeface="Cambria Math"/>
                            </a:rPr>
                            <m:t>𝐸𝑇</m:t>
                          </m:r>
                          <m:r>
                            <a:rPr lang="en-US" altLang="zh-CN" sz="2000" b="0" i="1" smtClean="0">
                              <a:latin typeface="Cambria Math"/>
                            </a:rPr>
                            <m:t>&gt;</m:t>
                          </m:r>
                          <m:r>
                            <a:rPr lang="en-US" altLang="zh-CN" sz="2000" b="0" i="1" smtClean="0">
                              <a:latin typeface="Cambria Math"/>
                            </a:rPr>
                            <m:t>𝑇𝐼</m:t>
                          </m:r>
                          <m:r>
                            <a:rPr lang="en-US" altLang="zh-CN" sz="2000" b="0" i="1" smtClean="0">
                              <a:latin typeface="Cambria Math"/>
                            </a:rPr>
                            <m:t>#1.</m:t>
                          </m:r>
                          <m:r>
                            <a:rPr lang="en-US" altLang="zh-CN" sz="2000" b="0" i="1" smtClean="0">
                              <a:latin typeface="Cambria Math"/>
                            </a:rPr>
                            <m:t>𝑆𝑇</m:t>
                          </m:r>
                        </m:oMath>
                      </m:oMathPara>
                    </a14:m>
                    <a:endParaRPr lang="zh-CN" altLang="en-US" sz="2000" dirty="0"/>
                  </a:p>
                </p:txBody>
              </p:sp>
            </mc:Choice>
            <mc:Fallback xmlns="">
              <p:sp>
                <p:nvSpPr>
                  <p:cNvPr id="29" name="矩形 28"/>
                  <p:cNvSpPr>
                    <a:spLocks noRot="1" noChangeAspect="1" noMove="1" noResize="1" noEditPoints="1" noAdjustHandles="1" noChangeArrowheads="1" noChangeShapeType="1" noTextEdit="1"/>
                  </p:cNvSpPr>
                  <p:nvPr/>
                </p:nvSpPr>
                <p:spPr>
                  <a:xfrm>
                    <a:off x="400461" y="6021169"/>
                    <a:ext cx="2512932" cy="400110"/>
                  </a:xfrm>
                  <a:prstGeom prst="rect">
                    <a:avLst/>
                  </a:prstGeom>
                  <a:blipFill rotWithShape="1">
                    <a:blip r:embed="rId10"/>
                    <a:stretch>
                      <a:fillRect/>
                    </a:stretch>
                  </a:blipFill>
                </p:spPr>
                <p:txBody>
                  <a:bodyPr/>
                  <a:lstStyle/>
                  <a:p>
                    <a:r>
                      <a:rPr lang="zh-CN" altLang="en-US">
                        <a:noFill/>
                      </a:rPr>
                      <a:t> </a:t>
                    </a:r>
                  </a:p>
                </p:txBody>
              </p:sp>
            </mc:Fallback>
          </mc:AlternateContent>
        </p:grpSp>
      </p:grpSp>
      <p:grpSp>
        <p:nvGrpSpPr>
          <p:cNvPr id="44" name="组合 32"/>
          <p:cNvGrpSpPr/>
          <p:nvPr/>
        </p:nvGrpSpPr>
        <p:grpSpPr>
          <a:xfrm>
            <a:off x="5302095" y="2904206"/>
            <a:ext cx="3835229" cy="421418"/>
            <a:chOff x="3815414" y="5994811"/>
            <a:chExt cx="4135470" cy="521259"/>
          </a:xfrm>
        </p:grpSpPr>
        <p:sp>
          <p:nvSpPr>
            <p:cNvPr id="45" name="右箭头 34"/>
            <p:cNvSpPr/>
            <p:nvPr/>
          </p:nvSpPr>
          <p:spPr bwMode="auto">
            <a:xfrm>
              <a:off x="3815414" y="5994811"/>
              <a:ext cx="609600" cy="452825"/>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mc:Choice xmlns:a14="http://schemas.microsoft.com/office/drawing/2010/main" Requires="a14">
            <p:sp>
              <p:nvSpPr>
                <p:cNvPr id="46" name="矩形 35"/>
                <p:cNvSpPr/>
                <p:nvPr/>
              </p:nvSpPr>
              <p:spPr>
                <a:xfrm>
                  <a:off x="4475781" y="6021168"/>
                  <a:ext cx="3475103" cy="494902"/>
                </a:xfrm>
                <a:prstGeom prst="rect">
                  <a:avLst/>
                </a:prstGeom>
              </p:spPr>
              <p:txBody>
                <a:bodyPr wrap="none">
                  <a:spAutoFit/>
                </a:bodyPr>
                <a:lstStyle/>
                <a:p>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1</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can’t carrier-sense </a:t>
                  </a:r>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3</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Choice>
          <mc:Fallback>
            <p:sp>
              <p:nvSpPr>
                <p:cNvPr id="46" name="矩形 35"/>
                <p:cNvSpPr>
                  <a:spLocks noRot="1" noChangeAspect="1" noMove="1" noResize="1" noEditPoints="1" noAdjustHandles="1" noChangeArrowheads="1" noChangeShapeType="1" noTextEdit="1"/>
                </p:cNvSpPr>
                <p:nvPr/>
              </p:nvSpPr>
              <p:spPr>
                <a:xfrm>
                  <a:off x="4475781" y="6021168"/>
                  <a:ext cx="3475103" cy="494902"/>
                </a:xfrm>
                <a:prstGeom prst="rect">
                  <a:avLst/>
                </a:prstGeom>
                <a:blipFill rotWithShape="1">
                  <a:blip r:embed="rId11"/>
                  <a:stretch>
                    <a:fillRect t="-7576" b="-25758"/>
                  </a:stretch>
                </a:blipFill>
              </p:spPr>
              <p:txBody>
                <a:bodyPr/>
                <a:lstStyle/>
                <a:p>
                  <a:r>
                    <a:rPr lang="ko-KR" altLang="en-US">
                      <a:noFill/>
                    </a:rPr>
                    <a:t> </a:t>
                  </a:r>
                </a:p>
              </p:txBody>
            </p:sp>
          </mc:Fallback>
        </mc:AlternateContent>
      </p:grpSp>
      <p:pic>
        <p:nvPicPr>
          <p:cNvPr id="4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65503" y="4394820"/>
            <a:ext cx="2799777" cy="340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8" name="组合 36"/>
          <p:cNvGrpSpPr/>
          <p:nvPr/>
        </p:nvGrpSpPr>
        <p:grpSpPr>
          <a:xfrm>
            <a:off x="2278916" y="4882281"/>
            <a:ext cx="4822486" cy="421418"/>
            <a:chOff x="3815414" y="5994811"/>
            <a:chExt cx="5200015" cy="521259"/>
          </a:xfrm>
        </p:grpSpPr>
        <p:sp>
          <p:nvSpPr>
            <p:cNvPr id="49" name="右箭头 37"/>
            <p:cNvSpPr/>
            <p:nvPr/>
          </p:nvSpPr>
          <p:spPr bwMode="auto">
            <a:xfrm>
              <a:off x="3815414" y="5994811"/>
              <a:ext cx="609600" cy="452825"/>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mc:Choice xmlns:a14="http://schemas.microsoft.com/office/drawing/2010/main" Requires="a14">
            <p:sp>
              <p:nvSpPr>
                <p:cNvPr id="50" name="矩形 38"/>
                <p:cNvSpPr/>
                <p:nvPr/>
              </p:nvSpPr>
              <p:spPr>
                <a:xfrm>
                  <a:off x="4475781" y="6021168"/>
                  <a:ext cx="4539648" cy="494902"/>
                </a:xfrm>
                <a:prstGeom prst="rect">
                  <a:avLst/>
                </a:prstGeom>
              </p:spPr>
              <p:txBody>
                <a:bodyPr wrap="none">
                  <a:spAutoFit/>
                </a:bodyPr>
                <a:lstStyle/>
                <a:p>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1</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sz="2000" b="0" i="1" smtClean="0">
                              <a:solidFill>
                                <a:srgbClr val="FF0000"/>
                              </a:solidFill>
                              <a:latin typeface="Cambria Math"/>
                            </a:rPr>
                          </m:ctrlPr>
                        </m:sSubPr>
                        <m:e>
                          <m:r>
                            <a:rPr lang="en-US" altLang="zh-CN" sz="2000" b="0" i="1" smtClean="0">
                              <a:solidFill>
                                <a:srgbClr val="FF0000"/>
                              </a:solidFill>
                              <a:latin typeface="Cambria Math"/>
                            </a:rPr>
                            <m:t>𝐴𝑃</m:t>
                          </m:r>
                        </m:e>
                        <m:sub>
                          <m:r>
                            <a:rPr lang="en-US" altLang="zh-CN" sz="2000" b="0" i="1" smtClean="0">
                              <a:solidFill>
                                <a:srgbClr val="FF0000"/>
                              </a:solidFill>
                              <a:latin typeface="Cambria Math"/>
                            </a:rPr>
                            <m:t>3</m:t>
                          </m:r>
                        </m:sub>
                      </m:sSub>
                    </m:oMath>
                  </a14:m>
                  <a:r>
                    <a:rPr lang="en-US" altLang="zh-CN" sz="2000" dirty="0" smtClean="0">
                      <a:solidFill>
                        <a:srgbClr val="FF0000"/>
                      </a:solidFill>
                      <a:latin typeface="Times New Roman" panose="02020603050405020304" pitchFamily="18" charset="0"/>
                      <a:cs typeface="Times New Roman" panose="02020603050405020304" pitchFamily="18" charset="0"/>
                    </a:rPr>
                    <a:t> carrier-sense each other  </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Choice>
          <mc:Fallback>
            <p:sp>
              <p:nvSpPr>
                <p:cNvPr id="50" name="矩形 38"/>
                <p:cNvSpPr>
                  <a:spLocks noRot="1" noChangeAspect="1" noMove="1" noResize="1" noEditPoints="1" noAdjustHandles="1" noChangeArrowheads="1" noChangeShapeType="1" noTextEdit="1"/>
                </p:cNvSpPr>
                <p:nvPr/>
              </p:nvSpPr>
              <p:spPr>
                <a:xfrm>
                  <a:off x="4475781" y="6021168"/>
                  <a:ext cx="4539648" cy="494902"/>
                </a:xfrm>
                <a:prstGeom prst="rect">
                  <a:avLst/>
                </a:prstGeom>
                <a:blipFill rotWithShape="1">
                  <a:blip r:embed="rId13"/>
                  <a:stretch>
                    <a:fillRect t="-7576" b="-25758"/>
                  </a:stretch>
                </a:blipFill>
              </p:spPr>
              <p:txBody>
                <a:bodyPr/>
                <a:lstStyle/>
                <a:p>
                  <a:r>
                    <a:rPr lang="ko-KR" altLang="en-US">
                      <a:noFill/>
                    </a:rPr>
                    <a:t> </a:t>
                  </a:r>
                </a:p>
              </p:txBody>
            </p:sp>
          </mc:Fallback>
        </mc:AlternateContent>
      </p:grpSp>
    </p:spTree>
    <p:custDataLst>
      <p:tags r:id="rId1"/>
    </p:custDataLst>
    <p:extLst>
      <p:ext uri="{BB962C8B-B14F-4D97-AF65-F5344CB8AC3E}">
        <p14:creationId xmlns:p14="http://schemas.microsoft.com/office/powerpoint/2010/main" val="3595251781"/>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Detection of HTI and DRDI</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8280920" cy="4311696"/>
              </a:xfrm>
            </p:spPr>
            <p:txBody>
              <a:bodyPr/>
              <a:lstStyle/>
              <a:p>
                <a:pPr indent="-285750"/>
                <a:r>
                  <a:rPr lang="en-AU" altLang="zh-CN" dirty="0" smtClean="0"/>
                  <a:t>The HTI and DRDI are interferences between wireless links:</a:t>
                </a:r>
              </a:p>
              <a:p>
                <a:pPr marL="627062" lvl="1"/>
                <a:r>
                  <a:rPr lang="en-US" altLang="ko-KR" dirty="0"/>
                  <a:t>For any two links,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en-US" altLang="ko-KR" dirty="0"/>
                  <a:t> and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4</m:t>
                            </m:r>
                          </m:sub>
                        </m:sSub>
                      </m:sub>
                    </m:sSub>
                  </m:oMath>
                </a14:m>
                <a:r>
                  <a:rPr lang="en-US" altLang="ko-KR" dirty="0"/>
                  <a:t>, if they are in </a:t>
                </a:r>
                <a:r>
                  <a:rPr lang="en-US" altLang="ko-KR"/>
                  <a:t>the </a:t>
                </a:r>
                <a:r>
                  <a:rPr lang="en-US" altLang="ko-KR" smtClean="0"/>
                  <a:t>either HTI </a:t>
                </a:r>
                <a:r>
                  <a:rPr lang="en-US" altLang="ko-KR" dirty="0"/>
                  <a:t>or </a:t>
                </a:r>
                <a:r>
                  <a:rPr lang="en-US" altLang="ko-KR" dirty="0" smtClean="0"/>
                  <a:t>DRDI relation</a:t>
                </a:r>
                <a:r>
                  <a:rPr lang="en-US" altLang="ko-KR" dirty="0"/>
                  <a:t>, their APs’ CS relation should be one of the following</a:t>
                </a:r>
                <a:r>
                  <a:rPr lang="en-US" altLang="ko-KR" dirty="0" smtClean="0"/>
                  <a:t>:</a:t>
                </a:r>
              </a:p>
              <a:p>
                <a:pPr marL="341312" lvl="1" indent="0" algn="ctr">
                  <a:buNone/>
                </a:pPr>
                <a14:m>
                  <m:oMath xmlns:m="http://schemas.openxmlformats.org/officeDocument/2006/math">
                    <m:sSub>
                      <m:sSubPr>
                        <m:ctrlPr>
                          <a:rPr lang="en-US" altLang="zh-CN" i="1">
                            <a:latin typeface="Cambria Math"/>
                          </a:rPr>
                        </m:ctrlPr>
                      </m:sSubPr>
                      <m:e>
                        <m:r>
                          <a:rPr lang="en-US" altLang="zh-CN" b="0" i="1" smtClean="0">
                            <a:latin typeface="Cambria Math" panose="02040503050406030204" pitchFamily="18" charset="0"/>
                          </a:rPr>
                          <m:t> </m:t>
                        </m:r>
                        <m:r>
                          <a:rPr lang="en-US" altLang="zh-CN" i="1">
                            <a:latin typeface="Cambria Math"/>
                          </a:rPr>
                          <m:t>𝐴𝑃</m:t>
                        </m:r>
                      </m:e>
                      <m:sub>
                        <m:r>
                          <a:rPr lang="en-US" altLang="zh-CN" i="1">
                            <a:latin typeface="Cambria Math"/>
                          </a:rPr>
                          <m:t>1</m:t>
                        </m:r>
                      </m:sub>
                    </m:sSub>
                    <m:r>
                      <a:rPr lang="en-US" altLang="zh-CN" i="1">
                        <a:latin typeface="Cambria Math"/>
                        <a:ea typeface="Cambria Math"/>
                      </a:rPr>
                      <m:t>→</m:t>
                    </m:r>
                    <m:sSub>
                      <m:sSubPr>
                        <m:ctrlPr>
                          <a:rPr lang="en-US" altLang="zh-CN" i="1">
                            <a:latin typeface="Cambria Math"/>
                          </a:rPr>
                        </m:ctrlPr>
                      </m:sSubPr>
                      <m:e>
                        <m:r>
                          <a:rPr lang="en-US" altLang="zh-CN" i="1">
                            <a:latin typeface="Cambria Math"/>
                          </a:rPr>
                          <m:t>𝐴𝑃</m:t>
                        </m:r>
                      </m:e>
                      <m:sub>
                        <m:r>
                          <a:rPr lang="en-US" altLang="zh-CN" i="1">
                            <a:latin typeface="Cambria Math"/>
                          </a:rPr>
                          <m:t>2</m:t>
                        </m:r>
                      </m:sub>
                    </m:sSub>
                  </m:oMath>
                </a14:m>
                <a:r>
                  <a:rPr lang="en-US" altLang="ko-KR" dirty="0"/>
                  <a:t>, </a:t>
                </a:r>
                <a14:m>
                  <m:oMath xmlns:m="http://schemas.openxmlformats.org/officeDocument/2006/math">
                    <m:sSub>
                      <m:sSubPr>
                        <m:ctrlPr>
                          <a:rPr lang="en-US"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ea typeface="Cambria Math"/>
                      </a:rPr>
                      <m:t>←</m:t>
                    </m:r>
                    <m:sSub>
                      <m:sSubPr>
                        <m:ctrlPr>
                          <a:rPr lang="en-US" altLang="zh-CN" i="1">
                            <a:latin typeface="Cambria Math"/>
                          </a:rPr>
                        </m:ctrlPr>
                      </m:sSubPr>
                      <m:e>
                        <m:r>
                          <a:rPr lang="en-US" altLang="zh-CN" i="1">
                            <a:latin typeface="Cambria Math"/>
                          </a:rPr>
                          <m:t>𝐴𝑃</m:t>
                        </m:r>
                      </m:e>
                      <m:sub>
                        <m:r>
                          <a:rPr lang="en-US" altLang="zh-CN" i="1">
                            <a:latin typeface="Cambria Math"/>
                          </a:rPr>
                          <m:t>2</m:t>
                        </m:r>
                      </m:sub>
                    </m:sSub>
                  </m:oMath>
                </a14:m>
                <a:r>
                  <a:rPr lang="en-US" altLang="ko-KR" dirty="0"/>
                  <a:t>, or </a:t>
                </a:r>
                <a14:m>
                  <m:oMath xmlns:m="http://schemas.openxmlformats.org/officeDocument/2006/math">
                    <m:sSub>
                      <m:sSubPr>
                        <m:ctrlPr>
                          <a:rPr lang="en-US" altLang="zh-CN" i="1">
                            <a:latin typeface="Cambria Math"/>
                          </a:rPr>
                        </m:ctrlPr>
                      </m:sSubPr>
                      <m:e>
                        <m:r>
                          <a:rPr lang="en-US" altLang="zh-CN" i="1">
                            <a:latin typeface="Cambria Math"/>
                          </a:rPr>
                          <m:t>𝐴𝑃</m:t>
                        </m:r>
                      </m:e>
                      <m:sub>
                        <m:r>
                          <a:rPr lang="en-US" altLang="zh-CN" i="1">
                            <a:latin typeface="Cambria Math"/>
                          </a:rPr>
                          <m:t>1</m:t>
                        </m:r>
                      </m:sub>
                    </m:sSub>
                    <m:r>
                      <a:rPr lang="zh-CN" altLang="zh-CN" i="1">
                        <a:latin typeface="Cambria Math"/>
                      </a:rPr>
                      <m:t>×</m:t>
                    </m:r>
                    <m:sSub>
                      <m:sSubPr>
                        <m:ctrlPr>
                          <a:rPr lang="en-US" altLang="zh-CN" i="1">
                            <a:latin typeface="Cambria Math"/>
                          </a:rPr>
                        </m:ctrlPr>
                      </m:sSubPr>
                      <m:e>
                        <m:r>
                          <a:rPr lang="en-US" altLang="zh-CN" i="1">
                            <a:latin typeface="Cambria Math"/>
                          </a:rPr>
                          <m:t>𝐴𝑃</m:t>
                        </m:r>
                      </m:e>
                      <m:sub>
                        <m:r>
                          <a:rPr lang="en-US" altLang="zh-CN" i="1">
                            <a:latin typeface="Cambria Math"/>
                          </a:rPr>
                          <m:t>2</m:t>
                        </m:r>
                      </m:sub>
                    </m:sSub>
                  </m:oMath>
                </a14:m>
                <a:r>
                  <a:rPr lang="en-US" altLang="ko-KR" dirty="0" smtClean="0"/>
                  <a:t>.</a:t>
                </a:r>
              </a:p>
              <a:p>
                <a:pPr lvl="1"/>
                <a:r>
                  <a:rPr lang="en-US" altLang="ko-KR" dirty="0"/>
                  <a:t>Therefore, the controller will first get the APs’ CS relation before inferring the links’ interference relation.</a:t>
                </a:r>
              </a:p>
              <a:p>
                <a:pPr lvl="1"/>
                <a:r>
                  <a:rPr lang="en-US" altLang="ko-KR" dirty="0"/>
                  <a:t>If any two APs are in one of the above three CS relation, the controller will then calculate 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𝑃𝐷𝑅</m:t>
                    </m:r>
                  </m:oMath>
                </a14:m>
                <a:r>
                  <a:rPr lang="en-US" altLang="ko-KR" dirty="0"/>
                  <a:t> using the Transmission Information (TI) reported by APs</a:t>
                </a:r>
                <a:r>
                  <a:rPr lang="en-US" altLang="ko-KR" dirty="0" smtClean="0"/>
                  <a:t>.</a:t>
                </a:r>
              </a:p>
              <a:p>
                <a:pPr lvl="1"/>
                <a:r>
                  <a:rPr lang="en-US" altLang="ko-KR" dirty="0" smtClean="0"/>
                  <a:t>The controller will then use the </a:t>
                </a:r>
                <a14:m>
                  <m:oMath xmlns:m="http://schemas.openxmlformats.org/officeDocument/2006/math">
                    <m:r>
                      <a:rPr lang="en-US" altLang="zh-CN" i="1">
                        <a:latin typeface="Cambria Math"/>
                      </a:rPr>
                      <m:t>𝐿𝐼𝑅</m:t>
                    </m:r>
                    <m:r>
                      <a:rPr lang="en-US" altLang="zh-CN" i="1">
                        <a:latin typeface="Cambria Math"/>
                      </a:rPr>
                      <m:t>_</m:t>
                    </m:r>
                    <m:r>
                      <a:rPr lang="en-US" altLang="zh-CN" i="1">
                        <a:latin typeface="Cambria Math"/>
                      </a:rPr>
                      <m:t>𝑃𝐷𝑅</m:t>
                    </m:r>
                  </m:oMath>
                </a14:m>
                <a:r>
                  <a:rPr lang="en-US" altLang="ko-KR" dirty="0"/>
                  <a:t> to decide the interference relation. </a:t>
                </a:r>
              </a:p>
              <a:p>
                <a:pPr lvl="1"/>
                <a:endParaRPr lang="en-US" altLang="ko-KR" dirty="0"/>
              </a:p>
              <a:p>
                <a:pPr lvl="1"/>
                <a:endParaRPr lang="en-US" altLang="ko-KR" dirty="0"/>
              </a:p>
              <a:p>
                <a:pPr lvl="1"/>
                <a:endParaRPr lang="en-AU" altLang="zh-CN"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280920" cy="4311696"/>
              </a:xfrm>
              <a:blipFill rotWithShape="1">
                <a:blip r:embed="rId4"/>
                <a:stretch>
                  <a:fillRect t="-565" r="-957"/>
                </a:stretch>
              </a:blipFill>
            </p:spPr>
            <p:txBody>
              <a:bodyPr/>
              <a:lstStyle/>
              <a:p>
                <a:r>
                  <a:rPr lang="ko-KR" altLang="en-US">
                    <a:noFill/>
                  </a:rPr>
                  <a:t> </a:t>
                </a:r>
              </a:p>
            </p:txBody>
          </p:sp>
        </mc:Fallback>
      </mc:AlternateContent>
    </p:spTree>
    <p:custDataLst>
      <p:tags r:id="rId1"/>
    </p:custDataLst>
    <p:extLst>
      <p:ext uri="{BB962C8B-B14F-4D97-AF65-F5344CB8AC3E}">
        <p14:creationId xmlns:p14="http://schemas.microsoft.com/office/powerpoint/2010/main" val="3644485656"/>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Detection of HTI and DRDI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8280920" cy="4311696"/>
              </a:xfrm>
            </p:spPr>
            <p:txBody>
              <a:bodyPr/>
              <a:lstStyle/>
              <a:p>
                <a:pPr indent="-285750"/>
                <a:r>
                  <a:rPr lang="en-AU" altLang="zh-CN" dirty="0" smtClean="0"/>
                  <a:t>Example:</a:t>
                </a:r>
              </a:p>
              <a:p>
                <a:pPr lvl="1"/>
                <a:r>
                  <a:rPr lang="en-US" altLang="ko-KR" dirty="0"/>
                  <a:t>Recall our previous scenario, and set the </a:t>
                </a:r>
                <a:r>
                  <a:rPr lang="en-US" altLang="ko-KR"/>
                  <a:t>distance </a:t>
                </a:r>
                <a:r>
                  <a:rPr lang="en-US" altLang="ko-KR" smtClean="0"/>
                  <a:t>with </a:t>
                </a:r>
                <a:r>
                  <a:rPr lang="en-US" altLang="ko-KR" dirty="0"/>
                  <a:t>89 meters. Thus,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4</m:t>
                            </m:r>
                          </m:sub>
                        </m:sSub>
                      </m:sub>
                    </m:sSub>
                  </m:oMath>
                </a14:m>
                <a:r>
                  <a:rPr lang="en-US" altLang="ko-KR" dirty="0"/>
                  <a:t> will cause </a:t>
                </a:r>
                <a:r>
                  <a:rPr lang="en-US" altLang="ko-KR" dirty="0" smtClean="0"/>
                  <a:t>DRDI </a:t>
                </a:r>
                <a:r>
                  <a:rPr lang="en-US" altLang="ko-KR" dirty="0"/>
                  <a:t>interference on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en-US" altLang="ko-KR" dirty="0"/>
                  <a:t>.</a:t>
                </a:r>
              </a:p>
              <a:p>
                <a:pPr lvl="1"/>
                <a:endParaRPr lang="en-US" altLang="ko-KR" dirty="0"/>
              </a:p>
              <a:p>
                <a:pPr lvl="1"/>
                <a:endParaRPr lang="en-US" altLang="ko-KR" dirty="0"/>
              </a:p>
              <a:p>
                <a:pPr lvl="1"/>
                <a:endParaRPr lang="en-AU" altLang="zh-CN"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280920" cy="4311696"/>
              </a:xfrm>
              <a:blipFill rotWithShape="1">
                <a:blip r:embed="rId4"/>
                <a:stretch>
                  <a:fillRect t="-565" r="-736"/>
                </a:stretch>
              </a:blipFill>
            </p:spPr>
            <p:txBody>
              <a:bodyPr/>
              <a:lstStyle/>
              <a:p>
                <a:r>
                  <a:rPr lang="ko-KR" altLang="en-US">
                    <a:noFill/>
                  </a:rPr>
                  <a:t> </a:t>
                </a:r>
              </a:p>
            </p:txBody>
          </p:sp>
        </mc:Fallback>
      </mc:AlternateContent>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9783" y="2200333"/>
            <a:ext cx="4079497" cy="317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14650" y="2208717"/>
            <a:ext cx="1170211" cy="1849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47042" y="2208717"/>
            <a:ext cx="1147096" cy="1813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右箭头 9"/>
          <p:cNvSpPr/>
          <p:nvPr/>
        </p:nvSpPr>
        <p:spPr bwMode="auto">
          <a:xfrm>
            <a:off x="3592083" y="2606372"/>
            <a:ext cx="776730" cy="219239"/>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0" name="右箭头 10"/>
          <p:cNvSpPr/>
          <p:nvPr/>
        </p:nvSpPr>
        <p:spPr bwMode="auto">
          <a:xfrm rot="10800000">
            <a:off x="5402701" y="2606373"/>
            <a:ext cx="818972" cy="219239"/>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pic>
        <p:nvPicPr>
          <p:cNvPr id="12" name="Picture 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5993" y="2261964"/>
            <a:ext cx="1070663" cy="162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3" name="直接连接符 3"/>
          <p:cNvCxnSpPr/>
          <p:nvPr/>
        </p:nvCxnSpPr>
        <p:spPr bwMode="auto">
          <a:xfrm>
            <a:off x="1958426" y="2251751"/>
            <a:ext cx="252483" cy="336303"/>
          </a:xfrm>
          <a:prstGeom prst="line">
            <a:avLst/>
          </a:prstGeom>
          <a:solidFill>
            <a:schemeClr val="tx1"/>
          </a:solidFill>
          <a:ln w="6350" cap="flat" cmpd="sng" algn="ctr">
            <a:solidFill>
              <a:schemeClr val="tx1"/>
            </a:solidFill>
            <a:prstDash val="dash"/>
            <a:round/>
            <a:headEnd type="none" w="med" len="med"/>
            <a:tailEnd type="none" w="med" len="med"/>
          </a:ln>
          <a:effectLst/>
        </p:spPr>
      </p:cxnSp>
      <p:cxnSp>
        <p:nvCxnSpPr>
          <p:cNvPr id="14" name="直接连接符 15"/>
          <p:cNvCxnSpPr/>
          <p:nvPr/>
        </p:nvCxnSpPr>
        <p:spPr bwMode="auto">
          <a:xfrm flipV="1">
            <a:off x="1970325" y="2832510"/>
            <a:ext cx="240584" cy="1051070"/>
          </a:xfrm>
          <a:prstGeom prst="line">
            <a:avLst/>
          </a:prstGeom>
          <a:solidFill>
            <a:schemeClr val="tx1"/>
          </a:solidFill>
          <a:ln w="6350"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15" name="TextBox 14"/>
              <p:cNvSpPr txBox="1"/>
              <p:nvPr/>
            </p:nvSpPr>
            <p:spPr>
              <a:xfrm>
                <a:off x="-69490" y="4382248"/>
                <a:ext cx="4428830" cy="607026"/>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computes the </a:t>
                </a:r>
                <a14:m>
                  <m:oMath xmlns:m="http://schemas.openxmlformats.org/officeDocument/2006/math">
                    <m:sSub>
                      <m:sSubPr>
                        <m:ctrlPr>
                          <a:rPr lang="zh-CN" altLang="zh-CN" sz="1600" i="1" smtClean="0">
                            <a:latin typeface="Cambria Math"/>
                          </a:rPr>
                        </m:ctrlPr>
                      </m:sSubPr>
                      <m:e>
                        <m:r>
                          <a:rPr lang="en-US" altLang="zh-CN" sz="1600" i="1">
                            <a:latin typeface="Cambria Math"/>
                          </a:rPr>
                          <m:t>𝐿𝐼𝑅</m:t>
                        </m:r>
                        <m:r>
                          <a:rPr lang="en-US" altLang="zh-CN" sz="1600" i="1">
                            <a:latin typeface="Cambria Math"/>
                          </a:rPr>
                          <m:t>_</m:t>
                        </m:r>
                        <m:r>
                          <a:rPr lang="en-US" altLang="zh-CN" sz="1600" i="1">
                            <a:latin typeface="Cambria Math"/>
                          </a:rPr>
                          <m:t>𝑃𝐷𝑅</m:t>
                        </m:r>
                      </m:e>
                      <m:sub>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3</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4</m:t>
                            </m:r>
                          </m:sub>
                        </m:sSub>
                        <m:r>
                          <a:rPr lang="zh-CN" altLang="zh-CN" sz="1600" i="1">
                            <a:latin typeface="Cambria Math"/>
                          </a:rPr>
                          <m:t>→</m:t>
                        </m:r>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1</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2</m:t>
                            </m:r>
                          </m:sub>
                        </m:sSub>
                        <m:r>
                          <a:rPr lang="en-US" altLang="zh-CN" sz="1600" i="1">
                            <a:latin typeface="Cambria Math"/>
                          </a:rPr>
                          <m:t>,</m:t>
                        </m:r>
                        <m:r>
                          <a:rPr lang="en-US" altLang="zh-CN" sz="1600" i="1">
                            <a:latin typeface="Cambria Math"/>
                          </a:rPr>
                          <m:t>𝑟</m:t>
                        </m:r>
                      </m:sub>
                    </m:sSub>
                  </m:oMath>
                </a14:m>
                <a:r>
                  <a:rPr lang="en-US" altLang="zh-CN" sz="1600" dirty="0" smtClean="0">
                    <a:latin typeface="Times New Roman" panose="02020603050405020304" pitchFamily="18" charset="0"/>
                    <a:cs typeface="Times New Roman" panose="02020603050405020304" pitchFamily="18" charset="0"/>
                  </a:rPr>
                  <a:t> </a:t>
                </a:r>
              </a:p>
              <a:p>
                <a:r>
                  <a:rPr lang="en-US" altLang="zh-CN" sz="1600" dirty="0" smtClean="0">
                    <a:latin typeface="Times New Roman" panose="02020603050405020304" pitchFamily="18" charset="0"/>
                    <a:cs typeface="Times New Roman" panose="02020603050405020304" pitchFamily="18" charset="0"/>
                  </a:rPr>
                  <a:t>for every data rate </a:t>
                </a:r>
                <a:r>
                  <a:rPr lang="en-US" altLang="zh-CN" sz="1600" b="1" i="1" dirty="0" smtClean="0">
                    <a:latin typeface="Times New Roman" panose="02020603050405020304" pitchFamily="18" charset="0"/>
                    <a:cs typeface="Times New Roman" panose="02020603050405020304" pitchFamily="18" charset="0"/>
                  </a:rPr>
                  <a:t>r</a:t>
                </a:r>
                <a:r>
                  <a:rPr lang="en-US" altLang="zh-CN" sz="1600" dirty="0" smtClean="0">
                    <a:latin typeface="Times New Roman" panose="02020603050405020304" pitchFamily="18" charset="0"/>
                    <a:cs typeface="Times New Roman" panose="02020603050405020304" pitchFamily="18" charset="0"/>
                  </a:rPr>
                  <a:t> recently used by AP1</a:t>
                </a:r>
              </a:p>
            </p:txBody>
          </p:sp>
        </mc:Choice>
        <mc:Fallback xmlns="">
          <p:sp>
            <p:nvSpPr>
              <p:cNvPr id="15" name="TextBox 14"/>
              <p:cNvSpPr txBox="1">
                <a:spLocks noRot="1" noChangeAspect="1" noMove="1" noResize="1" noEditPoints="1" noAdjustHandles="1" noChangeArrowheads="1" noChangeShapeType="1" noTextEdit="1"/>
              </p:cNvSpPr>
              <p:nvPr/>
            </p:nvSpPr>
            <p:spPr>
              <a:xfrm>
                <a:off x="-69490" y="4382248"/>
                <a:ext cx="4428830" cy="607026"/>
              </a:xfrm>
              <a:prstGeom prst="rect">
                <a:avLst/>
              </a:prstGeom>
              <a:blipFill rotWithShape="0">
                <a:blip r:embed="rId9"/>
                <a:stretch>
                  <a:fillRect l="-826" t="-3030" b="-13131"/>
                </a:stretch>
              </a:blipFill>
            </p:spPr>
            <p:txBody>
              <a:bodyPr/>
              <a:lstStyle/>
              <a:p>
                <a:r>
                  <a:rPr lang="zh-CN" altLang="en-US">
                    <a:noFill/>
                  </a:rPr>
                  <a:t> </a:t>
                </a:r>
              </a:p>
            </p:txBody>
          </p:sp>
        </mc:Fallback>
      </mc:AlternateContent>
      <p:cxnSp>
        <p:nvCxnSpPr>
          <p:cNvPr id="16" name="直接箭头连接符 24"/>
          <p:cNvCxnSpPr/>
          <p:nvPr/>
        </p:nvCxnSpPr>
        <p:spPr bwMode="auto">
          <a:xfrm flipV="1">
            <a:off x="956904" y="3469032"/>
            <a:ext cx="279292" cy="913216"/>
          </a:xfrm>
          <a:prstGeom prst="straightConnector1">
            <a:avLst/>
          </a:prstGeom>
          <a:solidFill>
            <a:schemeClr val="tx1"/>
          </a:solidFill>
          <a:ln w="19050" cap="flat" cmpd="sng" algn="ctr">
            <a:solidFill>
              <a:schemeClr val="tx1"/>
            </a:solidFill>
            <a:prstDash val="solid"/>
            <a:round/>
            <a:headEnd type="none" w="med" len="med"/>
            <a:tailEnd type="arrow"/>
          </a:ln>
          <a:effectLst/>
        </p:spPr>
      </p:cxnSp>
      <p:sp>
        <p:nvSpPr>
          <p:cNvPr id="20" name="矩形 12"/>
          <p:cNvSpPr/>
          <p:nvPr/>
        </p:nvSpPr>
        <p:spPr bwMode="auto">
          <a:xfrm>
            <a:off x="911815" y="3002889"/>
            <a:ext cx="1054769" cy="457200"/>
          </a:xfrm>
          <a:prstGeom prst="rect">
            <a:avLst/>
          </a:pr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Tree>
    <p:custDataLst>
      <p:tags r:id="rId1"/>
    </p:custDataLst>
    <p:extLst>
      <p:ext uri="{BB962C8B-B14F-4D97-AF65-F5344CB8AC3E}">
        <p14:creationId xmlns:p14="http://schemas.microsoft.com/office/powerpoint/2010/main" val="3009454362"/>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Detection of HTI and DRDI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395536" y="1129308"/>
                <a:ext cx="8280920" cy="4311696"/>
              </a:xfrm>
            </p:spPr>
            <p:txBody>
              <a:bodyPr/>
              <a:lstStyle/>
              <a:p>
                <a:pPr indent="-285750"/>
                <a:r>
                  <a:rPr lang="en-AU" altLang="zh-CN" dirty="0" smtClean="0"/>
                  <a:t>Example:</a:t>
                </a:r>
              </a:p>
              <a:p>
                <a:pPr lvl="1"/>
                <a:r>
                  <a:rPr lang="en-US" altLang="ko-KR" dirty="0"/>
                  <a:t>In </a:t>
                </a:r>
                <a:r>
                  <a:rPr lang="en-US" altLang="ko-KR" dirty="0" smtClean="0"/>
                  <a:t>this </a:t>
                </a:r>
                <a:r>
                  <a:rPr lang="en-US" altLang="ko-KR" dirty="0"/>
                  <a:t>case, controller computes the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i="1">
                            <a:latin typeface="Cambria Math"/>
                          </a:rPr>
                          <m:t>𝑟</m:t>
                        </m:r>
                      </m:sub>
                    </m:sSub>
                  </m:oMath>
                </a14:m>
                <a:r>
                  <a:rPr lang="en-US" altLang="zh-CN" dirty="0"/>
                  <a:t> for all the data rate recently used by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en-US" altLang="ko-KR" dirty="0"/>
                  <a:t>:</a:t>
                </a:r>
              </a:p>
              <a:p>
                <a:pPr lvl="1"/>
                <a:endParaRPr lang="en-AU" altLang="zh-CN" dirty="0" smtClean="0"/>
              </a:p>
              <a:p>
                <a:pPr lvl="1"/>
                <a:endParaRPr lang="en-US" altLang="ko-KR" dirty="0"/>
              </a:p>
              <a:p>
                <a:pPr lvl="1"/>
                <a:endParaRPr lang="en-US" altLang="ko-KR" dirty="0"/>
              </a:p>
              <a:p>
                <a:pPr lvl="1"/>
                <a:endParaRPr lang="en-AU" altLang="zh-CN"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395536" y="1129308"/>
                <a:ext cx="8280920" cy="4311696"/>
              </a:xfrm>
              <a:blipFill rotWithShape="0">
                <a:blip r:embed="rId4"/>
                <a:stretch>
                  <a:fillRect t="-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191166" y="1201117"/>
                <a:ext cx="8686800" cy="5184775"/>
              </a:xfrm>
            </p:spPr>
            <p:txBody>
              <a:bodyPr/>
              <a:lstStyle/>
              <a:p>
                <a:pPr algn="just"/>
                <a:endParaRPr lang="en-US" altLang="zh-CN" i="1" dirty="0" smtClean="0">
                  <a:latin typeface="Cambria Math" panose="02040503050406030204" pitchFamily="18" charset="0"/>
                </a:endParaRPr>
              </a:p>
              <a:p>
                <a:pPr marL="0" indent="0" algn="just">
                  <a:buNone/>
                </a:pPr>
                <a:endParaRPr lang="en-US" altLang="zh-CN" i="1" dirty="0" smtClean="0">
                  <a:latin typeface="Cambria Math" panose="02040503050406030204" pitchFamily="18" charset="0"/>
                </a:endParaRPr>
              </a:p>
              <a:p>
                <a:pPr marL="0" indent="0" algn="just">
                  <a:buNone/>
                </a:pPr>
                <a:endParaRPr lang="en-US" altLang="zh-CN" i="1" dirty="0" smtClean="0">
                  <a:latin typeface="Cambria Math" panose="02040503050406030204" pitchFamily="18" charset="0"/>
                </a:endParaRPr>
              </a:p>
              <a:p>
                <a:pPr marL="0" indent="0" algn="ctr">
                  <a:buNone/>
                </a:pPr>
                <a:r>
                  <a:rPr lang="en-US" altLang="zh-CN" i="1" dirty="0">
                    <a:latin typeface="Cambria Math" panose="02040503050406030204" pitchFamily="18" charset="0"/>
                  </a:rPr>
                  <a:t> </a:t>
                </a:r>
                <a:r>
                  <a:rPr lang="en-US" altLang="zh-CN" i="1" dirty="0" smtClean="0">
                    <a:latin typeface="Cambria Math" panose="02040503050406030204" pitchFamily="18" charset="0"/>
                  </a:rPr>
                  <a:t>              </a:t>
                </a:r>
                <a14:m>
                  <m:oMath xmlns:m="http://schemas.openxmlformats.org/officeDocument/2006/math">
                    <m:sSub>
                      <m:sSubPr>
                        <m:ctrlPr>
                          <a:rPr lang="zh-CN" altLang="zh-CN" sz="1800" i="1" smtClean="0">
                            <a:latin typeface="Cambria Math"/>
                          </a:rPr>
                        </m:ctrlPr>
                      </m:sSubPr>
                      <m:e>
                        <m:r>
                          <a:rPr lang="en-US" altLang="zh-CN" sz="1800" i="1">
                            <a:latin typeface="Cambria Math"/>
                          </a:rPr>
                          <m:t>𝐿𝐼𝑅</m:t>
                        </m:r>
                        <m:r>
                          <a:rPr lang="en-US" altLang="zh-CN" sz="1800" i="1">
                            <a:latin typeface="Cambria Math"/>
                          </a:rPr>
                          <m:t>_</m:t>
                        </m:r>
                        <m:r>
                          <a:rPr lang="en-US" altLang="zh-CN" sz="1800" i="1">
                            <a:latin typeface="Cambria Math"/>
                          </a:rPr>
                          <m:t>𝑃𝐷𝑅</m:t>
                        </m:r>
                      </m:e>
                      <m:sub>
                        <m:sSub>
                          <m:sSubPr>
                            <m:ctrlPr>
                              <a:rPr lang="zh-CN" altLang="zh-CN" sz="1800" i="1">
                                <a:latin typeface="Cambria Math"/>
                              </a:rPr>
                            </m:ctrlPr>
                          </m:sSubPr>
                          <m:e>
                            <m:r>
                              <a:rPr lang="en-US" altLang="zh-CN" sz="1800" i="1">
                                <a:latin typeface="Cambria Math"/>
                              </a:rPr>
                              <m:t>𝐴𝑃</m:t>
                            </m:r>
                          </m:e>
                          <m:sub>
                            <m:r>
                              <a:rPr lang="en-US" altLang="zh-CN" sz="1800" i="1">
                                <a:latin typeface="Cambria Math"/>
                              </a:rPr>
                              <m:t>3</m:t>
                            </m:r>
                          </m:sub>
                        </m:sSub>
                        <m:sSub>
                          <m:sSubPr>
                            <m:ctrlPr>
                              <a:rPr lang="zh-CN" altLang="zh-CN" sz="1800" i="1">
                                <a:latin typeface="Cambria Math"/>
                              </a:rPr>
                            </m:ctrlPr>
                          </m:sSubPr>
                          <m:e>
                            <m:r>
                              <a:rPr lang="en-US" altLang="zh-CN" sz="1800" i="1">
                                <a:latin typeface="Cambria Math"/>
                              </a:rPr>
                              <m:t>𝑀𝑆</m:t>
                            </m:r>
                          </m:e>
                          <m:sub>
                            <m:r>
                              <a:rPr lang="en-US" altLang="zh-CN" sz="1800" i="1">
                                <a:latin typeface="Cambria Math"/>
                              </a:rPr>
                              <m:t>4</m:t>
                            </m:r>
                          </m:sub>
                        </m:sSub>
                        <m:r>
                          <a:rPr lang="zh-CN" altLang="zh-CN" sz="1800" i="1">
                            <a:latin typeface="Cambria Math"/>
                          </a:rPr>
                          <m:t>→</m:t>
                        </m:r>
                        <m:sSub>
                          <m:sSubPr>
                            <m:ctrlPr>
                              <a:rPr lang="zh-CN" altLang="zh-CN" sz="1800" i="1">
                                <a:latin typeface="Cambria Math"/>
                              </a:rPr>
                            </m:ctrlPr>
                          </m:sSubPr>
                          <m:e>
                            <m:r>
                              <a:rPr lang="en-US" altLang="zh-CN" sz="1800" i="1">
                                <a:latin typeface="Cambria Math"/>
                              </a:rPr>
                              <m:t>𝐴𝑃</m:t>
                            </m:r>
                          </m:e>
                          <m:sub>
                            <m:r>
                              <a:rPr lang="en-US" altLang="zh-CN" sz="1800" i="1">
                                <a:latin typeface="Cambria Math"/>
                              </a:rPr>
                              <m:t>1</m:t>
                            </m:r>
                          </m:sub>
                        </m:sSub>
                        <m:sSub>
                          <m:sSubPr>
                            <m:ctrlPr>
                              <a:rPr lang="zh-CN" altLang="zh-CN" sz="1800" i="1">
                                <a:latin typeface="Cambria Math"/>
                              </a:rPr>
                            </m:ctrlPr>
                          </m:sSubPr>
                          <m:e>
                            <m:r>
                              <a:rPr lang="en-US" altLang="zh-CN" sz="1800" i="1">
                                <a:latin typeface="Cambria Math"/>
                              </a:rPr>
                              <m:t>𝑀𝑆</m:t>
                            </m:r>
                          </m:e>
                          <m:sub>
                            <m:r>
                              <a:rPr lang="en-US" altLang="zh-CN" sz="1800" i="1">
                                <a:latin typeface="Cambria Math"/>
                              </a:rPr>
                              <m:t>2</m:t>
                            </m:r>
                          </m:sub>
                        </m:sSub>
                        <m:r>
                          <a:rPr lang="en-US" altLang="zh-CN" sz="1800" i="1">
                            <a:latin typeface="Cambria Math"/>
                          </a:rPr>
                          <m:t>,</m:t>
                        </m:r>
                        <m:r>
                          <a:rPr lang="en-US" altLang="zh-CN" sz="1800" b="0" i="1" smtClean="0">
                            <a:latin typeface="Cambria Math"/>
                          </a:rPr>
                          <m:t>6.5</m:t>
                        </m:r>
                        <m:r>
                          <a:rPr lang="en-US" altLang="zh-CN" sz="1800" b="0" i="1" smtClean="0">
                            <a:latin typeface="Cambria Math"/>
                          </a:rPr>
                          <m:t>𝑀𝑏𝑝𝑠</m:t>
                        </m:r>
                      </m:sub>
                    </m:sSub>
                  </m:oMath>
                </a14:m>
                <a:r>
                  <a:rPr lang="en-US" altLang="ko-KR" sz="1800" dirty="0" smtClean="0">
                    <a:latin typeface="Times New Roman" pitchFamily="18" charset="0"/>
                    <a:cs typeface="Times New Roman" pitchFamily="18" charset="0"/>
                  </a:rPr>
                  <a:t> = 0.936</a:t>
                </a:r>
              </a:p>
              <a:p>
                <a:pPr marL="363538" lvl="1" indent="0" algn="ctr">
                  <a:buNone/>
                </a:pPr>
                <a:r>
                  <a:rPr lang="en-US" altLang="ko-KR" dirty="0" smtClean="0">
                    <a:latin typeface="Times New Roman" pitchFamily="18" charset="0"/>
                    <a:cs typeface="Times New Roman" pitchFamily="18" charset="0"/>
                  </a:rPr>
                  <a:t>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b="0" i="1" smtClean="0">
                            <a:latin typeface="Cambria Math"/>
                          </a:rPr>
                          <m:t>13</m:t>
                        </m:r>
                        <m:r>
                          <a:rPr lang="en-US" altLang="zh-CN" i="1">
                            <a:latin typeface="Cambria Math"/>
                          </a:rPr>
                          <m:t>𝑀𝑏𝑝𝑠</m:t>
                        </m:r>
                      </m:sub>
                    </m:sSub>
                  </m:oMath>
                </a14:m>
                <a:r>
                  <a:rPr lang="en-US" altLang="ko-KR" dirty="0">
                    <a:latin typeface="Times New Roman" pitchFamily="18" charset="0"/>
                    <a:cs typeface="Times New Roman" pitchFamily="18" charset="0"/>
                  </a:rPr>
                  <a:t> = </a:t>
                </a:r>
                <a:r>
                  <a:rPr lang="en-US" altLang="ko-KR" dirty="0" smtClean="0">
                    <a:latin typeface="Times New Roman" pitchFamily="18" charset="0"/>
                    <a:cs typeface="Times New Roman" pitchFamily="18" charset="0"/>
                  </a:rPr>
                  <a:t>0.000</a:t>
                </a:r>
              </a:p>
              <a:p>
                <a:pPr marL="363538" lvl="1" indent="0" algn="ctr">
                  <a:buNone/>
                </a:pPr>
                <a:r>
                  <a:rPr lang="en-US" altLang="zh-CN" dirty="0" smtClean="0"/>
                  <a:t>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b="0" i="1" smtClean="0">
                            <a:latin typeface="Cambria Math"/>
                          </a:rPr>
                          <m:t>19.5</m:t>
                        </m:r>
                        <m:r>
                          <a:rPr lang="en-US" altLang="zh-CN" i="1">
                            <a:latin typeface="Cambria Math"/>
                          </a:rPr>
                          <m:t>𝑀𝑏𝑝𝑠</m:t>
                        </m:r>
                      </m:sub>
                    </m:sSub>
                  </m:oMath>
                </a14:m>
                <a:r>
                  <a:rPr lang="en-US" altLang="ko-KR" dirty="0">
                    <a:latin typeface="Times New Roman" pitchFamily="18" charset="0"/>
                    <a:cs typeface="Times New Roman" pitchFamily="18" charset="0"/>
                  </a:rPr>
                  <a:t> = </a:t>
                </a:r>
                <a:r>
                  <a:rPr lang="en-US" altLang="ko-KR" dirty="0" smtClean="0">
                    <a:latin typeface="Times New Roman" pitchFamily="18" charset="0"/>
                    <a:cs typeface="Times New Roman" pitchFamily="18" charset="0"/>
                  </a:rPr>
                  <a:t>0.000</a:t>
                </a:r>
                <a:endParaRPr lang="en-US" altLang="ko-KR" dirty="0">
                  <a:latin typeface="Times New Roman" pitchFamily="18" charset="0"/>
                  <a:cs typeface="Times New Roman" pitchFamily="18" charset="0"/>
                </a:endParaRPr>
              </a:p>
              <a:p>
                <a:pPr marL="363538" lvl="1" indent="0" algn="just">
                  <a:buNone/>
                </a:pPr>
                <a:endParaRPr lang="en-US" altLang="ko-KR" dirty="0">
                  <a:latin typeface="Times New Roman" pitchFamily="18" charset="0"/>
                  <a:cs typeface="Times New Roman" pitchFamily="18" charset="0"/>
                </a:endParaRPr>
              </a:p>
              <a:p>
                <a:pPr marL="363538" lvl="1" indent="0" algn="just">
                  <a:buNone/>
                </a:pPr>
                <a:endParaRPr lang="en-US" altLang="ko-KR" dirty="0" smtClean="0">
                  <a:latin typeface="Times New Roman" pitchFamily="18" charset="0"/>
                  <a:cs typeface="Times New Roman" pitchFamily="18" charset="0"/>
                </a:endParaRPr>
              </a:p>
              <a:p>
                <a:pPr marL="720725" lvl="1" indent="0" algn="just">
                  <a:buNone/>
                </a:pPr>
                <a:r>
                  <a:rPr lang="en-US" altLang="ko-KR" dirty="0" smtClean="0">
                    <a:latin typeface="Times New Roman" pitchFamily="18" charset="0"/>
                    <a:cs typeface="Times New Roman" pitchFamily="18" charset="0"/>
                  </a:rPr>
                  <a:t> </a:t>
                </a:r>
                <a:endParaRPr lang="en-US" altLang="ko-KR" dirty="0">
                  <a:latin typeface="Times New Roman" pitchFamily="18" charset="0"/>
                  <a:cs typeface="Times New Roman" pitchFamily="18" charset="0"/>
                </a:endParaRPr>
              </a:p>
              <a:p>
                <a:pPr marL="1076325" lvl="1" indent="-355600" algn="just">
                  <a:buFont typeface="+mj-lt"/>
                  <a:buAutoNum type="arabicPeriod"/>
                </a:pPr>
                <a:endParaRPr lang="en-US" altLang="ko-KR" dirty="0" smtClean="0">
                  <a:latin typeface="Times New Roman" pitchFamily="18" charset="0"/>
                  <a:cs typeface="Times New Roman" pitchFamily="18" charset="0"/>
                </a:endParaRPr>
              </a:p>
              <a:p>
                <a:pPr marL="0" indent="0" algn="just">
                  <a:buNone/>
                </a:pPr>
                <a:endParaRPr lang="en-US" altLang="ko-KR" dirty="0">
                  <a:latin typeface="Times New Roman" pitchFamily="18" charset="0"/>
                  <a:cs typeface="Times New Roman" pitchFamily="18" charset="0"/>
                </a:endParaRPr>
              </a:p>
              <a:p>
                <a:pPr marL="0" indent="0" algn="just">
                  <a:buNone/>
                </a:pPr>
                <a:endParaRPr lang="en-US" altLang="ko-KR" dirty="0" smtClean="0">
                  <a:latin typeface="Times New Roman" pitchFamily="18" charset="0"/>
                  <a:cs typeface="Times New Roman" pitchFamily="18" charset="0"/>
                </a:endParaRPr>
              </a:p>
              <a:p>
                <a:pPr marL="0" indent="0" algn="just">
                  <a:buNone/>
                </a:pPr>
                <a:endParaRPr lang="en-US" altLang="ko-KR" dirty="0" smtClean="0">
                  <a:latin typeface="Times New Roman" pitchFamily="18" charset="0"/>
                  <a:cs typeface="Times New Roman" pitchFamily="18" charset="0"/>
                </a:endParaRPr>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191166" y="1201117"/>
                <a:ext cx="8686800" cy="5184775"/>
              </a:xfrm>
              <a:blipFill rotWithShape="0">
                <a:blip r:embed="rId5"/>
                <a:stretch>
                  <a:fillRect/>
                </a:stretch>
              </a:blipFill>
            </p:spPr>
            <p:txBody>
              <a:bodyPr/>
              <a:lstStyle/>
              <a:p>
                <a:r>
                  <a:rPr lang="zh-CN" altLang="en-US">
                    <a:noFill/>
                  </a:rPr>
                  <a:t> </a:t>
                </a:r>
              </a:p>
            </p:txBody>
          </p:sp>
        </mc:Fallback>
      </mc:AlternateContent>
      <p:grpSp>
        <p:nvGrpSpPr>
          <p:cNvPr id="5" name="组合 23"/>
          <p:cNvGrpSpPr/>
          <p:nvPr/>
        </p:nvGrpSpPr>
        <p:grpSpPr>
          <a:xfrm>
            <a:off x="467360" y="2352450"/>
            <a:ext cx="8328568" cy="1688518"/>
            <a:chOff x="467360" y="2352450"/>
            <a:chExt cx="8328568" cy="1688518"/>
          </a:xfrm>
        </p:grpSpPr>
        <mc:AlternateContent xmlns:mc="http://schemas.openxmlformats.org/markup-compatibility/2006" xmlns:a14="http://schemas.microsoft.com/office/drawing/2010/main">
          <mc:Choice Requires="a14">
            <p:sp>
              <p:nvSpPr>
                <p:cNvPr id="6" name="TextBox 5"/>
                <p:cNvSpPr txBox="1"/>
                <p:nvPr/>
              </p:nvSpPr>
              <p:spPr>
                <a:xfrm>
                  <a:off x="1023528" y="3702414"/>
                  <a:ext cx="7772400"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Checks the value of </a:t>
                  </a:r>
                  <a14:m>
                    <m:oMath xmlns:m="http://schemas.openxmlformats.org/officeDocument/2006/math">
                      <m:r>
                        <a:rPr lang="en-US" altLang="zh-CN" sz="1600" b="0" i="1" smtClean="0">
                          <a:latin typeface="Cambria Math"/>
                        </a:rPr>
                        <m:t>𝐿𝐼𝑅</m:t>
                      </m:r>
                      <m:r>
                        <a:rPr lang="en-US" altLang="zh-CN" sz="1600" b="0" i="1" smtClean="0">
                          <a:latin typeface="Cambria Math"/>
                        </a:rPr>
                        <m:t>_</m:t>
                      </m:r>
                      <m:r>
                        <a:rPr lang="en-US" altLang="zh-CN" sz="1600" b="0" i="1" smtClean="0">
                          <a:latin typeface="Cambria Math"/>
                        </a:rPr>
                        <m:t>𝑃𝐷𝑅</m:t>
                      </m:r>
                    </m:oMath>
                  </a14:m>
                  <a:r>
                    <a:rPr lang="en-US" altLang="zh-CN" sz="1600" dirty="0" smtClean="0">
                      <a:latin typeface="Times New Roman" panose="02020603050405020304" pitchFamily="18" charset="0"/>
                      <a:cs typeface="Times New Roman" panose="02020603050405020304" pitchFamily="18" charset="0"/>
                    </a:rPr>
                    <a:t> from the lowest data rate (6.5Mbps) to the highest:</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23528" y="3702414"/>
                  <a:ext cx="7772400" cy="338554"/>
                </a:xfrm>
                <a:prstGeom prst="rect">
                  <a:avLst/>
                </a:prstGeom>
                <a:blipFill rotWithShape="0">
                  <a:blip r:embed="rId6"/>
                  <a:stretch>
                    <a:fillRect l="-471" t="-5357" b="-21429"/>
                  </a:stretch>
                </a:blipFill>
              </p:spPr>
              <p:txBody>
                <a:bodyPr/>
                <a:lstStyle/>
                <a:p>
                  <a:r>
                    <a:rPr lang="zh-CN" altLang="en-US">
                      <a:noFill/>
                    </a:rPr>
                    <a:t> </a:t>
                  </a:r>
                </a:p>
              </p:txBody>
            </p:sp>
          </mc:Fallback>
        </mc:AlternateContent>
        <p:grpSp>
          <p:nvGrpSpPr>
            <p:cNvPr id="7" name="组合 22"/>
            <p:cNvGrpSpPr/>
            <p:nvPr/>
          </p:nvGrpSpPr>
          <p:grpSpPr>
            <a:xfrm>
              <a:off x="467360" y="2352450"/>
              <a:ext cx="1590040" cy="1075092"/>
              <a:chOff x="467360" y="2352450"/>
              <a:chExt cx="1590040" cy="1075092"/>
            </a:xfrm>
          </p:grpSpPr>
          <p:sp>
            <p:nvSpPr>
              <p:cNvPr id="8" name="下箭头 19"/>
              <p:cNvSpPr/>
              <p:nvPr/>
            </p:nvSpPr>
            <p:spPr bwMode="auto">
              <a:xfrm>
                <a:off x="1676400" y="2403250"/>
                <a:ext cx="381000" cy="968017"/>
              </a:xfrm>
              <a:prstGeom prst="down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9" name="TextBox 8"/>
              <p:cNvSpPr txBox="1"/>
              <p:nvPr/>
            </p:nvSpPr>
            <p:spPr>
              <a:xfrm>
                <a:off x="467360" y="2352450"/>
                <a:ext cx="1361440" cy="400110"/>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6.5Mbps</a:t>
                </a:r>
                <a:endParaRPr lang="zh-CN" alt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67360" y="3027432"/>
                <a:ext cx="1361440" cy="400110"/>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19.5Mbps</a:t>
                </a:r>
                <a:endParaRPr lang="zh-CN" altLang="en-US" sz="2000" b="1" dirty="0">
                  <a:latin typeface="Times New Roman" panose="02020603050405020304" pitchFamily="18" charset="0"/>
                  <a:cs typeface="Times New Roman" panose="02020603050405020304" pitchFamily="18" charset="0"/>
                </a:endParaRPr>
              </a:p>
            </p:txBody>
          </p:sp>
        </p:grpSp>
      </p:grpSp>
      <p:grpSp>
        <p:nvGrpSpPr>
          <p:cNvPr id="11" name="组合 28"/>
          <p:cNvGrpSpPr/>
          <p:nvPr/>
        </p:nvGrpSpPr>
        <p:grpSpPr>
          <a:xfrm>
            <a:off x="2076947" y="2370189"/>
            <a:ext cx="7391400" cy="333804"/>
            <a:chOff x="2057400" y="2634734"/>
            <a:chExt cx="7391400" cy="408357"/>
          </a:xfrm>
        </p:grpSpPr>
        <p:sp>
          <p:nvSpPr>
            <p:cNvPr id="12" name="右箭头 20"/>
            <p:cNvSpPr/>
            <p:nvPr/>
          </p:nvSpPr>
          <p:spPr bwMode="auto">
            <a:xfrm>
              <a:off x="2057400" y="2743200"/>
              <a:ext cx="762000" cy="152400"/>
            </a:xfrm>
            <a:prstGeom prst="rightArrow">
              <a:avLst/>
            </a:prstGeom>
            <a:solidFill>
              <a:srgbClr val="FF000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3" name="矩形 26"/>
            <p:cNvSpPr/>
            <p:nvPr/>
          </p:nvSpPr>
          <p:spPr bwMode="auto">
            <a:xfrm>
              <a:off x="2895600" y="2642981"/>
              <a:ext cx="4267200" cy="400110"/>
            </a:xfrm>
            <a:prstGeom prst="rect">
              <a:avLst/>
            </a:pr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xmlns:a14="http://schemas.microsoft.com/office/drawing/2010/main">
          <mc:Choice Requires="a14">
            <p:sp>
              <p:nvSpPr>
                <p:cNvPr id="14" name="TextBox 13"/>
                <p:cNvSpPr txBox="1"/>
                <p:nvPr/>
              </p:nvSpPr>
              <p:spPr>
                <a:xfrm>
                  <a:off x="7162800" y="2634734"/>
                  <a:ext cx="2286000" cy="369332"/>
                </a:xfrm>
                <a:prstGeom prst="rect">
                  <a:avLst/>
                </a:prstGeom>
                <a:noFill/>
              </p:spPr>
              <p:txBody>
                <a:bodyPr wrap="square" rtlCol="0">
                  <a:spAutoFit/>
                </a:bodyPr>
                <a:lstStyle/>
                <a:p>
                  <a:r>
                    <a:rPr lang="en-US" altLang="zh-CN" sz="1800" dirty="0" smtClean="0"/>
                    <a:t>&gt; </a:t>
                  </a:r>
                  <a14:m>
                    <m:oMath xmlns:m="http://schemas.openxmlformats.org/officeDocument/2006/math">
                      <m:r>
                        <a:rPr lang="en-US" altLang="zh-CN" sz="1800" i="1" smtClean="0">
                          <a:latin typeface="Cambria Math"/>
                        </a:rPr>
                        <m:t>𝐿𝐼𝑅</m:t>
                      </m:r>
                      <m:r>
                        <a:rPr lang="en-US" altLang="zh-CN" sz="1800" i="1" smtClean="0">
                          <a:latin typeface="Cambria Math"/>
                        </a:rPr>
                        <m:t>_</m:t>
                      </m:r>
                      <m:r>
                        <a:rPr lang="en-US" altLang="zh-CN" sz="1800" i="1" smtClean="0">
                          <a:latin typeface="Cambria Math"/>
                        </a:rPr>
                        <m:t>𝑇h𝑟𝑒𝑠h𝑜𝑙𝑑</m:t>
                      </m:r>
                    </m:oMath>
                  </a14:m>
                  <a:r>
                    <a:rPr lang="en-US" altLang="zh-CN" sz="1800" dirty="0" smtClean="0"/>
                    <a:t> </a:t>
                  </a:r>
                  <a:endParaRPr lang="zh-CN" altLang="en-US" sz="1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162800" y="2634734"/>
                  <a:ext cx="2286000" cy="369332"/>
                </a:xfrm>
                <a:prstGeom prst="rect">
                  <a:avLst/>
                </a:prstGeom>
                <a:blipFill rotWithShape="0">
                  <a:blip r:embed="rId7"/>
                  <a:stretch>
                    <a:fillRect l="-2133" t="-12245" b="-55102"/>
                  </a:stretch>
                </a:blipFill>
              </p:spPr>
              <p:txBody>
                <a:bodyPr/>
                <a:lstStyle/>
                <a:p>
                  <a:r>
                    <a:rPr lang="zh-CN" altLang="en-US">
                      <a:noFill/>
                    </a:rPr>
                    <a:t> </a:t>
                  </a:r>
                </a:p>
              </p:txBody>
            </p:sp>
          </mc:Fallback>
        </mc:AlternateContent>
      </p:grpSp>
      <p:grpSp>
        <p:nvGrpSpPr>
          <p:cNvPr id="15" name="组合 40"/>
          <p:cNvGrpSpPr/>
          <p:nvPr/>
        </p:nvGrpSpPr>
        <p:grpSpPr>
          <a:xfrm>
            <a:off x="2076947" y="2713484"/>
            <a:ext cx="7375884" cy="331147"/>
            <a:chOff x="2057400" y="2627371"/>
            <a:chExt cx="7375884" cy="420629"/>
          </a:xfrm>
        </p:grpSpPr>
        <p:sp>
          <p:nvSpPr>
            <p:cNvPr id="16" name="右箭头 41"/>
            <p:cNvSpPr/>
            <p:nvPr/>
          </p:nvSpPr>
          <p:spPr bwMode="auto">
            <a:xfrm>
              <a:off x="2057400" y="2743200"/>
              <a:ext cx="762000" cy="152400"/>
            </a:xfrm>
            <a:prstGeom prst="rightArrow">
              <a:avLst/>
            </a:prstGeom>
            <a:solidFill>
              <a:srgbClr val="FF000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7" name="矩形 42"/>
            <p:cNvSpPr/>
            <p:nvPr/>
          </p:nvSpPr>
          <p:spPr bwMode="auto">
            <a:xfrm>
              <a:off x="2895600" y="2647890"/>
              <a:ext cx="4267200" cy="400110"/>
            </a:xfrm>
            <a:prstGeom prst="rect">
              <a:avLst/>
            </a:pr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xmlns:a14="http://schemas.microsoft.com/office/drawing/2010/main">
          <mc:Choice Requires="a14">
            <p:sp>
              <p:nvSpPr>
                <p:cNvPr id="18" name="TextBox 17"/>
                <p:cNvSpPr txBox="1"/>
                <p:nvPr/>
              </p:nvSpPr>
              <p:spPr>
                <a:xfrm>
                  <a:off x="7147284" y="2627371"/>
                  <a:ext cx="2286000" cy="369332"/>
                </a:xfrm>
                <a:prstGeom prst="rect">
                  <a:avLst/>
                </a:prstGeom>
                <a:noFill/>
              </p:spPr>
              <p:txBody>
                <a:bodyPr wrap="square" rtlCol="0">
                  <a:spAutoFit/>
                </a:bodyPr>
                <a:lstStyle/>
                <a:p>
                  <a:r>
                    <a:rPr lang="en-US" altLang="zh-CN" sz="1800" dirty="0"/>
                    <a:t>&lt;</a:t>
                  </a:r>
                  <a:r>
                    <a:rPr lang="en-US" altLang="zh-CN" sz="1800" dirty="0" smtClean="0"/>
                    <a:t> </a:t>
                  </a:r>
                  <a14:m>
                    <m:oMath xmlns:m="http://schemas.openxmlformats.org/officeDocument/2006/math">
                      <m:r>
                        <a:rPr lang="en-US" altLang="zh-CN" sz="1800" i="1" smtClean="0">
                          <a:latin typeface="Cambria Math"/>
                        </a:rPr>
                        <m:t>𝐿𝐼𝑅</m:t>
                      </m:r>
                      <m:r>
                        <a:rPr lang="en-US" altLang="zh-CN" sz="1800" i="1" smtClean="0">
                          <a:latin typeface="Cambria Math"/>
                        </a:rPr>
                        <m:t>_</m:t>
                      </m:r>
                      <m:r>
                        <a:rPr lang="en-US" altLang="zh-CN" sz="1800" i="1" smtClean="0">
                          <a:latin typeface="Cambria Math"/>
                        </a:rPr>
                        <m:t>𝑇h𝑟𝑒𝑠h𝑜𝑙𝑑</m:t>
                      </m:r>
                    </m:oMath>
                  </a14:m>
                  <a:r>
                    <a:rPr lang="en-US" altLang="zh-CN" sz="1800" dirty="0" smtClean="0"/>
                    <a:t> </a:t>
                  </a:r>
                  <a:endParaRPr lang="zh-CN" altLang="en-US" sz="1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7147284" y="2627371"/>
                  <a:ext cx="2286000" cy="369332"/>
                </a:xfrm>
                <a:prstGeom prst="rect">
                  <a:avLst/>
                </a:prstGeom>
                <a:blipFill rotWithShape="0">
                  <a:blip r:embed="rId8"/>
                  <a:stretch>
                    <a:fillRect l="-2400" t="-12766" b="-6170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 name="TextBox 18"/>
              <p:cNvSpPr txBox="1"/>
              <p:nvPr/>
            </p:nvSpPr>
            <p:spPr>
              <a:xfrm>
                <a:off x="304800" y="4164957"/>
                <a:ext cx="8534400" cy="607026"/>
              </a:xfrm>
              <a:prstGeom prst="rect">
                <a:avLst/>
              </a:prstGeom>
              <a:noFill/>
            </p:spPr>
            <p:txBody>
              <a:bodyPr wrap="square" rtlCol="0">
                <a:spAutoFit/>
              </a:bodyPr>
              <a:lstStyle/>
              <a:p>
                <a:pPr marL="720725" lvl="1" indent="0">
                  <a:buNone/>
                </a:pPr>
                <a:r>
                  <a:rPr lang="en-US" altLang="ko-KR" sz="1600" b="1" dirty="0" smtClean="0">
                    <a:latin typeface="Times New Roman" pitchFamily="18" charset="0"/>
                    <a:cs typeface="Times New Roman" pitchFamily="18" charset="0"/>
                  </a:rPr>
                  <a:t>if</a:t>
                </a:r>
                <a:r>
                  <a:rPr lang="en-US" altLang="ko-KR" sz="1600" dirty="0" smtClean="0">
                    <a:latin typeface="Times New Roman" pitchFamily="18" charset="0"/>
                    <a:cs typeface="Times New Roman" pitchFamily="18" charset="0"/>
                  </a:rPr>
                  <a:t> </a:t>
                </a:r>
                <a14:m>
                  <m:oMath xmlns:m="http://schemas.openxmlformats.org/officeDocument/2006/math">
                    <m:sSub>
                      <m:sSubPr>
                        <m:ctrlPr>
                          <a:rPr lang="zh-CN" altLang="zh-CN" sz="1600" i="1">
                            <a:latin typeface="Cambria Math"/>
                          </a:rPr>
                        </m:ctrlPr>
                      </m:sSubPr>
                      <m:e>
                        <m:r>
                          <a:rPr lang="en-US" altLang="zh-CN" sz="1600" i="1">
                            <a:latin typeface="Cambria Math"/>
                          </a:rPr>
                          <m:t>𝐿𝐼𝑅</m:t>
                        </m:r>
                        <m:r>
                          <a:rPr lang="en-US" altLang="zh-CN" sz="1600" i="1">
                            <a:latin typeface="Cambria Math"/>
                          </a:rPr>
                          <m:t>_</m:t>
                        </m:r>
                        <m:r>
                          <a:rPr lang="en-US" altLang="zh-CN" sz="1600" i="1">
                            <a:latin typeface="Cambria Math"/>
                          </a:rPr>
                          <m:t>𝑃𝐷𝑅</m:t>
                        </m:r>
                      </m:e>
                      <m:sub>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3</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4</m:t>
                            </m:r>
                          </m:sub>
                        </m:sSub>
                        <m:r>
                          <a:rPr lang="zh-CN" altLang="zh-CN" sz="1600" i="1">
                            <a:latin typeface="Cambria Math"/>
                          </a:rPr>
                          <m:t>→</m:t>
                        </m:r>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1</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2</m:t>
                            </m:r>
                          </m:sub>
                        </m:sSub>
                        <m:r>
                          <a:rPr lang="en-US" altLang="zh-CN" sz="1600" i="1">
                            <a:latin typeface="Cambria Math"/>
                          </a:rPr>
                          <m:t>,6.5</m:t>
                        </m:r>
                        <m:r>
                          <a:rPr lang="en-US" altLang="zh-CN" sz="1600" i="1">
                            <a:latin typeface="Cambria Math"/>
                          </a:rPr>
                          <m:t>𝑀𝑏𝑝𝑠</m:t>
                        </m:r>
                      </m:sub>
                    </m:sSub>
                    <m:r>
                      <a:rPr lang="en-US" altLang="zh-CN" sz="1600" b="0" i="1" smtClean="0">
                        <a:latin typeface="Cambria Math"/>
                      </a:rPr>
                      <m:t>&lt; </m:t>
                    </m:r>
                    <m:r>
                      <a:rPr lang="en-US" altLang="zh-CN" sz="1600" i="1">
                        <a:latin typeface="Cambria Math"/>
                      </a:rPr>
                      <m:t>𝐿𝐼𝑅</m:t>
                    </m:r>
                    <m:r>
                      <a:rPr lang="en-US" altLang="zh-CN" sz="1600" i="1">
                        <a:latin typeface="Cambria Math"/>
                      </a:rPr>
                      <m:t>_</m:t>
                    </m:r>
                    <m:r>
                      <a:rPr lang="en-US" altLang="zh-CN" sz="1600" i="1">
                        <a:latin typeface="Cambria Math"/>
                      </a:rPr>
                      <m:t>𝑇h𝑟𝑒𝑠h𝑜𝑙𝑑</m:t>
                    </m:r>
                  </m:oMath>
                </a14:m>
                <a:r>
                  <a:rPr lang="en-US" altLang="ko-KR" sz="1600" b="1" dirty="0" smtClean="0">
                    <a:latin typeface="Times New Roman" pitchFamily="18" charset="0"/>
                    <a:cs typeface="Times New Roman" pitchFamily="18" charset="0"/>
                  </a:rPr>
                  <a:t>: return HTI</a:t>
                </a:r>
                <a:endParaRPr lang="en-US" altLang="ko-KR" sz="1600" dirty="0" smtClean="0">
                  <a:latin typeface="Times New Roman" pitchFamily="18" charset="0"/>
                  <a:cs typeface="Times New Roman" pitchFamily="18" charset="0"/>
                </a:endParaRPr>
              </a:p>
              <a:p>
                <a:pPr algn="just"/>
                <a:endParaRPr lang="zh-CN" alt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04800" y="4164957"/>
                <a:ext cx="8534400" cy="607026"/>
              </a:xfrm>
              <a:prstGeom prst="rect">
                <a:avLst/>
              </a:prstGeom>
              <a:blipFill rotWithShape="0">
                <a:blip r:embed="rId9"/>
                <a:stretch>
                  <a:fillRect t="-3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29"/>
              <p:cNvSpPr/>
              <p:nvPr/>
            </p:nvSpPr>
            <p:spPr>
              <a:xfrm>
                <a:off x="304800" y="4509997"/>
                <a:ext cx="7848600" cy="360804"/>
              </a:xfrm>
              <a:prstGeom prst="rect">
                <a:avLst/>
              </a:prstGeom>
            </p:spPr>
            <p:txBody>
              <a:bodyPr wrap="square">
                <a:spAutoFit/>
              </a:bodyPr>
              <a:lstStyle/>
              <a:p>
                <a:pPr marL="720725" lvl="1" indent="0" algn="just">
                  <a:buNone/>
                </a:pPr>
                <a:r>
                  <a:rPr lang="en-US" altLang="ko-KR" sz="1600" b="1" dirty="0" smtClean="0">
                    <a:latin typeface="Times New Roman" pitchFamily="18" charset="0"/>
                    <a:cs typeface="Times New Roman" pitchFamily="18" charset="0"/>
                  </a:rPr>
                  <a:t>else if </a:t>
                </a:r>
                <a14:m>
                  <m:oMath xmlns:m="http://schemas.openxmlformats.org/officeDocument/2006/math">
                    <m:sSub>
                      <m:sSubPr>
                        <m:ctrlPr>
                          <a:rPr lang="zh-CN" altLang="zh-CN" sz="1600" i="1">
                            <a:latin typeface="Cambria Math"/>
                          </a:rPr>
                        </m:ctrlPr>
                      </m:sSubPr>
                      <m:e>
                        <m:r>
                          <a:rPr lang="en-US" altLang="zh-CN" sz="1600" i="1">
                            <a:latin typeface="Cambria Math"/>
                          </a:rPr>
                          <m:t>𝐿𝐼𝑅</m:t>
                        </m:r>
                        <m:r>
                          <a:rPr lang="en-US" altLang="zh-CN" sz="1600" i="1">
                            <a:latin typeface="Cambria Math"/>
                          </a:rPr>
                          <m:t>_</m:t>
                        </m:r>
                        <m:r>
                          <a:rPr lang="en-US" altLang="zh-CN" sz="1600" i="1">
                            <a:latin typeface="Cambria Math"/>
                          </a:rPr>
                          <m:t>𝑃𝐷𝑅</m:t>
                        </m:r>
                      </m:e>
                      <m:sub>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3</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4</m:t>
                            </m:r>
                          </m:sub>
                        </m:sSub>
                        <m:r>
                          <a:rPr lang="zh-CN" altLang="zh-CN" sz="1600" i="1">
                            <a:latin typeface="Cambria Math"/>
                          </a:rPr>
                          <m:t>→</m:t>
                        </m:r>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1</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2</m:t>
                            </m:r>
                          </m:sub>
                        </m:sSub>
                        <m:r>
                          <a:rPr lang="en-US" altLang="zh-CN" sz="1600" i="1">
                            <a:latin typeface="Cambria Math"/>
                          </a:rPr>
                          <m:t>,</m:t>
                        </m:r>
                        <m:r>
                          <a:rPr lang="en-US" altLang="zh-CN" sz="1600" b="0" i="1" smtClean="0">
                            <a:latin typeface="Cambria Math"/>
                          </a:rPr>
                          <m:t>13</m:t>
                        </m:r>
                        <m:r>
                          <a:rPr lang="en-US" altLang="zh-CN" sz="1600" i="1">
                            <a:latin typeface="Cambria Math"/>
                          </a:rPr>
                          <m:t>𝑀𝑏𝑝𝑠</m:t>
                        </m:r>
                      </m:sub>
                    </m:sSub>
                    <m:r>
                      <a:rPr lang="en-US" altLang="zh-CN" sz="1600" i="1">
                        <a:latin typeface="Cambria Math"/>
                      </a:rPr>
                      <m:t>&lt; </m:t>
                    </m:r>
                    <m:r>
                      <a:rPr lang="en-US" altLang="zh-CN" sz="1600" i="1">
                        <a:latin typeface="Cambria Math"/>
                      </a:rPr>
                      <m:t>𝐿𝐼𝑅</m:t>
                    </m:r>
                    <m:r>
                      <a:rPr lang="en-US" altLang="zh-CN" sz="1600" i="1">
                        <a:latin typeface="Cambria Math"/>
                      </a:rPr>
                      <m:t>_</m:t>
                    </m:r>
                    <m:r>
                      <a:rPr lang="en-US" altLang="zh-CN" sz="1600" i="1">
                        <a:latin typeface="Cambria Math"/>
                      </a:rPr>
                      <m:t>𝑇h𝑟𝑒𝑠h𝑜𝑙𝑑</m:t>
                    </m:r>
                  </m:oMath>
                </a14:m>
                <a:r>
                  <a:rPr lang="en-US" altLang="ko-KR" sz="1600" b="1" dirty="0" smtClean="0">
                    <a:latin typeface="Times New Roman" pitchFamily="18" charset="0"/>
                    <a:cs typeface="Times New Roman" pitchFamily="18" charset="0"/>
                  </a:rPr>
                  <a:t>: return DRDI</a:t>
                </a:r>
              </a:p>
            </p:txBody>
          </p:sp>
        </mc:Choice>
        <mc:Fallback xmlns="">
          <p:sp>
            <p:nvSpPr>
              <p:cNvPr id="20" name="矩形 29"/>
              <p:cNvSpPr>
                <a:spLocks noRot="1" noChangeAspect="1" noMove="1" noResize="1" noEditPoints="1" noAdjustHandles="1" noChangeArrowheads="1" noChangeShapeType="1" noTextEdit="1"/>
              </p:cNvSpPr>
              <p:nvPr/>
            </p:nvSpPr>
            <p:spPr>
              <a:xfrm>
                <a:off x="304800" y="4509997"/>
                <a:ext cx="7848600" cy="360804"/>
              </a:xfrm>
              <a:prstGeom prst="rect">
                <a:avLst/>
              </a:prstGeom>
              <a:blipFill rotWithShape="0">
                <a:blip r:embed="rId10"/>
                <a:stretch>
                  <a:fillRect t="-5085" b="-15254"/>
                </a:stretch>
              </a:blipFill>
            </p:spPr>
            <p:txBody>
              <a:bodyPr/>
              <a:lstStyle/>
              <a:p>
                <a:r>
                  <a:rPr lang="zh-CN" altLang="en-US">
                    <a:noFill/>
                  </a:rPr>
                  <a:t> </a:t>
                </a:r>
              </a:p>
            </p:txBody>
          </p:sp>
        </mc:Fallback>
      </mc:AlternateContent>
      <p:sp>
        <p:nvSpPr>
          <p:cNvPr id="21" name="矩形 44"/>
          <p:cNvSpPr/>
          <p:nvPr/>
        </p:nvSpPr>
        <p:spPr>
          <a:xfrm>
            <a:off x="283199" y="4951133"/>
            <a:ext cx="7848600" cy="338554"/>
          </a:xfrm>
          <a:prstGeom prst="rect">
            <a:avLst/>
          </a:prstGeom>
        </p:spPr>
        <p:txBody>
          <a:bodyPr wrap="square">
            <a:spAutoFit/>
          </a:bodyPr>
          <a:lstStyle/>
          <a:p>
            <a:pPr marL="720725" lvl="1" indent="0" algn="just">
              <a:buNone/>
            </a:pPr>
            <a:r>
              <a:rPr lang="en-US" altLang="ko-KR" sz="1600" b="1" dirty="0" smtClean="0">
                <a:latin typeface="Times New Roman" pitchFamily="18" charset="0"/>
                <a:cs typeface="Times New Roman" pitchFamily="18" charset="0"/>
              </a:rPr>
              <a:t>In this case, the interference is DRDI!</a:t>
            </a:r>
          </a:p>
        </p:txBody>
      </p:sp>
    </p:spTree>
    <p:custDataLst>
      <p:tags r:id="rId1"/>
    </p:custDataLst>
    <p:extLst>
      <p:ext uri="{BB962C8B-B14F-4D97-AF65-F5344CB8AC3E}">
        <p14:creationId xmlns:p14="http://schemas.microsoft.com/office/powerpoint/2010/main" val="3845395918"/>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Detection of HTI and DRDI (cont.)</a:t>
            </a:r>
          </a:p>
        </p:txBody>
      </p:sp>
      <mc:AlternateContent xmlns:mc="http://schemas.openxmlformats.org/markup-compatibility/2006" xmlns:a14="http://schemas.microsoft.com/office/drawing/2010/main">
        <mc:Choice Requires="a14">
          <p:sp>
            <p:nvSpPr>
              <p:cNvPr id="2" name="Content Placeholder 1"/>
              <p:cNvSpPr>
                <a:spLocks noGrp="1"/>
              </p:cNvSpPr>
              <p:nvPr>
                <p:ph sz="half" idx="1"/>
              </p:nvPr>
            </p:nvSpPr>
            <p:spPr>
              <a:xfrm>
                <a:off x="457200" y="1246105"/>
                <a:ext cx="8229600" cy="2547499"/>
              </a:xfrm>
            </p:spPr>
            <p:txBody>
              <a:bodyPr/>
              <a:lstStyle/>
              <a:p>
                <a:r>
                  <a:rPr lang="en-US" altLang="zh-CN" dirty="0" smtClean="0"/>
                  <a:t>Example:</a:t>
                </a:r>
              </a:p>
              <a:p>
                <a:pPr lvl="1"/>
                <a:r>
                  <a:rPr lang="en-US" altLang="ko-KR" dirty="0">
                    <a:latin typeface="Times New Roman" pitchFamily="18" charset="0"/>
                    <a:cs typeface="Times New Roman" pitchFamily="18" charset="0"/>
                  </a:rPr>
                  <a:t>In the case that distance is 80 meters,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4</m:t>
                            </m:r>
                          </m:sub>
                        </m:sSub>
                      </m:sub>
                    </m:sSub>
                  </m:oMath>
                </a14:m>
                <a:r>
                  <a:rPr lang="en-US" altLang="ko-KR" dirty="0">
                    <a:latin typeface="Times New Roman" pitchFamily="18" charset="0"/>
                    <a:cs typeface="Times New Roman" pitchFamily="18" charset="0"/>
                  </a:rPr>
                  <a:t> will cause </a:t>
                </a:r>
                <a:r>
                  <a:rPr lang="en-US" altLang="ko-KR" dirty="0" smtClean="0">
                    <a:latin typeface="Times New Roman" pitchFamily="18" charset="0"/>
                    <a:cs typeface="Times New Roman" pitchFamily="18" charset="0"/>
                  </a:rPr>
                  <a:t>HTI </a:t>
                </a:r>
                <a:r>
                  <a:rPr lang="en-US" altLang="ko-KR" dirty="0">
                    <a:latin typeface="Times New Roman" pitchFamily="18" charset="0"/>
                    <a:cs typeface="Times New Roman" pitchFamily="18" charset="0"/>
                  </a:rPr>
                  <a:t>interference on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en-US" altLang="ko-KR" dirty="0">
                    <a:latin typeface="Times New Roman" pitchFamily="18" charset="0"/>
                    <a:cs typeface="Times New Roman" pitchFamily="18" charset="0"/>
                  </a:rPr>
                  <a:t>.</a:t>
                </a:r>
              </a:p>
              <a:p>
                <a:pPr lvl="1"/>
                <a:endParaRPr lang="zh-CN" alt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1"/>
              </p:nvPr>
            </p:nvSpPr>
            <p:spPr>
              <a:xfrm>
                <a:off x="457200" y="1246105"/>
                <a:ext cx="8229600" cy="2547499"/>
              </a:xfrm>
              <a:blipFill rotWithShape="0">
                <a:blip r:embed="rId4"/>
                <a:stretch>
                  <a:fillRect l="-667" t="-957"/>
                </a:stretch>
              </a:blipFill>
            </p:spPr>
            <p:txBody>
              <a:bodyPr/>
              <a:lstStyle/>
              <a:p>
                <a:r>
                  <a:rPr lang="zh-CN" altLang="en-US">
                    <a:noFill/>
                  </a:rPr>
                  <a:t> </a:t>
                </a:r>
              </a:p>
            </p:txBody>
          </p:sp>
        </mc:Fallback>
      </mc:AlternateContent>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808" y="2137420"/>
            <a:ext cx="3656856" cy="2848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024" y="3687207"/>
            <a:ext cx="642938" cy="471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286882651"/>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Detection of HTI and DRDI (cont.)</a:t>
            </a:r>
          </a:p>
        </p:txBody>
      </p:sp>
      <mc:AlternateContent xmlns:mc="http://schemas.openxmlformats.org/markup-compatibility/2006" xmlns:a14="http://schemas.microsoft.com/office/drawing/2010/main">
        <mc:Choice Requires="a14">
          <p:sp>
            <p:nvSpPr>
              <p:cNvPr id="25" name="Content Placeholder 2"/>
              <p:cNvSpPr>
                <a:spLocks noGrp="1"/>
              </p:cNvSpPr>
              <p:nvPr>
                <p:ph sz="half" idx="1"/>
              </p:nvPr>
            </p:nvSpPr>
            <p:spPr>
              <a:xfrm>
                <a:off x="255980" y="1071639"/>
                <a:ext cx="8280920" cy="4311696"/>
              </a:xfrm>
            </p:spPr>
            <p:txBody>
              <a:bodyPr/>
              <a:lstStyle/>
              <a:p>
                <a:pPr indent="-285750"/>
                <a:r>
                  <a:rPr lang="en-AU" altLang="zh-CN" dirty="0" smtClean="0"/>
                  <a:t>Example:</a:t>
                </a:r>
              </a:p>
              <a:p>
                <a:pPr lvl="1"/>
                <a:r>
                  <a:rPr lang="en-US" altLang="ko-KR" dirty="0" smtClean="0"/>
                  <a:t>Similarly, </a:t>
                </a:r>
                <a:r>
                  <a:rPr lang="en-US" altLang="ko-KR" dirty="0"/>
                  <a:t>controller computes the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i="1">
                            <a:latin typeface="Cambria Math"/>
                          </a:rPr>
                          <m:t>𝑟</m:t>
                        </m:r>
                      </m:sub>
                    </m:sSub>
                  </m:oMath>
                </a14:m>
                <a:r>
                  <a:rPr lang="en-US" altLang="zh-CN" dirty="0"/>
                  <a:t> for all the data rate recently used by </a:t>
                </a:r>
                <a14:m>
                  <m:oMath xmlns:m="http://schemas.openxmlformats.org/officeDocument/2006/math">
                    <m:sSub>
                      <m:sSubPr>
                        <m:ctrlPr>
                          <a:rPr lang="zh-CN" altLang="zh-CN" i="1">
                            <a:latin typeface="Cambria Math"/>
                          </a:rPr>
                        </m:ctrlPr>
                      </m:sSubPr>
                      <m:e>
                        <m:r>
                          <a:rPr lang="en-US" altLang="zh-CN" i="1">
                            <a:latin typeface="Cambria Math"/>
                          </a:rPr>
                          <m:t>𝐿</m:t>
                        </m:r>
                      </m:e>
                      <m:sub>
                        <m:sSub>
                          <m:sSubPr>
                            <m:ctrlPr>
                              <a:rPr lang="zh-CN" altLang="zh-CN" i="1">
                                <a:latin typeface="Cambria Math"/>
                              </a:rPr>
                            </m:ctrlPr>
                          </m:sSubPr>
                          <m:e>
                            <m:r>
                              <a:rPr lang="en-US" altLang="zh-CN" i="1">
                                <a:latin typeface="Cambria Math"/>
                              </a:rPr>
                              <m:t>𝐴𝑃</m:t>
                            </m:r>
                          </m:e>
                          <m:sub>
                            <m:r>
                              <a:rPr lang="en-US" altLang="zh-CN" i="1">
                                <a:latin typeface="Cambria Math"/>
                              </a:rPr>
                              <m:t>1</m:t>
                            </m:r>
                          </m:sub>
                        </m:sSub>
                        <m:r>
                          <a:rPr lang="en-US" altLang="zh-CN" i="1">
                            <a:latin typeface="Cambria Math"/>
                          </a:rPr>
                          <m:t>,</m:t>
                        </m:r>
                        <m:sSub>
                          <m:sSubPr>
                            <m:ctrlPr>
                              <a:rPr lang="zh-CN" altLang="zh-CN" i="1">
                                <a:latin typeface="Cambria Math"/>
                              </a:rPr>
                            </m:ctrlPr>
                          </m:sSubPr>
                          <m:e>
                            <m:r>
                              <a:rPr lang="en-US" altLang="zh-CN" i="1">
                                <a:latin typeface="Cambria Math"/>
                              </a:rPr>
                              <m:t>𝑀𝑆</m:t>
                            </m:r>
                          </m:e>
                          <m:sub>
                            <m:r>
                              <a:rPr lang="en-US" altLang="zh-CN" i="1">
                                <a:latin typeface="Cambria Math"/>
                              </a:rPr>
                              <m:t>2</m:t>
                            </m:r>
                          </m:sub>
                        </m:sSub>
                      </m:sub>
                    </m:sSub>
                  </m:oMath>
                </a14:m>
                <a:r>
                  <a:rPr lang="en-US" altLang="ko-KR" dirty="0"/>
                  <a:t>:</a:t>
                </a:r>
              </a:p>
              <a:p>
                <a:pPr lvl="1"/>
                <a:endParaRPr lang="en-AU" altLang="zh-CN" dirty="0" smtClean="0"/>
              </a:p>
              <a:p>
                <a:pPr lvl="1"/>
                <a:endParaRPr lang="en-US" altLang="ko-KR" dirty="0"/>
              </a:p>
              <a:p>
                <a:pPr lvl="1"/>
                <a:endParaRPr lang="en-US" altLang="ko-KR" dirty="0"/>
              </a:p>
              <a:p>
                <a:pPr lvl="1"/>
                <a:endParaRPr lang="en-AU" altLang="zh-CN" dirty="0" smtClean="0"/>
              </a:p>
            </p:txBody>
          </p:sp>
        </mc:Choice>
        <mc:Fallback xmlns="">
          <p:sp>
            <p:nvSpPr>
              <p:cNvPr id="25" name="Content Placeholder 2"/>
              <p:cNvSpPr>
                <a:spLocks noGrp="1" noRot="1" noChangeAspect="1" noMove="1" noResize="1" noEditPoints="1" noAdjustHandles="1" noChangeArrowheads="1" noChangeShapeType="1" noTextEdit="1"/>
              </p:cNvSpPr>
              <p:nvPr>
                <p:ph sz="half" idx="1"/>
              </p:nvPr>
            </p:nvSpPr>
            <p:spPr>
              <a:xfrm>
                <a:off x="255980" y="1071639"/>
                <a:ext cx="8280920" cy="4311696"/>
              </a:xfrm>
              <a:blipFill rotWithShape="0">
                <a:blip r:embed="rId4"/>
                <a:stretch>
                  <a:fillRect t="-707" r="-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402056" y="1279303"/>
                <a:ext cx="8686800" cy="5184775"/>
              </a:xfrm>
            </p:spPr>
            <p:txBody>
              <a:bodyPr/>
              <a:lstStyle/>
              <a:p>
                <a:pPr algn="just"/>
                <a:endParaRPr lang="en-US" altLang="zh-CN" i="1" dirty="0" smtClean="0">
                  <a:latin typeface="Cambria Math" panose="02040503050406030204" pitchFamily="18" charset="0"/>
                </a:endParaRPr>
              </a:p>
              <a:p>
                <a:pPr marL="0" indent="0" algn="just">
                  <a:buNone/>
                </a:pPr>
                <a:endParaRPr lang="en-US" altLang="zh-CN" i="1" dirty="0" smtClean="0">
                  <a:latin typeface="Cambria Math" panose="02040503050406030204" pitchFamily="18" charset="0"/>
                </a:endParaRPr>
              </a:p>
              <a:p>
                <a:pPr marL="0" indent="0" algn="just">
                  <a:buNone/>
                </a:pPr>
                <a:endParaRPr lang="en-US" altLang="zh-CN" i="1" dirty="0" smtClean="0">
                  <a:latin typeface="Cambria Math" panose="02040503050406030204" pitchFamily="18" charset="0"/>
                </a:endParaRPr>
              </a:p>
              <a:p>
                <a:pPr marL="0" indent="0" algn="ctr">
                  <a:buNone/>
                </a:pPr>
                <a:r>
                  <a:rPr lang="en-US" altLang="zh-CN" i="1" dirty="0">
                    <a:latin typeface="Cambria Math" panose="02040503050406030204" pitchFamily="18" charset="0"/>
                  </a:rPr>
                  <a:t> </a:t>
                </a:r>
                <a:r>
                  <a:rPr lang="en-US" altLang="zh-CN" i="1" dirty="0" smtClean="0">
                    <a:latin typeface="Cambria Math" panose="02040503050406030204" pitchFamily="18" charset="0"/>
                  </a:rPr>
                  <a:t>              </a:t>
                </a:r>
                <a14:m>
                  <m:oMath xmlns:m="http://schemas.openxmlformats.org/officeDocument/2006/math">
                    <m:sSub>
                      <m:sSubPr>
                        <m:ctrlPr>
                          <a:rPr lang="zh-CN" altLang="zh-CN" sz="1800" i="1" smtClean="0">
                            <a:latin typeface="Cambria Math"/>
                          </a:rPr>
                        </m:ctrlPr>
                      </m:sSubPr>
                      <m:e>
                        <m:r>
                          <a:rPr lang="en-US" altLang="zh-CN" sz="1800" i="1">
                            <a:latin typeface="Cambria Math"/>
                          </a:rPr>
                          <m:t>𝐿𝐼𝑅</m:t>
                        </m:r>
                        <m:r>
                          <a:rPr lang="en-US" altLang="zh-CN" sz="1800" i="1">
                            <a:latin typeface="Cambria Math"/>
                          </a:rPr>
                          <m:t>_</m:t>
                        </m:r>
                        <m:r>
                          <a:rPr lang="en-US" altLang="zh-CN" sz="1800" i="1">
                            <a:latin typeface="Cambria Math"/>
                          </a:rPr>
                          <m:t>𝑃𝐷𝑅</m:t>
                        </m:r>
                      </m:e>
                      <m:sub>
                        <m:sSub>
                          <m:sSubPr>
                            <m:ctrlPr>
                              <a:rPr lang="zh-CN" altLang="zh-CN" sz="1800" i="1">
                                <a:latin typeface="Cambria Math"/>
                              </a:rPr>
                            </m:ctrlPr>
                          </m:sSubPr>
                          <m:e>
                            <m:r>
                              <a:rPr lang="en-US" altLang="zh-CN" sz="1800" i="1">
                                <a:latin typeface="Cambria Math"/>
                              </a:rPr>
                              <m:t>𝐴𝑃</m:t>
                            </m:r>
                          </m:e>
                          <m:sub>
                            <m:r>
                              <a:rPr lang="en-US" altLang="zh-CN" sz="1800" i="1">
                                <a:latin typeface="Cambria Math"/>
                              </a:rPr>
                              <m:t>3</m:t>
                            </m:r>
                          </m:sub>
                        </m:sSub>
                        <m:sSub>
                          <m:sSubPr>
                            <m:ctrlPr>
                              <a:rPr lang="zh-CN" altLang="zh-CN" sz="1800" i="1">
                                <a:latin typeface="Cambria Math"/>
                              </a:rPr>
                            </m:ctrlPr>
                          </m:sSubPr>
                          <m:e>
                            <m:r>
                              <a:rPr lang="en-US" altLang="zh-CN" sz="1800" i="1">
                                <a:latin typeface="Cambria Math"/>
                              </a:rPr>
                              <m:t>𝑀𝑆</m:t>
                            </m:r>
                          </m:e>
                          <m:sub>
                            <m:r>
                              <a:rPr lang="en-US" altLang="zh-CN" sz="1800" i="1">
                                <a:latin typeface="Cambria Math"/>
                              </a:rPr>
                              <m:t>4</m:t>
                            </m:r>
                          </m:sub>
                        </m:sSub>
                        <m:r>
                          <a:rPr lang="zh-CN" altLang="zh-CN" sz="1800" i="1">
                            <a:latin typeface="Cambria Math"/>
                          </a:rPr>
                          <m:t>→</m:t>
                        </m:r>
                        <m:sSub>
                          <m:sSubPr>
                            <m:ctrlPr>
                              <a:rPr lang="zh-CN" altLang="zh-CN" sz="1800" i="1">
                                <a:latin typeface="Cambria Math"/>
                              </a:rPr>
                            </m:ctrlPr>
                          </m:sSubPr>
                          <m:e>
                            <m:r>
                              <a:rPr lang="en-US" altLang="zh-CN" sz="1800" i="1">
                                <a:latin typeface="Cambria Math"/>
                              </a:rPr>
                              <m:t>𝐴𝑃</m:t>
                            </m:r>
                          </m:e>
                          <m:sub>
                            <m:r>
                              <a:rPr lang="en-US" altLang="zh-CN" sz="1800" i="1">
                                <a:latin typeface="Cambria Math"/>
                              </a:rPr>
                              <m:t>1</m:t>
                            </m:r>
                          </m:sub>
                        </m:sSub>
                        <m:sSub>
                          <m:sSubPr>
                            <m:ctrlPr>
                              <a:rPr lang="zh-CN" altLang="zh-CN" sz="1800" i="1">
                                <a:latin typeface="Cambria Math"/>
                              </a:rPr>
                            </m:ctrlPr>
                          </m:sSubPr>
                          <m:e>
                            <m:r>
                              <a:rPr lang="en-US" altLang="zh-CN" sz="1800" i="1">
                                <a:latin typeface="Cambria Math"/>
                              </a:rPr>
                              <m:t>𝑀𝑆</m:t>
                            </m:r>
                          </m:e>
                          <m:sub>
                            <m:r>
                              <a:rPr lang="en-US" altLang="zh-CN" sz="1800" i="1">
                                <a:latin typeface="Cambria Math"/>
                              </a:rPr>
                              <m:t>2</m:t>
                            </m:r>
                          </m:sub>
                        </m:sSub>
                        <m:r>
                          <a:rPr lang="en-US" altLang="zh-CN" sz="1800" i="1">
                            <a:latin typeface="Cambria Math"/>
                          </a:rPr>
                          <m:t>,</m:t>
                        </m:r>
                        <m:r>
                          <a:rPr lang="en-US" altLang="zh-CN" sz="1800" b="0" i="1" smtClean="0">
                            <a:latin typeface="Cambria Math"/>
                          </a:rPr>
                          <m:t>6.5</m:t>
                        </m:r>
                        <m:r>
                          <a:rPr lang="en-US" altLang="zh-CN" sz="1800" b="0" i="1" smtClean="0">
                            <a:latin typeface="Cambria Math"/>
                          </a:rPr>
                          <m:t>𝑀𝑏𝑝𝑠</m:t>
                        </m:r>
                      </m:sub>
                    </m:sSub>
                  </m:oMath>
                </a14:m>
                <a:r>
                  <a:rPr lang="en-US" altLang="ko-KR" sz="1800" dirty="0" smtClean="0">
                    <a:latin typeface="Times New Roman" pitchFamily="18" charset="0"/>
                    <a:cs typeface="Times New Roman" pitchFamily="18" charset="0"/>
                  </a:rPr>
                  <a:t> = 0.000</a:t>
                </a:r>
              </a:p>
              <a:p>
                <a:pPr marL="363538" lvl="1" indent="0" algn="ctr">
                  <a:buNone/>
                </a:pPr>
                <a:r>
                  <a:rPr lang="en-US" altLang="ko-KR" dirty="0" smtClean="0">
                    <a:latin typeface="Times New Roman" pitchFamily="18" charset="0"/>
                    <a:cs typeface="Times New Roman" pitchFamily="18" charset="0"/>
                  </a:rPr>
                  <a:t>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b="0" i="1" smtClean="0">
                            <a:latin typeface="Cambria Math"/>
                          </a:rPr>
                          <m:t>13</m:t>
                        </m:r>
                        <m:r>
                          <a:rPr lang="en-US" altLang="zh-CN" i="1">
                            <a:latin typeface="Cambria Math"/>
                          </a:rPr>
                          <m:t>𝑀𝑏𝑝𝑠</m:t>
                        </m:r>
                      </m:sub>
                    </m:sSub>
                  </m:oMath>
                </a14:m>
                <a:r>
                  <a:rPr lang="en-US" altLang="ko-KR" dirty="0">
                    <a:latin typeface="Times New Roman" pitchFamily="18" charset="0"/>
                    <a:cs typeface="Times New Roman" pitchFamily="18" charset="0"/>
                  </a:rPr>
                  <a:t> = </a:t>
                </a:r>
                <a:r>
                  <a:rPr lang="en-US" altLang="ko-KR" dirty="0" smtClean="0">
                    <a:latin typeface="Times New Roman" pitchFamily="18" charset="0"/>
                    <a:cs typeface="Times New Roman" pitchFamily="18" charset="0"/>
                  </a:rPr>
                  <a:t>0.000</a:t>
                </a:r>
              </a:p>
              <a:p>
                <a:pPr marL="363538" lvl="1" indent="0" algn="ctr">
                  <a:buNone/>
                </a:pPr>
                <a:r>
                  <a:rPr lang="en-US" altLang="zh-CN" dirty="0" smtClean="0"/>
                  <a:t>         </a:t>
                </a:r>
                <a14:m>
                  <m:oMath xmlns:m="http://schemas.openxmlformats.org/officeDocument/2006/math">
                    <m:sSub>
                      <m:sSubPr>
                        <m:ctrlPr>
                          <a:rPr lang="zh-CN" altLang="zh-CN" i="1">
                            <a:latin typeface="Cambria Math"/>
                          </a:rPr>
                        </m:ctrlPr>
                      </m:sSubPr>
                      <m:e>
                        <m:r>
                          <a:rPr lang="en-US" altLang="zh-CN" i="1">
                            <a:latin typeface="Cambria Math"/>
                          </a:rPr>
                          <m:t>𝐿𝐼𝑅</m:t>
                        </m:r>
                        <m:r>
                          <a:rPr lang="en-US" altLang="zh-CN" i="1">
                            <a:latin typeface="Cambria Math"/>
                          </a:rPr>
                          <m:t>_</m:t>
                        </m:r>
                        <m:r>
                          <a:rPr lang="en-US" altLang="zh-CN" i="1">
                            <a:latin typeface="Cambria Math"/>
                          </a:rPr>
                          <m:t>𝑃𝐷𝑅</m:t>
                        </m:r>
                      </m:e>
                      <m:sub>
                        <m:sSub>
                          <m:sSubPr>
                            <m:ctrlPr>
                              <a:rPr lang="zh-CN" altLang="zh-CN" i="1">
                                <a:latin typeface="Cambria Math"/>
                              </a:rPr>
                            </m:ctrlPr>
                          </m:sSubPr>
                          <m:e>
                            <m:r>
                              <a:rPr lang="en-US" altLang="zh-CN" i="1">
                                <a:latin typeface="Cambria Math"/>
                              </a:rPr>
                              <m:t>𝐴𝑃</m:t>
                            </m:r>
                          </m:e>
                          <m:sub>
                            <m:r>
                              <a:rPr lang="en-US" altLang="zh-CN" i="1">
                                <a:latin typeface="Cambria Math"/>
                              </a:rPr>
                              <m:t>3</m:t>
                            </m:r>
                          </m:sub>
                        </m:sSub>
                        <m:sSub>
                          <m:sSubPr>
                            <m:ctrlPr>
                              <a:rPr lang="zh-CN" altLang="zh-CN" i="1">
                                <a:latin typeface="Cambria Math"/>
                              </a:rPr>
                            </m:ctrlPr>
                          </m:sSubPr>
                          <m:e>
                            <m:r>
                              <a:rPr lang="en-US" altLang="zh-CN" i="1">
                                <a:latin typeface="Cambria Math"/>
                              </a:rPr>
                              <m:t>𝑀𝑆</m:t>
                            </m:r>
                          </m:e>
                          <m:sub>
                            <m:r>
                              <a:rPr lang="en-US" altLang="zh-CN" i="1">
                                <a:latin typeface="Cambria Math"/>
                              </a:rPr>
                              <m:t>4</m:t>
                            </m:r>
                          </m:sub>
                        </m:sSub>
                        <m:r>
                          <a:rPr lang="zh-CN" altLang="zh-CN" i="1">
                            <a:latin typeface="Cambria Math"/>
                          </a:rPr>
                          <m:t>→</m:t>
                        </m:r>
                        <m:sSub>
                          <m:sSubPr>
                            <m:ctrlPr>
                              <a:rPr lang="zh-CN" altLang="zh-CN" i="1">
                                <a:latin typeface="Cambria Math"/>
                              </a:rPr>
                            </m:ctrlPr>
                          </m:sSubPr>
                          <m:e>
                            <m:r>
                              <a:rPr lang="en-US" altLang="zh-CN" i="1">
                                <a:latin typeface="Cambria Math"/>
                              </a:rPr>
                              <m:t>𝐴𝑃</m:t>
                            </m:r>
                          </m:e>
                          <m:sub>
                            <m:r>
                              <a:rPr lang="en-US" altLang="zh-CN" i="1">
                                <a:latin typeface="Cambria Math"/>
                              </a:rPr>
                              <m:t>1</m:t>
                            </m:r>
                          </m:sub>
                        </m:sSub>
                        <m:sSub>
                          <m:sSubPr>
                            <m:ctrlPr>
                              <a:rPr lang="zh-CN" altLang="zh-CN" i="1">
                                <a:latin typeface="Cambria Math"/>
                              </a:rPr>
                            </m:ctrlPr>
                          </m:sSubPr>
                          <m:e>
                            <m:r>
                              <a:rPr lang="en-US" altLang="zh-CN" i="1">
                                <a:latin typeface="Cambria Math"/>
                              </a:rPr>
                              <m:t>𝑀𝑆</m:t>
                            </m:r>
                          </m:e>
                          <m:sub>
                            <m:r>
                              <a:rPr lang="en-US" altLang="zh-CN" i="1">
                                <a:latin typeface="Cambria Math"/>
                              </a:rPr>
                              <m:t>2</m:t>
                            </m:r>
                          </m:sub>
                        </m:sSub>
                        <m:r>
                          <a:rPr lang="en-US" altLang="zh-CN" i="1">
                            <a:latin typeface="Cambria Math"/>
                          </a:rPr>
                          <m:t>,</m:t>
                        </m:r>
                        <m:r>
                          <a:rPr lang="en-US" altLang="zh-CN" b="0" i="1" smtClean="0">
                            <a:latin typeface="Cambria Math"/>
                          </a:rPr>
                          <m:t>19.5</m:t>
                        </m:r>
                        <m:r>
                          <a:rPr lang="en-US" altLang="zh-CN" i="1">
                            <a:latin typeface="Cambria Math"/>
                          </a:rPr>
                          <m:t>𝑀𝑏𝑝𝑠</m:t>
                        </m:r>
                      </m:sub>
                    </m:sSub>
                  </m:oMath>
                </a14:m>
                <a:r>
                  <a:rPr lang="en-US" altLang="ko-KR" dirty="0">
                    <a:latin typeface="Times New Roman" pitchFamily="18" charset="0"/>
                    <a:cs typeface="Times New Roman" pitchFamily="18" charset="0"/>
                  </a:rPr>
                  <a:t> = </a:t>
                </a:r>
                <a:r>
                  <a:rPr lang="en-US" altLang="ko-KR" dirty="0" smtClean="0">
                    <a:latin typeface="Times New Roman" pitchFamily="18" charset="0"/>
                    <a:cs typeface="Times New Roman" pitchFamily="18" charset="0"/>
                  </a:rPr>
                  <a:t>0.000</a:t>
                </a:r>
                <a:endParaRPr lang="en-US" altLang="ko-KR" dirty="0">
                  <a:latin typeface="Times New Roman" pitchFamily="18" charset="0"/>
                  <a:cs typeface="Times New Roman" pitchFamily="18" charset="0"/>
                </a:endParaRPr>
              </a:p>
              <a:p>
                <a:pPr marL="363538" lvl="1" indent="0" algn="just">
                  <a:buNone/>
                </a:pPr>
                <a:endParaRPr lang="en-US" altLang="ko-KR" dirty="0">
                  <a:latin typeface="Times New Roman" pitchFamily="18" charset="0"/>
                  <a:cs typeface="Times New Roman" pitchFamily="18" charset="0"/>
                </a:endParaRPr>
              </a:p>
              <a:p>
                <a:pPr marL="363538" lvl="1" indent="0" algn="just">
                  <a:buNone/>
                </a:pPr>
                <a:endParaRPr lang="en-US" altLang="ko-KR" dirty="0" smtClean="0">
                  <a:latin typeface="Times New Roman" pitchFamily="18" charset="0"/>
                  <a:cs typeface="Times New Roman" pitchFamily="18" charset="0"/>
                </a:endParaRPr>
              </a:p>
              <a:p>
                <a:pPr marL="720725" lvl="1" indent="0" algn="just">
                  <a:buNone/>
                </a:pPr>
                <a:r>
                  <a:rPr lang="en-US" altLang="ko-KR" dirty="0" smtClean="0">
                    <a:latin typeface="Times New Roman" pitchFamily="18" charset="0"/>
                    <a:cs typeface="Times New Roman" pitchFamily="18" charset="0"/>
                  </a:rPr>
                  <a:t> </a:t>
                </a:r>
                <a:endParaRPr lang="en-US" altLang="ko-KR" dirty="0">
                  <a:latin typeface="Times New Roman" pitchFamily="18" charset="0"/>
                  <a:cs typeface="Times New Roman" pitchFamily="18" charset="0"/>
                </a:endParaRPr>
              </a:p>
              <a:p>
                <a:pPr marL="1076325" lvl="1" indent="-355600" algn="just">
                  <a:buFont typeface="+mj-lt"/>
                  <a:buAutoNum type="arabicPeriod"/>
                </a:pPr>
                <a:endParaRPr lang="en-US" altLang="ko-KR" dirty="0" smtClean="0">
                  <a:latin typeface="Times New Roman" pitchFamily="18" charset="0"/>
                  <a:cs typeface="Times New Roman" pitchFamily="18" charset="0"/>
                </a:endParaRPr>
              </a:p>
              <a:p>
                <a:pPr marL="0" indent="0" algn="just">
                  <a:buNone/>
                </a:pPr>
                <a:endParaRPr lang="en-US" altLang="ko-KR" dirty="0">
                  <a:latin typeface="Times New Roman" pitchFamily="18" charset="0"/>
                  <a:cs typeface="Times New Roman" pitchFamily="18" charset="0"/>
                </a:endParaRPr>
              </a:p>
              <a:p>
                <a:pPr marL="0" indent="0" algn="just">
                  <a:buNone/>
                </a:pPr>
                <a:endParaRPr lang="en-US" altLang="ko-KR" dirty="0" smtClean="0">
                  <a:latin typeface="Times New Roman" pitchFamily="18" charset="0"/>
                  <a:cs typeface="Times New Roman" pitchFamily="18" charset="0"/>
                </a:endParaRPr>
              </a:p>
              <a:p>
                <a:pPr marL="0" indent="0" algn="just">
                  <a:buNone/>
                </a:pPr>
                <a:endParaRPr lang="en-US" altLang="ko-KR" dirty="0" smtClean="0">
                  <a:latin typeface="Times New Roman" pitchFamily="18" charset="0"/>
                  <a:cs typeface="Times New Roman" pitchFamily="18" charset="0"/>
                </a:endParaRPr>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402056" y="1279303"/>
                <a:ext cx="8686800" cy="5184775"/>
              </a:xfrm>
              <a:blipFill rotWithShape="0">
                <a:blip r:embed="rId5"/>
                <a:stretch>
                  <a:fillRect/>
                </a:stretch>
              </a:blipFill>
            </p:spPr>
            <p:txBody>
              <a:bodyPr/>
              <a:lstStyle/>
              <a:p>
                <a:r>
                  <a:rPr lang="zh-CN" altLang="en-US">
                    <a:noFill/>
                  </a:rPr>
                  <a:t> </a:t>
                </a:r>
              </a:p>
            </p:txBody>
          </p:sp>
        </mc:Fallback>
      </mc:AlternateContent>
      <p:grpSp>
        <p:nvGrpSpPr>
          <p:cNvPr id="5" name="组合 23"/>
          <p:cNvGrpSpPr/>
          <p:nvPr/>
        </p:nvGrpSpPr>
        <p:grpSpPr>
          <a:xfrm>
            <a:off x="467360" y="2352450"/>
            <a:ext cx="8328568" cy="1688518"/>
            <a:chOff x="467360" y="2352450"/>
            <a:chExt cx="8328568" cy="1688518"/>
          </a:xfrm>
        </p:grpSpPr>
        <mc:AlternateContent xmlns:mc="http://schemas.openxmlformats.org/markup-compatibility/2006" xmlns:a14="http://schemas.microsoft.com/office/drawing/2010/main">
          <mc:Choice Requires="a14">
            <p:sp>
              <p:nvSpPr>
                <p:cNvPr id="6" name="TextBox 5"/>
                <p:cNvSpPr txBox="1"/>
                <p:nvPr/>
              </p:nvSpPr>
              <p:spPr>
                <a:xfrm>
                  <a:off x="1023528" y="3702414"/>
                  <a:ext cx="7772400" cy="338554"/>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Checks the value of </a:t>
                  </a:r>
                  <a14:m>
                    <m:oMath xmlns:m="http://schemas.openxmlformats.org/officeDocument/2006/math">
                      <m:r>
                        <a:rPr lang="en-US" altLang="zh-CN" sz="1600" b="0" i="1" smtClean="0">
                          <a:latin typeface="Cambria Math"/>
                        </a:rPr>
                        <m:t>𝐿𝐼𝑅</m:t>
                      </m:r>
                      <m:r>
                        <a:rPr lang="en-US" altLang="zh-CN" sz="1600" b="0" i="1" smtClean="0">
                          <a:latin typeface="Cambria Math"/>
                        </a:rPr>
                        <m:t>_</m:t>
                      </m:r>
                      <m:r>
                        <a:rPr lang="en-US" altLang="zh-CN" sz="1600" b="0" i="1" smtClean="0">
                          <a:latin typeface="Cambria Math"/>
                        </a:rPr>
                        <m:t>𝑃𝐷𝑅</m:t>
                      </m:r>
                    </m:oMath>
                  </a14:m>
                  <a:r>
                    <a:rPr lang="en-US" altLang="zh-CN" sz="1600" dirty="0" smtClean="0">
                      <a:latin typeface="Times New Roman" panose="02020603050405020304" pitchFamily="18" charset="0"/>
                      <a:cs typeface="Times New Roman" panose="02020603050405020304" pitchFamily="18" charset="0"/>
                    </a:rPr>
                    <a:t> from the lowest data rate (6.5Mbps) to the highest:</a:t>
                  </a:r>
                  <a:endParaRPr lang="zh-CN" altLang="en-US" sz="16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023528" y="3702414"/>
                  <a:ext cx="7772400" cy="338554"/>
                </a:xfrm>
                <a:prstGeom prst="rect">
                  <a:avLst/>
                </a:prstGeom>
                <a:blipFill rotWithShape="0">
                  <a:blip r:embed="rId6"/>
                  <a:stretch>
                    <a:fillRect l="-471" t="-5357" b="-21429"/>
                  </a:stretch>
                </a:blipFill>
              </p:spPr>
              <p:txBody>
                <a:bodyPr/>
                <a:lstStyle/>
                <a:p>
                  <a:r>
                    <a:rPr lang="zh-CN" altLang="en-US">
                      <a:noFill/>
                    </a:rPr>
                    <a:t> </a:t>
                  </a:r>
                </a:p>
              </p:txBody>
            </p:sp>
          </mc:Fallback>
        </mc:AlternateContent>
        <p:grpSp>
          <p:nvGrpSpPr>
            <p:cNvPr id="7" name="组合 22"/>
            <p:cNvGrpSpPr/>
            <p:nvPr/>
          </p:nvGrpSpPr>
          <p:grpSpPr>
            <a:xfrm>
              <a:off x="467360" y="2352450"/>
              <a:ext cx="1590040" cy="1075092"/>
              <a:chOff x="467360" y="2352450"/>
              <a:chExt cx="1590040" cy="1075092"/>
            </a:xfrm>
          </p:grpSpPr>
          <p:sp>
            <p:nvSpPr>
              <p:cNvPr id="8" name="下箭头 19"/>
              <p:cNvSpPr/>
              <p:nvPr/>
            </p:nvSpPr>
            <p:spPr bwMode="auto">
              <a:xfrm>
                <a:off x="1676400" y="2403250"/>
                <a:ext cx="381000" cy="968017"/>
              </a:xfrm>
              <a:prstGeom prst="down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9" name="TextBox 8"/>
              <p:cNvSpPr txBox="1"/>
              <p:nvPr/>
            </p:nvSpPr>
            <p:spPr>
              <a:xfrm>
                <a:off x="467360" y="2352450"/>
                <a:ext cx="1361440" cy="400110"/>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6.5Mbps</a:t>
                </a:r>
                <a:endParaRPr lang="zh-CN" altLang="en-US" sz="20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67360" y="3027432"/>
                <a:ext cx="1361440" cy="400110"/>
              </a:xfrm>
              <a:prstGeom prst="rect">
                <a:avLst/>
              </a:prstGeom>
              <a:noFill/>
            </p:spPr>
            <p:txBody>
              <a:bodyPr wrap="square" rtlCol="0">
                <a:spAutoFit/>
              </a:bodyPr>
              <a:lstStyle/>
              <a:p>
                <a:r>
                  <a:rPr lang="en-US" altLang="zh-CN" sz="2000" b="1" dirty="0" smtClean="0">
                    <a:latin typeface="Times New Roman" panose="02020603050405020304" pitchFamily="18" charset="0"/>
                    <a:cs typeface="Times New Roman" panose="02020603050405020304" pitchFamily="18" charset="0"/>
                  </a:rPr>
                  <a:t>19.5Mbps</a:t>
                </a:r>
                <a:endParaRPr lang="zh-CN" altLang="en-US" sz="2000" b="1" dirty="0">
                  <a:latin typeface="Times New Roman" panose="02020603050405020304" pitchFamily="18" charset="0"/>
                  <a:cs typeface="Times New Roman" panose="02020603050405020304" pitchFamily="18" charset="0"/>
                </a:endParaRPr>
              </a:p>
            </p:txBody>
          </p:sp>
        </p:grpSp>
      </p:grpSp>
      <p:grpSp>
        <p:nvGrpSpPr>
          <p:cNvPr id="11" name="组合 28"/>
          <p:cNvGrpSpPr/>
          <p:nvPr/>
        </p:nvGrpSpPr>
        <p:grpSpPr>
          <a:xfrm>
            <a:off x="2195736" y="2433632"/>
            <a:ext cx="7391400" cy="369332"/>
            <a:chOff x="2057400" y="2634734"/>
            <a:chExt cx="7391400" cy="451820"/>
          </a:xfrm>
        </p:grpSpPr>
        <p:sp>
          <p:nvSpPr>
            <p:cNvPr id="12" name="右箭头 20"/>
            <p:cNvSpPr/>
            <p:nvPr/>
          </p:nvSpPr>
          <p:spPr bwMode="auto">
            <a:xfrm>
              <a:off x="2057400" y="2743200"/>
              <a:ext cx="762000" cy="152400"/>
            </a:xfrm>
            <a:prstGeom prst="rightArrow">
              <a:avLst/>
            </a:prstGeom>
            <a:solidFill>
              <a:srgbClr val="FF000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3" name="矩形 26"/>
            <p:cNvSpPr/>
            <p:nvPr/>
          </p:nvSpPr>
          <p:spPr bwMode="auto">
            <a:xfrm>
              <a:off x="2895600" y="2642981"/>
              <a:ext cx="4267200" cy="400110"/>
            </a:xfrm>
            <a:prstGeom prst="rect">
              <a:avLst/>
            </a:pr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mc:AlternateContent xmlns:mc="http://schemas.openxmlformats.org/markup-compatibility/2006" xmlns:a14="http://schemas.microsoft.com/office/drawing/2010/main">
          <mc:Choice Requires="a14">
            <p:sp>
              <p:nvSpPr>
                <p:cNvPr id="14" name="TextBox 13"/>
                <p:cNvSpPr txBox="1"/>
                <p:nvPr/>
              </p:nvSpPr>
              <p:spPr>
                <a:xfrm>
                  <a:off x="7162800" y="2634734"/>
                  <a:ext cx="2286000" cy="451820"/>
                </a:xfrm>
                <a:prstGeom prst="rect">
                  <a:avLst/>
                </a:prstGeom>
                <a:noFill/>
              </p:spPr>
              <p:txBody>
                <a:bodyPr wrap="square" rtlCol="0">
                  <a:spAutoFit/>
                </a:bodyPr>
                <a:lstStyle/>
                <a:p>
                  <a:r>
                    <a:rPr lang="en-US" altLang="zh-CN" sz="1800" dirty="0"/>
                    <a:t>&lt;</a:t>
                  </a:r>
                  <a:r>
                    <a:rPr lang="en-US" altLang="zh-CN" sz="1800" dirty="0" smtClean="0"/>
                    <a:t> </a:t>
                  </a:r>
                  <a14:m>
                    <m:oMath xmlns:m="http://schemas.openxmlformats.org/officeDocument/2006/math">
                      <m:r>
                        <a:rPr lang="en-US" altLang="zh-CN" sz="1800" i="1" smtClean="0">
                          <a:latin typeface="Cambria Math"/>
                        </a:rPr>
                        <m:t>𝐿𝐼𝑅</m:t>
                      </m:r>
                      <m:r>
                        <a:rPr lang="en-US" altLang="zh-CN" sz="1800" i="1" smtClean="0">
                          <a:latin typeface="Cambria Math"/>
                        </a:rPr>
                        <m:t>_</m:t>
                      </m:r>
                      <m:r>
                        <a:rPr lang="en-US" altLang="zh-CN" sz="1800" i="1" smtClean="0">
                          <a:latin typeface="Cambria Math"/>
                        </a:rPr>
                        <m:t>𝑇h𝑟𝑒𝑠h𝑜𝑙𝑑</m:t>
                      </m:r>
                    </m:oMath>
                  </a14:m>
                  <a:r>
                    <a:rPr lang="en-US" altLang="zh-CN" sz="1800" dirty="0" smtClean="0"/>
                    <a:t> </a:t>
                  </a:r>
                  <a:endParaRPr lang="zh-CN" altLang="en-US" sz="18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162800" y="2634734"/>
                  <a:ext cx="2286000" cy="451820"/>
                </a:xfrm>
                <a:prstGeom prst="rect">
                  <a:avLst/>
                </a:prstGeom>
                <a:blipFill rotWithShape="0">
                  <a:blip r:embed="rId7"/>
                  <a:stretch>
                    <a:fillRect l="-2400" t="-8197" b="-2459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 name="TextBox 18"/>
              <p:cNvSpPr txBox="1"/>
              <p:nvPr/>
            </p:nvSpPr>
            <p:spPr>
              <a:xfrm>
                <a:off x="304800" y="4164957"/>
                <a:ext cx="8534400" cy="607026"/>
              </a:xfrm>
              <a:prstGeom prst="rect">
                <a:avLst/>
              </a:prstGeom>
              <a:noFill/>
            </p:spPr>
            <p:txBody>
              <a:bodyPr wrap="square" rtlCol="0">
                <a:spAutoFit/>
              </a:bodyPr>
              <a:lstStyle/>
              <a:p>
                <a:pPr marL="720725" lvl="1" indent="0">
                  <a:buNone/>
                </a:pPr>
                <a:r>
                  <a:rPr lang="en-US" altLang="ko-KR" sz="1600" b="1" dirty="0" smtClean="0">
                    <a:latin typeface="Times New Roman" pitchFamily="18" charset="0"/>
                    <a:cs typeface="Times New Roman" pitchFamily="18" charset="0"/>
                  </a:rPr>
                  <a:t>if</a:t>
                </a:r>
                <a:r>
                  <a:rPr lang="en-US" altLang="ko-KR" sz="1600" dirty="0" smtClean="0">
                    <a:latin typeface="Times New Roman" pitchFamily="18" charset="0"/>
                    <a:cs typeface="Times New Roman" pitchFamily="18" charset="0"/>
                  </a:rPr>
                  <a:t> </a:t>
                </a:r>
                <a14:m>
                  <m:oMath xmlns:m="http://schemas.openxmlformats.org/officeDocument/2006/math">
                    <m:sSub>
                      <m:sSubPr>
                        <m:ctrlPr>
                          <a:rPr lang="zh-CN" altLang="zh-CN" sz="1600" i="1">
                            <a:latin typeface="Cambria Math"/>
                          </a:rPr>
                        </m:ctrlPr>
                      </m:sSubPr>
                      <m:e>
                        <m:r>
                          <a:rPr lang="en-US" altLang="zh-CN" sz="1600" i="1">
                            <a:latin typeface="Cambria Math"/>
                          </a:rPr>
                          <m:t>𝐿𝐼𝑅</m:t>
                        </m:r>
                        <m:r>
                          <a:rPr lang="en-US" altLang="zh-CN" sz="1600" i="1">
                            <a:latin typeface="Cambria Math"/>
                          </a:rPr>
                          <m:t>_</m:t>
                        </m:r>
                        <m:r>
                          <a:rPr lang="en-US" altLang="zh-CN" sz="1600" i="1">
                            <a:latin typeface="Cambria Math"/>
                          </a:rPr>
                          <m:t>𝑃𝐷𝑅</m:t>
                        </m:r>
                      </m:e>
                      <m:sub>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3</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4</m:t>
                            </m:r>
                          </m:sub>
                        </m:sSub>
                        <m:r>
                          <a:rPr lang="zh-CN" altLang="zh-CN" sz="1600" i="1">
                            <a:latin typeface="Cambria Math"/>
                          </a:rPr>
                          <m:t>→</m:t>
                        </m:r>
                        <m:sSub>
                          <m:sSubPr>
                            <m:ctrlPr>
                              <a:rPr lang="zh-CN" altLang="zh-CN" sz="1600" i="1">
                                <a:latin typeface="Cambria Math"/>
                              </a:rPr>
                            </m:ctrlPr>
                          </m:sSubPr>
                          <m:e>
                            <m:r>
                              <a:rPr lang="en-US" altLang="zh-CN" sz="1600" i="1">
                                <a:latin typeface="Cambria Math"/>
                              </a:rPr>
                              <m:t>𝐴𝑃</m:t>
                            </m:r>
                          </m:e>
                          <m:sub>
                            <m:r>
                              <a:rPr lang="en-US" altLang="zh-CN" sz="1600" i="1">
                                <a:latin typeface="Cambria Math"/>
                              </a:rPr>
                              <m:t>1</m:t>
                            </m:r>
                          </m:sub>
                        </m:sSub>
                        <m:sSub>
                          <m:sSubPr>
                            <m:ctrlPr>
                              <a:rPr lang="zh-CN" altLang="zh-CN" sz="1600" i="1">
                                <a:latin typeface="Cambria Math"/>
                              </a:rPr>
                            </m:ctrlPr>
                          </m:sSubPr>
                          <m:e>
                            <m:r>
                              <a:rPr lang="en-US" altLang="zh-CN" sz="1600" i="1">
                                <a:latin typeface="Cambria Math"/>
                              </a:rPr>
                              <m:t>𝑀𝑆</m:t>
                            </m:r>
                          </m:e>
                          <m:sub>
                            <m:r>
                              <a:rPr lang="en-US" altLang="zh-CN" sz="1600" i="1">
                                <a:latin typeface="Cambria Math"/>
                              </a:rPr>
                              <m:t>2</m:t>
                            </m:r>
                          </m:sub>
                        </m:sSub>
                        <m:r>
                          <a:rPr lang="en-US" altLang="zh-CN" sz="1600" i="1">
                            <a:latin typeface="Cambria Math"/>
                          </a:rPr>
                          <m:t>,6.5</m:t>
                        </m:r>
                        <m:r>
                          <a:rPr lang="en-US" altLang="zh-CN" sz="1600" i="1">
                            <a:latin typeface="Cambria Math"/>
                          </a:rPr>
                          <m:t>𝑀𝑏𝑝𝑠</m:t>
                        </m:r>
                      </m:sub>
                    </m:sSub>
                    <m:r>
                      <a:rPr lang="en-US" altLang="zh-CN" sz="1600" b="0" i="1" smtClean="0">
                        <a:latin typeface="Cambria Math"/>
                      </a:rPr>
                      <m:t>&lt; </m:t>
                    </m:r>
                    <m:r>
                      <a:rPr lang="en-US" altLang="zh-CN" sz="1600" i="1">
                        <a:latin typeface="Cambria Math"/>
                      </a:rPr>
                      <m:t>𝐿𝐼𝑅</m:t>
                    </m:r>
                    <m:r>
                      <a:rPr lang="en-US" altLang="zh-CN" sz="1600" i="1">
                        <a:latin typeface="Cambria Math"/>
                      </a:rPr>
                      <m:t>_</m:t>
                    </m:r>
                    <m:r>
                      <a:rPr lang="en-US" altLang="zh-CN" sz="1600" i="1">
                        <a:latin typeface="Cambria Math"/>
                      </a:rPr>
                      <m:t>𝑇h𝑟𝑒𝑠h𝑜𝑙𝑑</m:t>
                    </m:r>
                  </m:oMath>
                </a14:m>
                <a:r>
                  <a:rPr lang="en-US" altLang="ko-KR" sz="1600" b="1" dirty="0" smtClean="0">
                    <a:latin typeface="Times New Roman" pitchFamily="18" charset="0"/>
                    <a:cs typeface="Times New Roman" pitchFamily="18" charset="0"/>
                  </a:rPr>
                  <a:t>: return HTI</a:t>
                </a:r>
                <a:endParaRPr lang="en-US" altLang="ko-KR" sz="1600" dirty="0" smtClean="0">
                  <a:latin typeface="Times New Roman" pitchFamily="18" charset="0"/>
                  <a:cs typeface="Times New Roman" pitchFamily="18" charset="0"/>
                </a:endParaRPr>
              </a:p>
              <a:p>
                <a:pPr algn="just"/>
                <a:endParaRPr lang="zh-CN" altLang="en-US" sz="1600" dirty="0"/>
              </a:p>
            </p:txBody>
          </p:sp>
        </mc:Choice>
        <mc:Fallback xmlns="">
          <p:sp>
            <p:nvSpPr>
              <p:cNvPr id="19" name="TextBox 18"/>
              <p:cNvSpPr txBox="1">
                <a:spLocks noRot="1" noChangeAspect="1" noMove="1" noResize="1" noEditPoints="1" noAdjustHandles="1" noChangeArrowheads="1" noChangeShapeType="1" noTextEdit="1"/>
              </p:cNvSpPr>
              <p:nvPr/>
            </p:nvSpPr>
            <p:spPr>
              <a:xfrm>
                <a:off x="304800" y="4164957"/>
                <a:ext cx="8534400" cy="607026"/>
              </a:xfrm>
              <a:prstGeom prst="rect">
                <a:avLst/>
              </a:prstGeom>
              <a:blipFill rotWithShape="0">
                <a:blip r:embed="rId8"/>
                <a:stretch>
                  <a:fillRect t="-3000"/>
                </a:stretch>
              </a:blipFill>
            </p:spPr>
            <p:txBody>
              <a:bodyPr/>
              <a:lstStyle/>
              <a:p>
                <a:r>
                  <a:rPr lang="zh-CN" altLang="en-US">
                    <a:noFill/>
                  </a:rPr>
                  <a:t> </a:t>
                </a:r>
              </a:p>
            </p:txBody>
          </p:sp>
        </mc:Fallback>
      </mc:AlternateContent>
      <p:sp>
        <p:nvSpPr>
          <p:cNvPr id="21" name="矩形 44"/>
          <p:cNvSpPr/>
          <p:nvPr/>
        </p:nvSpPr>
        <p:spPr>
          <a:xfrm>
            <a:off x="304800" y="4700835"/>
            <a:ext cx="7848600" cy="338554"/>
          </a:xfrm>
          <a:prstGeom prst="rect">
            <a:avLst/>
          </a:prstGeom>
        </p:spPr>
        <p:txBody>
          <a:bodyPr wrap="square">
            <a:spAutoFit/>
          </a:bodyPr>
          <a:lstStyle/>
          <a:p>
            <a:pPr marL="720725" lvl="1" indent="0" algn="just">
              <a:buNone/>
            </a:pPr>
            <a:r>
              <a:rPr lang="en-US" altLang="ko-KR" sz="1600" b="1" dirty="0" smtClean="0">
                <a:latin typeface="Times New Roman" pitchFamily="18" charset="0"/>
                <a:cs typeface="Times New Roman" pitchFamily="18" charset="0"/>
              </a:rPr>
              <a:t>In this case, the interference is HTI!</a:t>
            </a:r>
          </a:p>
        </p:txBody>
      </p:sp>
    </p:spTree>
    <p:custDataLst>
      <p:tags r:id="rId1"/>
    </p:custDataLst>
    <p:extLst>
      <p:ext uri="{BB962C8B-B14F-4D97-AF65-F5344CB8AC3E}">
        <p14:creationId xmlns:p14="http://schemas.microsoft.com/office/powerpoint/2010/main" val="2565992059"/>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solidFill>
                  <a:schemeClr val="bg1">
                    <a:lumMod val="95000"/>
                  </a:schemeClr>
                </a:solidFill>
                <a:latin typeface="+mj-lt"/>
              </a:rPr>
              <a:t>Introduction</a:t>
            </a:r>
          </a:p>
          <a:p>
            <a:r>
              <a:rPr lang="en-AU" dirty="0" smtClean="0">
                <a:solidFill>
                  <a:schemeClr val="bg1">
                    <a:lumMod val="95000"/>
                  </a:schemeClr>
                </a:solidFill>
                <a:latin typeface="+mj-lt"/>
              </a:rPr>
              <a:t>Related Work</a:t>
            </a:r>
          </a:p>
          <a:p>
            <a:r>
              <a:rPr lang="en-AU" dirty="0" smtClean="0">
                <a:solidFill>
                  <a:schemeClr val="bg1">
                    <a:lumMod val="95000"/>
                  </a:schemeClr>
                </a:solidFill>
                <a:latin typeface="+mj-lt"/>
              </a:rPr>
              <a:t>Problem Definition</a:t>
            </a:r>
          </a:p>
          <a:p>
            <a:r>
              <a:rPr lang="en-AU" dirty="0" smtClean="0">
                <a:solidFill>
                  <a:schemeClr val="bg1">
                    <a:lumMod val="95000"/>
                  </a:schemeClr>
                </a:solidFill>
                <a:latin typeface="+mj-lt"/>
              </a:rPr>
              <a:t>System Design</a:t>
            </a:r>
          </a:p>
          <a:p>
            <a:r>
              <a:rPr lang="en-AU" dirty="0" smtClean="0">
                <a:latin typeface="+mj-lt"/>
              </a:rPr>
              <a:t>Performance Evaluation</a:t>
            </a:r>
          </a:p>
          <a:p>
            <a:r>
              <a:rPr lang="en-AU" dirty="0" smtClean="0">
                <a:solidFill>
                  <a:schemeClr val="bg1">
                    <a:lumMod val="95000"/>
                  </a:schemeClr>
                </a:solidFill>
                <a:latin typeface="+mj-lt"/>
              </a:rPr>
              <a:t>Conclusion</a:t>
            </a:r>
          </a:p>
          <a:p>
            <a:endParaRPr lang="en-AU" dirty="0" smtClean="0">
              <a:latin typeface="+mj-lt"/>
            </a:endParaRPr>
          </a:p>
        </p:txBody>
      </p:sp>
    </p:spTree>
    <p:custDataLst>
      <p:tags r:id="rId1"/>
    </p:custDataLst>
    <p:extLst>
      <p:ext uri="{BB962C8B-B14F-4D97-AF65-F5344CB8AC3E}">
        <p14:creationId xmlns:p14="http://schemas.microsoft.com/office/powerpoint/2010/main" val="1177334924"/>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Performance Evaluation</a:t>
            </a:r>
          </a:p>
        </p:txBody>
      </p:sp>
      <p:sp>
        <p:nvSpPr>
          <p:cNvPr id="25" name="Content Placeholder 2"/>
          <p:cNvSpPr>
            <a:spLocks noGrp="1"/>
          </p:cNvSpPr>
          <p:nvPr>
            <p:ph sz="half" idx="1"/>
          </p:nvPr>
        </p:nvSpPr>
        <p:spPr>
          <a:xfrm>
            <a:off x="395536" y="1129308"/>
            <a:ext cx="8280920" cy="4311696"/>
          </a:xfrm>
        </p:spPr>
        <p:txBody>
          <a:bodyPr/>
          <a:lstStyle/>
          <a:p>
            <a:pPr indent="-285750"/>
            <a:r>
              <a:rPr lang="en-US" altLang="zh-CN" dirty="0" smtClean="0"/>
              <a:t>A simple scenario: DRDI Only</a:t>
            </a:r>
            <a:endParaRPr lang="en-US" altLang="ko-KR" dirty="0"/>
          </a:p>
          <a:p>
            <a:pPr lvl="1"/>
            <a:endParaRPr lang="en-US" altLang="ko-KR" dirty="0"/>
          </a:p>
          <a:p>
            <a:pPr lvl="1"/>
            <a:endParaRPr lang="en-AU" altLang="zh-CN" dirty="0" smtClean="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024" y="1490006"/>
            <a:ext cx="2564189" cy="2087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76200" y="7146460"/>
            <a:ext cx="8686800" cy="5184775"/>
          </a:xfrm>
        </p:spPr>
        <p:txBody>
          <a:bodyPr/>
          <a:lstStyle/>
          <a:p>
            <a:pPr algn="just"/>
            <a:r>
              <a:rPr lang="en-US" altLang="ko-KR" dirty="0" smtClean="0">
                <a:latin typeface="Times New Roman" pitchFamily="18" charset="0"/>
                <a:cs typeface="Times New Roman" pitchFamily="18" charset="0"/>
              </a:rPr>
              <a:t> Experiment in simple scenario</a:t>
            </a: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marL="377825" lvl="1" indent="0" algn="just">
              <a:buNone/>
            </a:pPr>
            <a:endParaRPr lang="en-US" altLang="ko-KR" dirty="0" smtClean="0">
              <a:latin typeface="Times New Roman" pitchFamily="18" charset="0"/>
              <a:cs typeface="Times New Roman" pitchFamily="18" charset="0"/>
            </a:endParaRPr>
          </a:p>
          <a:p>
            <a:pPr marL="0" indent="0">
              <a:buNone/>
            </a:pPr>
            <a:r>
              <a:rPr lang="en-US" altLang="ko-KR" dirty="0" smtClean="0">
                <a:latin typeface="Times New Roman" pitchFamily="18" charset="0"/>
                <a:cs typeface="Times New Roman" pitchFamily="18" charset="0"/>
              </a:rPr>
              <a:t>    </a:t>
            </a:r>
            <a:endParaRPr lang="ko-KR" altLang="en-US" dirty="0" smtClean="0">
              <a:latin typeface="Times New Roman" pitchFamily="18" charset="0"/>
              <a:cs typeface="Times New Roman" pitchFamily="18" charset="0"/>
            </a:endParaRPr>
          </a:p>
        </p:txBody>
      </p:sp>
      <p:grpSp>
        <p:nvGrpSpPr>
          <p:cNvPr id="8" name="组合 10"/>
          <p:cNvGrpSpPr/>
          <p:nvPr/>
        </p:nvGrpSpPr>
        <p:grpSpPr>
          <a:xfrm>
            <a:off x="5071300" y="1450439"/>
            <a:ext cx="4272979" cy="830997"/>
            <a:chOff x="4758638" y="1880318"/>
            <a:chExt cx="4441121" cy="830997"/>
          </a:xfrm>
        </p:grpSpPr>
        <p:sp>
          <p:nvSpPr>
            <p:cNvPr id="9" name="右箭头 17"/>
            <p:cNvSpPr/>
            <p:nvPr/>
          </p:nvSpPr>
          <p:spPr bwMode="auto">
            <a:xfrm flipH="1">
              <a:off x="4758638" y="2137878"/>
              <a:ext cx="970663" cy="313111"/>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0" name="TextBox 9"/>
            <p:cNvSpPr txBox="1"/>
            <p:nvPr/>
          </p:nvSpPr>
          <p:spPr>
            <a:xfrm>
              <a:off x="5715256" y="1880318"/>
              <a:ext cx="3484503" cy="830997"/>
            </a:xfrm>
            <a:prstGeom prst="rect">
              <a:avLst/>
            </a:prstGeom>
            <a:noFill/>
          </p:spPr>
          <p:txBody>
            <a:bodyPr wrap="square" rtlCol="0">
              <a:spAutoFit/>
            </a:bodyPr>
            <a:lstStyle/>
            <a:p>
              <a:r>
                <a:rPr lang="en-US" altLang="zh-CN" sz="1600" dirty="0" smtClean="0">
                  <a:cs typeface="Arial" panose="020B0604020202020204" pitchFamily="34" charset="0"/>
                </a:rPr>
                <a:t>The controller runs a centralized scheduling algorithm, called Centaur [5].</a:t>
              </a:r>
              <a:endParaRPr lang="zh-CN" altLang="en-US" sz="1600" dirty="0">
                <a:cs typeface="Arial" panose="020B0604020202020204" pitchFamily="34" charset="0"/>
              </a:endParaRPr>
            </a:p>
          </p:txBody>
        </p:sp>
      </p:grpSp>
      <p:grpSp>
        <p:nvGrpSpPr>
          <p:cNvPr id="11" name="组合 11"/>
          <p:cNvGrpSpPr/>
          <p:nvPr/>
        </p:nvGrpSpPr>
        <p:grpSpPr>
          <a:xfrm>
            <a:off x="180383" y="1666463"/>
            <a:ext cx="4272979" cy="830997"/>
            <a:chOff x="180383" y="1533141"/>
            <a:chExt cx="4272979" cy="830997"/>
          </a:xfrm>
        </p:grpSpPr>
        <p:sp>
          <p:nvSpPr>
            <p:cNvPr id="12" name="右箭头 2"/>
            <p:cNvSpPr/>
            <p:nvPr/>
          </p:nvSpPr>
          <p:spPr bwMode="auto">
            <a:xfrm>
              <a:off x="3649928" y="1568792"/>
              <a:ext cx="803434" cy="310343"/>
            </a:xfrm>
            <a:prstGeom prst="rightArrow">
              <a:avLst/>
            </a:prstGeom>
            <a:solidFill>
              <a:srgbClr val="00B0F0"/>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2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13" name="TextBox 12"/>
            <p:cNvSpPr txBox="1"/>
            <p:nvPr/>
          </p:nvSpPr>
          <p:spPr>
            <a:xfrm>
              <a:off x="180383" y="1533141"/>
              <a:ext cx="3352579" cy="830997"/>
            </a:xfrm>
            <a:prstGeom prst="rect">
              <a:avLst/>
            </a:prstGeom>
            <a:noFill/>
          </p:spPr>
          <p:txBody>
            <a:bodyPr wrap="square" rtlCol="0">
              <a:spAutoFit/>
            </a:bodyPr>
            <a:lstStyle/>
            <a:p>
              <a:r>
                <a:rPr lang="en-US" altLang="zh-CN" sz="1600" dirty="0" smtClean="0">
                  <a:cs typeface="Arial" panose="020B0604020202020204" pitchFamily="34" charset="0"/>
                </a:rPr>
                <a:t>We use both AMONET and PIE to create a Conflict Graph, and use it as input of Centaur.</a:t>
              </a:r>
              <a:endParaRPr lang="zh-CN" altLang="en-US" sz="1600" dirty="0">
                <a:cs typeface="Arial" panose="020B0604020202020204" pitchFamily="34" charset="0"/>
              </a:endParaRPr>
            </a:p>
          </p:txBody>
        </p:sp>
      </p:grpSp>
      <p:grpSp>
        <p:nvGrpSpPr>
          <p:cNvPr id="14" name="组合 1"/>
          <p:cNvGrpSpPr/>
          <p:nvPr/>
        </p:nvGrpSpPr>
        <p:grpSpPr>
          <a:xfrm>
            <a:off x="2267744" y="3994146"/>
            <a:ext cx="4305300" cy="1599658"/>
            <a:chOff x="2324100" y="5165802"/>
            <a:chExt cx="4305300" cy="1599658"/>
          </a:xfrm>
        </p:grpSpPr>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5181600"/>
              <a:ext cx="4305300" cy="158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5"/>
            <p:cNvSpPr/>
            <p:nvPr/>
          </p:nvSpPr>
          <p:spPr>
            <a:xfrm>
              <a:off x="3162429" y="5165802"/>
              <a:ext cx="1493261" cy="325125"/>
            </a:xfrm>
            <a:prstGeom prst="rect">
              <a:avLst/>
            </a:prstGeom>
            <a:noFill/>
            <a:effectLst/>
          </p:spPr>
          <p:txBody>
            <a:bodyPr wrap="none" lIns="91440" tIns="45720" rIns="91440" bIns="45720">
              <a:spAutoFit/>
            </a:bodyPr>
            <a:lstStyle/>
            <a:p>
              <a:pPr algn="ctr"/>
              <a:r>
                <a:rPr lang="en-US" altLang="zh-CN"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Conflict Graph</a:t>
              </a:r>
              <a:endParaRPr lang="zh-CN" alt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grpSp>
      <p:grpSp>
        <p:nvGrpSpPr>
          <p:cNvPr id="17" name="组合 16"/>
          <p:cNvGrpSpPr/>
          <p:nvPr/>
        </p:nvGrpSpPr>
        <p:grpSpPr>
          <a:xfrm>
            <a:off x="0" y="3721596"/>
            <a:ext cx="5444120" cy="1465111"/>
            <a:chOff x="42280" y="4859489"/>
            <a:chExt cx="5444120" cy="1465111"/>
          </a:xfrm>
        </p:grpSpPr>
        <p:cxnSp>
          <p:nvCxnSpPr>
            <p:cNvPr id="18" name="直接箭头连接符 4"/>
            <p:cNvCxnSpPr/>
            <p:nvPr/>
          </p:nvCxnSpPr>
          <p:spPr bwMode="auto">
            <a:xfrm>
              <a:off x="3733800" y="5943600"/>
              <a:ext cx="457200" cy="0"/>
            </a:xfrm>
            <a:prstGeom prst="straightConnector1">
              <a:avLst/>
            </a:prstGeom>
            <a:solidFill>
              <a:schemeClr val="tx1"/>
            </a:solidFill>
            <a:ln w="28575" cap="flat" cmpd="sng" algn="ctr">
              <a:solidFill>
                <a:srgbClr val="FF0000"/>
              </a:solidFill>
              <a:prstDash val="sysDot"/>
              <a:round/>
              <a:headEnd type="none" w="med" len="med"/>
              <a:tailEnd type="triangle" w="med" len="med"/>
            </a:ln>
            <a:effectLst/>
          </p:spPr>
        </p:cxnSp>
        <p:grpSp>
          <p:nvGrpSpPr>
            <p:cNvPr id="19" name="组合 25"/>
            <p:cNvGrpSpPr/>
            <p:nvPr/>
          </p:nvGrpSpPr>
          <p:grpSpPr>
            <a:xfrm>
              <a:off x="42280" y="4859489"/>
              <a:ext cx="5444120" cy="1465111"/>
              <a:chOff x="42280" y="4859489"/>
              <a:chExt cx="5444120" cy="1465111"/>
            </a:xfrm>
          </p:grpSpPr>
          <p:sp>
            <p:nvSpPr>
              <p:cNvPr id="20" name="矩形 26"/>
              <p:cNvSpPr/>
              <p:nvPr/>
            </p:nvSpPr>
            <p:spPr bwMode="auto">
              <a:xfrm>
                <a:off x="2286000" y="5562600"/>
                <a:ext cx="3200400" cy="762000"/>
              </a:xfrm>
              <a:prstGeom prst="rect">
                <a:avLst/>
              </a:prstGeom>
              <a:noFill/>
              <a:ln w="1905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Book Antiqua" pitchFamily="18" charset="0"/>
                  <a:ea typeface="굴림체" pitchFamily="49" charset="-127"/>
                </a:endParaRPr>
              </a:p>
            </p:txBody>
          </p:sp>
          <p:sp>
            <p:nvSpPr>
              <p:cNvPr id="21" name="TextBox 20"/>
              <p:cNvSpPr txBox="1"/>
              <p:nvPr/>
            </p:nvSpPr>
            <p:spPr>
              <a:xfrm>
                <a:off x="42280" y="4859489"/>
                <a:ext cx="3200400" cy="830997"/>
              </a:xfrm>
              <a:prstGeom prst="rect">
                <a:avLst/>
              </a:prstGeom>
              <a:noFill/>
            </p:spPr>
            <p:txBody>
              <a:bodyPr wrap="square" rtlCol="0">
                <a:spAutoFit/>
              </a:bodyPr>
              <a:lstStyle/>
              <a:p>
                <a:r>
                  <a:rPr lang="en-US" altLang="zh-CN" sz="1600" smtClean="0">
                    <a:cs typeface="Arial" panose="020B0604020202020204" pitchFamily="34" charset="0"/>
                  </a:rPr>
                  <a:t>In the case </a:t>
                </a:r>
                <a:r>
                  <a:rPr lang="en-US" altLang="zh-CN" sz="1600" dirty="0" smtClean="0">
                    <a:cs typeface="Arial" panose="020B0604020202020204" pitchFamily="34" charset="0"/>
                  </a:rPr>
                  <a:t>of AMONET: we detect the DRDI, so the CG will be:</a:t>
                </a:r>
                <a:endParaRPr lang="zh-CN" altLang="en-US" sz="1600" dirty="0">
                  <a:cs typeface="Arial" panose="020B0604020202020204" pitchFamily="34" charset="0"/>
                </a:endParaRPr>
              </a:p>
            </p:txBody>
          </p:sp>
        </p:grpSp>
      </p:grpSp>
      <p:sp>
        <p:nvSpPr>
          <p:cNvPr id="22" name="TextBox 21"/>
          <p:cNvSpPr txBox="1"/>
          <p:nvPr/>
        </p:nvSpPr>
        <p:spPr>
          <a:xfrm>
            <a:off x="6296875" y="3800925"/>
            <a:ext cx="2879190" cy="830997"/>
          </a:xfrm>
          <a:prstGeom prst="rect">
            <a:avLst/>
          </a:prstGeom>
          <a:noFill/>
        </p:spPr>
        <p:txBody>
          <a:bodyPr wrap="square" rtlCol="0">
            <a:spAutoFit/>
          </a:bodyPr>
          <a:lstStyle/>
          <a:p>
            <a:r>
              <a:rPr lang="en-US" altLang="zh-CN" sz="1600" dirty="0" smtClean="0">
                <a:cs typeface="Arial" panose="020B0604020202020204" pitchFamily="34" charset="0"/>
              </a:rPr>
              <a:t>We will show the throughput of the each wireless links, and the aggregate throughput.</a:t>
            </a:r>
            <a:endParaRPr lang="zh-CN" altLang="en-US" sz="1600" dirty="0">
              <a:cs typeface="Arial" panose="020B0604020202020204" pitchFamily="34" charset="0"/>
            </a:endParaRPr>
          </a:p>
        </p:txBody>
      </p:sp>
      <p:sp>
        <p:nvSpPr>
          <p:cNvPr id="23" name="TextBox 14"/>
          <p:cNvSpPr txBox="1"/>
          <p:nvPr/>
        </p:nvSpPr>
        <p:spPr>
          <a:xfrm>
            <a:off x="26910" y="3799896"/>
            <a:ext cx="3200400" cy="58477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굴림" pitchFamily="34" charset="-127"/>
                <a:cs typeface="+mn-cs"/>
              </a:defRPr>
            </a:lvl1pPr>
            <a:lvl2pPr marL="457200" algn="l" rtl="0" fontAlgn="base">
              <a:spcBef>
                <a:spcPct val="0"/>
              </a:spcBef>
              <a:spcAft>
                <a:spcPct val="0"/>
              </a:spcAft>
              <a:defRPr kern="1200">
                <a:solidFill>
                  <a:schemeClr val="tx1"/>
                </a:solidFill>
                <a:latin typeface="Arial" pitchFamily="34" charset="0"/>
                <a:ea typeface="굴림" pitchFamily="34" charset="-127"/>
                <a:cs typeface="+mn-cs"/>
              </a:defRPr>
            </a:lvl2pPr>
            <a:lvl3pPr marL="914400" algn="l" rtl="0" fontAlgn="base">
              <a:spcBef>
                <a:spcPct val="0"/>
              </a:spcBef>
              <a:spcAft>
                <a:spcPct val="0"/>
              </a:spcAft>
              <a:defRPr kern="1200">
                <a:solidFill>
                  <a:schemeClr val="tx1"/>
                </a:solidFill>
                <a:latin typeface="Arial" pitchFamily="34" charset="0"/>
                <a:ea typeface="굴림" pitchFamily="34" charset="-127"/>
                <a:cs typeface="+mn-cs"/>
              </a:defRPr>
            </a:lvl3pPr>
            <a:lvl4pPr marL="1371600" algn="l" rtl="0" fontAlgn="base">
              <a:spcBef>
                <a:spcPct val="0"/>
              </a:spcBef>
              <a:spcAft>
                <a:spcPct val="0"/>
              </a:spcAft>
              <a:defRPr kern="1200">
                <a:solidFill>
                  <a:schemeClr val="tx1"/>
                </a:solidFill>
                <a:latin typeface="Arial" pitchFamily="34" charset="0"/>
                <a:ea typeface="굴림" pitchFamily="34" charset="-127"/>
                <a:cs typeface="+mn-cs"/>
              </a:defRPr>
            </a:lvl4pPr>
            <a:lvl5pPr marL="1828800" algn="l" rtl="0" fontAlgn="base">
              <a:spcBef>
                <a:spcPct val="0"/>
              </a:spcBef>
              <a:spcAft>
                <a:spcPct val="0"/>
              </a:spcAft>
              <a:defRPr kern="1200">
                <a:solidFill>
                  <a:schemeClr val="tx1"/>
                </a:solidFill>
                <a:latin typeface="Arial" pitchFamily="34" charset="0"/>
                <a:ea typeface="굴림" pitchFamily="34" charset="-127"/>
                <a:cs typeface="+mn-cs"/>
              </a:defRPr>
            </a:lvl5pPr>
            <a:lvl6pPr marL="2286000" algn="l" defTabSz="914400" rtl="0" eaLnBrk="1" latinLnBrk="0" hangingPunct="1">
              <a:defRPr kern="1200">
                <a:solidFill>
                  <a:schemeClr val="tx1"/>
                </a:solidFill>
                <a:latin typeface="Arial" pitchFamily="34" charset="0"/>
                <a:ea typeface="굴림" pitchFamily="34" charset="-127"/>
                <a:cs typeface="+mn-cs"/>
              </a:defRPr>
            </a:lvl6pPr>
            <a:lvl7pPr marL="2743200" algn="l" defTabSz="914400" rtl="0" eaLnBrk="1" latinLnBrk="0" hangingPunct="1">
              <a:defRPr kern="1200">
                <a:solidFill>
                  <a:schemeClr val="tx1"/>
                </a:solidFill>
                <a:latin typeface="Arial" pitchFamily="34" charset="0"/>
                <a:ea typeface="굴림" pitchFamily="34" charset="-127"/>
                <a:cs typeface="+mn-cs"/>
              </a:defRPr>
            </a:lvl7pPr>
            <a:lvl8pPr marL="3200400" algn="l" defTabSz="914400" rtl="0" eaLnBrk="1" latinLnBrk="0" hangingPunct="1">
              <a:defRPr kern="1200">
                <a:solidFill>
                  <a:schemeClr val="tx1"/>
                </a:solidFill>
                <a:latin typeface="Arial" pitchFamily="34" charset="0"/>
                <a:ea typeface="굴림" pitchFamily="34" charset="-127"/>
                <a:cs typeface="+mn-cs"/>
              </a:defRPr>
            </a:lvl8pPr>
            <a:lvl9pPr marL="3657600" algn="l" defTabSz="914400" rtl="0" eaLnBrk="1" latinLnBrk="0" hangingPunct="1">
              <a:defRPr kern="1200">
                <a:solidFill>
                  <a:schemeClr val="tx1"/>
                </a:solidFill>
                <a:latin typeface="Arial" pitchFamily="34" charset="0"/>
                <a:ea typeface="굴림" pitchFamily="34" charset="-127"/>
                <a:cs typeface="+mn-cs"/>
              </a:defRPr>
            </a:lvl9pPr>
          </a:lstStyle>
          <a:p>
            <a:r>
              <a:rPr lang="en-US" altLang="zh-CN" sz="1600" smtClean="0">
                <a:cs typeface="Arial" panose="020B0604020202020204" pitchFamily="34" charset="0"/>
              </a:rPr>
              <a:t>In the case </a:t>
            </a:r>
            <a:r>
              <a:rPr lang="en-US" altLang="zh-CN" sz="1600" dirty="0" smtClean="0">
                <a:cs typeface="Arial" panose="020B0604020202020204" pitchFamily="34" charset="0"/>
              </a:rPr>
              <a:t>of PIE: it can’t detect </a:t>
            </a:r>
            <a:r>
              <a:rPr lang="en-US" altLang="zh-CN" sz="1600" smtClean="0">
                <a:cs typeface="Arial" panose="020B0604020202020204" pitchFamily="34" charset="0"/>
              </a:rPr>
              <a:t>the </a:t>
            </a:r>
            <a:r>
              <a:rPr lang="en-US" altLang="zh-CN" sz="1600" smtClean="0">
                <a:cs typeface="Arial" panose="020B0604020202020204" pitchFamily="34" charset="0"/>
              </a:rPr>
              <a:t>DRDI, </a:t>
            </a:r>
            <a:r>
              <a:rPr lang="en-US" altLang="zh-CN" sz="1600" dirty="0" smtClean="0">
                <a:cs typeface="Arial" panose="020B0604020202020204" pitchFamily="34" charset="0"/>
              </a:rPr>
              <a:t>the CG will be:</a:t>
            </a:r>
            <a:endParaRPr lang="zh-CN" altLang="en-US" sz="1600" dirty="0">
              <a:cs typeface="Arial" panose="020B0604020202020204" pitchFamily="34" charset="0"/>
            </a:endParaRPr>
          </a:p>
        </p:txBody>
      </p:sp>
    </p:spTree>
    <p:custDataLst>
      <p:tags r:id="rId1"/>
    </p:custDataLst>
    <p:extLst>
      <p:ext uri="{BB962C8B-B14F-4D97-AF65-F5344CB8AC3E}">
        <p14:creationId xmlns:p14="http://schemas.microsoft.com/office/powerpoint/2010/main" val="3441003304"/>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Performance Evaluation (cont.)</a:t>
            </a:r>
          </a:p>
        </p:txBody>
      </p:sp>
      <p:sp>
        <p:nvSpPr>
          <p:cNvPr id="25" name="Content Placeholder 2"/>
          <p:cNvSpPr>
            <a:spLocks noGrp="1"/>
          </p:cNvSpPr>
          <p:nvPr>
            <p:ph sz="half" idx="1"/>
          </p:nvPr>
        </p:nvSpPr>
        <p:spPr>
          <a:xfrm>
            <a:off x="395536" y="1129308"/>
            <a:ext cx="8280920" cy="4311696"/>
          </a:xfrm>
        </p:spPr>
        <p:txBody>
          <a:bodyPr/>
          <a:lstStyle/>
          <a:p>
            <a:pPr indent="-285750"/>
            <a:r>
              <a:rPr lang="en-US" altLang="zh-CN" dirty="0" smtClean="0"/>
              <a:t>Experiment results:</a:t>
            </a:r>
            <a:endParaRPr lang="en-US" altLang="ko-KR" dirty="0"/>
          </a:p>
          <a:p>
            <a:pPr lvl="1"/>
            <a:endParaRPr lang="en-US" altLang="ko-KR" dirty="0"/>
          </a:p>
          <a:p>
            <a:pPr lvl="1"/>
            <a:endParaRPr lang="en-AU" altLang="zh-CN" dirty="0" smtClean="0"/>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1588256"/>
            <a:ext cx="2885239" cy="2348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a:spLocks noGrp="1"/>
          </p:cNvSpPr>
          <p:nvPr>
            <p:ph idx="1"/>
          </p:nvPr>
        </p:nvSpPr>
        <p:spPr>
          <a:xfrm>
            <a:off x="-76200" y="7146460"/>
            <a:ext cx="8686800" cy="5184775"/>
          </a:xfrm>
        </p:spPr>
        <p:txBody>
          <a:bodyPr/>
          <a:lstStyle/>
          <a:p>
            <a:pPr algn="just"/>
            <a:r>
              <a:rPr lang="en-US" altLang="ko-KR" dirty="0" smtClean="0">
                <a:latin typeface="Times New Roman" pitchFamily="18" charset="0"/>
                <a:cs typeface="Times New Roman" pitchFamily="18" charset="0"/>
              </a:rPr>
              <a:t> Experiment in simple scenario</a:t>
            </a: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marL="377825" lvl="1" indent="0" algn="just">
              <a:buNone/>
            </a:pPr>
            <a:endParaRPr lang="en-US" altLang="ko-KR" dirty="0" smtClean="0">
              <a:latin typeface="Times New Roman" pitchFamily="18" charset="0"/>
              <a:cs typeface="Times New Roman" pitchFamily="18" charset="0"/>
            </a:endParaRPr>
          </a:p>
          <a:p>
            <a:pPr marL="0" indent="0">
              <a:buNone/>
            </a:pPr>
            <a:r>
              <a:rPr lang="en-US" altLang="ko-KR" dirty="0" smtClean="0">
                <a:latin typeface="Times New Roman" pitchFamily="18" charset="0"/>
                <a:cs typeface="Times New Roman" pitchFamily="18" charset="0"/>
              </a:rPr>
              <a:t>    </a:t>
            </a:r>
            <a:endParaRPr lang="ko-KR" altLang="en-US" dirty="0" smtClean="0">
              <a:latin typeface="Times New Roman" pitchFamily="18" charset="0"/>
              <a:cs typeface="Times New Roman" pitchFamily="18" charset="0"/>
            </a:endParaRPr>
          </a:p>
        </p:txBody>
      </p:sp>
      <p:pic>
        <p:nvPicPr>
          <p:cNvPr id="2" name="Picture 1"/>
          <p:cNvPicPr>
            <a:picLocks noChangeAspect="1"/>
          </p:cNvPicPr>
          <p:nvPr/>
        </p:nvPicPr>
        <p:blipFill>
          <a:blip r:embed="rId5"/>
          <a:stretch>
            <a:fillRect/>
          </a:stretch>
        </p:blipFill>
        <p:spPr>
          <a:xfrm>
            <a:off x="3021891" y="1489348"/>
            <a:ext cx="3028210" cy="3112639"/>
          </a:xfrm>
          <a:prstGeom prst="rect">
            <a:avLst/>
          </a:prstGeom>
        </p:spPr>
      </p:pic>
      <p:sp>
        <p:nvSpPr>
          <p:cNvPr id="5" name="TextBox 4"/>
          <p:cNvSpPr txBox="1"/>
          <p:nvPr/>
        </p:nvSpPr>
        <p:spPr>
          <a:xfrm>
            <a:off x="683568" y="1921396"/>
            <a:ext cx="2338323" cy="93610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endParaRPr kumimoji="0" lang="zh-CN" altLang="en-US" sz="1150" b="1" i="0" u="none" strike="noStrike" kern="1200" cap="none" spc="0" normalizeH="0" baseline="0" noProof="0" dirty="0" smtClean="0">
              <a:ln>
                <a:noFill/>
              </a:ln>
              <a:solidFill>
                <a:schemeClr val="tx1"/>
              </a:solidFill>
              <a:effectLst/>
              <a:uLnTx/>
              <a:uFillTx/>
              <a:latin typeface="Sommet bold"/>
              <a:ea typeface="+mn-ea"/>
              <a:cs typeface="+mn-cs"/>
            </a:endParaRPr>
          </a:p>
        </p:txBody>
      </p:sp>
      <p:sp>
        <p:nvSpPr>
          <p:cNvPr id="32" name="TextBox 31"/>
          <p:cNvSpPr txBox="1"/>
          <p:nvPr/>
        </p:nvSpPr>
        <p:spPr>
          <a:xfrm>
            <a:off x="395536" y="1777380"/>
            <a:ext cx="2626356" cy="33855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lang="en-US" altLang="zh-CN" sz="1600" noProof="0" dirty="0" smtClean="0">
                <a:ea typeface="+mn-ea"/>
                <a:cs typeface="Arial" panose="020B0604020202020204" pitchFamily="34" charset="0"/>
              </a:rPr>
              <a:t>	</a:t>
            </a:r>
            <a:endParaRPr kumimoji="0" lang="zh-CN" altLang="en-US" sz="1600" i="0" u="none" strike="noStrike" kern="1200" cap="none" spc="0" normalizeH="0" baseline="0" noProof="0" dirty="0" smtClean="0">
              <a:ln>
                <a:noFill/>
              </a:ln>
              <a:solidFill>
                <a:schemeClr val="tx1"/>
              </a:solidFill>
              <a:effectLst/>
              <a:uLnTx/>
              <a:uFillTx/>
              <a:ea typeface="+mn-ea"/>
              <a:cs typeface="Arial" panose="020B0604020202020204" pitchFamily="34" charset="0"/>
            </a:endParaRPr>
          </a:p>
        </p:txBody>
      </p:sp>
      <p:grpSp>
        <p:nvGrpSpPr>
          <p:cNvPr id="43" name="Group 42"/>
          <p:cNvGrpSpPr/>
          <p:nvPr/>
        </p:nvGrpSpPr>
        <p:grpSpPr>
          <a:xfrm>
            <a:off x="30577" y="1707066"/>
            <a:ext cx="5898118" cy="2622248"/>
            <a:chOff x="30577" y="1707066"/>
            <a:chExt cx="5898118" cy="2622248"/>
          </a:xfrm>
        </p:grpSpPr>
        <p:sp>
          <p:nvSpPr>
            <p:cNvPr id="33" name="TextBox 32"/>
            <p:cNvSpPr txBox="1"/>
            <p:nvPr/>
          </p:nvSpPr>
          <p:spPr>
            <a:xfrm>
              <a:off x="30577" y="1707066"/>
              <a:ext cx="3101263" cy="1175706"/>
            </a:xfrm>
            <a:prstGeom prst="rect">
              <a:avLst/>
            </a:prstGeom>
          </p:spPr>
          <p:txBody>
            <a:bodyPr wrap="square" rtlCol="0">
              <a:spAutoFit/>
            </a:bodyPr>
            <a:lstStyle/>
            <a:p>
              <a:pPr marL="342900" indent="-342900" fontAlgn="auto">
                <a:spcBef>
                  <a:spcPct val="20000"/>
                </a:spcBef>
                <a:spcAft>
                  <a:spcPts val="0"/>
                </a:spcAft>
              </a:pPr>
              <a:r>
                <a:rPr lang="en-US" altLang="zh-CN" sz="1400" smtClean="0">
                  <a:cs typeface="Arial" panose="020B0604020202020204" pitchFamily="34" charset="0"/>
                </a:rPr>
                <a:t>In PIE and DCF, DRDI </a:t>
              </a:r>
              <a:r>
                <a:rPr lang="en-US" altLang="zh-CN" sz="1400" dirty="0" smtClean="0">
                  <a:cs typeface="Arial" panose="020B0604020202020204" pitchFamily="34" charset="0"/>
                </a:rPr>
                <a:t>interference on MS2 will cause throughput degradation on all the contention links.</a:t>
              </a:r>
              <a:endParaRPr lang="en-US" altLang="zh-CN" sz="1400" dirty="0">
                <a:cs typeface="Arial" panose="020B0604020202020204" pitchFamily="34" charset="0"/>
              </a:endParaRPr>
            </a:p>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endParaRPr kumimoji="0" lang="zh-CN" altLang="en-US" sz="1200" b="1" i="0" u="none" strike="noStrike" kern="1200" cap="none" normalizeH="0" baseline="0" noProof="0" dirty="0" smtClean="0">
                <a:ln>
                  <a:noFill/>
                </a:ln>
                <a:solidFill>
                  <a:schemeClr val="tx1"/>
                </a:solidFill>
                <a:effectLst/>
                <a:uLnTx/>
                <a:uFillTx/>
                <a:latin typeface="Sommet bold"/>
                <a:ea typeface="+mn-ea"/>
              </a:endParaRPr>
            </a:p>
          </p:txBody>
        </p:sp>
        <p:grpSp>
          <p:nvGrpSpPr>
            <p:cNvPr id="42" name="Group 41"/>
            <p:cNvGrpSpPr/>
            <p:nvPr/>
          </p:nvGrpSpPr>
          <p:grpSpPr>
            <a:xfrm>
              <a:off x="2211507" y="2328402"/>
              <a:ext cx="3717188" cy="2000912"/>
              <a:chOff x="2211507" y="2328402"/>
              <a:chExt cx="3717188" cy="2000912"/>
            </a:xfrm>
          </p:grpSpPr>
          <p:grpSp>
            <p:nvGrpSpPr>
              <p:cNvPr id="4" name="Group 3"/>
              <p:cNvGrpSpPr/>
              <p:nvPr/>
            </p:nvGrpSpPr>
            <p:grpSpPr>
              <a:xfrm>
                <a:off x="3543997" y="2488625"/>
                <a:ext cx="2384698" cy="1840689"/>
                <a:chOff x="3543997" y="2488625"/>
                <a:chExt cx="2384698" cy="1840689"/>
              </a:xfrm>
            </p:grpSpPr>
            <p:sp>
              <p:nvSpPr>
                <p:cNvPr id="3" name="Rectangle 2"/>
                <p:cNvSpPr/>
                <p:nvPr/>
              </p:nvSpPr>
              <p:spPr>
                <a:xfrm>
                  <a:off x="3563888" y="2488625"/>
                  <a:ext cx="360040"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23"/>
                <p:cNvSpPr/>
                <p:nvPr/>
              </p:nvSpPr>
              <p:spPr>
                <a:xfrm>
                  <a:off x="4580586" y="2488625"/>
                  <a:ext cx="360040"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Rectangle 25"/>
                <p:cNvSpPr/>
                <p:nvPr/>
              </p:nvSpPr>
              <p:spPr>
                <a:xfrm>
                  <a:off x="5104684" y="2488625"/>
                  <a:ext cx="331411"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26"/>
                <p:cNvSpPr/>
                <p:nvPr/>
              </p:nvSpPr>
              <p:spPr>
                <a:xfrm>
                  <a:off x="5597284" y="2490049"/>
                  <a:ext cx="331411"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7"/>
                <p:cNvSpPr/>
                <p:nvPr/>
              </p:nvSpPr>
              <p:spPr>
                <a:xfrm>
                  <a:off x="3543997" y="3959015"/>
                  <a:ext cx="360040"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28"/>
                <p:cNvSpPr/>
                <p:nvPr/>
              </p:nvSpPr>
              <p:spPr>
                <a:xfrm>
                  <a:off x="4560695" y="3959015"/>
                  <a:ext cx="360040"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Rectangle 29"/>
                <p:cNvSpPr/>
                <p:nvPr/>
              </p:nvSpPr>
              <p:spPr>
                <a:xfrm>
                  <a:off x="5084793" y="3959015"/>
                  <a:ext cx="331411"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30"/>
                <p:cNvSpPr/>
                <p:nvPr/>
              </p:nvSpPr>
              <p:spPr>
                <a:xfrm>
                  <a:off x="5577393" y="3960439"/>
                  <a:ext cx="331411" cy="368875"/>
                </a:xfrm>
                <a:prstGeom prst="rect">
                  <a:avLst/>
                </a:prstGeom>
                <a:noFill/>
                <a:ln w="3810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5" name="Straight Arrow Connector 34"/>
              <p:cNvCxnSpPr/>
              <p:nvPr/>
            </p:nvCxnSpPr>
            <p:spPr>
              <a:xfrm>
                <a:off x="2211508" y="2333652"/>
                <a:ext cx="1292944" cy="309754"/>
              </a:xfrm>
              <a:prstGeom prst="straightConnector1">
                <a:avLst/>
              </a:prstGeom>
              <a:ln w="38100">
                <a:solidFill>
                  <a:srgbClr val="C0504D"/>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211507" y="2328402"/>
                <a:ext cx="1512046" cy="1585778"/>
              </a:xfrm>
              <a:prstGeom prst="straightConnector1">
                <a:avLst/>
              </a:prstGeom>
              <a:ln w="38100">
                <a:solidFill>
                  <a:srgbClr val="C0504D"/>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291" name="Group 12290"/>
          <p:cNvGrpSpPr/>
          <p:nvPr/>
        </p:nvGrpSpPr>
        <p:grpSpPr>
          <a:xfrm>
            <a:off x="48899" y="2194263"/>
            <a:ext cx="5879427" cy="3152543"/>
            <a:chOff x="48899" y="2194263"/>
            <a:chExt cx="5879427" cy="3152543"/>
          </a:xfrm>
        </p:grpSpPr>
        <p:grpSp>
          <p:nvGrpSpPr>
            <p:cNvPr id="44" name="Group 43"/>
            <p:cNvGrpSpPr/>
            <p:nvPr/>
          </p:nvGrpSpPr>
          <p:grpSpPr>
            <a:xfrm>
              <a:off x="3363513" y="2194263"/>
              <a:ext cx="2564813" cy="2176319"/>
              <a:chOff x="3363513" y="2194263"/>
              <a:chExt cx="2564813" cy="2176319"/>
            </a:xfrm>
          </p:grpSpPr>
          <p:sp>
            <p:nvSpPr>
              <p:cNvPr id="45" name="Rectangle 44"/>
              <p:cNvSpPr/>
              <p:nvPr/>
            </p:nvSpPr>
            <p:spPr>
              <a:xfrm>
                <a:off x="3363513" y="2196405"/>
                <a:ext cx="540524"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Rectangle 45"/>
              <p:cNvSpPr/>
              <p:nvPr/>
            </p:nvSpPr>
            <p:spPr>
              <a:xfrm>
                <a:off x="4453465" y="2194263"/>
                <a:ext cx="461332"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Rectangle 46"/>
              <p:cNvSpPr/>
              <p:nvPr/>
            </p:nvSpPr>
            <p:spPr>
              <a:xfrm>
                <a:off x="4970715" y="2196405"/>
                <a:ext cx="473619"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p:cNvSpPr/>
              <p:nvPr/>
            </p:nvSpPr>
            <p:spPr>
              <a:xfrm>
                <a:off x="5483409" y="2194263"/>
                <a:ext cx="444917"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8"/>
              <p:cNvSpPr/>
              <p:nvPr/>
            </p:nvSpPr>
            <p:spPr>
              <a:xfrm>
                <a:off x="3377152" y="3709487"/>
                <a:ext cx="511235"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49"/>
              <p:cNvSpPr/>
              <p:nvPr/>
            </p:nvSpPr>
            <p:spPr>
              <a:xfrm>
                <a:off x="4419397" y="3707345"/>
                <a:ext cx="500287"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p:cNvSpPr/>
              <p:nvPr/>
            </p:nvSpPr>
            <p:spPr>
              <a:xfrm>
                <a:off x="4955066" y="3709487"/>
                <a:ext cx="481029" cy="661095"/>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51"/>
              <p:cNvSpPr/>
              <p:nvPr/>
            </p:nvSpPr>
            <p:spPr>
              <a:xfrm>
                <a:off x="5467760" y="3707345"/>
                <a:ext cx="441044" cy="661095"/>
              </a:xfrm>
              <a:prstGeom prst="rect">
                <a:avLst/>
              </a:pr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5" name="TextBox 54"/>
            <p:cNvSpPr txBox="1"/>
            <p:nvPr/>
          </p:nvSpPr>
          <p:spPr>
            <a:xfrm>
              <a:off x="48899" y="4601987"/>
              <a:ext cx="3499581" cy="744819"/>
            </a:xfrm>
            <a:prstGeom prst="rect">
              <a:avLst/>
            </a:prstGeom>
          </p:spPr>
          <p:txBody>
            <a:bodyPr wrap="square" rtlCol="0">
              <a:spAutoFit/>
            </a:bodyPr>
            <a:lstStyle/>
            <a:p>
              <a:pPr marL="342900" indent="-342900" fontAlgn="auto">
                <a:spcBef>
                  <a:spcPct val="20000"/>
                </a:spcBef>
                <a:spcAft>
                  <a:spcPts val="0"/>
                </a:spcAft>
              </a:pPr>
              <a:r>
                <a:rPr lang="en-US" altLang="zh-CN" sz="1400" dirty="0" smtClean="0">
                  <a:cs typeface="Arial" panose="020B0604020202020204" pitchFamily="34" charset="0"/>
                </a:rPr>
                <a:t>AMONET avoids the DRDI interference and increases the throughput</a:t>
              </a:r>
              <a:endParaRPr lang="en-US" altLang="zh-CN" sz="1400" dirty="0">
                <a:cs typeface="Arial" panose="020B0604020202020204" pitchFamily="34" charset="0"/>
              </a:endParaRPr>
            </a:p>
            <a:p>
              <a:pPr marL="342900" marR="0" indent="-342900" defTabSz="914400" rtl="0" eaLnBrk="1" fontAlgn="auto" latinLnBrk="0" hangingPunct="1">
                <a:lnSpc>
                  <a:spcPct val="100000"/>
                </a:lnSpc>
                <a:spcBef>
                  <a:spcPct val="20000"/>
                </a:spcBef>
                <a:spcAft>
                  <a:spcPts val="0"/>
                </a:spcAft>
                <a:buClrTx/>
                <a:buSzTx/>
                <a:buFont typeface="Arial" pitchFamily="34" charset="0"/>
                <a:buNone/>
                <a:tabLst/>
              </a:pPr>
              <a:endParaRPr kumimoji="0" lang="zh-CN" altLang="en-US" sz="1200" b="1" i="0" u="none" strike="noStrike" kern="1200" cap="none" normalizeH="0" baseline="0" noProof="0" dirty="0" smtClean="0">
                <a:ln>
                  <a:noFill/>
                </a:ln>
                <a:solidFill>
                  <a:schemeClr val="tx1"/>
                </a:solidFill>
                <a:effectLst/>
                <a:uLnTx/>
                <a:uFillTx/>
                <a:latin typeface="Sommet bold"/>
                <a:ea typeface="+mn-ea"/>
              </a:endParaRPr>
            </a:p>
          </p:txBody>
        </p:sp>
        <p:cxnSp>
          <p:nvCxnSpPr>
            <p:cNvPr id="57" name="Straight Arrow Connector 56"/>
            <p:cNvCxnSpPr/>
            <p:nvPr/>
          </p:nvCxnSpPr>
          <p:spPr>
            <a:xfrm flipV="1">
              <a:off x="2031023" y="2862565"/>
              <a:ext cx="1311799" cy="171338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008362" y="4169388"/>
              <a:ext cx="1339502" cy="40656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01424986"/>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fade">
                                      <p:cBhvr>
                                        <p:cTn id="12"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Performance Evaluation (cont.)</a:t>
            </a:r>
          </a:p>
        </p:txBody>
      </p:sp>
      <p:sp>
        <p:nvSpPr>
          <p:cNvPr id="25" name="Content Placeholder 2"/>
          <p:cNvSpPr>
            <a:spLocks noGrp="1"/>
          </p:cNvSpPr>
          <p:nvPr>
            <p:ph sz="half" idx="1"/>
          </p:nvPr>
        </p:nvSpPr>
        <p:spPr>
          <a:xfrm>
            <a:off x="395536" y="1129308"/>
            <a:ext cx="5472608" cy="4311696"/>
          </a:xfrm>
        </p:spPr>
        <p:txBody>
          <a:bodyPr/>
          <a:lstStyle/>
          <a:p>
            <a:pPr indent="-285750"/>
            <a:r>
              <a:rPr lang="en-US" altLang="zh-CN" dirty="0" smtClean="0"/>
              <a:t>Complex scenario: DRDI + HTI</a:t>
            </a:r>
          </a:p>
          <a:p>
            <a:pPr lvl="1"/>
            <a:r>
              <a:rPr lang="en-US" altLang="ko-KR" dirty="0" smtClean="0"/>
              <a:t>Consists of 6 APs</a:t>
            </a:r>
          </a:p>
          <a:p>
            <a:pPr lvl="2"/>
            <a:r>
              <a:rPr lang="en-US" altLang="ko-KR" dirty="0" smtClean="0"/>
              <a:t>Every two adjacent APs use one of the three orthogonal channels in 2.4GHz.</a:t>
            </a:r>
          </a:p>
          <a:p>
            <a:pPr lvl="2"/>
            <a:r>
              <a:rPr lang="en-US" altLang="ko-KR" dirty="0" smtClean="0"/>
              <a:t>Out of the carrier-sensing range of each other: DRDI or HTI interference.</a:t>
            </a:r>
          </a:p>
          <a:p>
            <a:pPr lvl="2"/>
            <a:r>
              <a:rPr lang="en-US" altLang="ko-KR" dirty="0" smtClean="0"/>
              <a:t>Each AP associated with 2~3 </a:t>
            </a:r>
            <a:r>
              <a:rPr lang="en-US" altLang="ko-KR" dirty="0" err="1" smtClean="0"/>
              <a:t>MSs.</a:t>
            </a:r>
            <a:endParaRPr lang="en-US" altLang="ko-KR" dirty="0" smtClean="0"/>
          </a:p>
          <a:p>
            <a:pPr lvl="2"/>
            <a:r>
              <a:rPr lang="en-US" altLang="ko-KR" dirty="0" smtClean="0"/>
              <a:t>14 wireless links and 25% of the links suffer either DRDI or HTI interference.  </a:t>
            </a:r>
            <a:endParaRPr lang="en-US" altLang="ko-KR" dirty="0"/>
          </a:p>
          <a:p>
            <a:pPr lvl="1"/>
            <a:endParaRPr lang="en-US" altLang="ko-KR" dirty="0"/>
          </a:p>
          <a:p>
            <a:pPr lvl="1"/>
            <a:endParaRPr lang="en-AU" altLang="zh-CN" dirty="0" smtClean="0"/>
          </a:p>
        </p:txBody>
      </p:sp>
      <p:sp>
        <p:nvSpPr>
          <p:cNvPr id="7" name="Content Placeholder 2"/>
          <p:cNvSpPr>
            <a:spLocks noGrp="1"/>
          </p:cNvSpPr>
          <p:nvPr>
            <p:ph idx="1"/>
          </p:nvPr>
        </p:nvSpPr>
        <p:spPr>
          <a:xfrm>
            <a:off x="-76200" y="7146460"/>
            <a:ext cx="8686800" cy="5184775"/>
          </a:xfrm>
        </p:spPr>
        <p:txBody>
          <a:bodyPr/>
          <a:lstStyle/>
          <a:p>
            <a:pPr algn="just"/>
            <a:r>
              <a:rPr lang="en-US" altLang="ko-KR" dirty="0" smtClean="0">
                <a:latin typeface="Times New Roman" pitchFamily="18" charset="0"/>
                <a:cs typeface="Times New Roman" pitchFamily="18" charset="0"/>
              </a:rPr>
              <a:t> Experiment in simple scenario</a:t>
            </a: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marL="377825" lvl="1" indent="0" algn="just">
              <a:buNone/>
            </a:pPr>
            <a:endParaRPr lang="en-US" altLang="ko-KR" dirty="0" smtClean="0">
              <a:latin typeface="Times New Roman" pitchFamily="18" charset="0"/>
              <a:cs typeface="Times New Roman" pitchFamily="18" charset="0"/>
            </a:endParaRPr>
          </a:p>
          <a:p>
            <a:pPr marL="0" indent="0">
              <a:buNone/>
            </a:pPr>
            <a:r>
              <a:rPr lang="en-US" altLang="ko-KR" dirty="0" smtClean="0">
                <a:latin typeface="Times New Roman" pitchFamily="18" charset="0"/>
                <a:cs typeface="Times New Roman" pitchFamily="18" charset="0"/>
              </a:rPr>
              <a:t>    </a:t>
            </a:r>
            <a:endParaRPr lang="ko-KR" altLang="en-US" dirty="0" smtClean="0">
              <a:latin typeface="Times New Roman" pitchFamily="18" charset="0"/>
              <a:cs typeface="Times New Roman" pitchFamily="18" charset="0"/>
            </a:endParaRPr>
          </a:p>
        </p:txBody>
      </p:sp>
      <p:pic>
        <p:nvPicPr>
          <p:cNvPr id="2" name="Picture 1"/>
          <p:cNvPicPr>
            <a:picLocks noChangeAspect="1"/>
          </p:cNvPicPr>
          <p:nvPr/>
        </p:nvPicPr>
        <p:blipFill>
          <a:blip r:embed="rId4"/>
          <a:stretch>
            <a:fillRect/>
          </a:stretch>
        </p:blipFill>
        <p:spPr>
          <a:xfrm>
            <a:off x="5868144" y="1057275"/>
            <a:ext cx="3148788" cy="1788988"/>
          </a:xfrm>
          <a:prstGeom prst="rect">
            <a:avLst/>
          </a:prstGeom>
        </p:spPr>
      </p:pic>
    </p:spTree>
    <p:custDataLst>
      <p:tags r:id="rId1"/>
    </p:custDataLst>
    <p:extLst>
      <p:ext uri="{BB962C8B-B14F-4D97-AF65-F5344CB8AC3E}">
        <p14:creationId xmlns:p14="http://schemas.microsoft.com/office/powerpoint/2010/main" val="1092814147"/>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Growth of </a:t>
            </a:r>
            <a:r>
              <a:rPr lang="en-AU" dirty="0" smtClean="0">
                <a:latin typeface="Arial" panose="020B0604020202020204" pitchFamily="34" charset="0"/>
                <a:cs typeface="Arial" panose="020B0604020202020204" pitchFamily="34" charset="0"/>
              </a:rPr>
              <a:t>Wi-Fi networks</a:t>
            </a:r>
          </a:p>
        </p:txBody>
      </p:sp>
      <p:sp>
        <p:nvSpPr>
          <p:cNvPr id="25" name="Content Placeholder 2"/>
          <p:cNvSpPr>
            <a:spLocks noGrp="1"/>
          </p:cNvSpPr>
          <p:nvPr>
            <p:ph sz="half" idx="1"/>
          </p:nvPr>
        </p:nvSpPr>
        <p:spPr>
          <a:xfrm>
            <a:off x="251520" y="1057275"/>
            <a:ext cx="8352928" cy="4311696"/>
          </a:xfrm>
        </p:spPr>
        <p:txBody>
          <a:bodyPr/>
          <a:lstStyle/>
          <a:p>
            <a:r>
              <a:rPr lang="en-AU" dirty="0" smtClean="0"/>
              <a:t>Reported by Cisco, the Wi-Fi traffic will account for 53% of IP traffic in the year of 2019.</a:t>
            </a:r>
          </a:p>
          <a:p>
            <a:endParaRPr lang="en-AU" sz="1600" dirty="0"/>
          </a:p>
          <a:p>
            <a:endParaRPr lang="en-AU" sz="1600" dirty="0" smtClean="0"/>
          </a:p>
          <a:p>
            <a:endParaRPr lang="en-AU" sz="1600" dirty="0"/>
          </a:p>
          <a:p>
            <a:endParaRPr lang="en-AU" sz="1600" dirty="0" smtClean="0"/>
          </a:p>
          <a:p>
            <a:endParaRPr lang="en-AU" sz="1600" dirty="0"/>
          </a:p>
          <a:p>
            <a:endParaRPr lang="en-AU" sz="1600" dirty="0" smtClean="0"/>
          </a:p>
          <a:p>
            <a:endParaRPr lang="en-AU" sz="1600" dirty="0"/>
          </a:p>
          <a:p>
            <a:endParaRPr lang="en-AU" sz="1600" dirty="0" smtClean="0"/>
          </a:p>
          <a:p>
            <a:endParaRPr lang="en-AU" sz="1600" dirty="0"/>
          </a:p>
          <a:p>
            <a:endParaRPr lang="en-AU" sz="1600" dirty="0" smtClean="0"/>
          </a:p>
          <a:p>
            <a:endParaRPr lang="en-AU" sz="1600" dirty="0" smtClean="0"/>
          </a:p>
        </p:txBody>
      </p:sp>
      <p:sp>
        <p:nvSpPr>
          <p:cNvPr id="11" name="Text Box 35"/>
          <p:cNvSpPr txBox="1">
            <a:spLocks noChangeArrowheads="1"/>
          </p:cNvSpPr>
          <p:nvPr/>
        </p:nvSpPr>
        <p:spPr bwMode="auto">
          <a:xfrm>
            <a:off x="6660232" y="4029953"/>
            <a:ext cx="21384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lIns="0" tIns="0" rIns="0" bIns="0">
            <a:spAutoFit/>
          </a:bodyPr>
          <a:lstStyle>
            <a:lvl1pPr eaLnBrk="0" hangingPunct="0">
              <a:lnSpc>
                <a:spcPct val="105000"/>
              </a:lnSpc>
              <a:spcBef>
                <a:spcPct val="35000"/>
              </a:spcBef>
              <a:buFont typeface="Wingdings" pitchFamily="2" charset="2"/>
              <a:buChar char="n"/>
              <a:defRPr sz="2000">
                <a:solidFill>
                  <a:schemeClr val="tx1"/>
                </a:solidFill>
                <a:latin typeface="Book Antiqua" pitchFamily="18" charset="0"/>
                <a:ea typeface="굴림" pitchFamily="34" charset="-127"/>
              </a:defRPr>
            </a:lvl1pPr>
            <a:lvl2pPr marL="742950" indent="-285750" eaLnBrk="0" hangingPunct="0">
              <a:lnSpc>
                <a:spcPct val="105000"/>
              </a:lnSpc>
              <a:spcBef>
                <a:spcPct val="35000"/>
              </a:spcBef>
              <a:buFont typeface="Wingdings" pitchFamily="2" charset="2"/>
              <a:buChar char="§"/>
              <a:defRPr sz="1600">
                <a:solidFill>
                  <a:schemeClr val="tx1"/>
                </a:solidFill>
                <a:latin typeface="Book Antiqua" pitchFamily="18" charset="0"/>
                <a:ea typeface="굴림" pitchFamily="34" charset="-127"/>
              </a:defRPr>
            </a:lvl2pPr>
            <a:lvl3pPr marL="1143000" indent="-228600" eaLnBrk="0" hangingPunct="0">
              <a:lnSpc>
                <a:spcPct val="105000"/>
              </a:lnSpc>
              <a:spcBef>
                <a:spcPct val="35000"/>
              </a:spcBef>
              <a:buFont typeface="Wingdings" pitchFamily="2" charset="2"/>
              <a:buChar char="§"/>
              <a:defRPr sz="1400">
                <a:solidFill>
                  <a:schemeClr val="tx1"/>
                </a:solidFill>
                <a:latin typeface="Book Antiqua" pitchFamily="18" charset="0"/>
                <a:ea typeface="굴림" pitchFamily="34" charset="-127"/>
              </a:defRPr>
            </a:lvl3pPr>
            <a:lvl4pPr marL="1600200" indent="-228600" eaLnBrk="0" latinLnBrk="1" hangingPunct="0">
              <a:spcBef>
                <a:spcPct val="20000"/>
              </a:spcBef>
              <a:buChar char="»"/>
              <a:defRPr sz="1400">
                <a:solidFill>
                  <a:schemeClr val="tx1"/>
                </a:solidFill>
                <a:latin typeface="Book Antiqua" pitchFamily="18" charset="0"/>
                <a:ea typeface="굴림체" pitchFamily="49" charset="-127"/>
              </a:defRPr>
            </a:lvl4pPr>
            <a:lvl5pPr marL="2057400" indent="-228600" eaLnBrk="0" latinLnBrk="1" hangingPunct="0">
              <a:spcBef>
                <a:spcPct val="20000"/>
              </a:spcBef>
              <a:buChar char="»"/>
              <a:defRPr sz="1200">
                <a:solidFill>
                  <a:schemeClr val="tx1"/>
                </a:solidFill>
                <a:latin typeface="Times New Roman" pitchFamily="18" charset="0"/>
                <a:ea typeface="굴림" pitchFamily="34" charset="-127"/>
              </a:defRPr>
            </a:lvl5pPr>
            <a:lvl6pPr marL="2514600" indent="-228600" eaLnBrk="0" fontAlgn="base" latinLnBrk="1" hangingPunct="0">
              <a:spcBef>
                <a:spcPct val="20000"/>
              </a:spcBef>
              <a:spcAft>
                <a:spcPct val="0"/>
              </a:spcAft>
              <a:buChar char="»"/>
              <a:defRPr sz="1200">
                <a:solidFill>
                  <a:schemeClr val="tx1"/>
                </a:solidFill>
                <a:latin typeface="Times New Roman" pitchFamily="18" charset="0"/>
                <a:ea typeface="굴림" pitchFamily="34" charset="-127"/>
              </a:defRPr>
            </a:lvl6pPr>
            <a:lvl7pPr marL="2971800" indent="-228600" eaLnBrk="0" fontAlgn="base" latinLnBrk="1" hangingPunct="0">
              <a:spcBef>
                <a:spcPct val="20000"/>
              </a:spcBef>
              <a:spcAft>
                <a:spcPct val="0"/>
              </a:spcAft>
              <a:buChar char="»"/>
              <a:defRPr sz="1200">
                <a:solidFill>
                  <a:schemeClr val="tx1"/>
                </a:solidFill>
                <a:latin typeface="Times New Roman" pitchFamily="18" charset="0"/>
                <a:ea typeface="굴림" pitchFamily="34" charset="-127"/>
              </a:defRPr>
            </a:lvl7pPr>
            <a:lvl8pPr marL="3429000" indent="-228600" eaLnBrk="0" fontAlgn="base" latinLnBrk="1" hangingPunct="0">
              <a:spcBef>
                <a:spcPct val="20000"/>
              </a:spcBef>
              <a:spcAft>
                <a:spcPct val="0"/>
              </a:spcAft>
              <a:buChar char="»"/>
              <a:defRPr sz="1200">
                <a:solidFill>
                  <a:schemeClr val="tx1"/>
                </a:solidFill>
                <a:latin typeface="Times New Roman" pitchFamily="18" charset="0"/>
                <a:ea typeface="굴림" pitchFamily="34" charset="-127"/>
              </a:defRPr>
            </a:lvl8pPr>
            <a:lvl9pPr marL="3886200" indent="-228600" eaLnBrk="0" fontAlgn="base" latinLnBrk="1" hangingPunct="0">
              <a:spcBef>
                <a:spcPct val="20000"/>
              </a:spcBef>
              <a:spcAft>
                <a:spcPct val="0"/>
              </a:spcAft>
              <a:buChar char="»"/>
              <a:defRPr sz="1200">
                <a:solidFill>
                  <a:schemeClr val="tx1"/>
                </a:solidFill>
                <a:latin typeface="Times New Roman" pitchFamily="18" charset="0"/>
                <a:ea typeface="굴림" pitchFamily="34" charset="-127"/>
              </a:defRPr>
            </a:lvl9pPr>
          </a:lstStyle>
          <a:p>
            <a:pPr eaLnBrk="1" hangingPunct="1">
              <a:lnSpc>
                <a:spcPct val="100000"/>
              </a:lnSpc>
              <a:spcBef>
                <a:spcPct val="50000"/>
              </a:spcBef>
              <a:buFontTx/>
              <a:buNone/>
            </a:pPr>
            <a:r>
              <a:rPr lang="en-US" altLang="ko-KR" sz="1200" dirty="0">
                <a:ea typeface="돋움" pitchFamily="34" charset="-127"/>
                <a:cs typeface="Arial" charset="0"/>
              </a:rPr>
              <a:t>Source: Cisco </a:t>
            </a:r>
            <a:r>
              <a:rPr lang="en-US" altLang="ko-KR" sz="1200" dirty="0" smtClean="0">
                <a:ea typeface="돋움" pitchFamily="34" charset="-127"/>
                <a:cs typeface="Arial" charset="0"/>
              </a:rPr>
              <a:t>VNI Mobile, 2016</a:t>
            </a:r>
            <a:endParaRPr lang="en-US" altLang="ko-KR" sz="1200" dirty="0">
              <a:ea typeface="돋움" pitchFamily="34" charset="-127"/>
              <a:cs typeface="Arial" charset="0"/>
            </a:endParaRPr>
          </a:p>
        </p:txBody>
      </p:sp>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610" y="1849388"/>
            <a:ext cx="5910598"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1619672" y="2353444"/>
            <a:ext cx="4680520" cy="1456781"/>
            <a:chOff x="1619672" y="2353444"/>
            <a:chExt cx="4680520" cy="1456781"/>
          </a:xfrm>
        </p:grpSpPr>
        <p:sp>
          <p:nvSpPr>
            <p:cNvPr id="2" name="Rectangle 1"/>
            <p:cNvSpPr/>
            <p:nvPr/>
          </p:nvSpPr>
          <p:spPr>
            <a:xfrm>
              <a:off x="1619672" y="2353444"/>
              <a:ext cx="29523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1691680" y="3505572"/>
              <a:ext cx="504056" cy="304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5796136" y="3001516"/>
              <a:ext cx="504056" cy="3046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1280957690"/>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Performance Evaluation (cont.)</a:t>
            </a:r>
          </a:p>
        </p:txBody>
      </p:sp>
      <p:sp>
        <p:nvSpPr>
          <p:cNvPr id="25" name="Content Placeholder 2"/>
          <p:cNvSpPr>
            <a:spLocks noGrp="1"/>
          </p:cNvSpPr>
          <p:nvPr>
            <p:ph sz="half" idx="1"/>
          </p:nvPr>
        </p:nvSpPr>
        <p:spPr>
          <a:xfrm>
            <a:off x="395536" y="1129308"/>
            <a:ext cx="7776864" cy="4311696"/>
          </a:xfrm>
        </p:spPr>
        <p:txBody>
          <a:bodyPr/>
          <a:lstStyle/>
          <a:p>
            <a:pPr indent="-285750"/>
            <a:r>
              <a:rPr lang="en-US" altLang="zh-CN" dirty="0" smtClean="0"/>
              <a:t>Experiment results:</a:t>
            </a:r>
          </a:p>
          <a:p>
            <a:pPr lvl="1"/>
            <a:r>
              <a:rPr lang="en-US" altLang="ko-KR" dirty="0" smtClean="0"/>
              <a:t>Aggregate throughput Gains over DCF:</a:t>
            </a:r>
          </a:p>
          <a:p>
            <a:pPr lvl="1"/>
            <a:endParaRPr lang="en-US" altLang="ko-KR" dirty="0"/>
          </a:p>
          <a:p>
            <a:pPr lvl="1"/>
            <a:endParaRPr lang="en-US" altLang="ko-KR" dirty="0" smtClean="0"/>
          </a:p>
          <a:p>
            <a:pPr lvl="1"/>
            <a:endParaRPr lang="en-US" altLang="ko-KR" dirty="0"/>
          </a:p>
          <a:p>
            <a:pPr lvl="1"/>
            <a:endParaRPr lang="en-US" altLang="ko-KR" dirty="0" smtClean="0"/>
          </a:p>
          <a:p>
            <a:pPr lvl="1"/>
            <a:r>
              <a:rPr lang="en-US" altLang="ko-KR" dirty="0" smtClean="0"/>
              <a:t>PIE can improve the system throughput by avoiding the HTI interference. (80% increment in both cases)</a:t>
            </a:r>
          </a:p>
          <a:p>
            <a:pPr lvl="2"/>
            <a:r>
              <a:rPr lang="en-US" altLang="ko-KR" dirty="0" smtClean="0"/>
              <a:t>When DRDI exists, overall throughput still decreases due to performance anomaly problem.</a:t>
            </a:r>
          </a:p>
          <a:p>
            <a:pPr lvl="1"/>
            <a:r>
              <a:rPr lang="en-US" altLang="ko-KR" dirty="0" smtClean="0"/>
              <a:t>AMONET can avoid both HTI and DRDI:</a:t>
            </a:r>
          </a:p>
          <a:p>
            <a:pPr lvl="2"/>
            <a:r>
              <a:rPr lang="en-US" altLang="ko-KR" dirty="0" smtClean="0"/>
              <a:t>Achieving 160% increment in both cases over DCF</a:t>
            </a:r>
          </a:p>
          <a:p>
            <a:pPr lvl="2"/>
            <a:r>
              <a:rPr lang="en-US" altLang="ko-KR" dirty="0" smtClean="0"/>
              <a:t>Achieving 49% and 42% improvement over PIE in UDP and TCP, respectively.</a:t>
            </a:r>
          </a:p>
          <a:p>
            <a:pPr lvl="2"/>
            <a:endParaRPr lang="en-US" altLang="ko-KR" dirty="0"/>
          </a:p>
          <a:p>
            <a:pPr lvl="1"/>
            <a:endParaRPr lang="en-US" altLang="ko-KR" dirty="0"/>
          </a:p>
          <a:p>
            <a:pPr lvl="1"/>
            <a:endParaRPr lang="en-AU" altLang="zh-CN" dirty="0" smtClean="0"/>
          </a:p>
        </p:txBody>
      </p:sp>
      <p:pic>
        <p:nvPicPr>
          <p:cNvPr id="2" name="Picture 1"/>
          <p:cNvPicPr>
            <a:picLocks noChangeAspect="1"/>
          </p:cNvPicPr>
          <p:nvPr/>
        </p:nvPicPr>
        <p:blipFill>
          <a:blip r:embed="rId4"/>
          <a:stretch>
            <a:fillRect/>
          </a:stretch>
        </p:blipFill>
        <p:spPr>
          <a:xfrm>
            <a:off x="5461812" y="1322524"/>
            <a:ext cx="3148788" cy="1788988"/>
          </a:xfrm>
          <a:prstGeom prst="rect">
            <a:avLst/>
          </a:prstGeom>
        </p:spPr>
      </p:pic>
      <p:pic>
        <p:nvPicPr>
          <p:cNvPr id="3" name="Picture 2"/>
          <p:cNvPicPr>
            <a:picLocks noChangeAspect="1"/>
          </p:cNvPicPr>
          <p:nvPr/>
        </p:nvPicPr>
        <p:blipFill>
          <a:blip r:embed="rId5"/>
          <a:stretch>
            <a:fillRect/>
          </a:stretch>
        </p:blipFill>
        <p:spPr>
          <a:xfrm>
            <a:off x="1619672" y="1849388"/>
            <a:ext cx="2974479" cy="1262124"/>
          </a:xfrm>
          <a:prstGeom prst="rect">
            <a:avLst/>
          </a:prstGeom>
        </p:spPr>
      </p:pic>
    </p:spTree>
    <p:custDataLst>
      <p:tags r:id="rId1"/>
    </p:custDataLst>
    <p:extLst>
      <p:ext uri="{BB962C8B-B14F-4D97-AF65-F5344CB8AC3E}">
        <p14:creationId xmlns:p14="http://schemas.microsoft.com/office/powerpoint/2010/main" val="513060597"/>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solidFill>
                  <a:schemeClr val="bg1">
                    <a:lumMod val="95000"/>
                  </a:schemeClr>
                </a:solidFill>
                <a:latin typeface="+mj-lt"/>
              </a:rPr>
              <a:t>Introduction</a:t>
            </a:r>
          </a:p>
          <a:p>
            <a:r>
              <a:rPr lang="en-AU" dirty="0" smtClean="0">
                <a:solidFill>
                  <a:schemeClr val="bg1">
                    <a:lumMod val="95000"/>
                  </a:schemeClr>
                </a:solidFill>
                <a:latin typeface="+mj-lt"/>
              </a:rPr>
              <a:t>Related Work</a:t>
            </a:r>
          </a:p>
          <a:p>
            <a:r>
              <a:rPr lang="en-AU" dirty="0" smtClean="0">
                <a:solidFill>
                  <a:schemeClr val="bg1">
                    <a:lumMod val="95000"/>
                  </a:schemeClr>
                </a:solidFill>
                <a:latin typeface="+mj-lt"/>
              </a:rPr>
              <a:t>Problem Definition</a:t>
            </a:r>
          </a:p>
          <a:p>
            <a:r>
              <a:rPr lang="en-AU" dirty="0" smtClean="0">
                <a:solidFill>
                  <a:schemeClr val="bg1">
                    <a:lumMod val="95000"/>
                  </a:schemeClr>
                </a:solidFill>
                <a:latin typeface="+mj-lt"/>
              </a:rPr>
              <a:t>System Design</a:t>
            </a:r>
          </a:p>
          <a:p>
            <a:r>
              <a:rPr lang="en-AU" dirty="0" smtClean="0">
                <a:solidFill>
                  <a:schemeClr val="bg1">
                    <a:lumMod val="95000"/>
                  </a:schemeClr>
                </a:solidFill>
                <a:latin typeface="+mj-lt"/>
              </a:rPr>
              <a:t>Performance Evaluation</a:t>
            </a:r>
          </a:p>
          <a:p>
            <a:r>
              <a:rPr lang="en-AU" smtClean="0">
                <a:latin typeface="+mj-lt"/>
              </a:rPr>
              <a:t>Conclusion and Further Works</a:t>
            </a:r>
            <a:endParaRPr lang="en-AU" dirty="0" smtClean="0">
              <a:latin typeface="+mj-lt"/>
            </a:endParaRPr>
          </a:p>
          <a:p>
            <a:endParaRPr lang="en-AU" dirty="0" smtClean="0">
              <a:latin typeface="+mj-lt"/>
            </a:endParaRPr>
          </a:p>
        </p:txBody>
      </p:sp>
    </p:spTree>
    <p:custDataLst>
      <p:tags r:id="rId1"/>
    </p:custDataLst>
    <p:extLst>
      <p:ext uri="{BB962C8B-B14F-4D97-AF65-F5344CB8AC3E}">
        <p14:creationId xmlns:p14="http://schemas.microsoft.com/office/powerpoint/2010/main" val="3001157479"/>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Conclusion and Further works</a:t>
            </a:r>
            <a:endParaRPr lang="en-AU" dirty="0" smtClean="0">
              <a:latin typeface="Arial" panose="020B0604020202020204" pitchFamily="34" charset="0"/>
              <a:cs typeface="Arial" panose="020B0604020202020204" pitchFamily="34" charset="0"/>
            </a:endParaRPr>
          </a:p>
        </p:txBody>
      </p:sp>
      <p:sp>
        <p:nvSpPr>
          <p:cNvPr id="25" name="Content Placeholder 2"/>
          <p:cNvSpPr>
            <a:spLocks noGrp="1"/>
          </p:cNvSpPr>
          <p:nvPr>
            <p:ph sz="half" idx="1"/>
          </p:nvPr>
        </p:nvSpPr>
        <p:spPr>
          <a:xfrm>
            <a:off x="395536" y="1129308"/>
            <a:ext cx="8215064" cy="4311696"/>
          </a:xfrm>
        </p:spPr>
        <p:txBody>
          <a:bodyPr/>
          <a:lstStyle/>
          <a:p>
            <a:pPr indent="-285750"/>
            <a:r>
              <a:rPr lang="en-US" altLang="zh-CN" dirty="0" smtClean="0"/>
              <a:t>We presented a detail measurement study of the interference detection in dynamic Wi-Fi environment.</a:t>
            </a:r>
          </a:p>
          <a:p>
            <a:pPr indent="-285750"/>
            <a:r>
              <a:rPr lang="en-US" altLang="zh-CN" dirty="0" smtClean="0"/>
              <a:t>We presented AMONET and integrated it with a centralized scheduling system to detect and mitigate interferences.</a:t>
            </a:r>
          </a:p>
          <a:p>
            <a:pPr indent="-285750"/>
            <a:r>
              <a:rPr lang="en-US" altLang="zh-CN" smtClean="0"/>
              <a:t>Results demonstrated </a:t>
            </a:r>
            <a:r>
              <a:rPr lang="en-US" altLang="zh-CN" dirty="0" smtClean="0"/>
              <a:t>that AMONET can greatly benefits the centralized scheduling system and achieves higher system throughput than previous works.</a:t>
            </a:r>
          </a:p>
          <a:p>
            <a:pPr indent="-285750"/>
            <a:r>
              <a:rPr lang="en-US" altLang="zh-CN" dirty="0" smtClean="0"/>
              <a:t>We will implement AMONET </a:t>
            </a:r>
            <a:r>
              <a:rPr lang="en-US" altLang="zh-CN" smtClean="0"/>
              <a:t>in </a:t>
            </a:r>
            <a:r>
              <a:rPr lang="en-US" altLang="zh-CN" smtClean="0"/>
              <a:t>testbed </a:t>
            </a:r>
            <a:r>
              <a:rPr lang="en-US" altLang="zh-CN" dirty="0" smtClean="0"/>
              <a:t>to evaluate its performance and accuracy in interference detection.</a:t>
            </a:r>
          </a:p>
          <a:p>
            <a:pPr lvl="2"/>
            <a:endParaRPr lang="en-US" altLang="ko-KR" dirty="0"/>
          </a:p>
          <a:p>
            <a:pPr lvl="1"/>
            <a:endParaRPr lang="en-US" altLang="ko-KR" dirty="0"/>
          </a:p>
          <a:p>
            <a:pPr lvl="1"/>
            <a:endParaRPr lang="en-AU" altLang="zh-CN" dirty="0" smtClean="0"/>
          </a:p>
        </p:txBody>
      </p:sp>
      <p:sp>
        <p:nvSpPr>
          <p:cNvPr id="7" name="Content Placeholder 2"/>
          <p:cNvSpPr>
            <a:spLocks noGrp="1"/>
          </p:cNvSpPr>
          <p:nvPr>
            <p:ph idx="1"/>
          </p:nvPr>
        </p:nvSpPr>
        <p:spPr>
          <a:xfrm>
            <a:off x="-76200" y="7146460"/>
            <a:ext cx="8686800" cy="5184775"/>
          </a:xfrm>
        </p:spPr>
        <p:txBody>
          <a:bodyPr/>
          <a:lstStyle/>
          <a:p>
            <a:pPr algn="just"/>
            <a:r>
              <a:rPr lang="en-US" altLang="ko-KR" dirty="0" smtClean="0">
                <a:latin typeface="Times New Roman" pitchFamily="18" charset="0"/>
                <a:cs typeface="Times New Roman" pitchFamily="18" charset="0"/>
              </a:rPr>
              <a:t> Experiment in simple scenario</a:t>
            </a: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smtClean="0">
              <a:latin typeface="Times New Roman" pitchFamily="18" charset="0"/>
              <a:cs typeface="Times New Roman" pitchFamily="18" charset="0"/>
            </a:endParaRPr>
          </a:p>
          <a:p>
            <a:pPr algn="just">
              <a:buFont typeface="Wingdings" panose="05000000000000000000" pitchFamily="2" charset="2"/>
              <a:buChar char="Ø"/>
            </a:pPr>
            <a:endParaRPr lang="en-US" altLang="ko-KR" sz="2000"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lvl="1" algn="just"/>
            <a:endParaRPr lang="en-US" altLang="ko-KR" dirty="0" smtClean="0">
              <a:latin typeface="Times New Roman" pitchFamily="18" charset="0"/>
              <a:cs typeface="Times New Roman" pitchFamily="18" charset="0"/>
            </a:endParaRPr>
          </a:p>
          <a:p>
            <a:pPr marL="377825" lvl="1" indent="0" algn="just">
              <a:buNone/>
            </a:pPr>
            <a:endParaRPr lang="en-US" altLang="ko-KR" dirty="0" smtClean="0">
              <a:latin typeface="Times New Roman" pitchFamily="18" charset="0"/>
              <a:cs typeface="Times New Roman" pitchFamily="18" charset="0"/>
            </a:endParaRPr>
          </a:p>
          <a:p>
            <a:pPr marL="0" indent="0">
              <a:buNone/>
            </a:pPr>
            <a:r>
              <a:rPr lang="en-US" altLang="ko-KR" dirty="0" smtClean="0">
                <a:latin typeface="Times New Roman" pitchFamily="18" charset="0"/>
                <a:cs typeface="Times New Roman" pitchFamily="18" charset="0"/>
              </a:rPr>
              <a:t>    </a:t>
            </a:r>
            <a:endParaRPr lang="ko-KR" altLang="en-US" dirty="0" smtClean="0">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917507070"/>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2123728" y="1129308"/>
            <a:ext cx="5184576"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Thanks for your attention!</a:t>
            </a:r>
            <a:br>
              <a:rPr lang="en-AU" dirty="0" smtClean="0">
                <a:latin typeface="Arial" panose="020B0604020202020204" pitchFamily="34" charset="0"/>
                <a:cs typeface="Arial" panose="020B0604020202020204" pitchFamily="34" charset="0"/>
              </a:rPr>
            </a:br>
            <a:r>
              <a:rPr lang="en-AU" dirty="0" smtClean="0">
                <a:latin typeface="Arial" panose="020B0604020202020204" pitchFamily="34" charset="0"/>
                <a:cs typeface="Arial" panose="020B0604020202020204" pitchFamily="34" charset="0"/>
              </a:rPr>
              <a:t>         Any Questions?</a:t>
            </a:r>
          </a:p>
        </p:txBody>
      </p:sp>
      <p:sp>
        <p:nvSpPr>
          <p:cNvPr id="25" name="Content Placeholder 2"/>
          <p:cNvSpPr>
            <a:spLocks noGrp="1"/>
          </p:cNvSpPr>
          <p:nvPr>
            <p:ph sz="half" idx="1"/>
          </p:nvPr>
        </p:nvSpPr>
        <p:spPr>
          <a:xfrm>
            <a:off x="395536" y="1129308"/>
            <a:ext cx="8640960" cy="4311696"/>
          </a:xfrm>
        </p:spPr>
        <p:txBody>
          <a:bodyPr/>
          <a:lstStyle/>
          <a:p>
            <a:pPr marL="514350" lvl="1" indent="0">
              <a:buNone/>
            </a:pPr>
            <a:endParaRPr lang="en-AU" altLang="zh-CN" dirty="0" smtClean="0">
              <a:latin typeface="+mj-lt"/>
            </a:endParaRPr>
          </a:p>
          <a:p>
            <a:pPr marL="800100" lvl="1"/>
            <a:endParaRPr lang="en-AU" altLang="zh-CN" dirty="0" smtClean="0">
              <a:latin typeface="+mj-lt"/>
            </a:endParaRPr>
          </a:p>
          <a:p>
            <a:pPr marL="57150" indent="0">
              <a:buNone/>
            </a:pPr>
            <a:endParaRPr lang="en-AU" altLang="zh-CN" sz="1600" dirty="0" smtClean="0">
              <a:latin typeface="+mj-lt"/>
            </a:endParaRPr>
          </a:p>
          <a:p>
            <a:pPr marL="57150" indent="0">
              <a:buNone/>
            </a:pPr>
            <a:endParaRPr lang="en-AU" altLang="zh-CN" sz="1800" dirty="0" smtClean="0">
              <a:latin typeface="+mj-lt"/>
            </a:endParaRPr>
          </a:p>
        </p:txBody>
      </p:sp>
    </p:spTree>
    <p:custDataLst>
      <p:tags r:id="rId1"/>
    </p:custDataLst>
    <p:extLst>
      <p:ext uri="{BB962C8B-B14F-4D97-AF65-F5344CB8AC3E}">
        <p14:creationId xmlns:p14="http://schemas.microsoft.com/office/powerpoint/2010/main" val="2448649907"/>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Growth of </a:t>
            </a:r>
            <a:r>
              <a:rPr lang="en-AU" dirty="0" smtClean="0">
                <a:latin typeface="Arial" panose="020B0604020202020204" pitchFamily="34" charset="0"/>
                <a:cs typeface="Arial" panose="020B0604020202020204" pitchFamily="34" charset="0"/>
              </a:rPr>
              <a:t>Wi-Fi networks (cont.)</a:t>
            </a:r>
          </a:p>
        </p:txBody>
      </p:sp>
      <p:sp>
        <p:nvSpPr>
          <p:cNvPr id="25" name="Content Placeholder 2"/>
          <p:cNvSpPr>
            <a:spLocks noGrp="1"/>
          </p:cNvSpPr>
          <p:nvPr>
            <p:ph sz="half" idx="1"/>
          </p:nvPr>
        </p:nvSpPr>
        <p:spPr>
          <a:xfrm>
            <a:off x="251520" y="1057275"/>
            <a:ext cx="8352928" cy="4311696"/>
          </a:xfrm>
        </p:spPr>
        <p:txBody>
          <a:bodyPr/>
          <a:lstStyle/>
          <a:p>
            <a:r>
              <a:rPr lang="en-AU" dirty="0" smtClean="0"/>
              <a:t>Globally, total </a:t>
            </a:r>
            <a:r>
              <a:rPr lang="en-AU" b="1" dirty="0" smtClean="0"/>
              <a:t>public Wi-Fi hotspots</a:t>
            </a:r>
            <a:r>
              <a:rPr lang="en-AU" dirty="0" smtClean="0"/>
              <a:t> will grow sevenfold from 2015 to 2020:</a:t>
            </a:r>
          </a:p>
          <a:p>
            <a:pPr lvl="1"/>
            <a:r>
              <a:rPr lang="en-AU" dirty="0" smtClean="0"/>
              <a:t>From 64.2 million in 2015 to 432.5 million by 2020.</a:t>
            </a:r>
          </a:p>
          <a:p>
            <a:pPr lvl="1"/>
            <a:endParaRPr lang="en-AU" dirty="0" smtClean="0"/>
          </a:p>
          <a:p>
            <a:r>
              <a:rPr lang="en-AU" dirty="0" smtClean="0"/>
              <a:t>Total </a:t>
            </a:r>
            <a:r>
              <a:rPr lang="en-AU" b="1" dirty="0" smtClean="0"/>
              <a:t>Wi-Fi home spots:</a:t>
            </a:r>
          </a:p>
          <a:p>
            <a:pPr lvl="1"/>
            <a:r>
              <a:rPr lang="en-AU" dirty="0" smtClean="0"/>
              <a:t>Will grow 56.6 million in 2015 to 423.2 million by 2020.</a:t>
            </a:r>
            <a:endParaRPr lang="en-AU" dirty="0"/>
          </a:p>
          <a:p>
            <a:pPr lvl="1"/>
            <a:endParaRPr lang="en-AU" sz="1600" dirty="0" smtClean="0"/>
          </a:p>
          <a:p>
            <a:r>
              <a:rPr lang="en-US" altLang="zh-CN" dirty="0"/>
              <a:t>The deployment of Wi-Fi Access Points will become more denser and bring more co-channel interference.</a:t>
            </a:r>
            <a:endParaRPr lang="zh-CN" altLang="en-US" dirty="0"/>
          </a:p>
          <a:p>
            <a:endParaRPr lang="en-AU" sz="1600" dirty="0" smtClean="0"/>
          </a:p>
        </p:txBody>
      </p:sp>
    </p:spTree>
    <p:custDataLst>
      <p:tags r:id="rId1"/>
    </p:custDataLst>
    <p:extLst>
      <p:ext uri="{BB962C8B-B14F-4D97-AF65-F5344CB8AC3E}">
        <p14:creationId xmlns:p14="http://schemas.microsoft.com/office/powerpoint/2010/main" val="3612286544"/>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Interference Mitigation</a:t>
            </a:r>
            <a:endParaRPr lang="en-AU" dirty="0" smtClean="0">
              <a:latin typeface="Arial" panose="020B0604020202020204" pitchFamily="34" charset="0"/>
              <a:cs typeface="Arial" panose="020B0604020202020204" pitchFamily="34" charset="0"/>
            </a:endParaRPr>
          </a:p>
        </p:txBody>
      </p:sp>
      <p:sp>
        <p:nvSpPr>
          <p:cNvPr id="25" name="Content Placeholder 2"/>
          <p:cNvSpPr>
            <a:spLocks noGrp="1"/>
          </p:cNvSpPr>
          <p:nvPr>
            <p:ph sz="half" idx="1"/>
          </p:nvPr>
        </p:nvSpPr>
        <p:spPr>
          <a:xfrm>
            <a:off x="395536" y="1129308"/>
            <a:ext cx="6552728" cy="4311696"/>
          </a:xfrm>
        </p:spPr>
        <p:txBody>
          <a:bodyPr/>
          <a:lstStyle/>
          <a:p>
            <a:pPr marL="400050"/>
            <a:r>
              <a:rPr lang="en-AU" altLang="zh-CN" dirty="0" smtClean="0"/>
              <a:t>Centralized Optimization of Wi-Fi networks:</a:t>
            </a:r>
          </a:p>
        </p:txBody>
      </p:sp>
      <p:sp>
        <p:nvSpPr>
          <p:cNvPr id="5" name="文本框 3"/>
          <p:cNvSpPr txBox="1"/>
          <p:nvPr/>
        </p:nvSpPr>
        <p:spPr>
          <a:xfrm>
            <a:off x="88132" y="4369668"/>
            <a:ext cx="9073008" cy="1061829"/>
          </a:xfrm>
          <a:prstGeom prst="rect">
            <a:avLst/>
          </a:prstGeom>
        </p:spPr>
        <p:txBody>
          <a:bodyPr wrap="square" rtlCol="0">
            <a:spAutoFit/>
          </a:bodyPr>
          <a:lstStyle/>
          <a:p>
            <a:pPr marL="342900" indent="-342900" fontAlgn="auto">
              <a:spcBef>
                <a:spcPct val="20000"/>
              </a:spcBef>
              <a:spcAft>
                <a:spcPts val="0"/>
              </a:spcAft>
            </a:pPr>
            <a:r>
              <a:rPr lang="en-AU" altLang="zh-CN" sz="900" dirty="0" smtClean="0">
                <a:cs typeface="Arial" panose="020B0604020202020204" pitchFamily="34" charset="0"/>
              </a:rPr>
              <a:t>[</a:t>
            </a:r>
            <a:r>
              <a:rPr lang="en-AU" altLang="zh-CN" sz="900" dirty="0">
                <a:cs typeface="Arial" panose="020B0604020202020204" pitchFamily="34" charset="0"/>
              </a:rPr>
              <a:t>1</a:t>
            </a:r>
            <a:r>
              <a:rPr lang="en-AU" altLang="zh-CN" sz="900" dirty="0" smtClean="0">
                <a:cs typeface="Arial" panose="020B0604020202020204" pitchFamily="34" charset="0"/>
              </a:rPr>
              <a:t>] </a:t>
            </a:r>
            <a:r>
              <a:rPr lang="en-AU" sz="900" dirty="0">
                <a:cs typeface="Arial" panose="020B0604020202020204" pitchFamily="34" charset="0"/>
              </a:rPr>
              <a:t>Mishra, </a:t>
            </a:r>
            <a:r>
              <a:rPr lang="en-AU" sz="900" dirty="0" err="1">
                <a:cs typeface="Arial" panose="020B0604020202020204" pitchFamily="34" charset="0"/>
              </a:rPr>
              <a:t>Arunesh</a:t>
            </a:r>
            <a:r>
              <a:rPr lang="en-AU" sz="900" dirty="0">
                <a:cs typeface="Arial" panose="020B0604020202020204" pitchFamily="34" charset="0"/>
              </a:rPr>
              <a:t>, et al. "A Client-Driven Approach for Channel Management in Wireless LANs." </a:t>
            </a:r>
            <a:r>
              <a:rPr lang="en-AU" sz="900" i="1" dirty="0" smtClean="0">
                <a:cs typeface="Arial" panose="020B0604020202020204" pitchFamily="34" charset="0"/>
              </a:rPr>
              <a:t>Proceedings of IEEE INFOCOM</a:t>
            </a:r>
            <a:r>
              <a:rPr lang="en-AU" sz="900" dirty="0">
                <a:cs typeface="Arial" panose="020B0604020202020204" pitchFamily="34" charset="0"/>
              </a:rPr>
              <a:t>. 2006</a:t>
            </a:r>
            <a:r>
              <a:rPr lang="en-AU" sz="900" dirty="0" smtClean="0">
                <a:cs typeface="Arial" panose="020B0604020202020204" pitchFamily="34" charset="0"/>
              </a:rPr>
              <a:t>.</a:t>
            </a:r>
          </a:p>
          <a:p>
            <a:pPr marL="342900" indent="-342900" fontAlgn="auto">
              <a:spcBef>
                <a:spcPct val="20000"/>
              </a:spcBef>
              <a:spcAft>
                <a:spcPts val="0"/>
              </a:spcAft>
            </a:pPr>
            <a:r>
              <a:rPr lang="en-US" altLang="zh-CN" sz="900" dirty="0" smtClean="0">
                <a:cs typeface="Arial" panose="020B0604020202020204" pitchFamily="34" charset="0"/>
              </a:rPr>
              <a:t>[2] </a:t>
            </a:r>
            <a:r>
              <a:rPr lang="en-AU" sz="900" dirty="0" err="1">
                <a:cs typeface="Arial" panose="020B0604020202020204" pitchFamily="34" charset="0"/>
              </a:rPr>
              <a:t>Rozner</a:t>
            </a:r>
            <a:r>
              <a:rPr lang="en-AU" sz="900" dirty="0">
                <a:cs typeface="Arial" panose="020B0604020202020204" pitchFamily="34" charset="0"/>
              </a:rPr>
              <a:t>, Eric, et al. "Traffic-aware channel assignment in enterprise wireless LANs." </a:t>
            </a:r>
            <a:r>
              <a:rPr lang="en-AU" sz="900" i="1" dirty="0" smtClean="0">
                <a:cs typeface="Arial" panose="020B0604020202020204" pitchFamily="34" charset="0"/>
              </a:rPr>
              <a:t>Proceedings of IEEE ICNP 2007.</a:t>
            </a:r>
            <a:r>
              <a:rPr lang="en-AU" sz="900" dirty="0">
                <a:cs typeface="Arial" panose="020B0604020202020204" pitchFamily="34" charset="0"/>
              </a:rPr>
              <a:t> </a:t>
            </a:r>
            <a:r>
              <a:rPr lang="en-AU" sz="900" dirty="0" smtClean="0">
                <a:cs typeface="Arial" panose="020B0604020202020204" pitchFamily="34" charset="0"/>
              </a:rPr>
              <a:t>2007.</a:t>
            </a:r>
          </a:p>
          <a:p>
            <a:pPr marL="342900" indent="-342900" fontAlgn="auto">
              <a:spcBef>
                <a:spcPct val="20000"/>
              </a:spcBef>
              <a:spcAft>
                <a:spcPts val="0"/>
              </a:spcAft>
            </a:pPr>
            <a:r>
              <a:rPr lang="en-US" altLang="zh-CN" sz="900" dirty="0" smtClean="0">
                <a:cs typeface="Arial" panose="020B0604020202020204" pitchFamily="34" charset="0"/>
              </a:rPr>
              <a:t>[3] </a:t>
            </a:r>
            <a:r>
              <a:rPr lang="en-AU" sz="900" dirty="0" err="1">
                <a:cs typeface="Arial" panose="020B0604020202020204" pitchFamily="34" charset="0"/>
              </a:rPr>
              <a:t>Mhatre</a:t>
            </a:r>
            <a:r>
              <a:rPr lang="en-AU" sz="900" dirty="0">
                <a:cs typeface="Arial" panose="020B0604020202020204" pitchFamily="34" charset="0"/>
              </a:rPr>
              <a:t>, </a:t>
            </a:r>
            <a:r>
              <a:rPr lang="en-AU" sz="900" dirty="0" err="1" smtClean="0">
                <a:cs typeface="Arial" panose="020B0604020202020204" pitchFamily="34" charset="0"/>
              </a:rPr>
              <a:t>Vivek</a:t>
            </a:r>
            <a:r>
              <a:rPr lang="en-AU" sz="900" dirty="0" smtClean="0">
                <a:cs typeface="Arial" panose="020B0604020202020204" pitchFamily="34" charset="0"/>
              </a:rPr>
              <a:t>, et al. </a:t>
            </a:r>
            <a:r>
              <a:rPr lang="en-AU" sz="900" dirty="0">
                <a:cs typeface="Arial" panose="020B0604020202020204" pitchFamily="34" charset="0"/>
              </a:rPr>
              <a:t>"Interference mitigation through power control in high density 802.11 WLANs." </a:t>
            </a:r>
            <a:r>
              <a:rPr lang="en-AU" sz="900" i="1" dirty="0" smtClean="0">
                <a:cs typeface="Arial" panose="020B0604020202020204" pitchFamily="34" charset="0"/>
              </a:rPr>
              <a:t>Proceedings of IEEE INFOCOM </a:t>
            </a:r>
            <a:r>
              <a:rPr lang="en-AU" sz="900" i="1" dirty="0">
                <a:cs typeface="Arial" panose="020B0604020202020204" pitchFamily="34" charset="0"/>
              </a:rPr>
              <a:t>2007</a:t>
            </a:r>
            <a:r>
              <a:rPr lang="en-AU" sz="900" i="1" dirty="0" smtClean="0">
                <a:cs typeface="Arial" panose="020B0604020202020204" pitchFamily="34" charset="0"/>
              </a:rPr>
              <a:t>.</a:t>
            </a:r>
            <a:endParaRPr lang="en-AU" sz="900" dirty="0" smtClean="0">
              <a:cs typeface="Arial" panose="020B0604020202020204" pitchFamily="34" charset="0"/>
            </a:endParaRPr>
          </a:p>
          <a:p>
            <a:pPr marL="342900" indent="-342900" fontAlgn="auto">
              <a:spcBef>
                <a:spcPct val="20000"/>
              </a:spcBef>
              <a:spcAft>
                <a:spcPts val="0"/>
              </a:spcAft>
            </a:pPr>
            <a:r>
              <a:rPr lang="en-US" altLang="zh-CN" sz="900" dirty="0" smtClean="0">
                <a:cs typeface="Arial" panose="020B0604020202020204" pitchFamily="34" charset="0"/>
              </a:rPr>
              <a:t>[4] </a:t>
            </a:r>
            <a:r>
              <a:rPr lang="en-AU" sz="900" dirty="0">
                <a:cs typeface="Arial" panose="020B0604020202020204" pitchFamily="34" charset="0"/>
              </a:rPr>
              <a:t>Huang, Jun, </a:t>
            </a:r>
            <a:r>
              <a:rPr lang="en-AU" sz="900" dirty="0" smtClean="0">
                <a:cs typeface="Arial" panose="020B0604020202020204" pitchFamily="34" charset="0"/>
              </a:rPr>
              <a:t>et al. </a:t>
            </a:r>
            <a:r>
              <a:rPr lang="en-AU" sz="900" dirty="0">
                <a:cs typeface="Arial" panose="020B0604020202020204" pitchFamily="34" charset="0"/>
              </a:rPr>
              <a:t>"Unleashing exposed terminals in enterprise </a:t>
            </a:r>
            <a:r>
              <a:rPr lang="en-AU" sz="900" dirty="0" err="1">
                <a:cs typeface="Arial" panose="020B0604020202020204" pitchFamily="34" charset="0"/>
              </a:rPr>
              <a:t>wlans</a:t>
            </a:r>
            <a:r>
              <a:rPr lang="en-AU" sz="900" dirty="0">
                <a:cs typeface="Arial" panose="020B0604020202020204" pitchFamily="34" charset="0"/>
              </a:rPr>
              <a:t>: A rate adaptation approach." </a:t>
            </a:r>
            <a:r>
              <a:rPr lang="en-AU" sz="900" dirty="0" smtClean="0">
                <a:cs typeface="Arial" panose="020B0604020202020204" pitchFamily="34" charset="0"/>
              </a:rPr>
              <a:t> </a:t>
            </a:r>
            <a:r>
              <a:rPr lang="en-AU" sz="900" i="1" dirty="0" smtClean="0">
                <a:cs typeface="Arial" panose="020B0604020202020204" pitchFamily="34" charset="0"/>
              </a:rPr>
              <a:t>Proceedings of IEEE INFOCOM</a:t>
            </a:r>
            <a:r>
              <a:rPr lang="en-AU" sz="900" dirty="0" smtClean="0">
                <a:cs typeface="Arial" panose="020B0604020202020204" pitchFamily="34" charset="0"/>
              </a:rPr>
              <a:t>. 2014.</a:t>
            </a:r>
          </a:p>
          <a:p>
            <a:pPr marL="342900" indent="-342900" fontAlgn="auto">
              <a:spcBef>
                <a:spcPct val="20000"/>
              </a:spcBef>
              <a:spcAft>
                <a:spcPts val="0"/>
              </a:spcAft>
            </a:pPr>
            <a:r>
              <a:rPr lang="en-US" altLang="zh-CN" sz="900" dirty="0" smtClean="0">
                <a:cs typeface="Arial" panose="020B0604020202020204" pitchFamily="34" charset="0"/>
              </a:rPr>
              <a:t>[5] </a:t>
            </a:r>
            <a:r>
              <a:rPr lang="en-AU" sz="900" dirty="0" err="1">
                <a:cs typeface="Arial" panose="020B0604020202020204" pitchFamily="34" charset="0"/>
              </a:rPr>
              <a:t>Shrivastava</a:t>
            </a:r>
            <a:r>
              <a:rPr lang="en-AU" sz="900" dirty="0">
                <a:cs typeface="Arial" panose="020B0604020202020204" pitchFamily="34" charset="0"/>
              </a:rPr>
              <a:t>, </a:t>
            </a:r>
            <a:r>
              <a:rPr lang="en-AU" sz="900" dirty="0" err="1">
                <a:cs typeface="Arial" panose="020B0604020202020204" pitchFamily="34" charset="0"/>
              </a:rPr>
              <a:t>Vivek</a:t>
            </a:r>
            <a:r>
              <a:rPr lang="en-AU" sz="900" dirty="0">
                <a:cs typeface="Arial" panose="020B0604020202020204" pitchFamily="34" charset="0"/>
              </a:rPr>
              <a:t>, et al. "CENTAUR: realizing the full potential of centralized </a:t>
            </a:r>
            <a:r>
              <a:rPr lang="en-AU" sz="900" dirty="0" err="1">
                <a:cs typeface="Arial" panose="020B0604020202020204" pitchFamily="34" charset="0"/>
              </a:rPr>
              <a:t>wlans</a:t>
            </a:r>
            <a:r>
              <a:rPr lang="en-AU" sz="900" dirty="0">
                <a:cs typeface="Arial" panose="020B0604020202020204" pitchFamily="34" charset="0"/>
              </a:rPr>
              <a:t> through a hybrid data path." </a:t>
            </a:r>
            <a:r>
              <a:rPr lang="en-AU" sz="900" i="1" dirty="0">
                <a:cs typeface="Arial" panose="020B0604020202020204" pitchFamily="34" charset="0"/>
              </a:rPr>
              <a:t>Proceedings </a:t>
            </a:r>
            <a:r>
              <a:rPr lang="en-AU" sz="900" i="1" dirty="0" smtClean="0">
                <a:cs typeface="Arial" panose="020B0604020202020204" pitchFamily="34" charset="0"/>
              </a:rPr>
              <a:t>of ACM </a:t>
            </a:r>
            <a:r>
              <a:rPr lang="en-AU" sz="900" i="1" dirty="0" err="1" smtClean="0">
                <a:cs typeface="Arial" panose="020B0604020202020204" pitchFamily="34" charset="0"/>
              </a:rPr>
              <a:t>MobiCom</a:t>
            </a:r>
            <a:r>
              <a:rPr lang="en-AU" sz="900" dirty="0">
                <a:cs typeface="Arial" panose="020B0604020202020204" pitchFamily="34" charset="0"/>
              </a:rPr>
              <a:t>.</a:t>
            </a:r>
            <a:r>
              <a:rPr lang="en-AU" sz="900" dirty="0" smtClean="0">
                <a:cs typeface="Arial" panose="020B0604020202020204" pitchFamily="34" charset="0"/>
              </a:rPr>
              <a:t> </a:t>
            </a:r>
            <a:r>
              <a:rPr lang="en-AU" sz="900" dirty="0">
                <a:cs typeface="Arial" panose="020B0604020202020204" pitchFamily="34" charset="0"/>
              </a:rPr>
              <a:t>2009</a:t>
            </a:r>
            <a:r>
              <a:rPr lang="en-AU" sz="900" dirty="0" smtClean="0">
                <a:cs typeface="Arial" panose="020B0604020202020204" pitchFamily="34" charset="0"/>
              </a:rPr>
              <a:t>.</a:t>
            </a:r>
          </a:p>
          <a:p>
            <a:pPr marL="342900" indent="-342900" fontAlgn="auto">
              <a:spcBef>
                <a:spcPct val="20000"/>
              </a:spcBef>
              <a:spcAft>
                <a:spcPts val="0"/>
              </a:spcAft>
            </a:pPr>
            <a:r>
              <a:rPr lang="en-AU" altLang="zh-CN" sz="900" dirty="0" smtClean="0">
                <a:cs typeface="Arial" panose="020B0604020202020204" pitchFamily="34" charset="0"/>
              </a:rPr>
              <a:t>[6] </a:t>
            </a:r>
            <a:r>
              <a:rPr lang="en-AU" sz="900" dirty="0">
                <a:cs typeface="Arial" panose="020B0604020202020204" pitchFamily="34" charset="0"/>
              </a:rPr>
              <a:t>Zhou, </a:t>
            </a:r>
            <a:r>
              <a:rPr lang="en-AU" sz="900" dirty="0" err="1">
                <a:cs typeface="Arial" panose="020B0604020202020204" pitchFamily="34" charset="0"/>
              </a:rPr>
              <a:t>Wenjie</a:t>
            </a:r>
            <a:r>
              <a:rPr lang="en-AU" sz="900" dirty="0">
                <a:cs typeface="Arial" panose="020B0604020202020204" pitchFamily="34" charset="0"/>
              </a:rPr>
              <a:t>, et al. "DOMINO: relative scheduling in enterprise wireless LANs." </a:t>
            </a:r>
            <a:r>
              <a:rPr lang="en-AU" sz="900" i="1" dirty="0">
                <a:cs typeface="Arial" panose="020B0604020202020204" pitchFamily="34" charset="0"/>
              </a:rPr>
              <a:t>Proceedings of </a:t>
            </a:r>
            <a:r>
              <a:rPr lang="en-AU" sz="900" i="1" dirty="0" smtClean="0">
                <a:cs typeface="Arial" panose="020B0604020202020204" pitchFamily="34" charset="0"/>
              </a:rPr>
              <a:t>ACM </a:t>
            </a:r>
            <a:r>
              <a:rPr lang="en-AU" sz="900" i="1" dirty="0" err="1" smtClean="0">
                <a:cs typeface="Arial" panose="020B0604020202020204" pitchFamily="34" charset="0"/>
              </a:rPr>
              <a:t>CoNEXT</a:t>
            </a:r>
            <a:r>
              <a:rPr lang="en-AU" sz="900" i="1" dirty="0" smtClean="0">
                <a:cs typeface="Arial" panose="020B0604020202020204" pitchFamily="34" charset="0"/>
              </a:rPr>
              <a:t>. </a:t>
            </a:r>
            <a:r>
              <a:rPr lang="en-AU" sz="900" dirty="0" smtClean="0">
                <a:cs typeface="Arial" panose="020B0604020202020204" pitchFamily="34" charset="0"/>
              </a:rPr>
              <a:t>2013</a:t>
            </a:r>
            <a:r>
              <a:rPr lang="en-AU" sz="900" dirty="0">
                <a:cs typeface="Arial" panose="020B0604020202020204" pitchFamily="34" charset="0"/>
              </a:rPr>
              <a:t>.</a:t>
            </a:r>
            <a:endParaRPr lang="zh-CN" altLang="en-US" sz="900" dirty="0">
              <a:cs typeface="Arial" panose="020B0604020202020204" pitchFamily="34" charset="0"/>
            </a:endParaRPr>
          </a:p>
        </p:txBody>
      </p:sp>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0850" y="1722471"/>
            <a:ext cx="2627089" cy="2503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组合 6"/>
          <p:cNvGrpSpPr>
            <a:grpSpLocks/>
          </p:cNvGrpSpPr>
          <p:nvPr/>
        </p:nvGrpSpPr>
        <p:grpSpPr bwMode="auto">
          <a:xfrm>
            <a:off x="6084168" y="1308572"/>
            <a:ext cx="2111606" cy="1896988"/>
            <a:chOff x="280624" y="1752600"/>
            <a:chExt cx="2277156" cy="2209800"/>
          </a:xfrm>
        </p:grpSpPr>
        <p:pic>
          <p:nvPicPr>
            <p:cNvPr id="13"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080" y="2209800"/>
              <a:ext cx="21717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5"/>
            <p:cNvSpPr/>
            <p:nvPr/>
          </p:nvSpPr>
          <p:spPr>
            <a:xfrm>
              <a:off x="280624" y="1752600"/>
              <a:ext cx="2214783" cy="466088"/>
            </a:xfrm>
            <a:prstGeom prst="rect">
              <a:avLst/>
            </a:prstGeom>
            <a:noFill/>
            <a:effectLst/>
          </p:spPr>
          <p:txBody>
            <a:bodyPr wrap="none">
              <a:spAutoFit/>
            </a:bodyPr>
            <a:lstStyle/>
            <a:p>
              <a:pPr algn="ctr">
                <a:defRPr/>
              </a:pPr>
              <a:r>
                <a:rPr lang="en-US" altLang="zh-CN" sz="20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Arial" panose="020B0604020202020204" pitchFamily="34" charset="0"/>
                </a:rPr>
                <a:t>Conflict Graph</a:t>
              </a:r>
              <a:endParaRPr lang="zh-CN" altLang="en-US" sz="20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cs typeface="Arial" panose="020B0604020202020204" pitchFamily="34" charset="0"/>
              </a:endParaRPr>
            </a:p>
          </p:txBody>
        </p:sp>
      </p:grpSp>
      <p:grpSp>
        <p:nvGrpSpPr>
          <p:cNvPr id="3" name="Group 2"/>
          <p:cNvGrpSpPr/>
          <p:nvPr/>
        </p:nvGrpSpPr>
        <p:grpSpPr>
          <a:xfrm>
            <a:off x="467544" y="1933475"/>
            <a:ext cx="5389459" cy="954107"/>
            <a:chOff x="664742" y="979217"/>
            <a:chExt cx="5389459" cy="954107"/>
          </a:xfrm>
        </p:grpSpPr>
        <p:sp>
          <p:nvSpPr>
            <p:cNvPr id="9" name="右箭头 17"/>
            <p:cNvSpPr>
              <a:spLocks noChangeArrowheads="1"/>
            </p:cNvSpPr>
            <p:nvPr/>
          </p:nvSpPr>
          <p:spPr bwMode="auto">
            <a:xfrm flipH="1">
              <a:off x="5426203" y="1302808"/>
              <a:ext cx="627998" cy="269985"/>
            </a:xfrm>
            <a:prstGeom prst="rightArrow">
              <a:avLst>
                <a:gd name="adj1" fmla="val 50000"/>
                <a:gd name="adj2" fmla="val 50003"/>
              </a:avLst>
            </a:prstGeom>
            <a:solidFill>
              <a:srgbClr val="00B0F0"/>
            </a:solidFill>
            <a:ln w="19050" algn="ctr">
              <a:solidFill>
                <a:schemeClr val="tx1"/>
              </a:solidFill>
              <a:round/>
              <a:headEnd/>
              <a:tailEnd type="triangle" w="med" len="med"/>
            </a:ln>
          </p:spPr>
          <p:txBody>
            <a:bodyPr/>
            <a:lstStyle>
              <a:lvl1pPr eaLnBrk="0" hangingPunct="0">
                <a:defRPr>
                  <a:solidFill>
                    <a:schemeClr val="tx1"/>
                  </a:solidFill>
                  <a:latin typeface="Arial" charset="0"/>
                  <a:ea typeface="굴림" pitchFamily="34" charset="-127"/>
                </a:defRPr>
              </a:lvl1pPr>
              <a:lvl2pPr marL="742950" indent="-285750" eaLnBrk="0" hangingPunct="0">
                <a:defRPr>
                  <a:solidFill>
                    <a:schemeClr val="tx1"/>
                  </a:solidFill>
                  <a:latin typeface="Arial" charset="0"/>
                  <a:ea typeface="굴림" pitchFamily="34" charset="-127"/>
                </a:defRPr>
              </a:lvl2pPr>
              <a:lvl3pPr marL="1143000" indent="-228600" eaLnBrk="0" hangingPunct="0">
                <a:defRPr>
                  <a:solidFill>
                    <a:schemeClr val="tx1"/>
                  </a:solidFill>
                  <a:latin typeface="Arial" charset="0"/>
                  <a:ea typeface="굴림" pitchFamily="34" charset="-127"/>
                </a:defRPr>
              </a:lvl3pPr>
              <a:lvl4pPr marL="1600200" indent="-228600" eaLnBrk="0" hangingPunct="0">
                <a:defRPr>
                  <a:solidFill>
                    <a:schemeClr val="tx1"/>
                  </a:solidFill>
                  <a:latin typeface="Arial" charset="0"/>
                  <a:ea typeface="굴림" pitchFamily="34" charset="-127"/>
                </a:defRPr>
              </a:lvl4pPr>
              <a:lvl5pPr marL="2057400" indent="-228600" eaLnBrk="0" hangingPunct="0">
                <a:defRPr>
                  <a:solidFill>
                    <a:schemeClr val="tx1"/>
                  </a:solidFill>
                  <a:latin typeface="Arial" charset="0"/>
                  <a:ea typeface="굴림" pitchFamily="34" charset="-127"/>
                </a:defRPr>
              </a:lvl5pPr>
              <a:lvl6pPr marL="2514600" indent="-228600" eaLnBrk="0" fontAlgn="base" hangingPunct="0">
                <a:spcBef>
                  <a:spcPct val="0"/>
                </a:spcBef>
                <a:spcAft>
                  <a:spcPct val="0"/>
                </a:spcAft>
                <a:defRPr>
                  <a:solidFill>
                    <a:schemeClr val="tx1"/>
                  </a:solidFill>
                  <a:latin typeface="Arial" charset="0"/>
                  <a:ea typeface="굴림" pitchFamily="34" charset="-127"/>
                </a:defRPr>
              </a:lvl6pPr>
              <a:lvl7pPr marL="2971800" indent="-228600" eaLnBrk="0" fontAlgn="base" hangingPunct="0">
                <a:spcBef>
                  <a:spcPct val="0"/>
                </a:spcBef>
                <a:spcAft>
                  <a:spcPct val="0"/>
                </a:spcAft>
                <a:defRPr>
                  <a:solidFill>
                    <a:schemeClr val="tx1"/>
                  </a:solidFill>
                  <a:latin typeface="Arial" charset="0"/>
                  <a:ea typeface="굴림" pitchFamily="34" charset="-127"/>
                </a:defRPr>
              </a:lvl7pPr>
              <a:lvl8pPr marL="3429000" indent="-228600" eaLnBrk="0" fontAlgn="base" hangingPunct="0">
                <a:spcBef>
                  <a:spcPct val="0"/>
                </a:spcBef>
                <a:spcAft>
                  <a:spcPct val="0"/>
                </a:spcAft>
                <a:defRPr>
                  <a:solidFill>
                    <a:schemeClr val="tx1"/>
                  </a:solidFill>
                  <a:latin typeface="Arial" charset="0"/>
                  <a:ea typeface="굴림" pitchFamily="34" charset="-127"/>
                </a:defRPr>
              </a:lvl8pPr>
              <a:lvl9pPr marL="3886200" indent="-228600" eaLnBrk="0" fontAlgn="base" hangingPunct="0">
                <a:spcBef>
                  <a:spcPct val="0"/>
                </a:spcBef>
                <a:spcAft>
                  <a:spcPct val="0"/>
                </a:spcAft>
                <a:defRPr>
                  <a:solidFill>
                    <a:schemeClr val="tx1"/>
                  </a:solidFill>
                  <a:latin typeface="Arial" charset="0"/>
                  <a:ea typeface="굴림" pitchFamily="34" charset="-127"/>
                </a:defRPr>
              </a:lvl9pPr>
            </a:lstStyle>
            <a:p>
              <a:endParaRPr lang="zh-CN" altLang="en-US" sz="1200" b="1">
                <a:latin typeface="Arial" panose="020B0604020202020204" pitchFamily="34" charset="0"/>
                <a:ea typeface="굴림체" pitchFamily="49" charset="-127"/>
                <a:cs typeface="Arial" panose="020B0604020202020204" pitchFamily="34" charset="0"/>
              </a:endParaRPr>
            </a:p>
          </p:txBody>
        </p:sp>
        <p:sp>
          <p:nvSpPr>
            <p:cNvPr id="2" name="Rectangle 1"/>
            <p:cNvSpPr/>
            <p:nvPr/>
          </p:nvSpPr>
          <p:spPr>
            <a:xfrm>
              <a:off x="664742" y="979217"/>
              <a:ext cx="3563888" cy="954107"/>
            </a:xfrm>
            <a:prstGeom prst="rect">
              <a:avLst/>
            </a:prstGeom>
          </p:spPr>
          <p:txBody>
            <a:bodyPr wrap="square">
              <a:spAutoFit/>
            </a:bodyPr>
            <a:lstStyle/>
            <a:p>
              <a:pPr marL="400050"/>
              <a:r>
                <a:rPr lang="en-AU" altLang="zh-CN" sz="1400" smtClean="0">
                  <a:cs typeface="Arial" panose="020B0604020202020204" pitchFamily="34" charset="0"/>
                </a:rPr>
                <a:t>Functionalities of the </a:t>
              </a:r>
              <a:r>
                <a:rPr lang="en-AU" altLang="zh-CN" sz="1400" dirty="0" smtClean="0">
                  <a:cs typeface="Arial" panose="020B0604020202020204" pitchFamily="34" charset="0"/>
                </a:rPr>
                <a:t>controller:</a:t>
              </a:r>
              <a:endParaRPr lang="en-AU" altLang="zh-CN" sz="1400" dirty="0">
                <a:cs typeface="Arial" panose="020B0604020202020204" pitchFamily="34" charset="0"/>
              </a:endParaRPr>
            </a:p>
            <a:p>
              <a:pPr marL="1085850" lvl="1" indent="-285750">
                <a:buFont typeface="Arial" panose="020B0604020202020204" pitchFamily="34" charset="0"/>
                <a:buChar char="•"/>
              </a:pPr>
              <a:r>
                <a:rPr lang="en-AU" altLang="zh-CN" sz="1400" dirty="0" smtClean="0">
                  <a:cs typeface="Arial" panose="020B0604020202020204" pitchFamily="34" charset="0"/>
                </a:rPr>
                <a:t>Channel assignment [1,2]</a:t>
              </a:r>
              <a:endParaRPr lang="en-AU" altLang="zh-CN" sz="1400" dirty="0">
                <a:cs typeface="Arial" panose="020B0604020202020204" pitchFamily="34" charset="0"/>
              </a:endParaRPr>
            </a:p>
            <a:p>
              <a:pPr marL="1085850" lvl="1" indent="-285750">
                <a:buFont typeface="Arial" panose="020B0604020202020204" pitchFamily="34" charset="0"/>
                <a:buChar char="•"/>
              </a:pPr>
              <a:r>
                <a:rPr lang="en-AU" altLang="zh-CN" sz="1400" dirty="0" smtClean="0">
                  <a:cs typeface="Arial" panose="020B0604020202020204" pitchFamily="34" charset="0"/>
                </a:rPr>
                <a:t>Power control [3,4]</a:t>
              </a:r>
              <a:endParaRPr lang="en-AU" altLang="zh-CN" sz="1400" dirty="0">
                <a:cs typeface="Arial" panose="020B0604020202020204" pitchFamily="34" charset="0"/>
              </a:endParaRPr>
            </a:p>
            <a:p>
              <a:pPr marL="1085850" lvl="1" indent="-285750">
                <a:buFont typeface="Arial" panose="020B0604020202020204" pitchFamily="34" charset="0"/>
                <a:buChar char="•"/>
              </a:pPr>
              <a:r>
                <a:rPr lang="en-AU" altLang="zh-CN" sz="1400" smtClean="0">
                  <a:cs typeface="Arial" panose="020B0604020202020204" pitchFamily="34" charset="0"/>
                </a:rPr>
                <a:t>Packet </a:t>
              </a:r>
              <a:r>
                <a:rPr lang="en-AU" altLang="zh-CN" sz="1400" dirty="0" smtClean="0">
                  <a:cs typeface="Arial" panose="020B0604020202020204" pitchFamily="34" charset="0"/>
                </a:rPr>
                <a:t>scheduling [5,6]</a:t>
              </a:r>
              <a:endParaRPr lang="en-AU" altLang="zh-CN" sz="1400" dirty="0">
                <a:cs typeface="Arial" panose="020B0604020202020204" pitchFamily="34" charset="0"/>
              </a:endParaRPr>
            </a:p>
          </p:txBody>
        </p:sp>
      </p:grpSp>
    </p:spTree>
    <p:custDataLst>
      <p:tags r:id="rId1"/>
    </p:custDataLst>
    <p:extLst>
      <p:ext uri="{BB962C8B-B14F-4D97-AF65-F5344CB8AC3E}">
        <p14:creationId xmlns:p14="http://schemas.microsoft.com/office/powerpoint/2010/main" val="3664846514"/>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mtClean="0">
                <a:latin typeface="Sommet" charset="0"/>
              </a:rPr>
              <a:t>Contents</a:t>
            </a:r>
            <a:endParaRPr lang="en-AU" dirty="0" smtClean="0">
              <a:latin typeface="Sommet" charset="0"/>
            </a:endParaRPr>
          </a:p>
        </p:txBody>
      </p:sp>
      <p:sp>
        <p:nvSpPr>
          <p:cNvPr id="25" name="Content Placeholder 2"/>
          <p:cNvSpPr>
            <a:spLocks noGrp="1"/>
          </p:cNvSpPr>
          <p:nvPr>
            <p:ph sz="half" idx="1"/>
          </p:nvPr>
        </p:nvSpPr>
        <p:spPr>
          <a:xfrm>
            <a:off x="395536" y="1129308"/>
            <a:ext cx="8568952" cy="4311696"/>
          </a:xfrm>
        </p:spPr>
        <p:txBody>
          <a:bodyPr/>
          <a:lstStyle/>
          <a:p>
            <a:r>
              <a:rPr lang="en-AU" dirty="0" smtClean="0">
                <a:solidFill>
                  <a:schemeClr val="bg1">
                    <a:lumMod val="95000"/>
                  </a:schemeClr>
                </a:solidFill>
                <a:latin typeface="+mj-lt"/>
              </a:rPr>
              <a:t>Introduction</a:t>
            </a:r>
          </a:p>
          <a:p>
            <a:r>
              <a:rPr lang="en-AU" dirty="0" smtClean="0">
                <a:latin typeface="+mj-lt"/>
              </a:rPr>
              <a:t>Related Work</a:t>
            </a:r>
          </a:p>
          <a:p>
            <a:r>
              <a:rPr lang="en-AU" dirty="0" smtClean="0">
                <a:solidFill>
                  <a:schemeClr val="bg1">
                    <a:lumMod val="95000"/>
                  </a:schemeClr>
                </a:solidFill>
                <a:latin typeface="+mj-lt"/>
              </a:rPr>
              <a:t>Problem Definition</a:t>
            </a:r>
          </a:p>
          <a:p>
            <a:r>
              <a:rPr lang="en-AU" dirty="0" smtClean="0">
                <a:solidFill>
                  <a:schemeClr val="bg1">
                    <a:lumMod val="95000"/>
                  </a:schemeClr>
                </a:solidFill>
                <a:latin typeface="+mj-lt"/>
              </a:rPr>
              <a:t>System Design</a:t>
            </a:r>
          </a:p>
          <a:p>
            <a:r>
              <a:rPr lang="en-AU" dirty="0" smtClean="0">
                <a:solidFill>
                  <a:schemeClr val="bg1">
                    <a:lumMod val="95000"/>
                  </a:schemeClr>
                </a:solidFill>
                <a:latin typeface="+mj-lt"/>
              </a:rPr>
              <a:t>Performance Evaluation</a:t>
            </a:r>
          </a:p>
          <a:p>
            <a:r>
              <a:rPr lang="en-AU" dirty="0" smtClean="0">
                <a:solidFill>
                  <a:schemeClr val="bg1">
                    <a:lumMod val="95000"/>
                  </a:schemeClr>
                </a:solidFill>
                <a:latin typeface="+mj-lt"/>
              </a:rPr>
              <a:t>Conclusion</a:t>
            </a:r>
          </a:p>
          <a:p>
            <a:endParaRPr lang="en-AU" dirty="0" smtClean="0">
              <a:latin typeface="+mj-lt"/>
            </a:endParaRPr>
          </a:p>
        </p:txBody>
      </p:sp>
    </p:spTree>
    <p:custDataLst>
      <p:tags r:id="rId1"/>
    </p:custDataLst>
    <p:extLst>
      <p:ext uri="{BB962C8B-B14F-4D97-AF65-F5344CB8AC3E}">
        <p14:creationId xmlns:p14="http://schemas.microsoft.com/office/powerpoint/2010/main" val="2522294340"/>
      </p:ext>
    </p:extLst>
  </p:cSld>
  <p:clrMapOvr>
    <a:masterClrMapping/>
  </p:clrMapOvr>
  <mc:AlternateContent xmlns:mc="http://schemas.openxmlformats.org/markup-compatibility/2006" xmlns:p14="http://schemas.microsoft.com/office/powerpoint/2010/main">
    <mc:Choice Requires="p14">
      <p:transition p14:dur="10" advTm="72147"/>
    </mc:Choice>
    <mc:Fallback xmlns="">
      <p:transition advTm="7214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smtClean="0">
                <a:latin typeface="Arial" panose="020B0604020202020204" pitchFamily="34" charset="0"/>
                <a:cs typeface="Arial" panose="020B0604020202020204" pitchFamily="34" charset="0"/>
              </a:rPr>
              <a:t>Construction of </a:t>
            </a:r>
            <a:r>
              <a:rPr lang="en-AU" dirty="0" smtClean="0">
                <a:latin typeface="Arial" panose="020B0604020202020204" pitchFamily="34" charset="0"/>
                <a:cs typeface="Arial" panose="020B0604020202020204" pitchFamily="34" charset="0"/>
              </a:rPr>
              <a:t>the Conflict Graph</a:t>
            </a:r>
          </a:p>
        </p:txBody>
      </p:sp>
      <p:sp>
        <p:nvSpPr>
          <p:cNvPr id="25" name="Content Placeholder 2"/>
          <p:cNvSpPr>
            <a:spLocks noGrp="1"/>
          </p:cNvSpPr>
          <p:nvPr>
            <p:ph sz="half" idx="1"/>
          </p:nvPr>
        </p:nvSpPr>
        <p:spPr>
          <a:xfrm>
            <a:off x="395536" y="1129308"/>
            <a:ext cx="7848872" cy="4311696"/>
          </a:xfrm>
        </p:spPr>
        <p:txBody>
          <a:bodyPr/>
          <a:lstStyle/>
          <a:p>
            <a:pPr marL="400050"/>
            <a:r>
              <a:rPr lang="en-AU" altLang="zh-CN" dirty="0" smtClean="0"/>
              <a:t>Active methods: </a:t>
            </a:r>
          </a:p>
          <a:p>
            <a:pPr marL="800100" lvl="1"/>
            <a:r>
              <a:rPr lang="en-AU" altLang="zh-CN" dirty="0" smtClean="0"/>
              <a:t>Applying active </a:t>
            </a:r>
            <a:r>
              <a:rPr lang="en-AU" altLang="zh-CN" dirty="0"/>
              <a:t>probing </a:t>
            </a:r>
            <a:r>
              <a:rPr lang="en-AU" altLang="zh-CN" dirty="0" smtClean="0"/>
              <a:t>signal.</a:t>
            </a:r>
            <a:endParaRPr lang="en-AU" altLang="zh-CN" dirty="0"/>
          </a:p>
          <a:p>
            <a:pPr marL="800100" lvl="1"/>
            <a:r>
              <a:rPr lang="en-AU" altLang="zh-CN" dirty="0" smtClean="0"/>
              <a:t>Examples: Interference maps [7], Micro-probing [8].</a:t>
            </a:r>
          </a:p>
          <a:p>
            <a:pPr marL="1200150" lvl="2"/>
            <a:r>
              <a:rPr lang="en-AU" altLang="zh-CN" dirty="0" smtClean="0"/>
              <a:t>Accurate in identifying the interference.</a:t>
            </a:r>
          </a:p>
          <a:p>
            <a:pPr marL="1200150" lvl="2"/>
            <a:r>
              <a:rPr lang="en-AU" altLang="zh-CN" dirty="0" smtClean="0"/>
              <a:t>Large measurement and computing overheads.</a:t>
            </a:r>
          </a:p>
          <a:p>
            <a:pPr marL="1200150" lvl="2"/>
            <a:r>
              <a:rPr lang="en-AU" altLang="zh-CN" dirty="0" smtClean="0"/>
              <a:t>Not efficient in handling dynamic </a:t>
            </a:r>
            <a:r>
              <a:rPr lang="en-AU" altLang="zh-CN" smtClean="0"/>
              <a:t>environment.</a:t>
            </a:r>
          </a:p>
          <a:p>
            <a:pPr marL="400050"/>
            <a:r>
              <a:rPr lang="en-AU" altLang="zh-CN"/>
              <a:t>Passive methods: </a:t>
            </a:r>
          </a:p>
          <a:p>
            <a:pPr marL="800100" lvl="1"/>
            <a:r>
              <a:rPr lang="en-AU" altLang="zh-CN"/>
              <a:t>Using passively collected packet traces.</a:t>
            </a:r>
          </a:p>
          <a:p>
            <a:pPr marL="800100" lvl="1"/>
            <a:r>
              <a:rPr lang="en-AU" altLang="zh-CN"/>
              <a:t>Examples: Jigsaw [9], WIT [10], PIE [11].</a:t>
            </a:r>
          </a:p>
          <a:p>
            <a:pPr marL="1200150" lvl="2"/>
            <a:r>
              <a:rPr lang="en-AU" altLang="zh-CN"/>
              <a:t>Efficient for dynamic wireless environment.</a:t>
            </a:r>
          </a:p>
          <a:p>
            <a:pPr marL="1200150" lvl="2"/>
            <a:r>
              <a:rPr lang="en-AU" altLang="zh-CN"/>
              <a:t>Low measurement and computing overheads</a:t>
            </a:r>
            <a:r>
              <a:rPr lang="en-AU" altLang="zh-CN" smtClean="0"/>
              <a:t>.</a:t>
            </a:r>
            <a:endParaRPr lang="en-AU" altLang="zh-CN" dirty="0" smtClean="0"/>
          </a:p>
          <a:p>
            <a:pPr marL="1200150" lvl="2"/>
            <a:endParaRPr lang="en-AU" altLang="zh-CN" sz="1600" dirty="0" smtClean="0"/>
          </a:p>
          <a:p>
            <a:pPr marL="57150" indent="0">
              <a:buNone/>
            </a:pPr>
            <a:endParaRPr lang="en-AU" altLang="zh-CN" sz="1800" dirty="0" smtClean="0"/>
          </a:p>
        </p:txBody>
      </p:sp>
      <p:sp>
        <p:nvSpPr>
          <p:cNvPr id="7" name="文本框 3"/>
          <p:cNvSpPr txBox="1"/>
          <p:nvPr/>
        </p:nvSpPr>
        <p:spPr>
          <a:xfrm>
            <a:off x="82671" y="4655724"/>
            <a:ext cx="9073008" cy="1061829"/>
          </a:xfrm>
          <a:prstGeom prst="rect">
            <a:avLst/>
          </a:prstGeom>
        </p:spPr>
        <p:txBody>
          <a:bodyPr wrap="square" rtlCol="0">
            <a:spAutoFit/>
          </a:bodyPr>
          <a:lstStyle/>
          <a:p>
            <a:pPr marL="342900" indent="-342900" fontAlgn="auto">
              <a:spcBef>
                <a:spcPct val="20000"/>
              </a:spcBef>
              <a:spcAft>
                <a:spcPts val="0"/>
              </a:spcAft>
            </a:pPr>
            <a:r>
              <a:rPr lang="en-AU" altLang="zh-CN" sz="900" dirty="0" smtClean="0">
                <a:cs typeface="Arial" panose="020B0604020202020204" pitchFamily="34" charset="0"/>
              </a:rPr>
              <a:t>[</a:t>
            </a:r>
            <a:r>
              <a:rPr lang="en-AU" altLang="zh-CN" sz="900" dirty="0">
                <a:cs typeface="Arial" panose="020B0604020202020204" pitchFamily="34" charset="0"/>
              </a:rPr>
              <a:t>7</a:t>
            </a:r>
            <a:r>
              <a:rPr lang="en-AU" altLang="zh-CN" sz="900" dirty="0" smtClean="0">
                <a:cs typeface="Arial" panose="020B0604020202020204" pitchFamily="34" charset="0"/>
              </a:rPr>
              <a:t>] </a:t>
            </a:r>
            <a:r>
              <a:rPr lang="en-AU" sz="900" dirty="0" err="1">
                <a:cs typeface="Arial" panose="020B0604020202020204" pitchFamily="34" charset="0"/>
              </a:rPr>
              <a:t>Niculescu</a:t>
            </a:r>
            <a:r>
              <a:rPr lang="en-AU" sz="900" dirty="0">
                <a:cs typeface="Arial" panose="020B0604020202020204" pitchFamily="34" charset="0"/>
              </a:rPr>
              <a:t>, </a:t>
            </a:r>
            <a:r>
              <a:rPr lang="en-AU" sz="900" dirty="0" err="1">
                <a:cs typeface="Arial" panose="020B0604020202020204" pitchFamily="34" charset="0"/>
              </a:rPr>
              <a:t>Dragoş</a:t>
            </a:r>
            <a:r>
              <a:rPr lang="en-AU" sz="900" dirty="0">
                <a:cs typeface="Arial" panose="020B0604020202020204" pitchFamily="34" charset="0"/>
              </a:rPr>
              <a:t>. "Interference map for 802.11 networks." </a:t>
            </a:r>
            <a:r>
              <a:rPr lang="en-AU" sz="900" i="1" dirty="0">
                <a:cs typeface="Arial" panose="020B0604020202020204" pitchFamily="34" charset="0"/>
              </a:rPr>
              <a:t>Proceedings of </a:t>
            </a:r>
            <a:r>
              <a:rPr lang="en-AU" sz="900" i="1" dirty="0" smtClean="0">
                <a:cs typeface="Arial" panose="020B0604020202020204" pitchFamily="34" charset="0"/>
              </a:rPr>
              <a:t>ACM IMC</a:t>
            </a:r>
            <a:r>
              <a:rPr lang="en-AU" sz="900" dirty="0" smtClean="0">
                <a:cs typeface="Arial" panose="020B0604020202020204" pitchFamily="34" charset="0"/>
              </a:rPr>
              <a:t>. </a:t>
            </a:r>
            <a:r>
              <a:rPr lang="en-AU" sz="900" dirty="0">
                <a:cs typeface="Arial" panose="020B0604020202020204" pitchFamily="34" charset="0"/>
              </a:rPr>
              <a:t>2007</a:t>
            </a:r>
            <a:r>
              <a:rPr lang="en-AU" sz="900" dirty="0" smtClean="0">
                <a:cs typeface="Arial" panose="020B0604020202020204" pitchFamily="34" charset="0"/>
              </a:rPr>
              <a:t>.</a:t>
            </a:r>
          </a:p>
          <a:p>
            <a:pPr marL="342900" indent="-342900" fontAlgn="auto">
              <a:spcBef>
                <a:spcPct val="20000"/>
              </a:spcBef>
              <a:spcAft>
                <a:spcPts val="0"/>
              </a:spcAft>
            </a:pPr>
            <a:r>
              <a:rPr lang="en-US" altLang="zh-CN" sz="900" dirty="0" smtClean="0">
                <a:cs typeface="Arial" panose="020B0604020202020204" pitchFamily="34" charset="0"/>
              </a:rPr>
              <a:t>[</a:t>
            </a:r>
            <a:r>
              <a:rPr lang="en-US" altLang="zh-CN" sz="900" dirty="0">
                <a:cs typeface="Arial" panose="020B0604020202020204" pitchFamily="34" charset="0"/>
              </a:rPr>
              <a:t>8</a:t>
            </a:r>
            <a:r>
              <a:rPr lang="en-US" altLang="zh-CN" sz="900" dirty="0" smtClean="0">
                <a:cs typeface="Arial" panose="020B0604020202020204" pitchFamily="34" charset="0"/>
              </a:rPr>
              <a:t>] </a:t>
            </a:r>
            <a:r>
              <a:rPr lang="en-AU" sz="900" dirty="0">
                <a:cs typeface="Arial" panose="020B0604020202020204" pitchFamily="34" charset="0"/>
              </a:rPr>
              <a:t>Ahmed, </a:t>
            </a:r>
            <a:r>
              <a:rPr lang="en-AU" sz="900" dirty="0" err="1">
                <a:cs typeface="Arial" panose="020B0604020202020204" pitchFamily="34" charset="0"/>
              </a:rPr>
              <a:t>Nabeel</a:t>
            </a:r>
            <a:r>
              <a:rPr lang="en-AU" sz="900" dirty="0">
                <a:cs typeface="Arial" panose="020B0604020202020204" pitchFamily="34" charset="0"/>
              </a:rPr>
              <a:t>, </a:t>
            </a:r>
            <a:r>
              <a:rPr lang="en-AU" sz="900" dirty="0" smtClean="0">
                <a:cs typeface="Arial" panose="020B0604020202020204" pitchFamily="34" charset="0"/>
              </a:rPr>
              <a:t>et al. </a:t>
            </a:r>
            <a:r>
              <a:rPr lang="en-AU" sz="900" dirty="0">
                <a:cs typeface="Arial" panose="020B0604020202020204" pitchFamily="34" charset="0"/>
              </a:rPr>
              <a:t>"SMARTA: a self-managing architecture for thin access points." </a:t>
            </a:r>
            <a:r>
              <a:rPr lang="en-AU" sz="900" i="1" dirty="0">
                <a:cs typeface="Arial" panose="020B0604020202020204" pitchFamily="34" charset="0"/>
              </a:rPr>
              <a:t>Proceedings of </a:t>
            </a:r>
            <a:r>
              <a:rPr lang="en-AU" sz="900" i="1" dirty="0" smtClean="0">
                <a:cs typeface="Arial" panose="020B0604020202020204" pitchFamily="34" charset="0"/>
              </a:rPr>
              <a:t>ACM </a:t>
            </a:r>
            <a:r>
              <a:rPr lang="en-AU" sz="900" i="1" dirty="0" err="1" smtClean="0">
                <a:cs typeface="Arial" panose="020B0604020202020204" pitchFamily="34" charset="0"/>
              </a:rPr>
              <a:t>CoNEXT</a:t>
            </a:r>
            <a:r>
              <a:rPr lang="en-AU" sz="900" dirty="0" smtClean="0">
                <a:cs typeface="Arial" panose="020B0604020202020204" pitchFamily="34" charset="0"/>
              </a:rPr>
              <a:t>. </a:t>
            </a:r>
            <a:r>
              <a:rPr lang="en-AU" sz="900" smtClean="0">
                <a:cs typeface="Arial" panose="020B0604020202020204" pitchFamily="34" charset="0"/>
              </a:rPr>
              <a:t>2006.</a:t>
            </a:r>
          </a:p>
          <a:p>
            <a:pPr marL="342900" indent="-342900" fontAlgn="auto">
              <a:spcBef>
                <a:spcPct val="20000"/>
              </a:spcBef>
              <a:spcAft>
                <a:spcPts val="0"/>
              </a:spcAft>
            </a:pPr>
            <a:r>
              <a:rPr lang="en-AU" altLang="zh-CN" sz="900">
                <a:cs typeface="Arial" panose="020B0604020202020204" pitchFamily="34" charset="0"/>
              </a:rPr>
              <a:t>[9] </a:t>
            </a:r>
            <a:r>
              <a:rPr lang="en-AU" altLang="ko-KR" sz="900">
                <a:cs typeface="Arial" panose="020B0604020202020204" pitchFamily="34" charset="0"/>
              </a:rPr>
              <a:t>Cheng, Yu C., et al. "Jigsaw: Solving the puzzle of enterprise 802.11 analysis." </a:t>
            </a:r>
            <a:r>
              <a:rPr lang="en-AU" altLang="ko-KR" sz="900" i="1">
                <a:cs typeface="Arial" panose="020B0604020202020204" pitchFamily="34" charset="0"/>
              </a:rPr>
              <a:t> Proceedings of ACM SIGCOMM. </a:t>
            </a:r>
            <a:r>
              <a:rPr lang="en-AU" altLang="ko-KR" sz="900">
                <a:cs typeface="Arial" panose="020B0604020202020204" pitchFamily="34" charset="0"/>
              </a:rPr>
              <a:t>2006.</a:t>
            </a:r>
          </a:p>
          <a:p>
            <a:pPr marL="342900" indent="-342900" fontAlgn="auto">
              <a:spcBef>
                <a:spcPct val="20000"/>
              </a:spcBef>
              <a:spcAft>
                <a:spcPts val="0"/>
              </a:spcAft>
            </a:pPr>
            <a:r>
              <a:rPr lang="en-US" altLang="zh-CN" sz="900">
                <a:cs typeface="Arial" panose="020B0604020202020204" pitchFamily="34" charset="0"/>
              </a:rPr>
              <a:t>[10] </a:t>
            </a:r>
            <a:r>
              <a:rPr lang="en-AU" altLang="ko-KR" sz="900">
                <a:cs typeface="Arial" panose="020B0604020202020204" pitchFamily="34" charset="0"/>
              </a:rPr>
              <a:t>Mahajan, Ratul, et al. "Analyzing the MAC-level behavior of wireless networks in the wild." </a:t>
            </a:r>
            <a:r>
              <a:rPr lang="en-AU" altLang="ko-KR" sz="900" i="1">
                <a:cs typeface="Arial" panose="020B0604020202020204" pitchFamily="34" charset="0"/>
              </a:rPr>
              <a:t>Proceedings of ACM SIGCOMM. </a:t>
            </a:r>
            <a:r>
              <a:rPr lang="en-AU" altLang="ko-KR" sz="900">
                <a:cs typeface="Arial" panose="020B0604020202020204" pitchFamily="34" charset="0"/>
              </a:rPr>
              <a:t>2006.</a:t>
            </a:r>
          </a:p>
          <a:p>
            <a:pPr marL="342900" indent="-342900" fontAlgn="auto">
              <a:spcBef>
                <a:spcPct val="20000"/>
              </a:spcBef>
              <a:spcAft>
                <a:spcPts val="0"/>
              </a:spcAft>
            </a:pPr>
            <a:r>
              <a:rPr lang="en-AU" altLang="ko-KR" sz="900">
                <a:cs typeface="Arial" panose="020B0604020202020204" pitchFamily="34" charset="0"/>
              </a:rPr>
              <a:t>[11] Shrivastava, Vivek, et al. "PIE in the Sky: Online Passive Interference Estimation for Enterprise WLANs." </a:t>
            </a:r>
            <a:r>
              <a:rPr lang="en-AU" altLang="ko-KR" sz="900" i="1">
                <a:cs typeface="Arial" panose="020B0604020202020204" pitchFamily="34" charset="0"/>
              </a:rPr>
              <a:t>Proceedings of USENIX NSDI</a:t>
            </a:r>
            <a:r>
              <a:rPr lang="en-AU" altLang="ko-KR" sz="900">
                <a:cs typeface="Arial" panose="020B0604020202020204" pitchFamily="34" charset="0"/>
              </a:rPr>
              <a:t>. 2011.</a:t>
            </a:r>
          </a:p>
          <a:p>
            <a:pPr marL="342900" indent="-342900" fontAlgn="auto">
              <a:spcBef>
                <a:spcPct val="20000"/>
              </a:spcBef>
              <a:spcAft>
                <a:spcPts val="0"/>
              </a:spcAft>
            </a:pPr>
            <a:endParaRPr lang="en-AU" sz="900" dirty="0" smtClean="0">
              <a:cs typeface="Arial" panose="020B0604020202020204" pitchFamily="34" charset="0"/>
            </a:endParaRPr>
          </a:p>
        </p:txBody>
      </p:sp>
    </p:spTree>
    <p:custDataLst>
      <p:tags r:id="rId1"/>
    </p:custDataLst>
    <p:extLst>
      <p:ext uri="{BB962C8B-B14F-4D97-AF65-F5344CB8AC3E}">
        <p14:creationId xmlns:p14="http://schemas.microsoft.com/office/powerpoint/2010/main" val="24223009"/>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457200" y="396875"/>
            <a:ext cx="8229600" cy="660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AU" dirty="0" smtClean="0">
                <a:latin typeface="Arial" panose="020B0604020202020204" pitchFamily="34" charset="0"/>
                <a:cs typeface="Arial" panose="020B0604020202020204" pitchFamily="34" charset="0"/>
              </a:rPr>
              <a:t>Passive Interference Estimation (PIE)</a:t>
            </a:r>
          </a:p>
        </p:txBody>
      </p:sp>
      <p:sp>
        <p:nvSpPr>
          <p:cNvPr id="25" name="Content Placeholder 2"/>
          <p:cNvSpPr>
            <a:spLocks noGrp="1"/>
          </p:cNvSpPr>
          <p:nvPr>
            <p:ph sz="half" idx="1"/>
          </p:nvPr>
        </p:nvSpPr>
        <p:spPr>
          <a:xfrm>
            <a:off x="395536" y="1129308"/>
            <a:ext cx="8352928" cy="4311696"/>
          </a:xfrm>
        </p:spPr>
        <p:txBody>
          <a:bodyPr/>
          <a:lstStyle/>
          <a:p>
            <a:pPr marL="400050"/>
            <a:r>
              <a:rPr lang="en-AU" altLang="zh-CN" smtClean="0"/>
              <a:t>Using </a:t>
            </a:r>
            <a:r>
              <a:rPr lang="en-AU" altLang="zh-CN" dirty="0" smtClean="0"/>
              <a:t>passively collected packet </a:t>
            </a:r>
            <a:r>
              <a:rPr lang="en-AU" altLang="zh-CN" smtClean="0"/>
              <a:t>trace information from APs:</a:t>
            </a:r>
            <a:endParaRPr lang="en-AU" altLang="zh-CN" dirty="0" smtClean="0"/>
          </a:p>
          <a:p>
            <a:pPr marL="800100" lvl="1"/>
            <a:r>
              <a:rPr lang="en-AU" altLang="zh-CN" dirty="0" smtClean="0"/>
              <a:t>Packet transmission information.</a:t>
            </a:r>
          </a:p>
          <a:p>
            <a:pPr marL="800100" lvl="1"/>
            <a:r>
              <a:rPr lang="en-AU" altLang="zh-CN" dirty="0" smtClean="0"/>
              <a:t>Link Interference Ratio (LIR) [12].</a:t>
            </a:r>
          </a:p>
          <a:p>
            <a:pPr marL="400050"/>
            <a:r>
              <a:rPr lang="en-AU" altLang="zh-CN" dirty="0" smtClean="0"/>
              <a:t>LIR:</a:t>
            </a:r>
          </a:p>
          <a:p>
            <a:pPr marL="800100" lvl="1"/>
            <a:r>
              <a:rPr lang="en-US" altLang="ko-KR" dirty="0"/>
              <a:t>the ratio of transmission performance when two links transmit together, to the performance when they transmit </a:t>
            </a:r>
            <a:r>
              <a:rPr lang="en-US" altLang="ko-KR" dirty="0" smtClean="0"/>
              <a:t>individually.</a:t>
            </a:r>
          </a:p>
          <a:p>
            <a:pPr marL="800100" lvl="1"/>
            <a:r>
              <a:rPr lang="en-US" altLang="ko-KR" dirty="0"/>
              <a:t>ranges from 0 to </a:t>
            </a:r>
            <a:r>
              <a:rPr lang="en-US" altLang="ko-KR" dirty="0" smtClean="0"/>
              <a:t>1:</a:t>
            </a:r>
          </a:p>
          <a:p>
            <a:pPr marL="1200150" lvl="2"/>
            <a:r>
              <a:rPr lang="en-US" altLang="ko-KR" dirty="0" smtClean="0"/>
              <a:t> LIR = 1: indicates </a:t>
            </a:r>
            <a:r>
              <a:rPr lang="en-US" altLang="ko-KR" dirty="0"/>
              <a:t>the two links do not </a:t>
            </a:r>
            <a:r>
              <a:rPr lang="en-US" altLang="ko-KR" dirty="0" smtClean="0"/>
              <a:t>interfere</a:t>
            </a:r>
          </a:p>
          <a:p>
            <a:pPr marL="1200150" lvl="2"/>
            <a:r>
              <a:rPr lang="en-US" altLang="ko-KR" dirty="0"/>
              <a:t> </a:t>
            </a:r>
            <a:r>
              <a:rPr lang="en-US" altLang="ko-KR" dirty="0" smtClean="0"/>
              <a:t>LIR = 0: heavy </a:t>
            </a:r>
            <a:r>
              <a:rPr lang="en-US" altLang="ko-KR" dirty="0"/>
              <a:t>interference between </a:t>
            </a:r>
            <a:r>
              <a:rPr lang="en-US" altLang="ko-KR" dirty="0" smtClean="0"/>
              <a:t>the links.</a:t>
            </a:r>
            <a:endParaRPr lang="en-AU" altLang="zh-CN" dirty="0" smtClean="0"/>
          </a:p>
          <a:p>
            <a:pPr marL="57150" indent="0">
              <a:buNone/>
            </a:pPr>
            <a:endParaRPr lang="en-AU" altLang="zh-CN" sz="1800" dirty="0" smtClean="0"/>
          </a:p>
        </p:txBody>
      </p:sp>
      <p:sp>
        <p:nvSpPr>
          <p:cNvPr id="4" name="文本框 3"/>
          <p:cNvSpPr txBox="1"/>
          <p:nvPr/>
        </p:nvSpPr>
        <p:spPr>
          <a:xfrm>
            <a:off x="70992" y="5233764"/>
            <a:ext cx="9073008" cy="230832"/>
          </a:xfrm>
          <a:prstGeom prst="rect">
            <a:avLst/>
          </a:prstGeom>
        </p:spPr>
        <p:txBody>
          <a:bodyPr wrap="square" rtlCol="0">
            <a:spAutoFit/>
          </a:bodyPr>
          <a:lstStyle/>
          <a:p>
            <a:pPr marL="342900" indent="-342900" fontAlgn="auto">
              <a:spcBef>
                <a:spcPct val="20000"/>
              </a:spcBef>
              <a:spcAft>
                <a:spcPts val="0"/>
              </a:spcAft>
            </a:pPr>
            <a:r>
              <a:rPr lang="en-AU" altLang="zh-CN" sz="900" dirty="0" smtClean="0">
                <a:cs typeface="Arial" panose="020B0604020202020204" pitchFamily="34" charset="0"/>
              </a:rPr>
              <a:t>[12] </a:t>
            </a:r>
            <a:r>
              <a:rPr lang="en-AU" sz="900" dirty="0" err="1"/>
              <a:t>Padhye</a:t>
            </a:r>
            <a:r>
              <a:rPr lang="en-AU" sz="900" dirty="0"/>
              <a:t>, </a:t>
            </a:r>
            <a:r>
              <a:rPr lang="en-AU" sz="900" dirty="0" err="1"/>
              <a:t>Jitendra</a:t>
            </a:r>
            <a:r>
              <a:rPr lang="en-AU" sz="900" dirty="0"/>
              <a:t>, et al. "Estimation of link interference in static multi-hop wireless networks." </a:t>
            </a:r>
            <a:r>
              <a:rPr lang="en-AU" sz="900" i="1" dirty="0"/>
              <a:t>Proceedings of </a:t>
            </a:r>
            <a:r>
              <a:rPr lang="en-AU" sz="900" i="1" dirty="0" smtClean="0"/>
              <a:t>ACM IMC</a:t>
            </a:r>
            <a:r>
              <a:rPr lang="en-AU" sz="900" dirty="0" smtClean="0"/>
              <a:t>, </a:t>
            </a:r>
            <a:r>
              <a:rPr lang="en-AU" sz="900" dirty="0"/>
              <a:t>2005.</a:t>
            </a:r>
            <a:endParaRPr lang="en-AU" sz="900" dirty="0" smtClean="0">
              <a:cs typeface="Arial" panose="020B0604020202020204" pitchFamily="34" charset="0"/>
            </a:endParaRPr>
          </a:p>
        </p:txBody>
      </p:sp>
    </p:spTree>
    <p:custDataLst>
      <p:tags r:id="rId1"/>
    </p:custDataLst>
    <p:extLst>
      <p:ext uri="{BB962C8B-B14F-4D97-AF65-F5344CB8AC3E}">
        <p14:creationId xmlns:p14="http://schemas.microsoft.com/office/powerpoint/2010/main" val="3492106060"/>
      </p:ext>
    </p:extLst>
  </p:cSld>
  <p:clrMapOvr>
    <a:masterClrMapping/>
  </p:clrMapOvr>
  <mc:AlternateContent xmlns:mc="http://schemas.openxmlformats.org/markup-compatibility/2006" xmlns:p14="http://schemas.microsoft.com/office/powerpoint/2010/main">
    <mc:Choice Requires="p14">
      <p:transition p14:dur="0" advTm="72147"/>
    </mc:Choice>
    <mc:Fallback xmlns="">
      <p:transition advTm="7214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0.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1.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2.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3.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4.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5.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6.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7.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8.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19.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0.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1.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2.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3.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4.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5.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6.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7.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8.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29.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0.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1.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2.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3.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4.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5.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6.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7.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8.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39.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4.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40.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41.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42.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5.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6.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7.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8.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ags/tag9.xml><?xml version="1.0" encoding="utf-8"?>
<p:tagLst xmlns:a="http://schemas.openxmlformats.org/drawingml/2006/main" xmlns:r="http://schemas.openxmlformats.org/officeDocument/2006/relationships" xmlns:p="http://schemas.openxmlformats.org/presentationml/2006/main">
  <p:tag name="TIMING" val="|0.4|15.6|16.7|0.8|3.3|0.6|0.5|12.8|1.1|7.8|0.9"/>
</p:tagLst>
</file>

<file path=ppt/theme/theme1.xml><?xml version="1.0" encoding="utf-8"?>
<a:theme xmlns:a="http://schemas.openxmlformats.org/drawingml/2006/main" name="Presentation_template_sanserifbodytext">
  <a:themeElements>
    <a:clrScheme name="Custom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ommet"/>
        <a:ea typeface=""/>
        <a:cs typeface=""/>
      </a:majorFont>
      <a:minorFont>
        <a:latin typeface="Somme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Exhibit.thmx</Template>
  <TotalTime>27953</TotalTime>
  <Words>6382</Words>
  <Application>Microsoft Office PowerPoint</Application>
  <PresentationFormat>화면 슬라이드 쇼(16:10)</PresentationFormat>
  <Paragraphs>648</Paragraphs>
  <Slides>43</Slides>
  <Notes>43</Notes>
  <HiddenSlides>0</HiddenSlides>
  <MMClips>0</MMClips>
  <ScaleCrop>false</ScaleCrop>
  <HeadingPairs>
    <vt:vector size="6" baseType="variant">
      <vt:variant>
        <vt:lpstr>테마</vt:lpstr>
      </vt:variant>
      <vt:variant>
        <vt:i4>1</vt:i4>
      </vt:variant>
      <vt:variant>
        <vt:lpstr>연결</vt:lpstr>
      </vt:variant>
      <vt:variant>
        <vt:i4>3</vt:i4>
      </vt:variant>
      <vt:variant>
        <vt:lpstr>슬라이드 제목</vt:lpstr>
      </vt:variant>
      <vt:variant>
        <vt:i4>43</vt:i4>
      </vt:variant>
    </vt:vector>
  </HeadingPairs>
  <TitlesOfParts>
    <vt:vector size="47" baseType="lpstr">
      <vt:lpstr>Presentation_template_sanserifbodytext</vt:lpstr>
      <vt:lpstr>D:\Users\harrison\Desktop\Thesis Writing\example.vsd\Drawing\~页-1\Sheet.147</vt:lpstr>
      <vt:lpstr>D:\Users\harrison\Desktop\Thesis Writing\example.vsd\Drawing\~页-1\Sheet.148</vt:lpstr>
      <vt:lpstr>D:\Users\harrison\Desktop\Thesis Writing\example.vsd\Drawing\~页-1\Sheet.149</vt:lpstr>
      <vt:lpstr>PowerPoint 프레젠테이션</vt:lpstr>
      <vt:lpstr>Contents</vt:lpstr>
      <vt:lpstr>Contents</vt:lpstr>
      <vt:lpstr>Growth of Wi-Fi networks</vt:lpstr>
      <vt:lpstr>Growth of Wi-Fi networks (cont.)</vt:lpstr>
      <vt:lpstr>Interference Mitigation</vt:lpstr>
      <vt:lpstr>Contents</vt:lpstr>
      <vt:lpstr>Construction of the Conflict Graph</vt:lpstr>
      <vt:lpstr>Passive Interference Estimation (PIE)</vt:lpstr>
      <vt:lpstr>Measuring the LIR</vt:lpstr>
      <vt:lpstr>Measuring the LIR (cont.)</vt:lpstr>
      <vt:lpstr>Contents</vt:lpstr>
      <vt:lpstr>Problem Definition</vt:lpstr>
      <vt:lpstr>Types of Interferences</vt:lpstr>
      <vt:lpstr>Why the DRD interference matter?</vt:lpstr>
      <vt:lpstr>Experiment on the DRD interference</vt:lpstr>
      <vt:lpstr>Experiment on the DRD interference (cont.)</vt:lpstr>
      <vt:lpstr>Measurement Results</vt:lpstr>
      <vt:lpstr>Measurement Results (cont.)</vt:lpstr>
      <vt:lpstr>How well the PIE performs?</vt:lpstr>
      <vt:lpstr>How well the PIE performs? (cont.)</vt:lpstr>
      <vt:lpstr>Results Analysis</vt:lpstr>
      <vt:lpstr>Results Analysis (cont.)</vt:lpstr>
      <vt:lpstr>Results Analysis (cont.)</vt:lpstr>
      <vt:lpstr>How well the PIE performs?</vt:lpstr>
      <vt:lpstr>Contents</vt:lpstr>
      <vt:lpstr>System Overview</vt:lpstr>
      <vt:lpstr>System Design</vt:lpstr>
      <vt:lpstr>Detection of the CS Interference</vt:lpstr>
      <vt:lpstr>Detection of the CS Interference (cont.)</vt:lpstr>
      <vt:lpstr>Detection of HTI and DRDI</vt:lpstr>
      <vt:lpstr>Detection of HTI and DRDI (cont.)</vt:lpstr>
      <vt:lpstr>Detection of HTI and DRDI (cont.)</vt:lpstr>
      <vt:lpstr>Detection of HTI and DRDI (cont.)</vt:lpstr>
      <vt:lpstr>Detection of HTI and DRDI (cont.)</vt:lpstr>
      <vt:lpstr>Contents</vt:lpstr>
      <vt:lpstr>Performance Evaluation</vt:lpstr>
      <vt:lpstr>Performance Evaluation (cont.)</vt:lpstr>
      <vt:lpstr>Performance Evaluation (cont.)</vt:lpstr>
      <vt:lpstr>Performance Evaluation (cont.)</vt:lpstr>
      <vt:lpstr>Contents</vt:lpstr>
      <vt:lpstr>Conclusion and Further works</vt:lpstr>
      <vt:lpstr>Thanks for your attention!          Any Questions?</vt:lpstr>
    </vt:vector>
  </TitlesOfParts>
  <Company>UNSW</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Template</dc:title>
  <dc:creator>Brad Hall</dc:creator>
  <cp:lastModifiedBy>김명철</cp:lastModifiedBy>
  <cp:revision>1121</cp:revision>
  <dcterms:created xsi:type="dcterms:W3CDTF">2012-03-29T21:41:30Z</dcterms:created>
  <dcterms:modified xsi:type="dcterms:W3CDTF">2016-05-08T05:43:43Z</dcterms:modified>
</cp:coreProperties>
</file>