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1037" r:id="rId2"/>
    <p:sldId id="1165" r:id="rId3"/>
    <p:sldId id="1221" r:id="rId4"/>
    <p:sldId id="1205" r:id="rId5"/>
    <p:sldId id="1206" r:id="rId6"/>
    <p:sldId id="1207" r:id="rId7"/>
    <p:sldId id="1189" r:id="rId8"/>
    <p:sldId id="1128" r:id="rId9"/>
    <p:sldId id="1222" r:id="rId10"/>
    <p:sldId id="1190" r:id="rId11"/>
    <p:sldId id="1208" r:id="rId12"/>
    <p:sldId id="1098" r:id="rId13"/>
    <p:sldId id="1192" r:id="rId14"/>
    <p:sldId id="1198" r:id="rId15"/>
    <p:sldId id="1199" r:id="rId16"/>
    <p:sldId id="1186" r:id="rId17"/>
    <p:sldId id="1193" r:id="rId18"/>
    <p:sldId id="1195" r:id="rId19"/>
    <p:sldId id="1212" r:id="rId20"/>
    <p:sldId id="1196" r:id="rId21"/>
    <p:sldId id="1063" r:id="rId22"/>
    <p:sldId id="1176" r:id="rId23"/>
    <p:sldId id="1177" r:id="rId24"/>
    <p:sldId id="1178" r:id="rId25"/>
    <p:sldId id="1215" r:id="rId26"/>
    <p:sldId id="1216" r:id="rId27"/>
  </p:sldIdLst>
  <p:sldSz cx="9144000" cy="6858000" type="screen4x3"/>
  <p:notesSz cx="7099300"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고경민" initials="고" lastIdx="6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FFCC00"/>
    <a:srgbClr val="C3F686"/>
    <a:srgbClr val="99CCFF"/>
    <a:srgbClr val="FF6600"/>
    <a:srgbClr val="66FFFF"/>
    <a:srgbClr val="34E7FA"/>
    <a:srgbClr val="FCE646"/>
    <a:srgbClr val="FF9933"/>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0" autoAdjust="0"/>
    <p:restoredTop sz="73963" autoAdjust="0"/>
  </p:normalViewPr>
  <p:slideViewPr>
    <p:cSldViewPr>
      <p:cViewPr varScale="1">
        <p:scale>
          <a:sx n="49" d="100"/>
          <a:sy n="49" d="100"/>
        </p:scale>
        <p:origin x="-2116" y="-64"/>
      </p:cViewPr>
      <p:guideLst>
        <p:guide orient="horz" pos="2387"/>
        <p:guide pos="2925"/>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78" d="100"/>
          <a:sy n="78" d="100"/>
        </p:scale>
        <p:origin x="-4002"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3" y="3"/>
            <a:ext cx="3076363" cy="511730"/>
          </a:xfrm>
          <a:prstGeom prst="rect">
            <a:avLst/>
          </a:prstGeom>
        </p:spPr>
        <p:txBody>
          <a:bodyPr vert="horz" lIns="94743" tIns="47371" rIns="94743" bIns="47371" rtlCol="0"/>
          <a:lstStyle>
            <a:lvl1pPr algn="l">
              <a:defRPr sz="1200"/>
            </a:lvl1pPr>
          </a:lstStyle>
          <a:p>
            <a:endParaRPr lang="ko-KR" altLang="en-US" dirty="0"/>
          </a:p>
        </p:txBody>
      </p:sp>
      <p:sp>
        <p:nvSpPr>
          <p:cNvPr id="3" name="날짜 개체 틀 2"/>
          <p:cNvSpPr>
            <a:spLocks noGrp="1"/>
          </p:cNvSpPr>
          <p:nvPr>
            <p:ph type="dt" idx="1"/>
          </p:nvPr>
        </p:nvSpPr>
        <p:spPr>
          <a:xfrm>
            <a:off x="4021297" y="3"/>
            <a:ext cx="3076363" cy="511730"/>
          </a:xfrm>
          <a:prstGeom prst="rect">
            <a:avLst/>
          </a:prstGeom>
        </p:spPr>
        <p:txBody>
          <a:bodyPr vert="horz" lIns="94743" tIns="47371" rIns="94743" bIns="47371" rtlCol="0"/>
          <a:lstStyle>
            <a:lvl1pPr algn="r">
              <a:defRPr sz="1200"/>
            </a:lvl1pPr>
          </a:lstStyle>
          <a:p>
            <a:fld id="{454F7526-125D-4530-886F-E6D94CE13170}" type="datetimeFigureOut">
              <a:rPr lang="ko-KR" altLang="en-US" smtClean="0"/>
              <a:pPr/>
              <a:t>2016-05-01</a:t>
            </a:fld>
            <a:endParaRPr lang="ko-KR" altLang="en-US" dirty="0"/>
          </a:p>
        </p:txBody>
      </p:sp>
      <p:sp>
        <p:nvSpPr>
          <p:cNvPr id="4" name="슬라이드 이미지 개체 틀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43" tIns="47371" rIns="94743" bIns="47371" rtlCol="0" anchor="ctr"/>
          <a:lstStyle/>
          <a:p>
            <a:endParaRPr lang="ko-KR" altLang="en-US" dirty="0"/>
          </a:p>
        </p:txBody>
      </p:sp>
      <p:sp>
        <p:nvSpPr>
          <p:cNvPr id="5" name="슬라이드 노트 개체 틀 4"/>
          <p:cNvSpPr>
            <a:spLocks noGrp="1"/>
          </p:cNvSpPr>
          <p:nvPr>
            <p:ph type="body" sz="quarter" idx="3"/>
          </p:nvPr>
        </p:nvSpPr>
        <p:spPr>
          <a:xfrm>
            <a:off x="709931" y="4861444"/>
            <a:ext cx="5679440" cy="4605576"/>
          </a:xfrm>
          <a:prstGeom prst="rect">
            <a:avLst/>
          </a:prstGeom>
        </p:spPr>
        <p:txBody>
          <a:bodyPr vert="horz" lIns="94743" tIns="47371" rIns="94743" bIns="47371"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3" y="9721107"/>
            <a:ext cx="3076363" cy="511730"/>
          </a:xfrm>
          <a:prstGeom prst="rect">
            <a:avLst/>
          </a:prstGeom>
        </p:spPr>
        <p:txBody>
          <a:bodyPr vert="horz" lIns="94743" tIns="47371" rIns="94743" bIns="47371"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4021297" y="9721107"/>
            <a:ext cx="3076363" cy="511730"/>
          </a:xfrm>
          <a:prstGeom prst="rect">
            <a:avLst/>
          </a:prstGeom>
        </p:spPr>
        <p:txBody>
          <a:bodyPr vert="horz" lIns="94743" tIns="47371" rIns="94743" bIns="47371" rtlCol="0" anchor="b"/>
          <a:lstStyle>
            <a:lvl1pPr algn="r">
              <a:defRPr sz="1200"/>
            </a:lvl1pPr>
          </a:lstStyle>
          <a:p>
            <a:fld id="{7D0D4B1D-1175-4AB1-ACAF-5FF92EFC7898}" type="slidenum">
              <a:rPr lang="ko-KR" altLang="en-US" smtClean="0"/>
              <a:pPr/>
              <a:t>‹#›</a:t>
            </a:fld>
            <a:endParaRPr lang="ko-KR" altLang="en-US" dirty="0"/>
          </a:p>
        </p:txBody>
      </p:sp>
    </p:spTree>
    <p:extLst>
      <p:ext uri="{BB962C8B-B14F-4D97-AF65-F5344CB8AC3E}">
        <p14:creationId xmlns:p14="http://schemas.microsoft.com/office/powerpoint/2010/main" val="368838316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defRPr/>
            </a:pPr>
            <a:r>
              <a:rPr lang="en-US" altLang="ko-KR" dirty="0"/>
              <a:t>Transformation of Encoded Video Packets for Error-Resilient Transmission</a:t>
            </a:r>
            <a:endParaRPr lang="en-US" altLang="ko-KR" b="0" dirty="0" smtClean="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a:t>
            </a:fld>
            <a:endParaRPr lang="ko-KR" altLang="en-US" dirty="0"/>
          </a:p>
        </p:txBody>
      </p:sp>
    </p:spTree>
    <p:extLst>
      <p:ext uri="{BB962C8B-B14F-4D97-AF65-F5344CB8AC3E}">
        <p14:creationId xmlns:p14="http://schemas.microsoft.com/office/powerpoint/2010/main" val="31512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r>
              <a:rPr lang="en-US" altLang="ko-KR" b="1" dirty="0" smtClean="0">
                <a:solidFill>
                  <a:srgbClr val="00B050"/>
                </a:solidFill>
              </a:rPr>
              <a:t>Extension</a:t>
            </a:r>
            <a:endParaRPr lang="ko-KR" altLang="en-US" b="1" dirty="0" smtClean="0">
              <a:solidFill>
                <a:srgbClr val="00B050"/>
              </a:solidFill>
            </a:endParaRPr>
          </a:p>
          <a:p>
            <a:r>
              <a:rPr lang="en-US" altLang="ko-KR" b="1" dirty="0" smtClean="0"/>
              <a:t>[27] </a:t>
            </a:r>
            <a:r>
              <a:rPr lang="en-US" altLang="ko-KR" b="0" dirty="0" smtClean="0"/>
              <a:t>A </a:t>
            </a:r>
            <a:r>
              <a:rPr lang="en-US" altLang="ko-KR" sz="1200" b="0" i="0" u="none" strike="noStrike" kern="1200" baseline="0" dirty="0" smtClean="0">
                <a:solidFill>
                  <a:schemeClr val="tx1"/>
                </a:solidFill>
                <a:latin typeface="+mn-lt"/>
                <a:ea typeface="+mn-ea"/>
                <a:cs typeface="+mn-cs"/>
              </a:rPr>
              <a:t>encryption method for H.264, which encrypts only the DC/ACs coefficients of I-</a:t>
            </a:r>
            <a:r>
              <a:rPr lang="en-US" altLang="ko-KR" sz="1200" b="0" i="0" u="none" strike="noStrike" kern="1200" baseline="0" dirty="0" err="1" smtClean="0">
                <a:solidFill>
                  <a:schemeClr val="tx1"/>
                </a:solidFill>
                <a:latin typeface="+mn-lt"/>
                <a:ea typeface="+mn-ea"/>
                <a:cs typeface="+mn-cs"/>
              </a:rPr>
              <a:t>macroblocks</a:t>
            </a:r>
            <a:r>
              <a:rPr lang="en-US" altLang="ko-KR" sz="1200" b="0" i="0" u="none" strike="noStrike" kern="1200" baseline="0" dirty="0" smtClean="0">
                <a:solidFill>
                  <a:schemeClr val="tx1"/>
                </a:solidFill>
                <a:latin typeface="+mn-lt"/>
                <a:ea typeface="+mn-ea"/>
                <a:cs typeface="+mn-cs"/>
              </a:rPr>
              <a:t> and the motion vectors of P-</a:t>
            </a:r>
            <a:r>
              <a:rPr lang="en-US" altLang="ko-KR" sz="1200" b="0" i="0" u="none" strike="noStrike" kern="1200" baseline="0" dirty="0" err="1" smtClean="0">
                <a:solidFill>
                  <a:schemeClr val="tx1"/>
                </a:solidFill>
                <a:latin typeface="+mn-lt"/>
                <a:ea typeface="+mn-ea"/>
                <a:cs typeface="+mn-cs"/>
              </a:rPr>
              <a:t>macroblocks</a:t>
            </a:r>
            <a:r>
              <a:rPr lang="en-US" altLang="ko-KR" sz="1200" b="0" i="0" u="none" strike="noStrike" kern="1200" baseline="0" dirty="0" smtClean="0">
                <a:solidFill>
                  <a:schemeClr val="tx1"/>
                </a:solidFill>
                <a:latin typeface="+mn-lt"/>
                <a:ea typeface="+mn-ea"/>
                <a:cs typeface="+mn-cs"/>
              </a:rPr>
              <a:t>.</a:t>
            </a:r>
          </a:p>
          <a:p>
            <a:r>
              <a:rPr lang="en-US" altLang="ko-KR" sz="1200" b="0" i="0" u="none" strike="noStrike" kern="1200" baseline="0" dirty="0" smtClean="0">
                <a:solidFill>
                  <a:schemeClr val="tx1"/>
                </a:solidFill>
                <a:latin typeface="+mn-lt"/>
                <a:ea typeface="+mn-ea"/>
                <a:cs typeface="+mn-cs"/>
              </a:rPr>
              <a:t>The proposed new selective encryption method exploits the error propagation property in an H.264 decoder and improves the collective performance by analyzing the tradeoff between the visual security level and the processing speed</a:t>
            </a:r>
          </a:p>
          <a:p>
            <a:r>
              <a:rPr lang="en-US" altLang="ko-KR" sz="1200" b="0" i="0" u="none" strike="noStrike" kern="1200" baseline="0" dirty="0" smtClean="0">
                <a:solidFill>
                  <a:schemeClr val="tx1"/>
                </a:solidFill>
                <a:latin typeface="+mn-lt"/>
                <a:ea typeface="+mn-ea"/>
                <a:cs typeface="+mn-cs"/>
              </a:rPr>
              <a:t>compared to typical selective encryption methods (</a:t>
            </a:r>
            <a:r>
              <a:rPr lang="en-US" altLang="ko-KR" sz="1200" b="0" i="1" u="none" strike="noStrike" kern="1200" baseline="0" dirty="0" smtClean="0">
                <a:solidFill>
                  <a:schemeClr val="tx1"/>
                </a:solidFill>
                <a:latin typeface="+mn-lt"/>
                <a:ea typeface="+mn-ea"/>
                <a:cs typeface="+mn-cs"/>
              </a:rPr>
              <a:t>i.e.</a:t>
            </a:r>
            <a:r>
              <a:rPr lang="en-US" altLang="ko-KR" sz="1200" b="0" i="0" u="none" strike="noStrike" kern="1200" baseline="0" dirty="0" smtClean="0">
                <a:solidFill>
                  <a:schemeClr val="tx1"/>
                </a:solidFill>
                <a:latin typeface="+mn-lt"/>
                <a:ea typeface="+mn-ea"/>
                <a:cs typeface="+mn-cs"/>
              </a:rPr>
              <a:t>, I-frame, P-frame encryption, and combined I-/P-frame encryption).</a:t>
            </a:r>
          </a:p>
          <a:p>
            <a:endParaRPr lang="en-US" altLang="ko-KR" b="0" dirty="0" smtClean="0"/>
          </a:p>
          <a:p>
            <a:r>
              <a:rPr lang="en-US" altLang="ko-KR" b="1" dirty="0" smtClean="0"/>
              <a:t>[28] </a:t>
            </a:r>
            <a:r>
              <a:rPr lang="en-US" altLang="ko-KR" b="0" dirty="0" smtClean="0"/>
              <a:t>This work presents a thorough investigation of HEVC-CABAC from an encryption standpoint. An algorithm is devised for conversion of non-dyadic ES to dyadic, which can be concatenated to form plaintext for AES-CFB. For selectively encrypted </a:t>
            </a:r>
            <a:r>
              <a:rPr lang="en-US" altLang="ko-KR" b="0" dirty="0" err="1" smtClean="0"/>
              <a:t>binstrings</a:t>
            </a:r>
            <a:r>
              <a:rPr lang="en-US" altLang="ko-KR" b="0" dirty="0" smtClean="0"/>
              <a:t>, the context of truncated rice code for </a:t>
            </a:r>
            <a:r>
              <a:rPr lang="en-US" altLang="ko-KR" b="0" dirty="0" err="1" smtClean="0"/>
              <a:t>binarization</a:t>
            </a:r>
            <a:r>
              <a:rPr lang="en-US" altLang="ko-KR" b="0" dirty="0" smtClean="0"/>
              <a:t> of future syntax elements is guaranteed to remain unchanged.</a:t>
            </a:r>
          </a:p>
          <a:p>
            <a:endParaRPr lang="en-US" altLang="ko-KR" b="0" dirty="0" smtClean="0"/>
          </a:p>
          <a:p>
            <a:r>
              <a:rPr lang="en-US" altLang="ko-KR" b="1" dirty="0" smtClean="0"/>
              <a:t>[29] </a:t>
            </a:r>
            <a:r>
              <a:rPr lang="en-US" altLang="ko-KR" sz="1200" b="0" i="0" u="none" strike="noStrike" kern="1200" baseline="0" dirty="0" smtClean="0">
                <a:solidFill>
                  <a:schemeClr val="tx1"/>
                </a:solidFill>
                <a:latin typeface="+mn-lt"/>
                <a:ea typeface="+mn-ea"/>
                <a:cs typeface="+mn-cs"/>
              </a:rPr>
              <a:t>we propose the selective encryption algorithm of motion vector based on S-Box to remove the vulnerabilities of the existing selective algorithms.</a:t>
            </a:r>
          </a:p>
          <a:p>
            <a:r>
              <a:rPr lang="en-US" altLang="ko-KR" sz="1200" b="0" i="0" u="none" strike="noStrike" kern="1200" baseline="0" dirty="0" smtClean="0">
                <a:solidFill>
                  <a:schemeClr val="tx1"/>
                </a:solidFill>
                <a:latin typeface="+mn-lt"/>
                <a:ea typeface="+mn-ea"/>
                <a:cs typeface="+mn-cs"/>
              </a:rPr>
              <a:t>S-Box is a set of results created by a certain expression or algorithm, which substitutes and transforms data based on these results. S-Box used to increase confidentiality in substitution stage of some encryption</a:t>
            </a:r>
          </a:p>
          <a:p>
            <a:r>
              <a:rPr lang="en-US" altLang="ko-KR" sz="1200" b="0" i="0" u="none" strike="noStrike" kern="1200" baseline="0" dirty="0" smtClean="0">
                <a:solidFill>
                  <a:schemeClr val="tx1"/>
                </a:solidFill>
                <a:latin typeface="+mn-lt"/>
                <a:ea typeface="+mn-ea"/>
                <a:cs typeface="+mn-cs"/>
              </a:rPr>
              <a:t>algorithm. In particular, in the AES and DES, the substitution process by S-Box plays an important role to ensure confidentiality.</a:t>
            </a:r>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10</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p>
          <a:p>
            <a:pPr algn="l"/>
            <a:endParaRPr lang="en-US" altLang="ko-KR" b="1" dirty="0" smtClean="0">
              <a:solidFill>
                <a:srgbClr val="00B050"/>
              </a:solidFill>
            </a:endParaRPr>
          </a:p>
          <a:p>
            <a:r>
              <a:rPr lang="en-US" altLang="ko-KR" b="1" dirty="0" smtClean="0">
                <a:solidFill>
                  <a:srgbClr val="00B050"/>
                </a:solidFill>
              </a:rPr>
              <a:t>[30] </a:t>
            </a:r>
            <a:r>
              <a:rPr lang="en-US" altLang="ko-KR" sz="1200" b="0" i="0" u="none" strike="noStrike" kern="1200" baseline="0" dirty="0" smtClean="0">
                <a:solidFill>
                  <a:schemeClr val="tx1"/>
                </a:solidFill>
                <a:latin typeface="+mn-lt"/>
                <a:ea typeface="+mn-ea"/>
                <a:cs typeface="+mn-cs"/>
              </a:rPr>
              <a:t>Puzzle, </a:t>
            </a:r>
            <a:r>
              <a:rPr lang="en-US" altLang="ko-KR" sz="1200" kern="1200" dirty="0" smtClean="0">
                <a:solidFill>
                  <a:schemeClr val="tx1"/>
                </a:solidFill>
                <a:effectLst/>
                <a:latin typeface="+mn-lt"/>
                <a:ea typeface="+mn-ea"/>
                <a:cs typeface="+mn-cs"/>
              </a:rPr>
              <a:t>partitions a video frame with a number of data blocks and reorders the divided blocks. After partitioning a video frame, a portion of the target </a:t>
            </a:r>
            <a:r>
              <a:rPr lang="en-US" altLang="ko-KR" sz="1200" kern="1200" dirty="0" err="1" smtClean="0">
                <a:solidFill>
                  <a:schemeClr val="tx1"/>
                </a:solidFill>
                <a:effectLst/>
                <a:latin typeface="+mn-lt"/>
                <a:ea typeface="+mn-ea"/>
                <a:cs typeface="+mn-cs"/>
              </a:rPr>
              <a:t>ciphertext</a:t>
            </a:r>
            <a:r>
              <a:rPr lang="en-US" altLang="ko-KR" sz="1200" kern="1200" dirty="0" smtClean="0">
                <a:solidFill>
                  <a:schemeClr val="tx1"/>
                </a:solidFill>
                <a:effectLst/>
                <a:latin typeface="+mn-lt"/>
                <a:ea typeface="+mn-ea"/>
                <a:cs typeface="+mn-cs"/>
              </a:rPr>
              <a:t> is selectively encrypted with two primitive operations: XOR and integer addition</a:t>
            </a:r>
          </a:p>
          <a:p>
            <a:endParaRPr lang="en-US" altLang="ko-KR" sz="1200" b="0" i="0" u="none" strike="noStrike" kern="1200" baseline="0" dirty="0" smtClean="0">
              <a:solidFill>
                <a:schemeClr val="tx1"/>
              </a:solidFill>
              <a:effectLst/>
              <a:latin typeface="+mn-lt"/>
              <a:ea typeface="+mn-ea"/>
              <a:cs typeface="+mn-cs"/>
            </a:endParaRPr>
          </a:p>
          <a:p>
            <a:r>
              <a:rPr lang="en-US" altLang="ko-KR" sz="1200" b="1" i="0" u="none" strike="noStrike" kern="1200" baseline="0" dirty="0" smtClean="0">
                <a:solidFill>
                  <a:schemeClr val="tx1"/>
                </a:solidFill>
                <a:latin typeface="+mn-lt"/>
                <a:ea typeface="+mn-ea"/>
                <a:cs typeface="+mn-cs"/>
              </a:rPr>
              <a:t>[31] </a:t>
            </a:r>
            <a:r>
              <a:rPr lang="en-US" altLang="ko-KR" sz="1200" kern="1200" dirty="0" smtClean="0">
                <a:solidFill>
                  <a:schemeClr val="tx1"/>
                </a:solidFill>
                <a:effectLst/>
                <a:latin typeface="+mn-lt"/>
                <a:ea typeface="+mn-ea"/>
                <a:cs typeface="+mn-cs"/>
              </a:rPr>
              <a:t>SECMPEG, Meyer and </a:t>
            </a:r>
            <a:r>
              <a:rPr lang="en-US" altLang="ko-KR" sz="1200" kern="1200" dirty="0" err="1" smtClean="0">
                <a:solidFill>
                  <a:schemeClr val="tx1"/>
                </a:solidFill>
                <a:effectLst/>
                <a:latin typeface="+mn-lt"/>
                <a:ea typeface="+mn-ea"/>
                <a:cs typeface="+mn-cs"/>
              </a:rPr>
              <a:t>Gadegast</a:t>
            </a:r>
            <a:r>
              <a:rPr lang="en-US" altLang="ko-KR" sz="1200" kern="1200" dirty="0" smtClean="0">
                <a:solidFill>
                  <a:schemeClr val="tx1"/>
                </a:solidFill>
                <a:effectLst/>
                <a:latin typeface="+mn-lt"/>
                <a:ea typeface="+mn-ea"/>
                <a:cs typeface="+mn-cs"/>
              </a:rPr>
              <a:t> defined four security levels by determining the subset of MPEG-1 recorded video to encrypt. In the lowest level 1, only headers that contain standardized information are encrypted while the whole MPEG-1 recorded video is encrypted in the highest level 4</a:t>
            </a:r>
          </a:p>
          <a:p>
            <a:endParaRPr lang="en-US" altLang="ko-KR" sz="1200" b="1" kern="1200" dirty="0" smtClean="0">
              <a:solidFill>
                <a:schemeClr val="tx1"/>
              </a:solidFill>
              <a:effectLst/>
              <a:latin typeface="+mn-lt"/>
              <a:ea typeface="+mn-ea"/>
              <a:cs typeface="+mn-cs"/>
            </a:endParaRPr>
          </a:p>
          <a:p>
            <a:r>
              <a:rPr lang="en-US" altLang="ko-KR" sz="1200" b="1" kern="1200" dirty="0" smtClean="0">
                <a:solidFill>
                  <a:schemeClr val="tx1"/>
                </a:solidFill>
                <a:effectLst/>
                <a:latin typeface="+mn-lt"/>
                <a:ea typeface="+mn-ea"/>
                <a:cs typeface="+mn-cs"/>
              </a:rPr>
              <a:t>[32] </a:t>
            </a:r>
            <a:r>
              <a:rPr lang="en-US" altLang="ko-KR" sz="1200" kern="1200" dirty="0" err="1" smtClean="0">
                <a:solidFill>
                  <a:schemeClr val="tx1"/>
                </a:solidFill>
                <a:effectLst/>
                <a:latin typeface="+mn-lt"/>
                <a:ea typeface="+mn-ea"/>
                <a:cs typeface="+mn-cs"/>
              </a:rPr>
              <a:t>Spanos</a:t>
            </a:r>
            <a:r>
              <a:rPr lang="en-US" altLang="ko-KR" sz="1200" kern="1200" dirty="0" smtClean="0">
                <a:solidFill>
                  <a:schemeClr val="tx1"/>
                </a:solidFill>
                <a:effectLst/>
                <a:latin typeface="+mn-lt"/>
                <a:ea typeface="+mn-ea"/>
                <a:cs typeface="+mn-cs"/>
              </a:rPr>
              <a:t> and Maples encrypted all the I-frames of MPEG-1 recorded video</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11</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Revised - 9</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12</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p>
          <a:p>
            <a:pPr algn="l"/>
            <a:endParaRPr lang="en-US" altLang="ko-KR" b="1" dirty="0" smtClean="0">
              <a:solidFill>
                <a:srgbClr val="00B050"/>
              </a:solidFill>
            </a:endParaRPr>
          </a:p>
          <a:p>
            <a:pPr algn="l"/>
            <a:r>
              <a:rPr lang="ko-KR" altLang="en-US" b="1" dirty="0" smtClean="0">
                <a:solidFill>
                  <a:srgbClr val="00B050"/>
                </a:solidFill>
              </a:rPr>
              <a:t>개별 모듈</a:t>
            </a:r>
            <a:r>
              <a:rPr lang="en-US" altLang="ko-KR" b="1" dirty="0" smtClean="0">
                <a:solidFill>
                  <a:srgbClr val="00B050"/>
                </a:solidFill>
              </a:rPr>
              <a:t>.</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13</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14</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15</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r>
              <a:rPr lang="en-US" altLang="ko-KR" b="1" dirty="0" smtClean="0">
                <a:solidFill>
                  <a:srgbClr val="00B050"/>
                </a:solidFill>
              </a:rPr>
              <a:t>Revised - 4</a:t>
            </a:r>
            <a:endParaRPr lang="ko-KR" altLang="en-US" b="1" dirty="0" smtClean="0">
              <a:solidFill>
                <a:srgbClr val="00B050"/>
              </a:solidFill>
            </a:endParaRPr>
          </a:p>
          <a:p>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16</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17</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r>
              <a:rPr lang="en-US" altLang="ko-KR" b="1" dirty="0" smtClean="0">
                <a:solidFill>
                  <a:srgbClr val="00B050"/>
                </a:solidFill>
              </a:rPr>
              <a:t>Extension</a:t>
            </a:r>
            <a:endParaRPr lang="ko-KR" altLang="en-US" b="1" dirty="0" smtClean="0">
              <a:solidFill>
                <a:srgbClr val="00B050"/>
              </a:solidFill>
            </a:endParaRPr>
          </a:p>
          <a:p>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18</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endParaRPr lang="ko-KR" altLang="en-US" b="1"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19</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r>
              <a:rPr lang="en-US" altLang="ko-KR" b="1" dirty="0" smtClean="0">
                <a:solidFill>
                  <a:srgbClr val="00B050"/>
                </a:solidFill>
              </a:rPr>
              <a:t>Extension</a:t>
            </a:r>
            <a:endParaRPr lang="ko-KR" altLang="en-US" b="1" dirty="0" smtClean="0">
              <a:solidFill>
                <a:srgbClr val="00B050"/>
              </a:solidFill>
            </a:endParaRPr>
          </a:p>
          <a:p>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20</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proposed framework provides an enhanced video transmission security with less than half of the battery power consumption required by the fully-encrypted transmission of recorded video</a:t>
            </a:r>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21</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22</a:t>
            </a:fld>
            <a:endParaRPr lang="ko-KR" altLang="en-US"/>
          </a:p>
        </p:txBody>
      </p:sp>
    </p:spTree>
    <p:extLst>
      <p:ext uri="{BB962C8B-B14F-4D97-AF65-F5344CB8AC3E}">
        <p14:creationId xmlns:p14="http://schemas.microsoft.com/office/powerpoint/2010/main" val="1059981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23</a:t>
            </a:fld>
            <a:endParaRPr lang="ko-KR" altLang="en-US"/>
          </a:p>
        </p:txBody>
      </p:sp>
    </p:spTree>
    <p:extLst>
      <p:ext uri="{BB962C8B-B14F-4D97-AF65-F5344CB8AC3E}">
        <p14:creationId xmlns:p14="http://schemas.microsoft.com/office/powerpoint/2010/main" val="10599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24</a:t>
            </a:fld>
            <a:endParaRPr lang="ko-KR" altLang="en-US"/>
          </a:p>
        </p:txBody>
      </p:sp>
    </p:spTree>
    <p:extLst>
      <p:ext uri="{BB962C8B-B14F-4D97-AF65-F5344CB8AC3E}">
        <p14:creationId xmlns:p14="http://schemas.microsoft.com/office/powerpoint/2010/main" val="105998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25</a:t>
            </a:fld>
            <a:endParaRPr lang="ko-KR" altLang="en-US"/>
          </a:p>
        </p:txBody>
      </p:sp>
    </p:spTree>
    <p:extLst>
      <p:ext uri="{BB962C8B-B14F-4D97-AF65-F5344CB8AC3E}">
        <p14:creationId xmlns:p14="http://schemas.microsoft.com/office/powerpoint/2010/main" val="105998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26</a:t>
            </a:fld>
            <a:endParaRPr lang="ko-KR" altLang="en-US"/>
          </a:p>
        </p:txBody>
      </p:sp>
    </p:spTree>
    <p:extLst>
      <p:ext uri="{BB962C8B-B14F-4D97-AF65-F5344CB8AC3E}">
        <p14:creationId xmlns:p14="http://schemas.microsoft.com/office/powerpoint/2010/main" val="105998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dirty="0" smtClean="0"/>
              <a:t>Extended</a:t>
            </a:r>
          </a:p>
          <a:p>
            <a:endParaRPr lang="en-US" altLang="ko-KR" b="0" dirty="0" smtClean="0"/>
          </a:p>
          <a:p>
            <a:r>
              <a:rPr lang="ko-KR" altLang="en-US" b="0" dirty="0" smtClean="0"/>
              <a:t>두 가지 주요 이슈가 있다</a:t>
            </a:r>
            <a:r>
              <a:rPr lang="en-US" altLang="ko-KR" b="0" dirty="0" smtClean="0"/>
              <a:t>.</a:t>
            </a:r>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3</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b="1" dirty="0" smtClean="0">
                <a:solidFill>
                  <a:srgbClr val="00B050"/>
                </a:solidFill>
              </a:rPr>
              <a:t>Extension</a:t>
            </a:r>
          </a:p>
          <a:p>
            <a:pPr algn="l"/>
            <a:r>
              <a:rPr lang="ko-KR" altLang="en-US" b="0" dirty="0" smtClean="0">
                <a:solidFill>
                  <a:srgbClr val="00B050"/>
                </a:solidFill>
              </a:rPr>
              <a:t>군용</a:t>
            </a:r>
            <a:r>
              <a:rPr lang="ko-KR" altLang="en-US" b="0" baseline="0" dirty="0" smtClean="0">
                <a:solidFill>
                  <a:srgbClr val="00B050"/>
                </a:solidFill>
              </a:rPr>
              <a:t> 통신에서도 </a:t>
            </a:r>
            <a:r>
              <a:rPr lang="en-US" altLang="ko-KR" b="0" baseline="0" dirty="0" smtClean="0">
                <a:solidFill>
                  <a:srgbClr val="00B050"/>
                </a:solidFill>
              </a:rPr>
              <a:t>eavesdropping </a:t>
            </a:r>
            <a:r>
              <a:rPr lang="ko-KR" altLang="en-US" b="0" baseline="0" dirty="0" smtClean="0">
                <a:solidFill>
                  <a:srgbClr val="00B050"/>
                </a:solidFill>
              </a:rPr>
              <a:t>되는데</a:t>
            </a:r>
            <a:r>
              <a:rPr lang="en-US" altLang="ko-KR" b="0" baseline="0" dirty="0" smtClean="0">
                <a:solidFill>
                  <a:srgbClr val="00B050"/>
                </a:solidFill>
              </a:rPr>
              <a:t>, broadcast </a:t>
            </a:r>
            <a:r>
              <a:rPr lang="ko-KR" altLang="en-US" b="0" baseline="0" dirty="0" smtClean="0">
                <a:solidFill>
                  <a:srgbClr val="00B050"/>
                </a:solidFill>
              </a:rPr>
              <a:t>가 기본인 </a:t>
            </a:r>
            <a:r>
              <a:rPr lang="en-US" altLang="ko-KR" b="0" baseline="0" dirty="0" smtClean="0">
                <a:solidFill>
                  <a:srgbClr val="00B050"/>
                </a:solidFill>
              </a:rPr>
              <a:t>Wi-Fi </a:t>
            </a:r>
            <a:r>
              <a:rPr lang="ko-KR" altLang="en-US" b="0" baseline="0" dirty="0" smtClean="0">
                <a:solidFill>
                  <a:srgbClr val="00B050"/>
                </a:solidFill>
              </a:rPr>
              <a:t>에서는 더 문제 시 될 수 있음</a:t>
            </a:r>
            <a:r>
              <a:rPr lang="en-US" altLang="ko-KR" b="0" baseline="0" dirty="0" smtClean="0">
                <a:solidFill>
                  <a:srgbClr val="00B050"/>
                </a:solidFill>
              </a:rPr>
              <a:t>.</a:t>
            </a:r>
            <a:endParaRPr lang="ko-KR" altLang="en-US" b="0" dirty="0">
              <a:solidFill>
                <a:srgbClr val="00B050"/>
              </a:solidFill>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4</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r>
              <a:rPr lang="en-US" altLang="ko-KR" b="1" dirty="0" smtClean="0">
                <a:solidFill>
                  <a:srgbClr val="00B050"/>
                </a:solidFill>
              </a:rPr>
              <a:t>Extension</a:t>
            </a:r>
            <a:endParaRPr lang="ko-KR" altLang="en-US" b="1" dirty="0" smtClean="0">
              <a:solidFill>
                <a:srgbClr val="00B050"/>
              </a:solidFill>
            </a:endParaRPr>
          </a:p>
          <a:p>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5</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ko-KR" altLang="en-US" b="1" dirty="0" smtClean="0">
                <a:solidFill>
                  <a:srgbClr val="00B050"/>
                </a:solidFill>
              </a:rPr>
              <a:t>선별적 암호화 전송 기법</a:t>
            </a:r>
            <a:endParaRPr lang="en-US" altLang="ko-KR" b="1" dirty="0" smtClean="0">
              <a:solidFill>
                <a:srgbClr val="00B050"/>
              </a:solidFill>
            </a:endParaRPr>
          </a:p>
          <a:p>
            <a:pPr algn="l"/>
            <a:endParaRPr lang="en-US" altLang="ko-KR" b="1" dirty="0" smtClean="0">
              <a:solidFill>
                <a:srgbClr val="00B050"/>
              </a:solidFill>
            </a:endParaRPr>
          </a:p>
          <a:p>
            <a:pPr algn="l"/>
            <a:r>
              <a:rPr lang="en-US" altLang="ko-KR" b="1" dirty="0" smtClean="0">
                <a:solidFill>
                  <a:srgbClr val="00B050"/>
                </a:solidFill>
              </a:rPr>
              <a:t>Extension</a:t>
            </a:r>
          </a:p>
          <a:p>
            <a:pPr algn="l"/>
            <a:endParaRPr lang="en-US" altLang="ko-KR" b="1" dirty="0" smtClean="0">
              <a:solidFill>
                <a:srgbClr val="00B050"/>
              </a:solidFill>
            </a:endParaRPr>
          </a:p>
          <a:p>
            <a:pPr algn="l"/>
            <a:r>
              <a:rPr lang="en-US" altLang="ko-KR" b="1" dirty="0" smtClean="0">
                <a:solidFill>
                  <a:srgbClr val="00B050"/>
                </a:solidFill>
              </a:rPr>
              <a:t>No</a:t>
            </a:r>
            <a:r>
              <a:rPr lang="ko-KR" altLang="en-US" b="1" dirty="0" smtClean="0">
                <a:solidFill>
                  <a:srgbClr val="00B050"/>
                </a:solidFill>
              </a:rPr>
              <a:t> </a:t>
            </a:r>
            <a:r>
              <a:rPr lang="en-US" altLang="ko-KR" b="1" dirty="0" smtClean="0">
                <a:solidFill>
                  <a:srgbClr val="00B050"/>
                </a:solidFill>
              </a:rPr>
              <a:t>adaptive</a:t>
            </a:r>
            <a:r>
              <a:rPr lang="en-US" altLang="ko-KR" b="1" baseline="0" dirty="0" smtClean="0">
                <a:solidFill>
                  <a:srgbClr val="00B050"/>
                </a:solidFill>
              </a:rPr>
              <a:t> encryption</a:t>
            </a:r>
          </a:p>
          <a:p>
            <a:pPr algn="l"/>
            <a:r>
              <a:rPr lang="en-US" altLang="ko-KR" b="1" baseline="0" dirty="0" smtClean="0">
                <a:solidFill>
                  <a:srgbClr val="00B050"/>
                </a:solidFill>
              </a:rPr>
              <a:t>- </a:t>
            </a:r>
            <a:r>
              <a:rPr lang="ko-KR" altLang="en-US" b="1" baseline="0" dirty="0" smtClean="0">
                <a:solidFill>
                  <a:srgbClr val="00B050"/>
                </a:solidFill>
              </a:rPr>
              <a:t>암호화에는 부하가 걸리게 되므로</a:t>
            </a:r>
            <a:r>
              <a:rPr lang="en-US" altLang="ko-KR" b="1" baseline="0" dirty="0" smtClean="0">
                <a:solidFill>
                  <a:srgbClr val="00B050"/>
                </a:solidFill>
              </a:rPr>
              <a:t>, </a:t>
            </a:r>
            <a:r>
              <a:rPr lang="ko-KR" altLang="en-US" b="1" baseline="0" dirty="0" smtClean="0">
                <a:solidFill>
                  <a:srgbClr val="00B050"/>
                </a:solidFill>
              </a:rPr>
              <a:t>시스템의 필요에 따라 이를 조절하는 것은 중요하다</a:t>
            </a:r>
            <a:r>
              <a:rPr lang="en-US" altLang="ko-KR" b="1" baseline="0" dirty="0" smtClean="0">
                <a:solidFill>
                  <a:srgbClr val="00B050"/>
                </a:solidFill>
              </a:rPr>
              <a:t>.</a:t>
            </a: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6</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47503">
              <a:defRPr/>
            </a:pPr>
            <a:r>
              <a:rPr lang="en-US" altLang="ko-KR" b="1" dirty="0" smtClean="0">
                <a:solidFill>
                  <a:srgbClr val="00B050"/>
                </a:solidFill>
              </a:rPr>
              <a:t>Extension</a:t>
            </a:r>
            <a:endParaRPr lang="ko-KR" altLang="en-US" b="1" dirty="0" smtClean="0">
              <a:solidFill>
                <a:srgbClr val="00B050"/>
              </a:solidFill>
            </a:endParaRPr>
          </a:p>
          <a:p>
            <a:pPr defTabSz="947503">
              <a:defRPr/>
            </a:pPr>
            <a:endParaRPr lang="en-US" altLang="ko-KR" b="1" dirty="0" smtClean="0">
              <a:solidFill>
                <a:srgbClr val="00B050"/>
              </a:solidFill>
            </a:endParaRPr>
          </a:p>
          <a:p>
            <a:pPr defTabSz="947503">
              <a:defRPr/>
            </a:pPr>
            <a:r>
              <a:rPr lang="en-US" altLang="ko-KR" spc="-31" dirty="0">
                <a:latin typeface="맑은 고딕" pitchFamily="50" charset="-127"/>
                <a:ea typeface="맑은 고딕" pitchFamily="50" charset="-127"/>
              </a:rPr>
              <a:t>through per IP packet basis encryption</a:t>
            </a:r>
          </a:p>
          <a:p>
            <a:pPr defTabSz="947503">
              <a:defRPr/>
            </a:pPr>
            <a:endParaRPr lang="en-US" altLang="ko-KR" spc="-31" dirty="0">
              <a:latin typeface="맑은 고딕" pitchFamily="50" charset="-127"/>
              <a:ea typeface="맑은 고딕" pitchFamily="50" charset="-127"/>
            </a:endParaRPr>
          </a:p>
          <a:p>
            <a:pPr defTabSz="947503">
              <a:defRPr/>
            </a:pPr>
            <a:r>
              <a:rPr lang="en-US" altLang="ko-KR" b="0" dirty="0" smtClean="0"/>
              <a:t>Secure video transmission </a:t>
            </a:r>
            <a:r>
              <a:rPr lang="ko-KR" altLang="en-US" b="0" dirty="0" smtClean="0"/>
              <a:t>측면에서 </a:t>
            </a:r>
          </a:p>
          <a:p>
            <a:pPr defTabSz="947503">
              <a:defRPr/>
            </a:pPr>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7</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pc="-31" dirty="0">
              <a:latin typeface="맑은 고딕" pitchFamily="50" charset="-127"/>
              <a:ea typeface="맑은 고딕" pitchFamily="50" charset="-127"/>
            </a:endParaRPr>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8</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According to the surveys of video encryption schemes [8][22]</a:t>
            </a:r>
            <a:endParaRPr lang="ko-KR" altLang="en-US" b="0" dirty="0"/>
          </a:p>
        </p:txBody>
      </p:sp>
      <p:sp>
        <p:nvSpPr>
          <p:cNvPr id="4" name="슬라이드 번호 개체 틀 3"/>
          <p:cNvSpPr>
            <a:spLocks noGrp="1"/>
          </p:cNvSpPr>
          <p:nvPr>
            <p:ph type="sldNum" sz="quarter" idx="10"/>
          </p:nvPr>
        </p:nvSpPr>
        <p:spPr/>
        <p:txBody>
          <a:bodyPr/>
          <a:lstStyle/>
          <a:p>
            <a:fld id="{7D0D4B1D-1175-4AB1-ACAF-5FF92EFC7898}" type="slidenum">
              <a:rPr lang="ko-KR" altLang="en-US" smtClean="0"/>
              <a:pPr/>
              <a:t>9</a:t>
            </a:fld>
            <a:endParaRPr lang="ko-KR" altLang="en-US" dirty="0"/>
          </a:p>
        </p:txBody>
      </p:sp>
    </p:spTree>
    <p:extLst>
      <p:ext uri="{BB962C8B-B14F-4D97-AF65-F5344CB8AC3E}">
        <p14:creationId xmlns:p14="http://schemas.microsoft.com/office/powerpoint/2010/main" val="105998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ko-KR" altLang="en-US" smtClean="0"/>
              <a:t>마스터 제목 스타일 편집</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en-US" dirty="0"/>
          </a:p>
        </p:txBody>
      </p:sp>
      <p:sp>
        <p:nvSpPr>
          <p:cNvPr id="4" name="Date Placeholder 3"/>
          <p:cNvSpPr>
            <a:spLocks noGrp="1"/>
          </p:cNvSpPr>
          <p:nvPr>
            <p:ph type="dt" sz="half" idx="10"/>
          </p:nvPr>
        </p:nvSpPr>
        <p:spPr/>
        <p:txBody>
          <a:bodyPr/>
          <a:lstStyle/>
          <a:p>
            <a:fld id="{CC53093F-284F-4676-A351-D63BEF7F8B6B}" type="datetime1">
              <a:rPr lang="ko-KR" altLang="en-US" smtClean="0"/>
              <a:t>2016-05-01</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atin typeface="맑은 고딕" pitchFamily="50" charset="-127"/>
                <a:ea typeface="맑은 고딕" pitchFamily="50" charset="-127"/>
              </a:defRPr>
            </a:lvl1pPr>
          </a:lstStyle>
          <a:p>
            <a:r>
              <a:rPr lang="ko-KR" altLang="en-US" dirty="0" smtClean="0"/>
              <a:t>마스터 제목 스타일 편집</a:t>
            </a:r>
            <a:endParaRPr lang="en-US" dirty="0"/>
          </a:p>
        </p:txBody>
      </p:sp>
      <p:sp>
        <p:nvSpPr>
          <p:cNvPr id="4" name="Date Placeholder 3"/>
          <p:cNvSpPr>
            <a:spLocks noGrp="1"/>
          </p:cNvSpPr>
          <p:nvPr>
            <p:ph type="dt" sz="half" idx="10"/>
          </p:nvPr>
        </p:nvSpPr>
        <p:spPr/>
        <p:txBody>
          <a:bodyPr/>
          <a:lstStyle/>
          <a:p>
            <a:fld id="{3EBA3A91-8CA6-4F6C-8CEA-0B215637BEA5}" type="datetime1">
              <a:rPr lang="ko-KR" altLang="en-US" smtClean="0"/>
              <a:t>2016-05-01</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a:xfrm>
            <a:off x="4038600" y="6528816"/>
            <a:ext cx="1066800" cy="329184"/>
          </a:xfrm>
          <a:prstGeom prst="rect">
            <a:avLst/>
          </a:prstGeom>
        </p:spPr>
        <p:txBody>
          <a:bodyPr/>
          <a:lstStyle>
            <a:lvl1pPr algn="ctr">
              <a:defRPr>
                <a:solidFill>
                  <a:schemeClr val="tx1"/>
                </a:solidFill>
              </a:defRPr>
            </a:lvl1pPr>
          </a:lstStyle>
          <a:p>
            <a:fld id="{A86C0025-05D6-4A21-9480-5BC24F161564}" type="slidenum">
              <a:rPr lang="ko-KR" altLang="en-US" smtClean="0"/>
              <a:pPr/>
              <a:t>‹#›</a:t>
            </a:fld>
            <a:r>
              <a:rPr lang="ko-KR" altLang="en-US" smtClean="0"/>
              <a:t> </a:t>
            </a:r>
            <a:r>
              <a:rPr lang="en-US" altLang="ko-KR" smtClean="0"/>
              <a:t>/ 25</a:t>
            </a:r>
            <a:endParaRPr lang="ko-KR" altLang="en-US" dirty="0"/>
          </a:p>
        </p:txBody>
      </p:sp>
      <p:cxnSp>
        <p:nvCxnSpPr>
          <p:cNvPr id="7" name="직선 연결선 6"/>
          <p:cNvCxnSpPr/>
          <p:nvPr userDrawn="1"/>
        </p:nvCxnSpPr>
        <p:spPr>
          <a:xfrm>
            <a:off x="611560" y="1309936"/>
            <a:ext cx="734481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idx="1"/>
          </p:nvPr>
        </p:nvSpPr>
        <p:spPr>
          <a:xfrm>
            <a:off x="457200" y="1600200"/>
            <a:ext cx="8229600" cy="4876800"/>
          </a:xfrm>
          <a:prstGeom prst="rect">
            <a:avLst/>
          </a:prstGeom>
        </p:spPr>
        <p:txBody>
          <a:bodyPr vert="horz" lIns="91440" tIns="45720" rIns="91440" bIns="45720" rtlCol="0">
            <a:normAutofit/>
          </a:bodyPr>
          <a:lstStyle>
            <a:lvl1pPr marL="271463" indent="-177800">
              <a:defRPr/>
            </a:lvl1pPr>
            <a:lvl2pPr marL="541338" indent="-185738">
              <a:defRPr/>
            </a:lvl2pPr>
            <a:lvl3pPr marL="719138" indent="-177800">
              <a:defRPr/>
            </a:lvl3pPr>
            <a:lvl4pPr marL="896938" indent="-177800">
              <a:defRPr/>
            </a:lvl4pPr>
            <a:lvl5pPr marL="1074738" indent="-177800">
              <a:defRPr/>
            </a:lvl5pPr>
          </a:lstStyle>
          <a:p>
            <a:pPr lvl="0"/>
            <a:r>
              <a:rPr lang="ko-KR" altLang="en-US" dirty="0" smtClean="0"/>
              <a:t> 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pic>
        <p:nvPicPr>
          <p:cNvPr id="8" name="Picture 2" descr="C:\DOCUME~1\USER00\LOCALS~1\Temp\VMwareDnD\6d12cf90\그림1.jpg"/>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50000"/>
                    </a14:imgEffect>
                    <a14:imgEffect>
                      <a14:brightnessContrast bright="50000" contrast="-30000"/>
                    </a14:imgEffect>
                  </a14:imgLayer>
                </a14:imgProps>
              </a:ext>
              <a:ext uri="{28A0092B-C50C-407E-A947-70E740481C1C}">
                <a14:useLocalDpi xmlns:a14="http://schemas.microsoft.com/office/drawing/2010/main" val="0"/>
              </a:ext>
            </a:extLst>
          </a:blip>
          <a:srcRect/>
          <a:stretch>
            <a:fillRect/>
          </a:stretch>
        </p:blipFill>
        <p:spPr bwMode="auto">
          <a:xfrm>
            <a:off x="37768" y="6525344"/>
            <a:ext cx="1005840" cy="3291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userDrawn="1"/>
        </p:nvPicPr>
        <p:blipFill>
          <a:blip r:embed="rId4" cstate="print"/>
          <a:srcRect/>
          <a:stretch>
            <a:fillRect/>
          </a:stretch>
        </p:blipFill>
        <p:spPr bwMode="auto">
          <a:xfrm>
            <a:off x="7379390" y="6514216"/>
            <a:ext cx="1764610" cy="328299"/>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atin typeface="맑은 고딕" pitchFamily="50" charset="-127"/>
                <a:ea typeface="맑은 고딕" pitchFamily="50" charset="-127"/>
              </a:defRPr>
            </a:lvl1pPr>
          </a:lstStyle>
          <a:p>
            <a:r>
              <a:rPr lang="ko-KR" altLang="en-US" dirty="0" smtClean="0"/>
              <a:t>마스터 제목 스타일 편집</a:t>
            </a:r>
            <a:endParaRPr lang="en-US" dirty="0"/>
          </a:p>
        </p:txBody>
      </p:sp>
      <p:sp>
        <p:nvSpPr>
          <p:cNvPr id="4" name="Date Placeholder 3"/>
          <p:cNvSpPr>
            <a:spLocks noGrp="1"/>
          </p:cNvSpPr>
          <p:nvPr>
            <p:ph type="dt" sz="half" idx="10"/>
          </p:nvPr>
        </p:nvSpPr>
        <p:spPr/>
        <p:txBody>
          <a:bodyPr/>
          <a:lstStyle/>
          <a:p>
            <a:fld id="{788B1D18-51CC-4FBA-9C25-D06C0E521452}" type="datetime1">
              <a:rPr lang="ko-KR" altLang="en-US" smtClean="0"/>
              <a:t>2016-05-01</a:t>
            </a:fld>
            <a:endParaRPr lang="ko-KR" altLang="en-US" dirty="0"/>
          </a:p>
        </p:txBody>
      </p:sp>
      <p:sp>
        <p:nvSpPr>
          <p:cNvPr id="5" name="Footer Placeholder 4"/>
          <p:cNvSpPr>
            <a:spLocks noGrp="1"/>
          </p:cNvSpPr>
          <p:nvPr>
            <p:ph type="ftr" sz="quarter" idx="11"/>
          </p:nvPr>
        </p:nvSpPr>
        <p:spPr/>
        <p:txBody>
          <a:bodyPr/>
          <a:lstStyle/>
          <a:p>
            <a:endParaRPr lang="ko-KR" altLang="en-US" dirty="0"/>
          </a:p>
        </p:txBody>
      </p:sp>
      <p:sp>
        <p:nvSpPr>
          <p:cNvPr id="6" name="Slide Number Placeholder 5"/>
          <p:cNvSpPr>
            <a:spLocks noGrp="1"/>
          </p:cNvSpPr>
          <p:nvPr>
            <p:ph type="sldNum" sz="quarter" idx="12"/>
          </p:nvPr>
        </p:nvSpPr>
        <p:spPr>
          <a:xfrm>
            <a:off x="4038600" y="6528816"/>
            <a:ext cx="1066800" cy="329184"/>
          </a:xfrm>
          <a:prstGeom prst="rect">
            <a:avLst/>
          </a:prstGeom>
        </p:spPr>
        <p:txBody>
          <a:bodyPr/>
          <a:lstStyle>
            <a:lvl1pPr algn="ctr">
              <a:defRPr>
                <a:solidFill>
                  <a:schemeClr val="tx1"/>
                </a:solidFill>
              </a:defRPr>
            </a:lvl1pPr>
          </a:lstStyle>
          <a:p>
            <a:fld id="{A86C0025-05D6-4A21-9480-5BC24F161564}" type="slidenum">
              <a:rPr lang="ko-KR" altLang="en-US" smtClean="0"/>
              <a:pPr/>
              <a:t>‹#›</a:t>
            </a:fld>
            <a:r>
              <a:rPr lang="ko-KR" altLang="en-US" smtClean="0"/>
              <a:t> </a:t>
            </a:r>
            <a:r>
              <a:rPr lang="en-US" altLang="ko-KR" smtClean="0"/>
              <a:t>/ 25</a:t>
            </a:r>
            <a:endParaRPr lang="ko-KR" altLang="en-US" dirty="0"/>
          </a:p>
        </p:txBody>
      </p:sp>
      <p:cxnSp>
        <p:nvCxnSpPr>
          <p:cNvPr id="7" name="직선 연결선 6"/>
          <p:cNvCxnSpPr/>
          <p:nvPr userDrawn="1"/>
        </p:nvCxnSpPr>
        <p:spPr>
          <a:xfrm>
            <a:off x="611560" y="1309936"/>
            <a:ext cx="734481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idx="1"/>
          </p:nvPr>
        </p:nvSpPr>
        <p:spPr>
          <a:xfrm>
            <a:off x="457200" y="1600200"/>
            <a:ext cx="8229600" cy="4876800"/>
          </a:xfrm>
          <a:prstGeom prst="rect">
            <a:avLst/>
          </a:prstGeom>
        </p:spPr>
        <p:txBody>
          <a:bodyPr vert="horz" lIns="91440" tIns="45720" rIns="91440" bIns="45720" rtlCol="0">
            <a:normAutofit/>
          </a:bodyPr>
          <a:lstStyle>
            <a:lvl1pPr marL="271463" indent="-177800">
              <a:defRPr/>
            </a:lvl1pPr>
            <a:lvl2pPr marL="541338" indent="-185738">
              <a:defRPr/>
            </a:lvl2pPr>
            <a:lvl3pPr marL="719138" indent="-177800">
              <a:defRPr/>
            </a:lvl3pPr>
            <a:lvl4pPr marL="896938" indent="-177800">
              <a:defRPr/>
            </a:lvl4pPr>
            <a:lvl5pPr marL="1074738" indent="-177800">
              <a:defRPr/>
            </a:lvl5pPr>
          </a:lstStyle>
          <a:p>
            <a:pPr lvl="0"/>
            <a:r>
              <a:rPr lang="ko-KR" altLang="en-US" dirty="0" smtClean="0"/>
              <a:t> 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Tree>
    <p:extLst>
      <p:ext uri="{BB962C8B-B14F-4D97-AF65-F5344CB8AC3E}">
        <p14:creationId xmlns:p14="http://schemas.microsoft.com/office/powerpoint/2010/main" val="1999487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ko-KR" altLang="en-US" dirty="0" smtClean="0"/>
              <a:t> 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4835728-873E-4D6E-A282-EB595E62A65C}" type="datetime1">
              <a:rPr lang="ko-KR" altLang="en-US" smtClean="0"/>
              <a:t>2016-05-01</a:t>
            </a:fld>
            <a:endParaRPr lang="ko-KR" alt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ko-KR" altLang="en-US" dirty="0"/>
          </a:p>
        </p:txBody>
      </p:sp>
      <p:sp>
        <p:nvSpPr>
          <p:cNvPr id="9" name="Slide Number Placeholder 5"/>
          <p:cNvSpPr>
            <a:spLocks noGrp="1"/>
          </p:cNvSpPr>
          <p:nvPr>
            <p:ph type="sldNum" sz="quarter" idx="4"/>
          </p:nvPr>
        </p:nvSpPr>
        <p:spPr>
          <a:xfrm>
            <a:off x="4038600" y="6528816"/>
            <a:ext cx="1066800" cy="329184"/>
          </a:xfrm>
          <a:prstGeom prst="rect">
            <a:avLst/>
          </a:prstGeom>
        </p:spPr>
        <p:txBody>
          <a:bodyPr/>
          <a:lstStyle>
            <a:lvl1pPr algn="ctr">
              <a:defRPr>
                <a:solidFill>
                  <a:schemeClr val="tx1"/>
                </a:solidFill>
              </a:defRPr>
            </a:lvl1pPr>
          </a:lstStyle>
          <a:p>
            <a:fld id="{A86C0025-05D6-4A21-9480-5BC24F161564}" type="slidenum">
              <a:rPr lang="ko-KR" altLang="en-US" smtClean="0"/>
              <a:pPr/>
              <a:t>‹#›</a:t>
            </a:fld>
            <a:r>
              <a:rPr lang="ko-KR" altLang="en-US" smtClean="0"/>
              <a:t> </a:t>
            </a:r>
            <a:r>
              <a:rPr lang="en-US" altLang="ko-KR" smtClean="0"/>
              <a:t>/ 25</a:t>
            </a:r>
            <a:endParaRPr lang="ko-KR"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ftr="0" dt="0"/>
  <p:txStyles>
    <p:titleStyle>
      <a:lvl1pPr algn="l" defTabSz="914400" rtl="0" eaLnBrk="1" latinLnBrk="1"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1" hangingPunct="1">
        <a:spcBef>
          <a:spcPct val="20000"/>
        </a:spcBef>
        <a:buClrTx/>
        <a:buSzPct val="85000"/>
        <a:buFont typeface="Wingdings" pitchFamily="2" charset="2"/>
        <a:buChar char="l"/>
        <a:defRPr sz="2400" kern="1200">
          <a:solidFill>
            <a:schemeClr val="tx1"/>
          </a:solidFill>
          <a:latin typeface="+mn-lt"/>
          <a:ea typeface="+mn-ea"/>
          <a:cs typeface="+mn-cs"/>
        </a:defRPr>
      </a:lvl1pPr>
      <a:lvl2pPr marL="457200" indent="-182880" algn="l" defTabSz="914400" rtl="0" eaLnBrk="1" latinLnBrk="1" hangingPunct="1">
        <a:spcBef>
          <a:spcPct val="20000"/>
        </a:spcBef>
        <a:buClrTx/>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1" hangingPunct="1">
        <a:spcBef>
          <a:spcPct val="20000"/>
        </a:spcBef>
        <a:buClrTx/>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1" hangingPunct="1">
        <a:spcBef>
          <a:spcPct val="20000"/>
        </a:spcBef>
        <a:buClrTx/>
        <a:buFont typeface="Arial" pitchFamily="34" charset="0"/>
        <a:buChar char="•"/>
        <a:defRPr sz="1600" kern="1200">
          <a:solidFill>
            <a:schemeClr val="tx1"/>
          </a:solidFill>
          <a:latin typeface="+mn-lt"/>
          <a:ea typeface="+mn-ea"/>
          <a:cs typeface="+mn-cs"/>
        </a:defRPr>
      </a:lvl4pPr>
      <a:lvl5pPr marL="1188720" indent="-137160" algn="l" defTabSz="914400" rtl="0" eaLnBrk="1" latinLnBrk="1" hangingPunct="1">
        <a:spcBef>
          <a:spcPct val="20000"/>
        </a:spcBef>
        <a:buClrTx/>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1"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0" y="1645791"/>
            <a:ext cx="9144000" cy="1639193"/>
          </a:xfrm>
        </p:spPr>
        <p:txBody>
          <a:bodyPr anchor="ctr"/>
          <a:lstStyle/>
          <a:p>
            <a:pPr algn="ctr">
              <a:lnSpc>
                <a:spcPct val="150000"/>
              </a:lnSpc>
            </a:pPr>
            <a:r>
              <a:rPr lang="en-US" altLang="ko-KR" sz="2800" b="1" cap="none" dirty="0" smtClean="0"/>
              <a:t>A </a:t>
            </a:r>
            <a:r>
              <a:rPr lang="en-US" altLang="ko-KR" sz="2800" b="1" cap="none" smtClean="0"/>
              <a:t>secure </a:t>
            </a:r>
            <a:r>
              <a:rPr lang="en-US" altLang="ko-KR" sz="2800" b="1" cap="none" smtClean="0"/>
              <a:t>video </a:t>
            </a:r>
            <a:r>
              <a:rPr lang="en-US" altLang="ko-KR" sz="2800" b="1" cap="none" dirty="0"/>
              <a:t>transmission framework </a:t>
            </a:r>
            <a:r>
              <a:rPr lang="en-US" altLang="ko-KR" sz="2800" b="1" cap="none"/>
              <a:t>over </a:t>
            </a:r>
            <a:r>
              <a:rPr lang="en-US" altLang="ko-KR" sz="2800" b="1" cap="none" smtClean="0"/>
              <a:t/>
            </a:r>
            <a:br>
              <a:rPr lang="en-US" altLang="ko-KR" sz="2800" b="1" cap="none" smtClean="0"/>
            </a:br>
            <a:r>
              <a:rPr lang="en-US" altLang="ko-KR" sz="2800" b="1" cap="none" smtClean="0"/>
              <a:t>wireless </a:t>
            </a:r>
            <a:r>
              <a:rPr lang="en-US" altLang="ko-KR" sz="2800" b="1" cap="none" dirty="0"/>
              <a:t>networks</a:t>
            </a:r>
            <a:endParaRPr lang="ko-KR" altLang="ko-KR" sz="2800" b="1" cap="none" dirty="0"/>
          </a:p>
        </p:txBody>
      </p:sp>
      <p:sp>
        <p:nvSpPr>
          <p:cNvPr id="2" name="TextBox 1"/>
          <p:cNvSpPr txBox="1"/>
          <p:nvPr/>
        </p:nvSpPr>
        <p:spPr>
          <a:xfrm>
            <a:off x="-1" y="4145177"/>
            <a:ext cx="9144000" cy="579967"/>
          </a:xfrm>
          <a:prstGeom prst="rect">
            <a:avLst/>
          </a:prstGeom>
          <a:noFill/>
        </p:spPr>
        <p:txBody>
          <a:bodyPr wrap="square" rtlCol="0">
            <a:spAutoFit/>
          </a:bodyPr>
          <a:lstStyle/>
          <a:p>
            <a:pPr algn="ctr">
              <a:lnSpc>
                <a:spcPct val="150000"/>
              </a:lnSpc>
            </a:pPr>
            <a:r>
              <a:rPr lang="en-US" altLang="ko-KR" sz="2400" b="1" smtClean="0">
                <a:latin typeface="Times New Roman" pitchFamily="18" charset="0"/>
                <a:cs typeface="Times New Roman" pitchFamily="18" charset="0"/>
              </a:rPr>
              <a:t>2016. 5.</a:t>
            </a:r>
            <a:endParaRPr lang="en-US" altLang="ko-KR" sz="1600" b="1" dirty="0" smtClean="0">
              <a:latin typeface="Times New Roman" pitchFamily="18" charset="0"/>
              <a:cs typeface="Times New Roman" pitchFamily="18" charset="0"/>
            </a:endParaRPr>
          </a:p>
        </p:txBody>
      </p:sp>
      <p:sp>
        <p:nvSpPr>
          <p:cNvPr id="6" name="TextBox 5"/>
          <p:cNvSpPr txBox="1"/>
          <p:nvPr/>
        </p:nvSpPr>
        <p:spPr>
          <a:xfrm>
            <a:off x="0" y="4869160"/>
            <a:ext cx="9144000" cy="1186479"/>
          </a:xfrm>
          <a:prstGeom prst="rect">
            <a:avLst/>
          </a:prstGeom>
          <a:noFill/>
        </p:spPr>
        <p:txBody>
          <a:bodyPr wrap="square" rtlCol="0">
            <a:spAutoFit/>
          </a:bodyPr>
          <a:lstStyle/>
          <a:p>
            <a:pPr algn="ctr">
              <a:lnSpc>
                <a:spcPct val="150000"/>
              </a:lnSpc>
            </a:pPr>
            <a:r>
              <a:rPr lang="en-US" altLang="ko-KR" sz="2400">
                <a:latin typeface="Times New Roman" pitchFamily="18" charset="0"/>
                <a:cs typeface="Times New Roman" pitchFamily="18" charset="0"/>
              </a:rPr>
              <a:t>Kyungmin Go, Sungwon </a:t>
            </a:r>
            <a:r>
              <a:rPr lang="en-US" altLang="ko-KR" sz="2400">
                <a:latin typeface="Times New Roman" pitchFamily="18" charset="0"/>
                <a:cs typeface="Times New Roman" pitchFamily="18" charset="0"/>
              </a:rPr>
              <a:t>Kang </a:t>
            </a:r>
            <a:r>
              <a:rPr lang="en-US" altLang="ko-KR" sz="2400" smtClean="0">
                <a:latin typeface="Times New Roman" pitchFamily="18" charset="0"/>
                <a:cs typeface="Times New Roman" pitchFamily="18" charset="0"/>
              </a:rPr>
              <a:t> and Myungchul </a:t>
            </a:r>
            <a:r>
              <a:rPr lang="en-US" altLang="ko-KR" sz="2400" smtClean="0">
                <a:latin typeface="Times New Roman" pitchFamily="18" charset="0"/>
                <a:cs typeface="Times New Roman" pitchFamily="18" charset="0"/>
              </a:rPr>
              <a:t>Kim</a:t>
            </a:r>
            <a:endParaRPr lang="en-US" altLang="ko-KR" sz="2400" dirty="0" smtClean="0">
              <a:latin typeface="Times New Roman" pitchFamily="18" charset="0"/>
              <a:cs typeface="Times New Roman" pitchFamily="18" charset="0"/>
            </a:endParaRPr>
          </a:p>
          <a:p>
            <a:pPr algn="ctr">
              <a:lnSpc>
                <a:spcPct val="130000"/>
              </a:lnSpc>
            </a:pPr>
            <a:endParaRPr lang="en-US" altLang="ko-KR" sz="300" dirty="0" smtClean="0">
              <a:latin typeface="Times New Roman" pitchFamily="18" charset="0"/>
              <a:cs typeface="Times New Roman" pitchFamily="18" charset="0"/>
            </a:endParaRPr>
          </a:p>
          <a:p>
            <a:pPr algn="ctr">
              <a:lnSpc>
                <a:spcPct val="130000"/>
              </a:lnSpc>
            </a:pPr>
            <a:r>
              <a:rPr lang="en-US" altLang="ko-KR" sz="2400" dirty="0" smtClean="0">
                <a:latin typeface="Times New Roman" pitchFamily="18" charset="0"/>
                <a:cs typeface="Times New Roman" pitchFamily="18" charset="0"/>
              </a:rPr>
              <a:t>School of Computing, KAIST</a:t>
            </a:r>
            <a:endParaRPr lang="en-US" altLang="ko-KR" sz="2400" dirty="0">
              <a:latin typeface="Times New Roman" pitchFamily="18" charset="0"/>
              <a:cs typeface="Times New Roman" pitchFamily="18" charset="0"/>
            </a:endParaRPr>
          </a:p>
        </p:txBody>
      </p:sp>
    </p:spTree>
    <p:extLst>
      <p:ext uri="{BB962C8B-B14F-4D97-AF65-F5344CB8AC3E}">
        <p14:creationId xmlns:p14="http://schemas.microsoft.com/office/powerpoint/2010/main" val="2743693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2</a:t>
            </a:r>
            <a:r>
              <a:rPr lang="en-US" altLang="ko-KR" sz="2400" smtClean="0"/>
              <a:t>. </a:t>
            </a:r>
            <a:r>
              <a:rPr lang="en-US" altLang="ko-KR" sz="2400" dirty="0" smtClean="0"/>
              <a:t>Related </a:t>
            </a:r>
            <a:r>
              <a:rPr lang="en-US" altLang="ko-KR" sz="2400" smtClean="0"/>
              <a:t>Work </a:t>
            </a:r>
            <a:r>
              <a:rPr lang="en-US" altLang="ko-KR" sz="2000" smtClean="0"/>
              <a:t> </a:t>
            </a:r>
            <a:r>
              <a:rPr lang="en-US" altLang="ko-KR" sz="2000" dirty="0"/>
              <a:t>- </a:t>
            </a:r>
            <a:r>
              <a:rPr lang="en-US" altLang="ko-KR" sz="2000" dirty="0" smtClean="0"/>
              <a:t>selective </a:t>
            </a:r>
            <a:r>
              <a:rPr lang="en-US" altLang="ko-KR" sz="2000" dirty="0"/>
              <a:t>video encryption schemes</a:t>
            </a:r>
            <a:endParaRPr lang="ko-KR" altLang="en-US" sz="20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417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spc="-10" dirty="0">
                <a:latin typeface="맑은 고딕" pitchFamily="50" charset="-127"/>
                <a:ea typeface="맑은 고딕" pitchFamily="50" charset="-127"/>
              </a:rPr>
              <a:t>Joint compression </a:t>
            </a:r>
            <a:r>
              <a:rPr lang="en-US" altLang="ko-KR" b="1" spc="-10" dirty="0" smtClean="0">
                <a:latin typeface="맑은 고딕" pitchFamily="50" charset="-127"/>
                <a:ea typeface="맑은 고딕" pitchFamily="50" charset="-127"/>
              </a:rPr>
              <a:t>and encryption schemes </a:t>
            </a:r>
            <a:r>
              <a:rPr lang="en-US" altLang="ko-KR" b="1" spc="-10" baseline="30000" dirty="0" smtClean="0">
                <a:latin typeface="맑은 고딕" pitchFamily="50" charset="-127"/>
                <a:ea typeface="맑은 고딕" pitchFamily="50" charset="-127"/>
              </a:rPr>
              <a:t>[27-29]</a:t>
            </a:r>
          </a:p>
          <a:p>
            <a:pPr marL="536575" lvl="1" indent="-180975" algn="just">
              <a:lnSpc>
                <a:spcPct val="150000"/>
              </a:lnSpc>
            </a:pPr>
            <a:r>
              <a:rPr lang="en-US" altLang="ko-KR" sz="1600" spc="-30" dirty="0">
                <a:latin typeface="맑은 고딕" pitchFamily="50" charset="-127"/>
                <a:ea typeface="맑은 고딕" pitchFamily="50" charset="-127"/>
              </a:rPr>
              <a:t>-</a:t>
            </a:r>
            <a:r>
              <a:rPr lang="en-US" altLang="ko-KR" sz="1600" spc="-30" dirty="0" smtClean="0">
                <a:latin typeface="맑은 고딕" pitchFamily="50" charset="-127"/>
                <a:ea typeface="맑은 고딕" pitchFamily="50" charset="-127"/>
              </a:rPr>
              <a:t>	</a:t>
            </a:r>
            <a:r>
              <a:rPr lang="en-US" altLang="ko-KR" sz="1600" dirty="0" smtClean="0">
                <a:latin typeface="맑은 고딕" pitchFamily="50" charset="-127"/>
                <a:ea typeface="맑은 고딕" pitchFamily="50" charset="-127"/>
              </a:rPr>
              <a:t>Selective video encryption </a:t>
            </a:r>
            <a:r>
              <a:rPr lang="en-US" altLang="ko-KR" sz="1600" i="1" dirty="0" smtClean="0">
                <a:latin typeface="맑은 고딕" pitchFamily="50" charset="-127"/>
                <a:ea typeface="맑은 고딕" pitchFamily="50" charset="-127"/>
              </a:rPr>
              <a:t>during the video compression </a:t>
            </a:r>
            <a:r>
              <a:rPr lang="en-US" altLang="ko-KR" sz="1600" dirty="0" smtClean="0">
                <a:latin typeface="맑은 고딕" pitchFamily="50" charset="-127"/>
                <a:ea typeface="맑은 고딕" pitchFamily="50" charset="-127"/>
              </a:rPr>
              <a:t>with the direct analysis of video encoding variables and parameters</a:t>
            </a:r>
          </a:p>
          <a:p>
            <a:pPr marL="812800" lvl="1" indent="0" algn="just">
              <a:lnSpc>
                <a:spcPct val="150000"/>
              </a:lnSpc>
            </a:pPr>
            <a:r>
              <a:rPr lang="en-US" altLang="ko-KR" sz="1400" b="1" spc="-30" dirty="0" smtClean="0">
                <a:latin typeface="맑은 고딕" pitchFamily="50" charset="-127"/>
                <a:ea typeface="맑은 고딕" pitchFamily="50" charset="-127"/>
              </a:rPr>
              <a:t>e.g. </a:t>
            </a:r>
            <a:r>
              <a:rPr lang="en-US" altLang="ko-KR" sz="1400" spc="-30" dirty="0" smtClean="0">
                <a:latin typeface="맑은 고딕" pitchFamily="50" charset="-127"/>
                <a:ea typeface="맑은 고딕" pitchFamily="50" charset="-127"/>
              </a:rPr>
              <a:t>motion vector, quantization parameters, and coefficient.</a:t>
            </a:r>
          </a:p>
          <a:p>
            <a:pPr marL="711200" lvl="1" indent="-180975" algn="just">
              <a:lnSpc>
                <a:spcPct val="150000"/>
              </a:lnSpc>
            </a:pPr>
            <a:endParaRPr lang="en-US" altLang="ko-KR" sz="1000" spc="-30" dirty="0" smtClean="0">
              <a:latin typeface="맑은 고딕" pitchFamily="50" charset="-127"/>
              <a:ea typeface="맑은 고딕" pitchFamily="50" charset="-127"/>
            </a:endParaRPr>
          </a:p>
          <a:p>
            <a:pPr marL="536575" lvl="1" indent="-180975" algn="just">
              <a:lnSpc>
                <a:spcPct val="150000"/>
              </a:lnSpc>
            </a:pPr>
            <a:r>
              <a:rPr lang="en-US" altLang="ko-KR" sz="1600" b="1" spc="-30" dirty="0" smtClean="0">
                <a:latin typeface="맑은 고딕" pitchFamily="50" charset="-127"/>
                <a:ea typeface="맑은 고딕" pitchFamily="50" charset="-127"/>
              </a:rPr>
              <a:t>-	Advantage :</a:t>
            </a:r>
          </a:p>
          <a:p>
            <a:pPr marL="815975" lvl="1" indent="-285750" algn="just">
              <a:lnSpc>
                <a:spcPct val="150000"/>
              </a:lnSpc>
              <a:buFont typeface="Arial" pitchFamily="34" charset="0"/>
              <a:buChar char="•"/>
            </a:pPr>
            <a:r>
              <a:rPr lang="en-US" altLang="ko-KR" sz="1400" dirty="0" smtClean="0">
                <a:latin typeface="맑은 고딕" pitchFamily="50" charset="-127"/>
                <a:ea typeface="맑은 고딕" pitchFamily="50" charset="-127"/>
              </a:rPr>
              <a:t>An </a:t>
            </a:r>
            <a:r>
              <a:rPr lang="en-US" altLang="ko-KR" sz="1400" dirty="0">
                <a:solidFill>
                  <a:srgbClr val="0070C0"/>
                </a:solidFill>
                <a:latin typeface="맑은 고딕" pitchFamily="50" charset="-127"/>
                <a:ea typeface="맑은 고딕" pitchFamily="50" charset="-127"/>
              </a:rPr>
              <a:t>elaborate encryption</a:t>
            </a:r>
            <a:r>
              <a:rPr lang="en-US" altLang="ko-KR" sz="1400" dirty="0">
                <a:latin typeface="맑은 고딕" pitchFamily="50" charset="-127"/>
                <a:ea typeface="맑은 고딕" pitchFamily="50" charset="-127"/>
              </a:rPr>
              <a:t> </a:t>
            </a:r>
            <a:r>
              <a:rPr lang="en-US" altLang="ko-KR" sz="1400" dirty="0" smtClean="0">
                <a:latin typeface="맑은 고딕" pitchFamily="50" charset="-127"/>
                <a:ea typeface="맑은 고딕" pitchFamily="50" charset="-127"/>
              </a:rPr>
              <a:t>is possible due to the direct analysis.</a:t>
            </a:r>
          </a:p>
          <a:p>
            <a:pPr marL="711200" lvl="1" indent="-180975" algn="just">
              <a:lnSpc>
                <a:spcPct val="150000"/>
              </a:lnSpc>
            </a:pPr>
            <a:endParaRPr lang="en-US" altLang="ko-KR" sz="900" spc="-30" dirty="0">
              <a:latin typeface="맑은 고딕" pitchFamily="50" charset="-127"/>
              <a:ea typeface="맑은 고딕" pitchFamily="50" charset="-127"/>
            </a:endParaRPr>
          </a:p>
          <a:p>
            <a:pPr marL="536575" lvl="1" indent="-180975" algn="just">
              <a:lnSpc>
                <a:spcPct val="150000"/>
              </a:lnSpc>
            </a:pPr>
            <a:r>
              <a:rPr lang="en-US" altLang="ko-KR" sz="1600" b="1" spc="-30" dirty="0" smtClean="0">
                <a:latin typeface="맑은 고딕" pitchFamily="50" charset="-127"/>
                <a:ea typeface="맑은 고딕" pitchFamily="50" charset="-127"/>
              </a:rPr>
              <a:t>-	Disadvantage :</a:t>
            </a:r>
          </a:p>
          <a:p>
            <a:pPr marL="815975" lvl="1" indent="-285750" algn="just">
              <a:lnSpc>
                <a:spcPct val="150000"/>
              </a:lnSpc>
              <a:buFont typeface="Arial" pitchFamily="34" charset="0"/>
              <a:buChar char="•"/>
            </a:pPr>
            <a:r>
              <a:rPr lang="en-US" altLang="ko-KR" sz="1400" dirty="0" smtClean="0">
                <a:latin typeface="맑은 고딕" pitchFamily="50" charset="-127"/>
                <a:ea typeface="맑은 고딕" pitchFamily="50" charset="-127"/>
              </a:rPr>
              <a:t>Requires </a:t>
            </a:r>
            <a:r>
              <a:rPr lang="en-US" altLang="ko-KR" sz="1400" dirty="0" smtClean="0">
                <a:solidFill>
                  <a:srgbClr val="C00000"/>
                </a:solidFill>
                <a:latin typeface="맑은 고딕" pitchFamily="50" charset="-127"/>
                <a:ea typeface="맑은 고딕" pitchFamily="50" charset="-127"/>
              </a:rPr>
              <a:t>the modification </a:t>
            </a:r>
            <a:r>
              <a:rPr lang="en-US" altLang="ko-KR" sz="1400" dirty="0">
                <a:solidFill>
                  <a:srgbClr val="C00000"/>
                </a:solidFill>
                <a:latin typeface="맑은 고딕" pitchFamily="50" charset="-127"/>
                <a:ea typeface="맑은 고딕" pitchFamily="50" charset="-127"/>
              </a:rPr>
              <a:t>of existing video compression </a:t>
            </a:r>
            <a:r>
              <a:rPr lang="en-US" altLang="ko-KR" sz="1400" dirty="0" smtClean="0">
                <a:solidFill>
                  <a:srgbClr val="C00000"/>
                </a:solidFill>
                <a:latin typeface="맑은 고딕" pitchFamily="50" charset="-127"/>
                <a:ea typeface="맑은 고딕" pitchFamily="50" charset="-127"/>
              </a:rPr>
              <a:t>modules</a:t>
            </a:r>
            <a:r>
              <a:rPr lang="en-US" altLang="ko-KR" sz="1400" dirty="0" smtClean="0">
                <a:latin typeface="맑은 고딕" pitchFamily="50" charset="-127"/>
                <a:ea typeface="맑은 고딕" pitchFamily="50" charset="-127"/>
              </a:rPr>
              <a:t>. </a:t>
            </a:r>
          </a:p>
          <a:p>
            <a:pPr marL="1346200" lvl="1" indent="-355600" algn="just">
              <a:lnSpc>
                <a:spcPct val="150000"/>
              </a:lnSpc>
            </a:pPr>
            <a:endParaRPr lang="en-US" altLang="ko-KR" sz="500" spc="-30" dirty="0" smtClean="0">
              <a:latin typeface="맑은 고딕" pitchFamily="50" charset="-127"/>
              <a:ea typeface="맑은 고딕" pitchFamily="50" charset="-127"/>
            </a:endParaRPr>
          </a:p>
          <a:p>
            <a:pPr marL="1165225" lvl="1" indent="-355600" algn="just">
              <a:lnSpc>
                <a:spcPct val="150000"/>
              </a:lnSpc>
            </a:pPr>
            <a:r>
              <a:rPr lang="en-US" altLang="ko-KR" sz="1400" b="1" spc="-30" dirty="0" smtClean="0">
                <a:latin typeface="맑은 고딕" pitchFamily="50" charset="-127"/>
                <a:ea typeface="맑은 고딕" pitchFamily="50" charset="-127"/>
              </a:rPr>
              <a:t>e.g. </a:t>
            </a:r>
            <a:r>
              <a:rPr lang="en-US" altLang="ko-KR" sz="1400" spc="-30" dirty="0" smtClean="0">
                <a:latin typeface="맑은 고딕" pitchFamily="50" charset="-127"/>
                <a:ea typeface="맑은 고딕" pitchFamily="50" charset="-127"/>
              </a:rPr>
              <a:t>Difficult </a:t>
            </a:r>
            <a:r>
              <a:rPr lang="en-US" altLang="ko-KR" sz="1400" spc="-30" dirty="0">
                <a:latin typeface="맑은 고딕" pitchFamily="50" charset="-127"/>
                <a:ea typeface="맑은 고딕" pitchFamily="50" charset="-127"/>
              </a:rPr>
              <a:t>to implement </a:t>
            </a:r>
            <a:r>
              <a:rPr lang="en-US" altLang="ko-KR" sz="1400" spc="-30" dirty="0" smtClean="0">
                <a:latin typeface="맑은 고딕" pitchFamily="50" charset="-127"/>
                <a:ea typeface="맑은 고딕" pitchFamily="50" charset="-127"/>
              </a:rPr>
              <a:t>on </a:t>
            </a:r>
            <a:r>
              <a:rPr lang="en-US" altLang="ko-KR" sz="1400" spc="-30" dirty="0">
                <a:latin typeface="맑은 고딕" pitchFamily="50" charset="-127"/>
                <a:ea typeface="맑은 고딕" pitchFamily="50" charset="-127"/>
              </a:rPr>
              <a:t>video sensors that have hardware-compression encoding modules or use commercial video compression </a:t>
            </a:r>
            <a:r>
              <a:rPr lang="en-US" altLang="ko-KR" sz="1400" spc="-30" dirty="0" smtClean="0">
                <a:latin typeface="맑은 고딕" pitchFamily="50" charset="-127"/>
                <a:ea typeface="맑은 고딕" pitchFamily="50" charset="-127"/>
              </a:rPr>
              <a:t>software.</a:t>
            </a: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10</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314294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2</a:t>
            </a:r>
            <a:r>
              <a:rPr lang="en-US" altLang="ko-KR" sz="2400" smtClean="0"/>
              <a:t>. </a:t>
            </a:r>
            <a:r>
              <a:rPr lang="en-US" altLang="ko-KR" sz="2400" dirty="0" smtClean="0"/>
              <a:t>Related </a:t>
            </a:r>
            <a:r>
              <a:rPr lang="en-US" altLang="ko-KR" sz="2400" smtClean="0"/>
              <a:t>Work </a:t>
            </a:r>
            <a:r>
              <a:rPr lang="en-US" altLang="ko-KR" sz="2000" smtClean="0"/>
              <a:t> </a:t>
            </a:r>
            <a:r>
              <a:rPr lang="en-US" altLang="ko-KR" sz="2000" dirty="0"/>
              <a:t>- </a:t>
            </a:r>
            <a:r>
              <a:rPr lang="en-US" altLang="ko-KR" sz="2000" dirty="0" smtClean="0"/>
              <a:t>selective </a:t>
            </a:r>
            <a:r>
              <a:rPr lang="en-US" altLang="ko-KR" sz="2000" dirty="0"/>
              <a:t>video encryption schemes</a:t>
            </a:r>
            <a:endParaRPr lang="ko-KR" altLang="en-US" sz="20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spc="-30" dirty="0">
                <a:latin typeface="맑은 고딕" pitchFamily="50" charset="-127"/>
                <a:ea typeface="맑은 고딕" pitchFamily="50" charset="-127"/>
              </a:rPr>
              <a:t>Compression independent encryption</a:t>
            </a:r>
            <a:r>
              <a:rPr lang="en-US" altLang="ko-KR" b="1" spc="-10" dirty="0" smtClean="0">
                <a:latin typeface="맑은 고딕" pitchFamily="50" charset="-127"/>
                <a:ea typeface="맑은 고딕" pitchFamily="50" charset="-127"/>
              </a:rPr>
              <a:t> schemes</a:t>
            </a:r>
            <a:r>
              <a:rPr lang="en-US" altLang="ko-KR" b="1" spc="-10" dirty="0">
                <a:latin typeface="맑은 고딕" pitchFamily="50" charset="-127"/>
                <a:ea typeface="맑은 고딕" pitchFamily="50" charset="-127"/>
              </a:rPr>
              <a:t> </a:t>
            </a:r>
            <a:r>
              <a:rPr lang="en-US" altLang="ko-KR" b="1" spc="-10" baseline="30000" dirty="0" smtClean="0">
                <a:latin typeface="맑은 고딕" pitchFamily="50" charset="-127"/>
                <a:ea typeface="맑은 고딕" pitchFamily="50" charset="-127"/>
              </a:rPr>
              <a:t>[30-32]</a:t>
            </a:r>
            <a:endParaRPr lang="en-US" altLang="ko-KR" b="1" spc="-10" baseline="30000"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a:t>
            </a:r>
            <a:r>
              <a:rPr lang="en-US" altLang="ko-KR" sz="1600" dirty="0" smtClean="0">
                <a:solidFill>
                  <a:srgbClr val="FF0000"/>
                </a:solidFill>
                <a:latin typeface="맑은 고딕" pitchFamily="50" charset="-127"/>
                <a:ea typeface="맑은 고딕" pitchFamily="50" charset="-127"/>
              </a:rPr>
              <a:t> </a:t>
            </a:r>
            <a:r>
              <a:rPr lang="en-US" altLang="ko-KR" sz="1600" spc="-30" dirty="0">
                <a:latin typeface="맑은 고딕" pitchFamily="50" charset="-127"/>
                <a:ea typeface="맑은 고딕" pitchFamily="50" charset="-127"/>
              </a:rPr>
              <a:t>Selective video encryption </a:t>
            </a:r>
            <a:r>
              <a:rPr lang="en-US" altLang="ko-KR" sz="1600" i="1" spc="-30" dirty="0" smtClean="0">
                <a:latin typeface="맑은 고딕" pitchFamily="50" charset="-127"/>
                <a:ea typeface="맑은 고딕" pitchFamily="50" charset="-127"/>
              </a:rPr>
              <a:t>after the </a:t>
            </a:r>
            <a:r>
              <a:rPr lang="en-US" altLang="ko-KR" sz="1600" i="1" spc="-30" dirty="0">
                <a:latin typeface="맑은 고딕" pitchFamily="50" charset="-127"/>
                <a:ea typeface="맑은 고딕" pitchFamily="50" charset="-127"/>
              </a:rPr>
              <a:t>video </a:t>
            </a:r>
            <a:r>
              <a:rPr lang="en-US" altLang="ko-KR" sz="1600" i="1" spc="-30" dirty="0" smtClean="0">
                <a:latin typeface="맑은 고딕" pitchFamily="50" charset="-127"/>
                <a:ea typeface="맑은 고딕" pitchFamily="50" charset="-127"/>
              </a:rPr>
              <a:t>compression</a:t>
            </a:r>
            <a:r>
              <a:rPr lang="en-US" altLang="ko-KR" sz="1600" spc="-30" dirty="0" smtClean="0">
                <a:latin typeface="맑은 고딕" pitchFamily="50" charset="-127"/>
                <a:ea typeface="맑은 고딕" pitchFamily="50" charset="-127"/>
              </a:rPr>
              <a:t>.</a:t>
            </a:r>
            <a:endParaRPr lang="en-US" altLang="ko-KR" sz="1600" spc="-30" dirty="0">
              <a:latin typeface="맑은 고딕" pitchFamily="50" charset="-127"/>
              <a:ea typeface="맑은 고딕" pitchFamily="50" charset="-127"/>
            </a:endParaRPr>
          </a:p>
          <a:p>
            <a:pPr marL="711200" lvl="1" indent="-180975" algn="just">
              <a:lnSpc>
                <a:spcPct val="150000"/>
              </a:lnSpc>
            </a:pPr>
            <a:endParaRPr lang="en-US" altLang="ko-KR" sz="300" spc="-30" dirty="0">
              <a:latin typeface="맑은 고딕" pitchFamily="50" charset="-127"/>
              <a:ea typeface="맑은 고딕" pitchFamily="50" charset="-127"/>
            </a:endParaRPr>
          </a:p>
          <a:p>
            <a:pPr marL="536575" lvl="1" indent="-180975" algn="just">
              <a:lnSpc>
                <a:spcPct val="150000"/>
              </a:lnSpc>
            </a:pPr>
            <a:r>
              <a:rPr lang="en-US" altLang="ko-KR" sz="1600" b="1" spc="-30" dirty="0">
                <a:latin typeface="맑은 고딕" pitchFamily="50" charset="-127"/>
                <a:ea typeface="맑은 고딕" pitchFamily="50" charset="-127"/>
              </a:rPr>
              <a:t>-	Advantage :</a:t>
            </a:r>
          </a:p>
          <a:p>
            <a:pPr marL="809625" lvl="1" indent="-276225" algn="just">
              <a:lnSpc>
                <a:spcPct val="150000"/>
              </a:lnSpc>
              <a:buFont typeface="Arial" pitchFamily="34" charset="0"/>
              <a:buChar char="•"/>
            </a:pPr>
            <a:r>
              <a:rPr lang="en-US" altLang="ko-KR" sz="1400" dirty="0" smtClean="0">
                <a:latin typeface="맑은 고딕" pitchFamily="50" charset="-127"/>
                <a:ea typeface="맑은 고딕" pitchFamily="50" charset="-127"/>
              </a:rPr>
              <a:t>Encrypt </a:t>
            </a:r>
            <a:r>
              <a:rPr lang="en-US" altLang="ko-KR" sz="1400" dirty="0">
                <a:latin typeface="맑은 고딕" pitchFamily="50" charset="-127"/>
                <a:ea typeface="맑은 고딕" pitchFamily="50" charset="-127"/>
              </a:rPr>
              <a:t>recorded video </a:t>
            </a:r>
            <a:r>
              <a:rPr lang="en-US" altLang="ko-KR" sz="1400" dirty="0">
                <a:solidFill>
                  <a:srgbClr val="0070C0"/>
                </a:solidFill>
                <a:latin typeface="맑은 고딕" pitchFamily="50" charset="-127"/>
                <a:ea typeface="맑은 고딕" pitchFamily="50" charset="-127"/>
              </a:rPr>
              <a:t>independent of compression</a:t>
            </a:r>
            <a:r>
              <a:rPr lang="en-US" altLang="ko-KR" sz="1400" dirty="0">
                <a:latin typeface="맑은 고딕" pitchFamily="50" charset="-127"/>
                <a:ea typeface="맑은 고딕" pitchFamily="50" charset="-127"/>
              </a:rPr>
              <a:t>, </a:t>
            </a:r>
            <a:r>
              <a:rPr lang="en-US" altLang="ko-KR" sz="1400" dirty="0" smtClean="0">
                <a:latin typeface="맑은 고딕" pitchFamily="50" charset="-127"/>
                <a:ea typeface="맑은 고딕" pitchFamily="50" charset="-127"/>
              </a:rPr>
              <a:t>therefore no modification is required to existing </a:t>
            </a:r>
            <a:r>
              <a:rPr lang="en-US" altLang="ko-KR" sz="1400" dirty="0">
                <a:latin typeface="맑은 고딕" pitchFamily="50" charset="-127"/>
                <a:ea typeface="맑은 고딕" pitchFamily="50" charset="-127"/>
              </a:rPr>
              <a:t>video compression </a:t>
            </a:r>
            <a:r>
              <a:rPr lang="en-US" altLang="ko-KR" sz="1400" dirty="0" smtClean="0">
                <a:latin typeface="맑은 고딕" pitchFamily="50" charset="-127"/>
                <a:ea typeface="맑은 고딕" pitchFamily="50" charset="-127"/>
              </a:rPr>
              <a:t>modules</a:t>
            </a:r>
            <a:r>
              <a:rPr lang="en-US" altLang="ko-KR" sz="1400" spc="-30" dirty="0" smtClean="0">
                <a:latin typeface="맑은 고딕" pitchFamily="50" charset="-127"/>
                <a:ea typeface="맑은 고딕" pitchFamily="50" charset="-127"/>
              </a:rPr>
              <a:t>.</a:t>
            </a:r>
            <a:endParaRPr lang="en-US" altLang="ko-KR" sz="1400" spc="-30" dirty="0">
              <a:latin typeface="맑은 고딕" pitchFamily="50" charset="-127"/>
              <a:ea typeface="맑은 고딕" pitchFamily="50" charset="-127"/>
            </a:endParaRPr>
          </a:p>
          <a:p>
            <a:pPr marL="711200" lvl="1" indent="-180975" algn="just">
              <a:lnSpc>
                <a:spcPct val="150000"/>
              </a:lnSpc>
            </a:pPr>
            <a:endParaRPr lang="en-US" altLang="ko-KR" sz="300" spc="-30" dirty="0">
              <a:latin typeface="맑은 고딕" pitchFamily="50" charset="-127"/>
              <a:ea typeface="맑은 고딕" pitchFamily="50" charset="-127"/>
            </a:endParaRPr>
          </a:p>
          <a:p>
            <a:pPr marL="536575" lvl="1" indent="-180975" algn="just">
              <a:lnSpc>
                <a:spcPct val="150000"/>
              </a:lnSpc>
            </a:pPr>
            <a:r>
              <a:rPr lang="en-US" altLang="ko-KR" sz="1600" b="1" spc="-30" dirty="0">
                <a:latin typeface="맑은 고딕" pitchFamily="50" charset="-127"/>
                <a:ea typeface="맑은 고딕" pitchFamily="50" charset="-127"/>
              </a:rPr>
              <a:t>-</a:t>
            </a:r>
            <a:r>
              <a:rPr lang="en-US" altLang="ko-KR" sz="1600" b="1" spc="-30" dirty="0">
                <a:solidFill>
                  <a:srgbClr val="C00000"/>
                </a:solidFill>
                <a:latin typeface="맑은 고딕" pitchFamily="50" charset="-127"/>
                <a:ea typeface="맑은 고딕" pitchFamily="50" charset="-127"/>
              </a:rPr>
              <a:t>	</a:t>
            </a:r>
            <a:r>
              <a:rPr lang="en-US" altLang="ko-KR" sz="1600" b="1" spc="-30" dirty="0" smtClean="0">
                <a:latin typeface="맑은 고딕" pitchFamily="50" charset="-127"/>
                <a:ea typeface="맑은 고딕" pitchFamily="50" charset="-127"/>
              </a:rPr>
              <a:t>Disadvantages </a:t>
            </a:r>
            <a:r>
              <a:rPr lang="en-US" altLang="ko-KR" sz="1600" b="1" spc="-30" dirty="0">
                <a:latin typeface="맑은 고딕" pitchFamily="50" charset="-127"/>
                <a:ea typeface="맑은 고딕" pitchFamily="50" charset="-127"/>
              </a:rPr>
              <a:t>:</a:t>
            </a:r>
          </a:p>
          <a:p>
            <a:pPr marL="809625" lvl="1" indent="-276225" algn="just">
              <a:lnSpc>
                <a:spcPct val="150000"/>
              </a:lnSpc>
              <a:buFont typeface="Arial" pitchFamily="34" charset="0"/>
              <a:buChar char="•"/>
            </a:pPr>
            <a:r>
              <a:rPr lang="en-US" altLang="ko-KR" sz="1400" dirty="0" smtClean="0">
                <a:latin typeface="맑은 고딕" pitchFamily="50" charset="-127"/>
                <a:ea typeface="맑은 고딕" pitchFamily="50" charset="-127"/>
              </a:rPr>
              <a:t>Encrypt </a:t>
            </a:r>
            <a:r>
              <a:rPr lang="en-US" altLang="ko-KR" sz="1400" dirty="0">
                <a:latin typeface="맑은 고딕" pitchFamily="50" charset="-127"/>
                <a:ea typeface="맑은 고딕" pitchFamily="50" charset="-127"/>
              </a:rPr>
              <a:t>the </a:t>
            </a:r>
            <a:r>
              <a:rPr lang="en-US" altLang="ko-KR" sz="1400" dirty="0" smtClean="0">
                <a:latin typeface="맑은 고딕" pitchFamily="50" charset="-127"/>
                <a:ea typeface="맑은 고딕" pitchFamily="50" charset="-127"/>
              </a:rPr>
              <a:t>critical </a:t>
            </a:r>
            <a:r>
              <a:rPr lang="en-US" altLang="ko-KR" sz="1400" dirty="0">
                <a:latin typeface="맑은 고딕" pitchFamily="50" charset="-127"/>
                <a:ea typeface="맑은 고딕" pitchFamily="50" charset="-127"/>
              </a:rPr>
              <a:t>video data based on </a:t>
            </a:r>
            <a:r>
              <a:rPr lang="en-US" altLang="ko-KR" sz="1400" dirty="0">
                <a:solidFill>
                  <a:srgbClr val="C00000"/>
                </a:solidFill>
                <a:latin typeface="맑은 고딕" pitchFamily="50" charset="-127"/>
                <a:ea typeface="맑은 고딕" pitchFamily="50" charset="-127"/>
              </a:rPr>
              <a:t>information that is less elaborate </a:t>
            </a:r>
            <a:r>
              <a:rPr lang="en-US" altLang="ko-KR" sz="1400" dirty="0">
                <a:latin typeface="맑은 고딕" pitchFamily="50" charset="-127"/>
                <a:ea typeface="맑은 고딕" pitchFamily="50" charset="-127"/>
              </a:rPr>
              <a:t>than that of </a:t>
            </a:r>
            <a:r>
              <a:rPr lang="en-US" altLang="ko-KR" sz="1400" dirty="0" smtClean="0">
                <a:latin typeface="맑은 고딕" pitchFamily="50" charset="-127"/>
                <a:ea typeface="맑은 고딕" pitchFamily="50" charset="-127"/>
              </a:rPr>
              <a:t>joint compression and encryption schemes.</a:t>
            </a:r>
            <a:endParaRPr lang="en-US" altLang="ko-KR" sz="1400" dirty="0">
              <a:latin typeface="맑은 고딕" pitchFamily="50" charset="-127"/>
              <a:ea typeface="맑은 고딕" pitchFamily="50" charset="-127"/>
            </a:endParaRPr>
          </a:p>
          <a:p>
            <a:pPr marL="1433513" lvl="1" indent="-455613" algn="just">
              <a:lnSpc>
                <a:spcPct val="150000"/>
              </a:lnSpc>
            </a:pPr>
            <a:r>
              <a:rPr lang="en-US" altLang="ko-KR" sz="1400" b="1" spc="-30" dirty="0">
                <a:latin typeface="맑은 고딕" pitchFamily="50" charset="-127"/>
                <a:ea typeface="맑은 고딕" pitchFamily="50" charset="-127"/>
              </a:rPr>
              <a:t>e.g. </a:t>
            </a:r>
            <a:r>
              <a:rPr lang="en-US" altLang="ko-KR" sz="1400" dirty="0">
                <a:latin typeface="맑은 고딕" pitchFamily="50" charset="-127"/>
                <a:ea typeface="맑은 고딕" pitchFamily="50" charset="-127"/>
              </a:rPr>
              <a:t>H.264/AVC NAL header </a:t>
            </a:r>
            <a:r>
              <a:rPr lang="en-US" altLang="ko-KR" sz="1400" dirty="0" smtClean="0">
                <a:latin typeface="맑은 고딕" pitchFamily="50" charset="-127"/>
                <a:ea typeface="맑은 고딕" pitchFamily="50" charset="-127"/>
              </a:rPr>
              <a:t>information</a:t>
            </a:r>
            <a:r>
              <a:rPr lang="en-US" altLang="ko-KR" sz="1400" spc="-30" dirty="0" smtClean="0">
                <a:latin typeface="맑은 고딕" pitchFamily="50" charset="-127"/>
                <a:ea typeface="맑은 고딕" pitchFamily="50" charset="-127"/>
              </a:rPr>
              <a:t>.</a:t>
            </a:r>
          </a:p>
          <a:p>
            <a:pPr marL="1433513" lvl="1" indent="-455613" algn="just">
              <a:lnSpc>
                <a:spcPct val="150000"/>
              </a:lnSpc>
            </a:pPr>
            <a:endParaRPr lang="en-US" altLang="ko-KR" sz="500" spc="-30" dirty="0" smtClean="0">
              <a:latin typeface="맑은 고딕" pitchFamily="50" charset="-127"/>
              <a:ea typeface="맑은 고딕" pitchFamily="50" charset="-127"/>
            </a:endParaRPr>
          </a:p>
          <a:p>
            <a:pPr marL="809625" lvl="1" indent="-276225" algn="just">
              <a:lnSpc>
                <a:spcPct val="150000"/>
              </a:lnSpc>
              <a:buFont typeface="Arial" pitchFamily="34" charset="0"/>
              <a:buChar char="•"/>
            </a:pPr>
            <a:r>
              <a:rPr lang="en-US" altLang="ko-KR" sz="1400" spc="-30" dirty="0" smtClean="0">
                <a:latin typeface="맑은 고딕" pitchFamily="50" charset="-127"/>
                <a:ea typeface="맑은 고딕" pitchFamily="50" charset="-127"/>
              </a:rPr>
              <a:t>The encrypted </a:t>
            </a:r>
            <a:r>
              <a:rPr lang="en-US" altLang="ko-KR" sz="1400" spc="-30" dirty="0">
                <a:latin typeface="맑은 고딕" pitchFamily="50" charset="-127"/>
                <a:ea typeface="맑은 고딕" pitchFamily="50" charset="-127"/>
              </a:rPr>
              <a:t>percentage </a:t>
            </a:r>
            <a:r>
              <a:rPr lang="en-US" altLang="ko-KR" sz="1400" spc="-30" dirty="0" smtClean="0">
                <a:latin typeface="맑은 고딕" pitchFamily="50" charset="-127"/>
                <a:ea typeface="맑은 고딕" pitchFamily="50" charset="-127"/>
              </a:rPr>
              <a:t>of </a:t>
            </a:r>
            <a:r>
              <a:rPr lang="en-US" altLang="ko-KR" sz="1400" spc="-30" dirty="0">
                <a:latin typeface="맑은 고딕" pitchFamily="50" charset="-127"/>
                <a:ea typeface="맑은 고딕" pitchFamily="50" charset="-127"/>
              </a:rPr>
              <a:t>recorded video </a:t>
            </a:r>
            <a:r>
              <a:rPr lang="en-US" altLang="ko-KR" sz="1400" spc="-30" dirty="0" smtClean="0">
                <a:latin typeface="맑은 고딕" pitchFamily="50" charset="-127"/>
                <a:ea typeface="맑은 고딕" pitchFamily="50" charset="-127"/>
              </a:rPr>
              <a:t>is </a:t>
            </a:r>
            <a:r>
              <a:rPr lang="en-US" altLang="ko-KR" sz="1400" dirty="0">
                <a:solidFill>
                  <a:srgbClr val="C00000"/>
                </a:solidFill>
                <a:latin typeface="맑은 고딕" pitchFamily="50" charset="-127"/>
                <a:ea typeface="맑은 고딕" pitchFamily="50" charset="-127"/>
              </a:rPr>
              <a:t>significantly </a:t>
            </a:r>
            <a:r>
              <a:rPr lang="en-US" altLang="ko-KR" sz="1400" dirty="0" smtClean="0">
                <a:solidFill>
                  <a:srgbClr val="C00000"/>
                </a:solidFill>
                <a:latin typeface="맑은 고딕" pitchFamily="50" charset="-127"/>
                <a:ea typeface="맑은 고딕" pitchFamily="50" charset="-127"/>
              </a:rPr>
              <a:t>higher </a:t>
            </a:r>
            <a:r>
              <a:rPr lang="en-US" altLang="ko-KR" sz="1400" dirty="0" smtClean="0">
                <a:latin typeface="맑은 고딕" pitchFamily="50" charset="-127"/>
                <a:ea typeface="맑은 고딕" pitchFamily="50" charset="-127"/>
              </a:rPr>
              <a:t>than that </a:t>
            </a:r>
            <a:r>
              <a:rPr lang="en-US" altLang="ko-KR" sz="1400" dirty="0">
                <a:latin typeface="맑은 고딕" pitchFamily="50" charset="-127"/>
                <a:ea typeface="맑은 고딕" pitchFamily="50" charset="-127"/>
              </a:rPr>
              <a:t>of joint compression </a:t>
            </a:r>
            <a:r>
              <a:rPr lang="en-US" altLang="ko-KR" sz="1400" dirty="0" smtClean="0">
                <a:latin typeface="맑은 고딕" pitchFamily="50" charset="-127"/>
                <a:ea typeface="맑은 고딕" pitchFamily="50" charset="-127"/>
              </a:rPr>
              <a:t>and encryption </a:t>
            </a:r>
            <a:r>
              <a:rPr lang="en-US" altLang="ko-KR" sz="1400" dirty="0">
                <a:latin typeface="맑은 고딕" pitchFamily="50" charset="-127"/>
                <a:ea typeface="맑은 고딕" pitchFamily="50" charset="-127"/>
              </a:rPr>
              <a:t>schemes</a:t>
            </a:r>
            <a:r>
              <a:rPr lang="en-US" altLang="ko-KR" sz="1400" dirty="0" smtClean="0">
                <a:latin typeface="맑은 고딕" pitchFamily="50" charset="-127"/>
                <a:ea typeface="맑은 고딕" pitchFamily="50" charset="-127"/>
              </a:rPr>
              <a:t>.</a:t>
            </a:r>
            <a:endParaRPr lang="en-US" altLang="ko-KR" sz="1400" spc="-30" dirty="0">
              <a:solidFill>
                <a:srgbClr val="FF0000"/>
              </a:solidFill>
              <a:latin typeface="맑은 고딕" pitchFamily="50" charset="-127"/>
              <a:ea typeface="맑은 고딕" pitchFamily="50" charset="-127"/>
            </a:endParaRP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11</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0436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3</a:t>
            </a:r>
            <a:r>
              <a:rPr lang="en-US" altLang="ko-KR" sz="2400" smtClean="0"/>
              <a:t>. </a:t>
            </a:r>
            <a:r>
              <a:rPr lang="en-US" altLang="ko-KR" sz="2400" dirty="0" smtClean="0"/>
              <a:t>Proposed </a:t>
            </a:r>
            <a:r>
              <a:rPr lang="en-US" altLang="ko-KR" sz="2400" smtClean="0"/>
              <a:t>Framework </a:t>
            </a:r>
            <a:endParaRPr lang="ko-KR" altLang="en-US" sz="24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519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smtClean="0">
                <a:latin typeface="맑은 고딕" pitchFamily="50" charset="-127"/>
                <a:ea typeface="맑은 고딕" pitchFamily="50" charset="-127"/>
              </a:rPr>
              <a:t>Proposed Framework</a:t>
            </a:r>
            <a:endParaRPr lang="en-US" altLang="ko-KR" b="1" dirty="0">
              <a:latin typeface="맑은 고딕" pitchFamily="50" charset="-127"/>
              <a:ea typeface="맑은 고딕" pitchFamily="50" charset="-127"/>
            </a:endParaRPr>
          </a:p>
          <a:p>
            <a:pPr marL="641350" lvl="1" indent="-285750" algn="just">
              <a:lnSpc>
                <a:spcPct val="150000"/>
              </a:lnSpc>
              <a:buFontTx/>
              <a:buChar char="-"/>
            </a:pPr>
            <a:r>
              <a:rPr lang="en-US" altLang="ko-KR" sz="1600" dirty="0" smtClean="0">
                <a:latin typeface="맑은 고딕" pitchFamily="50" charset="-127"/>
                <a:ea typeface="맑은 고딕" pitchFamily="50" charset="-127"/>
              </a:rPr>
              <a:t>A secure </a:t>
            </a:r>
            <a:r>
              <a:rPr lang="en-US" altLang="ko-KR" sz="1600" dirty="0">
                <a:latin typeface="맑은 고딕" pitchFamily="50" charset="-127"/>
                <a:ea typeface="맑은 고딕" pitchFamily="50" charset="-127"/>
              </a:rPr>
              <a:t>and error-resilient video transmission framework over wireless networks.</a:t>
            </a:r>
            <a:endParaRPr lang="en-US" altLang="ko-KR" sz="1600" dirty="0" smtClean="0">
              <a:latin typeface="맑은 고딕" pitchFamily="50" charset="-127"/>
              <a:ea typeface="맑은 고딕" pitchFamily="50" charset="-127"/>
            </a:endParaRPr>
          </a:p>
          <a:p>
            <a:pPr marL="641350" lvl="1" indent="-285750" algn="just">
              <a:lnSpc>
                <a:spcPct val="150000"/>
              </a:lnSpc>
              <a:buFontTx/>
              <a:buChar char="-"/>
            </a:pPr>
            <a:r>
              <a:rPr lang="en-US" altLang="ko-KR" sz="1600" i="1" dirty="0" smtClean="0">
                <a:latin typeface="맑은 고딕" pitchFamily="50" charset="-127"/>
                <a:ea typeface="맑은 고딕" pitchFamily="50" charset="-127"/>
              </a:rPr>
              <a:t>Identification</a:t>
            </a:r>
            <a:r>
              <a:rPr lang="en-US" altLang="ko-KR" sz="1600" dirty="0" smtClean="0">
                <a:latin typeface="맑은 고딕" pitchFamily="50" charset="-127"/>
                <a:ea typeface="맑은 고딕" pitchFamily="50" charset="-127"/>
              </a:rPr>
              <a:t> and </a:t>
            </a:r>
            <a:r>
              <a:rPr lang="en-US" altLang="ko-KR" sz="1600" i="1" dirty="0" smtClean="0">
                <a:latin typeface="맑은 고딕" pitchFamily="50" charset="-127"/>
                <a:ea typeface="맑은 고딕" pitchFamily="50" charset="-127"/>
              </a:rPr>
              <a:t>reallocation</a:t>
            </a:r>
            <a:r>
              <a:rPr lang="en-US" altLang="ko-KR" sz="1600" dirty="0" smtClean="0">
                <a:latin typeface="맑은 고딕" pitchFamily="50" charset="-127"/>
                <a:ea typeface="맑은 고딕" pitchFamily="50" charset="-127"/>
              </a:rPr>
              <a:t> of the critical video data with the unit of MPEG-2 TS packet (Size : 188 bytes). </a:t>
            </a:r>
          </a:p>
          <a:p>
            <a:pPr marL="641350" lvl="1" indent="-285750" algn="just">
              <a:lnSpc>
                <a:spcPct val="150000"/>
              </a:lnSpc>
              <a:buFontTx/>
              <a:buChar char="-"/>
            </a:pPr>
            <a:r>
              <a:rPr lang="en-US" altLang="ko-KR" sz="1600" i="1" dirty="0" smtClean="0">
                <a:latin typeface="맑은 고딕" pitchFamily="50" charset="-127"/>
                <a:ea typeface="맑은 고딕" pitchFamily="50" charset="-127"/>
              </a:rPr>
              <a:t>Secure </a:t>
            </a:r>
            <a:r>
              <a:rPr lang="en-US" altLang="ko-KR" sz="1600" dirty="0" smtClean="0">
                <a:latin typeface="맑은 고딕" pitchFamily="50" charset="-127"/>
                <a:ea typeface="맑은 고딕" pitchFamily="50" charset="-127"/>
              </a:rPr>
              <a:t>and </a:t>
            </a:r>
            <a:r>
              <a:rPr lang="en-US" altLang="ko-KR" sz="1600" i="1" dirty="0" smtClean="0">
                <a:latin typeface="맑은 고딕" pitchFamily="50" charset="-127"/>
                <a:ea typeface="맑은 고딕" pitchFamily="50" charset="-127"/>
              </a:rPr>
              <a:t>prioritized transmission</a:t>
            </a:r>
            <a:r>
              <a:rPr lang="en-US" altLang="ko-KR" sz="1600" dirty="0" smtClean="0">
                <a:latin typeface="맑은 고딕" pitchFamily="50" charset="-127"/>
                <a:ea typeface="맑은 고딕" pitchFamily="50" charset="-127"/>
              </a:rPr>
              <a:t> of reallocated packets with the unit of IP packet (MTU: 1,200 bytes) that can contain six MPEG-2 TS packets at a time.</a:t>
            </a:r>
          </a:p>
          <a:p>
            <a:pPr marL="641350" lvl="1" indent="-285750" algn="just">
              <a:lnSpc>
                <a:spcPct val="150000"/>
              </a:lnSpc>
              <a:buFontTx/>
              <a:buChar char="-"/>
            </a:pPr>
            <a:endParaRPr lang="en-US" altLang="ko-KR" sz="300" dirty="0" smtClean="0">
              <a:solidFill>
                <a:srgbClr val="339966"/>
              </a:solidFill>
              <a:latin typeface="맑은 고딕" pitchFamily="50" charset="-127"/>
              <a:ea typeface="맑은 고딕" pitchFamily="50" charset="-127"/>
            </a:endParaRPr>
          </a:p>
          <a:p>
            <a:pPr marL="641350" lvl="1" indent="-285750" algn="just">
              <a:lnSpc>
                <a:spcPct val="150000"/>
              </a:lnSpc>
              <a:buFontTx/>
              <a:buChar char="-"/>
            </a:pPr>
            <a:r>
              <a:rPr lang="en-US" altLang="ko-KR" sz="1600" dirty="0" smtClean="0">
                <a:latin typeface="맑은 고딕" pitchFamily="50" charset="-127"/>
                <a:ea typeface="맑은 고딕" pitchFamily="50" charset="-127"/>
              </a:rPr>
              <a:t>The </a:t>
            </a:r>
            <a:r>
              <a:rPr lang="en-US" altLang="ko-KR" sz="1600" dirty="0">
                <a:latin typeface="맑은 고딕" pitchFamily="50" charset="-127"/>
                <a:ea typeface="맑은 고딕" pitchFamily="50" charset="-127"/>
              </a:rPr>
              <a:t>proposed </a:t>
            </a:r>
            <a:r>
              <a:rPr lang="en-US" altLang="ko-KR" sz="1600" dirty="0" smtClean="0">
                <a:latin typeface="맑은 고딕" pitchFamily="50" charset="-127"/>
                <a:ea typeface="맑은 고딕" pitchFamily="50" charset="-127"/>
              </a:rPr>
              <a:t>framework </a:t>
            </a:r>
            <a:r>
              <a:rPr lang="en-US" altLang="ko-KR" sz="1600" dirty="0">
                <a:latin typeface="맑은 고딕" pitchFamily="50" charset="-127"/>
                <a:ea typeface="맑은 고딕" pitchFamily="50" charset="-127"/>
              </a:rPr>
              <a:t>consists of </a:t>
            </a:r>
            <a:r>
              <a:rPr lang="en-US" altLang="ko-KR" sz="1600" dirty="0" smtClean="0">
                <a:latin typeface="맑은 고딕" pitchFamily="50" charset="-127"/>
                <a:ea typeface="맑은 고딕" pitchFamily="50" charset="-127"/>
              </a:rPr>
              <a:t>following steps :</a:t>
            </a:r>
            <a:endParaRPr lang="en-US" altLang="ko-KR" sz="1600" dirty="0">
              <a:latin typeface="맑은 고딕" pitchFamily="50" charset="-127"/>
              <a:ea typeface="맑은 고딕" pitchFamily="50" charset="-127"/>
            </a:endParaRPr>
          </a:p>
          <a:p>
            <a:pPr marL="355600" lvl="1" indent="0" algn="just">
              <a:lnSpc>
                <a:spcPct val="150000"/>
              </a:lnSpc>
            </a:pPr>
            <a:endParaRPr lang="en-US" altLang="ko-KR" sz="300" dirty="0">
              <a:latin typeface="맑은 고딕" pitchFamily="50" charset="-127"/>
              <a:ea typeface="맑은 고딕" pitchFamily="50" charset="-127"/>
            </a:endParaRPr>
          </a:p>
          <a:p>
            <a:pPr marL="814388" lvl="2" indent="0" algn="just" defTabSz="990600">
              <a:lnSpc>
                <a:spcPct val="150000"/>
              </a:lnSpc>
            </a:pPr>
            <a:r>
              <a:rPr lang="en-US" altLang="ko-KR" sz="1400" b="1" dirty="0" smtClean="0">
                <a:latin typeface="맑은 고딕" pitchFamily="50" charset="-127"/>
                <a:ea typeface="맑은 고딕" pitchFamily="50" charset="-127"/>
              </a:rPr>
              <a:t>Step 1) </a:t>
            </a:r>
            <a:r>
              <a:rPr lang="en-US" altLang="ko-KR" sz="1400" b="1" dirty="0">
                <a:latin typeface="맑은 고딕" pitchFamily="50" charset="-127"/>
                <a:ea typeface="맑은 고딕" pitchFamily="50" charset="-127"/>
              </a:rPr>
              <a:t>Identification of the </a:t>
            </a:r>
            <a:r>
              <a:rPr lang="en-US" altLang="ko-KR" sz="1400" b="1" dirty="0" smtClean="0">
                <a:latin typeface="맑은 고딕" pitchFamily="50" charset="-127"/>
                <a:ea typeface="맑은 고딕" pitchFamily="50" charset="-127"/>
              </a:rPr>
              <a:t>critical </a:t>
            </a:r>
            <a:r>
              <a:rPr lang="en-US" altLang="ko-KR" sz="1400" b="1" dirty="0">
                <a:latin typeface="맑은 고딕" pitchFamily="50" charset="-127"/>
                <a:ea typeface="맑은 고딕" pitchFamily="50" charset="-127"/>
              </a:rPr>
              <a:t>video </a:t>
            </a:r>
            <a:r>
              <a:rPr lang="en-US" altLang="ko-KR" sz="1400" b="1" dirty="0" smtClean="0">
                <a:latin typeface="맑은 고딕" pitchFamily="50" charset="-127"/>
                <a:ea typeface="맑은 고딕" pitchFamily="50" charset="-127"/>
              </a:rPr>
              <a:t>data</a:t>
            </a:r>
          </a:p>
          <a:p>
            <a:pPr marL="814388" lvl="2" indent="0" algn="just" defTabSz="990600">
              <a:lnSpc>
                <a:spcPct val="150000"/>
              </a:lnSpc>
            </a:pPr>
            <a:endParaRPr lang="en-US" altLang="ko-KR" sz="300" b="1" dirty="0">
              <a:latin typeface="맑은 고딕" pitchFamily="50" charset="-127"/>
              <a:ea typeface="맑은 고딕" pitchFamily="50" charset="-127"/>
            </a:endParaRPr>
          </a:p>
          <a:p>
            <a:pPr marL="814388" lvl="2" indent="0" algn="just" defTabSz="990600">
              <a:lnSpc>
                <a:spcPct val="150000"/>
              </a:lnSpc>
            </a:pPr>
            <a:r>
              <a:rPr lang="en-US" altLang="ko-KR" sz="1400" b="1" dirty="0" smtClean="0">
                <a:latin typeface="맑은 고딕" pitchFamily="50" charset="-127"/>
                <a:ea typeface="맑은 고딕" pitchFamily="50" charset="-127"/>
              </a:rPr>
              <a:t>Step 2) </a:t>
            </a:r>
            <a:r>
              <a:rPr lang="en-US" altLang="ko-KR" sz="1400" b="1" dirty="0">
                <a:latin typeface="맑은 고딕" pitchFamily="50" charset="-127"/>
                <a:ea typeface="맑은 고딕" pitchFamily="50" charset="-127"/>
              </a:rPr>
              <a:t>Reallocation of the </a:t>
            </a:r>
            <a:r>
              <a:rPr lang="en-US" altLang="ko-KR" sz="1400" b="1" dirty="0" smtClean="0">
                <a:latin typeface="맑은 고딕" pitchFamily="50" charset="-127"/>
                <a:ea typeface="맑은 고딕" pitchFamily="50" charset="-127"/>
              </a:rPr>
              <a:t>critical </a:t>
            </a:r>
            <a:r>
              <a:rPr lang="en-US" altLang="ko-KR" sz="1400" b="1" dirty="0">
                <a:latin typeface="맑은 고딕" pitchFamily="50" charset="-127"/>
                <a:ea typeface="맑은 고딕" pitchFamily="50" charset="-127"/>
              </a:rPr>
              <a:t>video packets </a:t>
            </a:r>
          </a:p>
          <a:p>
            <a:pPr marL="814388" lvl="3" indent="0" algn="just" defTabSz="990600">
              <a:lnSpc>
                <a:spcPct val="150000"/>
              </a:lnSpc>
            </a:pPr>
            <a:endParaRPr lang="en-US" altLang="ko-KR" sz="300" b="1" dirty="0">
              <a:latin typeface="맑은 고딕" pitchFamily="50" charset="-127"/>
              <a:ea typeface="맑은 고딕" pitchFamily="50" charset="-127"/>
            </a:endParaRPr>
          </a:p>
          <a:p>
            <a:pPr marL="814388" lvl="2" indent="0" algn="just" defTabSz="990600">
              <a:lnSpc>
                <a:spcPct val="150000"/>
              </a:lnSpc>
            </a:pPr>
            <a:r>
              <a:rPr lang="en-US" altLang="ko-KR" sz="1400" b="1" dirty="0" smtClean="0">
                <a:latin typeface="맑은 고딕" pitchFamily="50" charset="-127"/>
                <a:ea typeface="맑은 고딕" pitchFamily="50" charset="-127"/>
              </a:rPr>
              <a:t>Step 3) </a:t>
            </a:r>
            <a:r>
              <a:rPr lang="en-US" altLang="ko-KR" sz="1400" b="1" dirty="0">
                <a:latin typeface="맑은 고딕" pitchFamily="50" charset="-127"/>
                <a:ea typeface="맑은 고딕" pitchFamily="50" charset="-127"/>
              </a:rPr>
              <a:t>Secure and prioritized transmission of video </a:t>
            </a:r>
            <a:r>
              <a:rPr lang="en-US" altLang="ko-KR" sz="1400" b="1" dirty="0" smtClean="0">
                <a:latin typeface="맑은 고딕" pitchFamily="50" charset="-127"/>
                <a:ea typeface="맑은 고딕" pitchFamily="50" charset="-127"/>
              </a:rPr>
              <a:t>packets</a:t>
            </a:r>
          </a:p>
          <a:p>
            <a:pPr marL="814388" lvl="2" indent="0" algn="just" defTabSz="990600">
              <a:lnSpc>
                <a:spcPct val="150000"/>
              </a:lnSpc>
            </a:pPr>
            <a:endParaRPr lang="en-US" altLang="ko-KR" sz="300" b="1" dirty="0" smtClean="0">
              <a:latin typeface="맑은 고딕" pitchFamily="50" charset="-127"/>
              <a:ea typeface="맑은 고딕" pitchFamily="50" charset="-127"/>
            </a:endParaRPr>
          </a:p>
          <a:p>
            <a:pPr marL="814388" lvl="2" indent="0" algn="just" defTabSz="990600">
              <a:lnSpc>
                <a:spcPct val="150000"/>
              </a:lnSpc>
            </a:pPr>
            <a:r>
              <a:rPr lang="en-US" altLang="ko-KR" sz="1400" dirty="0" smtClean="0">
                <a:latin typeface="맑은 고딕" pitchFamily="50" charset="-127"/>
                <a:ea typeface="맑은 고딕" pitchFamily="50" charset="-127"/>
              </a:rPr>
              <a:t>  Step 3-1) Prioritized transmission of video packets</a:t>
            </a:r>
          </a:p>
          <a:p>
            <a:pPr marL="814388" lvl="2" indent="0" algn="just" defTabSz="990600">
              <a:lnSpc>
                <a:spcPct val="150000"/>
              </a:lnSpc>
            </a:pPr>
            <a:endParaRPr lang="en-US" altLang="ko-KR" sz="300" dirty="0" smtClean="0">
              <a:latin typeface="맑은 고딕" pitchFamily="50" charset="-127"/>
              <a:ea typeface="맑은 고딕" pitchFamily="50" charset="-127"/>
            </a:endParaRPr>
          </a:p>
          <a:p>
            <a:pPr marL="814388" lvl="2" indent="0" algn="just" defTabSz="990600">
              <a:lnSpc>
                <a:spcPct val="150000"/>
              </a:lnSpc>
            </a:pPr>
            <a:r>
              <a:rPr lang="en-US" altLang="ko-KR" sz="1400" dirty="0" smtClean="0">
                <a:latin typeface="맑은 고딕" pitchFamily="50" charset="-127"/>
                <a:ea typeface="맑은 고딕" pitchFamily="50" charset="-127"/>
              </a:rPr>
              <a:t>  Step 3-2) Secure </a:t>
            </a:r>
            <a:r>
              <a:rPr lang="en-US" altLang="ko-KR" sz="1400" dirty="0">
                <a:latin typeface="맑은 고딕" pitchFamily="50" charset="-127"/>
                <a:ea typeface="맑은 고딕" pitchFamily="50" charset="-127"/>
              </a:rPr>
              <a:t>transmission of </a:t>
            </a:r>
            <a:r>
              <a:rPr lang="en-US" altLang="ko-KR" sz="1400" dirty="0" smtClean="0">
                <a:latin typeface="맑은 고딕" pitchFamily="50" charset="-127"/>
                <a:ea typeface="맑은 고딕" pitchFamily="50" charset="-127"/>
              </a:rPr>
              <a:t>video </a:t>
            </a:r>
            <a:r>
              <a:rPr lang="en-US" altLang="ko-KR" sz="1400" dirty="0">
                <a:latin typeface="맑은 고딕" pitchFamily="50" charset="-127"/>
                <a:ea typeface="맑은 고딕" pitchFamily="50" charset="-127"/>
              </a:rPr>
              <a:t>packets</a:t>
            </a:r>
          </a:p>
          <a:p>
            <a:pPr marL="814388" lvl="2" indent="0" algn="just" defTabSz="990600">
              <a:lnSpc>
                <a:spcPct val="150000"/>
              </a:lnSpc>
            </a:pPr>
            <a:endParaRPr lang="en-US" altLang="ko-KR" sz="300" b="1" dirty="0" smtClean="0">
              <a:latin typeface="맑은 고딕" pitchFamily="50" charset="-127"/>
              <a:ea typeface="맑은 고딕" pitchFamily="50" charset="-127"/>
            </a:endParaRPr>
          </a:p>
          <a:p>
            <a:pPr marL="814388" lvl="2" indent="0" algn="just" defTabSz="990600">
              <a:lnSpc>
                <a:spcPct val="150000"/>
              </a:lnSpc>
            </a:pPr>
            <a:r>
              <a:rPr lang="en-US" altLang="ko-KR" sz="1400" b="1" dirty="0" smtClean="0">
                <a:latin typeface="맑은 고딕" pitchFamily="50" charset="-127"/>
                <a:ea typeface="맑은 고딕" pitchFamily="50" charset="-127"/>
              </a:rPr>
              <a:t>Step 4) </a:t>
            </a:r>
            <a:r>
              <a:rPr lang="en-US" altLang="ko-KR" sz="1400" b="1" dirty="0">
                <a:latin typeface="맑은 고딕" pitchFamily="50" charset="-127"/>
                <a:ea typeface="맑은 고딕" pitchFamily="50" charset="-127"/>
              </a:rPr>
              <a:t>Restoration of transmitted video packets</a:t>
            </a: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12</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1093034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3</a:t>
            </a:r>
            <a:r>
              <a:rPr lang="en-US" altLang="ko-KR" sz="2400" smtClean="0"/>
              <a:t>. </a:t>
            </a:r>
            <a:r>
              <a:rPr lang="en-US" altLang="ko-KR" sz="2400" dirty="0" smtClean="0"/>
              <a:t>Proposed </a:t>
            </a:r>
            <a:r>
              <a:rPr lang="en-US" altLang="ko-KR" sz="2400" smtClean="0"/>
              <a:t>Framework </a:t>
            </a:r>
            <a:endParaRPr lang="ko-KR" altLang="en-US" sz="24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0" indent="0" algn="just">
              <a:lnSpc>
                <a:spcPct val="150000"/>
              </a:lnSpc>
            </a:pPr>
            <a:r>
              <a:rPr lang="en-US" altLang="ko-KR" b="1" dirty="0">
                <a:latin typeface="맑은 고딕" pitchFamily="50" charset="-127"/>
                <a:ea typeface="맑은 고딕" pitchFamily="50" charset="-127"/>
              </a:rPr>
              <a:t>Step </a:t>
            </a:r>
            <a:r>
              <a:rPr lang="en-US" altLang="ko-KR" b="1" dirty="0" smtClean="0">
                <a:latin typeface="맑은 고딕" pitchFamily="50" charset="-127"/>
                <a:ea typeface="맑은 고딕" pitchFamily="50" charset="-127"/>
              </a:rPr>
              <a:t>3-2) </a:t>
            </a:r>
            <a:r>
              <a:rPr lang="en-US" altLang="ko-KR" b="1" dirty="0">
                <a:latin typeface="맑은 고딕" pitchFamily="50" charset="-127"/>
                <a:ea typeface="맑은 고딕" pitchFamily="50" charset="-127"/>
              </a:rPr>
              <a:t>Secure </a:t>
            </a:r>
            <a:r>
              <a:rPr lang="en-US" altLang="ko-KR" b="1" dirty="0" smtClean="0">
                <a:latin typeface="맑은 고딕" pitchFamily="50" charset="-127"/>
                <a:ea typeface="맑은 고딕" pitchFamily="50" charset="-127"/>
              </a:rPr>
              <a:t>transmission </a:t>
            </a:r>
            <a:r>
              <a:rPr lang="en-US" altLang="ko-KR" b="1" dirty="0">
                <a:latin typeface="맑은 고딕" pitchFamily="50" charset="-127"/>
                <a:ea typeface="맑은 고딕" pitchFamily="50" charset="-127"/>
              </a:rPr>
              <a:t>of video </a:t>
            </a:r>
            <a:r>
              <a:rPr lang="en-US" altLang="ko-KR" b="1" dirty="0" smtClean="0">
                <a:latin typeface="맑은 고딕" pitchFamily="50" charset="-127"/>
                <a:ea typeface="맑은 고딕" pitchFamily="50" charset="-127"/>
              </a:rPr>
              <a:t>packets</a:t>
            </a:r>
            <a:endParaRPr lang="en-US" altLang="ko-KR" b="1"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Adaptive encryption of the critical video packets.</a:t>
            </a:r>
          </a:p>
          <a:p>
            <a:pPr marL="536575" lvl="1" indent="-180975" algn="just">
              <a:lnSpc>
                <a:spcPct val="150000"/>
              </a:lnSpc>
            </a:pPr>
            <a:r>
              <a:rPr lang="en-US" altLang="ko-KR" sz="1600" dirty="0" smtClean="0">
                <a:latin typeface="맑은 고딕" pitchFamily="50" charset="-127"/>
                <a:ea typeface="맑은 고딕" pitchFamily="50" charset="-127"/>
              </a:rPr>
              <a:t>- Classify video packets with three categories such as high (V</a:t>
            </a:r>
            <a:r>
              <a:rPr lang="en-US" altLang="ko-KR" sz="1600" baseline="30000" dirty="0" smtClean="0">
                <a:latin typeface="맑은 고딕" pitchFamily="50" charset="-127"/>
                <a:ea typeface="맑은 고딕" pitchFamily="50" charset="-127"/>
              </a:rPr>
              <a:t>H</a:t>
            </a:r>
            <a:r>
              <a:rPr lang="en-US" altLang="ko-KR" sz="1600" dirty="0" smtClean="0">
                <a:latin typeface="맑은 고딕" pitchFamily="50" charset="-127"/>
                <a:ea typeface="맑은 고딕" pitchFamily="50" charset="-127"/>
              </a:rPr>
              <a:t>), medium (V</a:t>
            </a:r>
            <a:r>
              <a:rPr lang="en-US" altLang="ko-KR" sz="1600" baseline="30000" dirty="0" smtClean="0">
                <a:latin typeface="맑은 고딕" pitchFamily="50" charset="-127"/>
                <a:ea typeface="맑은 고딕" pitchFamily="50" charset="-127"/>
              </a:rPr>
              <a:t>M</a:t>
            </a:r>
            <a:r>
              <a:rPr lang="en-US" altLang="ko-KR" sz="1600" dirty="0" smtClean="0">
                <a:latin typeface="맑은 고딕" pitchFamily="50" charset="-127"/>
                <a:ea typeface="맑은 고딕" pitchFamily="50" charset="-127"/>
              </a:rPr>
              <a:t>), and low (V</a:t>
            </a:r>
            <a:r>
              <a:rPr lang="en-US" altLang="ko-KR" sz="1600" baseline="30000" dirty="0" smtClean="0">
                <a:latin typeface="맑은 고딕" pitchFamily="50" charset="-127"/>
                <a:ea typeface="맑은 고딕" pitchFamily="50" charset="-127"/>
              </a:rPr>
              <a:t>L</a:t>
            </a:r>
            <a:r>
              <a:rPr lang="en-US" altLang="ko-KR" sz="1600" dirty="0" smtClean="0">
                <a:latin typeface="맑은 고딕" pitchFamily="50" charset="-127"/>
                <a:ea typeface="맑은 고딕" pitchFamily="50" charset="-127"/>
              </a:rPr>
              <a:t>).</a:t>
            </a:r>
          </a:p>
          <a:p>
            <a:pPr marL="536575" lvl="1" indent="-180975" algn="just">
              <a:lnSpc>
                <a:spcPct val="150000"/>
              </a:lnSpc>
            </a:pPr>
            <a:r>
              <a:rPr lang="en-US" altLang="ko-KR" sz="1600" dirty="0">
                <a:latin typeface="맑은 고딕" pitchFamily="50" charset="-127"/>
                <a:ea typeface="맑은 고딕" pitchFamily="50" charset="-127"/>
              </a:rPr>
              <a:t>- Depend on currently available computing power, V</a:t>
            </a:r>
            <a:r>
              <a:rPr lang="en-US" altLang="ko-KR" sz="1600" baseline="30000" dirty="0">
                <a:latin typeface="맑은 고딕" pitchFamily="50" charset="-127"/>
                <a:ea typeface="맑은 고딕" pitchFamily="50" charset="-127"/>
              </a:rPr>
              <a:t>H</a:t>
            </a:r>
            <a:r>
              <a:rPr lang="en-US" altLang="ko-KR" sz="1600" dirty="0">
                <a:latin typeface="맑은 고딕" pitchFamily="50" charset="-127"/>
                <a:ea typeface="맑은 고딕" pitchFamily="50" charset="-127"/>
              </a:rPr>
              <a:t>, V</a:t>
            </a:r>
            <a:r>
              <a:rPr lang="en-US" altLang="ko-KR" sz="1600" baseline="30000" dirty="0">
                <a:latin typeface="맑은 고딕" pitchFamily="50" charset="-127"/>
                <a:ea typeface="맑은 고딕" pitchFamily="50" charset="-127"/>
              </a:rPr>
              <a:t>M</a:t>
            </a:r>
            <a:r>
              <a:rPr lang="en-US" altLang="ko-KR" sz="1600" dirty="0">
                <a:latin typeface="맑은 고딕" pitchFamily="50" charset="-127"/>
                <a:ea typeface="맑은 고딕" pitchFamily="50" charset="-127"/>
              </a:rPr>
              <a:t>, and V</a:t>
            </a:r>
            <a:r>
              <a:rPr lang="en-US" altLang="ko-KR" sz="1600" baseline="30000" dirty="0">
                <a:latin typeface="맑은 고딕" pitchFamily="50" charset="-127"/>
                <a:ea typeface="맑은 고딕" pitchFamily="50" charset="-127"/>
              </a:rPr>
              <a:t>L </a:t>
            </a:r>
            <a:r>
              <a:rPr lang="en-US" altLang="ko-KR" sz="1600" dirty="0">
                <a:latin typeface="맑은 고딕" pitchFamily="50" charset="-127"/>
                <a:ea typeface="맑은 고딕" pitchFamily="50" charset="-127"/>
              </a:rPr>
              <a:t>are selectively encrypted </a:t>
            </a:r>
            <a:r>
              <a:rPr lang="en-US" altLang="ko-KR" sz="1600" dirty="0" smtClean="0">
                <a:latin typeface="맑은 고딕" pitchFamily="50" charset="-127"/>
                <a:ea typeface="맑은 고딕" pitchFamily="50" charset="-127"/>
              </a:rPr>
              <a:t>and transmitted through </a:t>
            </a:r>
            <a:r>
              <a:rPr lang="en-US" altLang="ko-KR" sz="1600" dirty="0">
                <a:latin typeface="맑은 고딕" pitchFamily="50" charset="-127"/>
                <a:ea typeface="맑은 고딕" pitchFamily="50" charset="-127"/>
              </a:rPr>
              <a:t>SSL.</a:t>
            </a:r>
          </a:p>
          <a:p>
            <a:pPr marL="536575" lvl="1" indent="-180975" algn="just">
              <a:lnSpc>
                <a:spcPct val="150000"/>
              </a:lnSpc>
            </a:pPr>
            <a:endParaRPr lang="en-US" altLang="ko-KR" sz="1600" dirty="0" smtClean="0">
              <a:latin typeface="맑은 고딕" pitchFamily="50" charset="-127"/>
              <a:ea typeface="맑은 고딕" pitchFamily="50" charset="-127"/>
            </a:endParaRPr>
          </a:p>
        </p:txBody>
      </p:sp>
      <p:sp>
        <p:nvSpPr>
          <p:cNvPr id="2" name="TextBox 1"/>
          <p:cNvSpPr txBox="1"/>
          <p:nvPr/>
        </p:nvSpPr>
        <p:spPr>
          <a:xfrm>
            <a:off x="5364088" y="3645024"/>
            <a:ext cx="1944216" cy="523220"/>
          </a:xfrm>
          <a:prstGeom prst="rect">
            <a:avLst/>
          </a:prstGeom>
          <a:noFill/>
        </p:spPr>
        <p:txBody>
          <a:bodyPr wrap="square" rtlCol="0">
            <a:spAutoFit/>
          </a:bodyPr>
          <a:lstStyle/>
          <a:p>
            <a:pPr algn="ctr"/>
            <a:r>
              <a:rPr lang="en-US" altLang="ko-KR" sz="1400" b="1" dirty="0" smtClean="0"/>
              <a:t>Currently available computing power</a:t>
            </a:r>
            <a:endParaRPr lang="ko-KR" altLang="en-US" sz="1400" b="1" dirty="0"/>
          </a:p>
        </p:txBody>
      </p:sp>
      <p:cxnSp>
        <p:nvCxnSpPr>
          <p:cNvPr id="4" name="직선 연결선 3"/>
          <p:cNvCxnSpPr/>
          <p:nvPr/>
        </p:nvCxnSpPr>
        <p:spPr>
          <a:xfrm>
            <a:off x="6336196" y="4273351"/>
            <a:ext cx="0" cy="2231121"/>
          </a:xfrm>
          <a:prstGeom prst="line">
            <a:avLst/>
          </a:prstGeom>
          <a:ln w="19050">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6156176" y="4947845"/>
            <a:ext cx="302433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20072" y="4653136"/>
            <a:ext cx="1008112" cy="646331"/>
          </a:xfrm>
          <a:prstGeom prst="rect">
            <a:avLst/>
          </a:prstGeom>
          <a:noFill/>
        </p:spPr>
        <p:txBody>
          <a:bodyPr wrap="square" rtlCol="0">
            <a:spAutoFit/>
          </a:bodyPr>
          <a:lstStyle/>
          <a:p>
            <a:pPr algn="ctr"/>
            <a:r>
              <a:rPr lang="en-US" altLang="ko-KR" sz="1200" b="1" dirty="0" smtClean="0"/>
              <a:t>High threshold</a:t>
            </a:r>
          </a:p>
          <a:p>
            <a:pPr algn="ctr"/>
            <a:r>
              <a:rPr lang="en-US" altLang="ko-KR" sz="1200" b="1" dirty="0" smtClean="0"/>
              <a:t>(x %)</a:t>
            </a:r>
            <a:endParaRPr lang="ko-KR" altLang="en-US" sz="1200" b="1" dirty="0"/>
          </a:p>
        </p:txBody>
      </p:sp>
      <p:sp>
        <p:nvSpPr>
          <p:cNvPr id="14" name="TextBox 13"/>
          <p:cNvSpPr txBox="1"/>
          <p:nvPr/>
        </p:nvSpPr>
        <p:spPr>
          <a:xfrm>
            <a:off x="5220072" y="5879013"/>
            <a:ext cx="1008112" cy="646331"/>
          </a:xfrm>
          <a:prstGeom prst="rect">
            <a:avLst/>
          </a:prstGeom>
          <a:noFill/>
        </p:spPr>
        <p:txBody>
          <a:bodyPr wrap="square" rtlCol="0">
            <a:spAutoFit/>
          </a:bodyPr>
          <a:lstStyle/>
          <a:p>
            <a:pPr algn="ctr"/>
            <a:r>
              <a:rPr lang="en-US" altLang="ko-KR" sz="1200" b="1" dirty="0" smtClean="0"/>
              <a:t>Low</a:t>
            </a:r>
          </a:p>
          <a:p>
            <a:pPr algn="ctr"/>
            <a:r>
              <a:rPr lang="en-US" altLang="ko-KR" sz="1200" b="1" dirty="0" smtClean="0"/>
              <a:t>threshold</a:t>
            </a:r>
          </a:p>
          <a:p>
            <a:pPr algn="ctr"/>
            <a:r>
              <a:rPr lang="en-US" altLang="ko-KR" sz="1200" b="1" dirty="0" smtClean="0"/>
              <a:t>(y %)</a:t>
            </a:r>
            <a:endParaRPr lang="ko-KR" altLang="en-US" sz="1200" b="1" dirty="0"/>
          </a:p>
        </p:txBody>
      </p:sp>
      <p:cxnSp>
        <p:nvCxnSpPr>
          <p:cNvPr id="15" name="직선 연결선 14"/>
          <p:cNvCxnSpPr/>
          <p:nvPr/>
        </p:nvCxnSpPr>
        <p:spPr>
          <a:xfrm>
            <a:off x="6156176" y="6171981"/>
            <a:ext cx="302433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16216" y="4581128"/>
            <a:ext cx="2448272" cy="307777"/>
          </a:xfrm>
          <a:prstGeom prst="rect">
            <a:avLst/>
          </a:prstGeom>
          <a:noFill/>
        </p:spPr>
        <p:txBody>
          <a:bodyPr wrap="square" rtlCol="0">
            <a:spAutoFit/>
          </a:bodyPr>
          <a:lstStyle/>
          <a:p>
            <a:r>
              <a:rPr lang="en-US" altLang="ko-KR" sz="1400" b="1" dirty="0" smtClean="0"/>
              <a:t>Encrypt V</a:t>
            </a:r>
            <a:r>
              <a:rPr lang="en-US" altLang="ko-KR" sz="1400" b="1" baseline="30000" dirty="0" smtClean="0"/>
              <a:t>H</a:t>
            </a:r>
            <a:r>
              <a:rPr lang="en-US" altLang="ko-KR" sz="1400" b="1" dirty="0" smtClean="0"/>
              <a:t>, V</a:t>
            </a:r>
            <a:r>
              <a:rPr lang="en-US" altLang="ko-KR" sz="1400" b="1" baseline="30000" dirty="0" smtClean="0"/>
              <a:t>M</a:t>
            </a:r>
            <a:r>
              <a:rPr lang="en-US" altLang="ko-KR" sz="1400" b="1" dirty="0" smtClean="0"/>
              <a:t>, and V</a:t>
            </a:r>
            <a:r>
              <a:rPr lang="en-US" altLang="ko-KR" sz="1400" b="1" baseline="30000" dirty="0" smtClean="0"/>
              <a:t>L</a:t>
            </a:r>
            <a:endParaRPr lang="ko-KR" altLang="en-US" sz="1400" b="1" baseline="30000" dirty="0"/>
          </a:p>
        </p:txBody>
      </p:sp>
      <p:sp>
        <p:nvSpPr>
          <p:cNvPr id="18" name="TextBox 17"/>
          <p:cNvSpPr txBox="1"/>
          <p:nvPr/>
        </p:nvSpPr>
        <p:spPr>
          <a:xfrm>
            <a:off x="6516216" y="5405734"/>
            <a:ext cx="2448272" cy="307777"/>
          </a:xfrm>
          <a:prstGeom prst="rect">
            <a:avLst/>
          </a:prstGeom>
          <a:noFill/>
        </p:spPr>
        <p:txBody>
          <a:bodyPr wrap="square" rtlCol="0">
            <a:spAutoFit/>
          </a:bodyPr>
          <a:lstStyle/>
          <a:p>
            <a:r>
              <a:rPr lang="en-US" altLang="ko-KR" sz="1400" b="1" dirty="0" smtClean="0"/>
              <a:t>Encrypt V</a:t>
            </a:r>
            <a:r>
              <a:rPr lang="en-US" altLang="ko-KR" sz="1400" b="1" baseline="30000" dirty="0" smtClean="0"/>
              <a:t>H</a:t>
            </a:r>
            <a:r>
              <a:rPr lang="en-US" altLang="ko-KR" sz="1400" b="1" dirty="0" smtClean="0"/>
              <a:t> and  V</a:t>
            </a:r>
            <a:r>
              <a:rPr lang="en-US" altLang="ko-KR" sz="1400" b="1" baseline="30000" dirty="0" smtClean="0"/>
              <a:t>M</a:t>
            </a:r>
            <a:endParaRPr lang="ko-KR" altLang="en-US" sz="1400" b="1" baseline="30000" dirty="0"/>
          </a:p>
        </p:txBody>
      </p:sp>
      <p:sp>
        <p:nvSpPr>
          <p:cNvPr id="19" name="TextBox 18"/>
          <p:cNvSpPr txBox="1"/>
          <p:nvPr/>
        </p:nvSpPr>
        <p:spPr>
          <a:xfrm>
            <a:off x="6516216" y="6217567"/>
            <a:ext cx="2448272" cy="307777"/>
          </a:xfrm>
          <a:prstGeom prst="rect">
            <a:avLst/>
          </a:prstGeom>
          <a:noFill/>
        </p:spPr>
        <p:txBody>
          <a:bodyPr wrap="square" rtlCol="0">
            <a:spAutoFit/>
          </a:bodyPr>
          <a:lstStyle/>
          <a:p>
            <a:r>
              <a:rPr lang="en-US" altLang="ko-KR" sz="1400" b="1" dirty="0" smtClean="0"/>
              <a:t>Encrypt V</a:t>
            </a:r>
            <a:r>
              <a:rPr lang="en-US" altLang="ko-KR" sz="1400" b="1" baseline="30000" dirty="0" smtClean="0"/>
              <a:t>H</a:t>
            </a:r>
            <a:endParaRPr lang="ko-KR" altLang="en-US" sz="1400" b="1" baseline="30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7" y="3884482"/>
            <a:ext cx="3546177" cy="2619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40152" y="6381328"/>
            <a:ext cx="576064" cy="307777"/>
          </a:xfrm>
          <a:prstGeom prst="rect">
            <a:avLst/>
          </a:prstGeom>
          <a:noFill/>
        </p:spPr>
        <p:txBody>
          <a:bodyPr wrap="square" rtlCol="0">
            <a:spAutoFit/>
          </a:bodyPr>
          <a:lstStyle/>
          <a:p>
            <a:r>
              <a:rPr lang="en-US" altLang="ko-KR" sz="1400" b="1" dirty="0" smtClean="0"/>
              <a:t>0%</a:t>
            </a:r>
            <a:endParaRPr lang="ko-KR" altLang="en-US" sz="1400" b="1" dirty="0"/>
          </a:p>
        </p:txBody>
      </p:sp>
      <p:sp>
        <p:nvSpPr>
          <p:cNvPr id="16" name="TextBox 15"/>
          <p:cNvSpPr txBox="1"/>
          <p:nvPr/>
        </p:nvSpPr>
        <p:spPr>
          <a:xfrm>
            <a:off x="5724128" y="4149080"/>
            <a:ext cx="792088" cy="307777"/>
          </a:xfrm>
          <a:prstGeom prst="rect">
            <a:avLst/>
          </a:prstGeom>
          <a:noFill/>
        </p:spPr>
        <p:txBody>
          <a:bodyPr wrap="square" rtlCol="0">
            <a:spAutoFit/>
          </a:bodyPr>
          <a:lstStyle/>
          <a:p>
            <a:r>
              <a:rPr lang="en-US" altLang="ko-KR" sz="1400" b="1" dirty="0" smtClean="0"/>
              <a:t>100%</a:t>
            </a:r>
            <a:endParaRPr lang="ko-KR" altLang="en-US" sz="1400" b="1" dirty="0"/>
          </a:p>
        </p:txBody>
      </p:sp>
      <p:sp>
        <p:nvSpPr>
          <p:cNvPr id="8" name="슬라이드 번호 개체 틀 7"/>
          <p:cNvSpPr>
            <a:spLocks noGrp="1"/>
          </p:cNvSpPr>
          <p:nvPr>
            <p:ph type="sldNum" sz="quarter" idx="12"/>
          </p:nvPr>
        </p:nvSpPr>
        <p:spPr/>
        <p:txBody>
          <a:bodyPr/>
          <a:lstStyle/>
          <a:p>
            <a:fld id="{A86C0025-05D6-4A21-9480-5BC24F161564}" type="slidenum">
              <a:rPr lang="ko-KR" altLang="en-US" smtClean="0"/>
              <a:pPr/>
              <a:t>13</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532429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Evaluation </a:t>
            </a:r>
            <a:r>
              <a:rPr lang="en-US" altLang="ko-KR" b="1" dirty="0" smtClean="0">
                <a:latin typeface="맑은 고딕" pitchFamily="50" charset="-127"/>
                <a:ea typeface="맑은 고딕" pitchFamily="50" charset="-127"/>
              </a:rPr>
              <a:t>environment 2 - secure video transmission</a:t>
            </a:r>
            <a:endParaRPr lang="en-US" altLang="ko-KR" b="1"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Developed </a:t>
            </a:r>
            <a:r>
              <a:rPr lang="en-US" altLang="ko-KR" sz="1600" dirty="0">
                <a:latin typeface="맑은 고딕" pitchFamily="50" charset="-127"/>
                <a:ea typeface="맑은 고딕" pitchFamily="50" charset="-127"/>
              </a:rPr>
              <a:t>a video sensor using Raspberry </a:t>
            </a:r>
            <a:r>
              <a:rPr lang="en-US" altLang="ko-KR" sz="1600" dirty="0" smtClean="0">
                <a:latin typeface="맑은 고딕" pitchFamily="50" charset="-127"/>
                <a:ea typeface="맑은 고딕" pitchFamily="50" charset="-127"/>
              </a:rPr>
              <a:t>Pi </a:t>
            </a:r>
            <a:r>
              <a:rPr lang="en-US" altLang="ko-KR" sz="1600" dirty="0">
                <a:latin typeface="맑은 고딕" pitchFamily="50" charset="-127"/>
                <a:ea typeface="맑은 고딕" pitchFamily="50" charset="-127"/>
              </a:rPr>
              <a:t>that can be mounted on             the </a:t>
            </a:r>
            <a:r>
              <a:rPr lang="en-US" altLang="ko-KR" sz="1600" dirty="0" err="1">
                <a:latin typeface="맑은 고딕" pitchFamily="50" charset="-127"/>
                <a:ea typeface="맑은 고딕" pitchFamily="50" charset="-127"/>
              </a:rPr>
              <a:t>AR.Drone</a:t>
            </a:r>
            <a:r>
              <a:rPr lang="en-US" altLang="ko-KR" sz="1600" dirty="0">
                <a:latin typeface="맑은 고딕" pitchFamily="50" charset="-127"/>
                <a:ea typeface="맑은 고딕" pitchFamily="50" charset="-127"/>
              </a:rPr>
              <a:t> through external USB port</a:t>
            </a:r>
            <a:r>
              <a:rPr lang="en-US" altLang="ko-KR" sz="1600" dirty="0" smtClean="0">
                <a:latin typeface="맑은 고딕" pitchFamily="50" charset="-127"/>
                <a:ea typeface="맑은 고딕" pitchFamily="50" charset="-127"/>
              </a:rPr>
              <a:t>.</a:t>
            </a:r>
          </a:p>
          <a:p>
            <a:pPr marL="536575" lvl="1" indent="-180975" algn="just">
              <a:lnSpc>
                <a:spcPct val="150000"/>
              </a:lnSpc>
            </a:pPr>
            <a:r>
              <a:rPr lang="en-US" altLang="ko-KR" sz="1600" dirty="0" smtClean="0">
                <a:latin typeface="맑은 고딕" pitchFamily="50" charset="-127"/>
                <a:ea typeface="맑은 고딕" pitchFamily="50" charset="-127"/>
              </a:rPr>
              <a:t>-	Compare </a:t>
            </a:r>
            <a:r>
              <a:rPr lang="en-US" altLang="ko-KR" sz="1600" spc="-30" dirty="0">
                <a:latin typeface="맑은 고딕" pitchFamily="50" charset="-127"/>
                <a:ea typeface="맑은 고딕" pitchFamily="50" charset="-127"/>
              </a:rPr>
              <a:t>the performances between the proposed framework </a:t>
            </a:r>
            <a:r>
              <a:rPr lang="en-US" altLang="ko-KR" sz="1600" spc="-30" dirty="0" smtClean="0">
                <a:latin typeface="맑은 고딕" pitchFamily="50" charset="-127"/>
                <a:ea typeface="맑은 고딕" pitchFamily="50" charset="-127"/>
              </a:rPr>
              <a:t>and fully-encrypted transmission scheme.</a:t>
            </a:r>
            <a:endParaRPr lang="en-US" altLang="ko-KR" sz="1600" dirty="0">
              <a:latin typeface="맑은 고딕" pitchFamily="50" charset="-127"/>
              <a:ea typeface="맑은 고딕" pitchFamily="50" charset="-127"/>
            </a:endParaRPr>
          </a:p>
          <a:p>
            <a:pPr marL="1339850" lvl="1" indent="-984250" algn="just">
              <a:lnSpc>
                <a:spcPct val="150000"/>
              </a:lnSpc>
            </a:pPr>
            <a:r>
              <a:rPr lang="en-US" altLang="ko-KR" sz="1600" dirty="0" smtClean="0">
                <a:latin typeface="맑은 고딕" pitchFamily="50" charset="-127"/>
                <a:ea typeface="맑은 고딕" pitchFamily="50" charset="-127"/>
              </a:rPr>
              <a:t>- </a:t>
            </a:r>
            <a:r>
              <a:rPr lang="en-US" altLang="ko-KR" sz="1600" b="1" spc="-20" dirty="0" smtClean="0">
                <a:latin typeface="맑은 고딕" pitchFamily="50" charset="-127"/>
                <a:ea typeface="맑은 고딕" pitchFamily="50" charset="-127"/>
              </a:rPr>
              <a:t>Criteria</a:t>
            </a:r>
            <a:r>
              <a:rPr lang="en-US" altLang="ko-KR" sz="1600" spc="-20" dirty="0" smtClean="0">
                <a:latin typeface="맑은 고딕" pitchFamily="50" charset="-127"/>
                <a:ea typeface="맑은 고딕" pitchFamily="50" charset="-127"/>
              </a:rPr>
              <a:t>: The number of encrypted video packets, battery power consumption, and transmission security.</a:t>
            </a:r>
            <a:endParaRPr lang="en-US" altLang="ko-KR" sz="1600" spc="-20" dirty="0">
              <a:latin typeface="맑은 고딕" pitchFamily="50" charset="-127"/>
              <a:ea typeface="맑은 고딕" pitchFamily="50" charset="-127"/>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680" y="4235653"/>
            <a:ext cx="7657959" cy="2289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슬라이드 번호 개체 틀 2"/>
          <p:cNvSpPr>
            <a:spLocks noGrp="1"/>
          </p:cNvSpPr>
          <p:nvPr>
            <p:ph type="sldNum" sz="quarter" idx="12"/>
          </p:nvPr>
        </p:nvSpPr>
        <p:spPr/>
        <p:txBody>
          <a:bodyPr/>
          <a:lstStyle/>
          <a:p>
            <a:fld id="{A86C0025-05D6-4A21-9480-5BC24F161564}" type="slidenum">
              <a:rPr lang="ko-KR" altLang="en-US" smtClean="0"/>
              <a:pPr/>
              <a:t>14</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1625673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Evaluation environment 2 </a:t>
            </a:r>
            <a:r>
              <a:rPr lang="en-US" altLang="ko-KR" b="1" dirty="0">
                <a:solidFill>
                  <a:srgbClr val="339966"/>
                </a:solidFill>
                <a:latin typeface="맑은 고딕" pitchFamily="50" charset="-127"/>
                <a:ea typeface="맑은 고딕" pitchFamily="50" charset="-127"/>
              </a:rPr>
              <a:t>- </a:t>
            </a:r>
            <a:r>
              <a:rPr lang="en-US" altLang="ko-KR" b="1" dirty="0">
                <a:latin typeface="맑은 고딕" pitchFamily="50" charset="-127"/>
                <a:ea typeface="맑은 고딕" pitchFamily="50" charset="-127"/>
              </a:rPr>
              <a:t>secure video transmission (cont.)</a:t>
            </a:r>
          </a:p>
          <a:p>
            <a:pPr marL="536575" lvl="1" indent="-180975" algn="just">
              <a:lnSpc>
                <a:spcPct val="150000"/>
              </a:lnSpc>
            </a:pPr>
            <a:r>
              <a:rPr lang="en-US" altLang="ko-KR" sz="1600" dirty="0">
                <a:latin typeface="맑은 고딕" pitchFamily="50" charset="-127"/>
                <a:ea typeface="맑은 고딕" pitchFamily="50" charset="-127"/>
              </a:rPr>
              <a:t>-	Developed a video sensor using Raspberry </a:t>
            </a:r>
            <a:r>
              <a:rPr lang="en-US" altLang="ko-KR" sz="1600" dirty="0" smtClean="0">
                <a:latin typeface="맑은 고딕" pitchFamily="50" charset="-127"/>
                <a:ea typeface="맑은 고딕" pitchFamily="50" charset="-127"/>
              </a:rPr>
              <a:t>Pi </a:t>
            </a:r>
            <a:r>
              <a:rPr lang="en-US" altLang="ko-KR" sz="1600" dirty="0">
                <a:latin typeface="맑은 고딕" pitchFamily="50" charset="-127"/>
                <a:ea typeface="맑은 고딕" pitchFamily="50" charset="-127"/>
              </a:rPr>
              <a:t>that can be mounted on             the </a:t>
            </a:r>
            <a:r>
              <a:rPr lang="en-US" altLang="ko-KR" sz="1600" dirty="0" err="1">
                <a:latin typeface="맑은 고딕" pitchFamily="50" charset="-127"/>
                <a:ea typeface="맑은 고딕" pitchFamily="50" charset="-127"/>
              </a:rPr>
              <a:t>AR.Drone</a:t>
            </a:r>
            <a:r>
              <a:rPr lang="en-US" altLang="ko-KR" sz="1600" dirty="0">
                <a:latin typeface="맑은 고딕" pitchFamily="50" charset="-127"/>
                <a:ea typeface="맑은 고딕" pitchFamily="50" charset="-127"/>
              </a:rPr>
              <a:t> through external USB port.</a:t>
            </a:r>
          </a:p>
          <a:p>
            <a:pPr marL="536575" lvl="1" indent="-180975" algn="just">
              <a:lnSpc>
                <a:spcPct val="150000"/>
              </a:lnSpc>
            </a:pPr>
            <a:r>
              <a:rPr lang="en-US" altLang="ko-KR" sz="1600" dirty="0">
                <a:latin typeface="맑은 고딕" pitchFamily="50" charset="-127"/>
                <a:ea typeface="맑은 고딕" pitchFamily="50" charset="-127"/>
              </a:rPr>
              <a:t>-	Compare </a:t>
            </a:r>
            <a:r>
              <a:rPr lang="en-US" altLang="ko-KR" sz="1600" spc="-30" dirty="0">
                <a:latin typeface="맑은 고딕" pitchFamily="50" charset="-127"/>
                <a:ea typeface="맑은 고딕" pitchFamily="50" charset="-127"/>
              </a:rPr>
              <a:t>the performances between the proposed framework and fully-encrypted </a:t>
            </a:r>
            <a:r>
              <a:rPr lang="en-US" altLang="ko-KR" sz="1600" spc="-30" dirty="0" smtClean="0">
                <a:latin typeface="맑은 고딕" pitchFamily="50" charset="-127"/>
                <a:ea typeface="맑은 고딕" pitchFamily="50" charset="-127"/>
              </a:rPr>
              <a:t>transmission </a:t>
            </a:r>
            <a:r>
              <a:rPr lang="en-US" altLang="ko-KR" sz="1600" spc="-30" dirty="0">
                <a:latin typeface="맑은 고딕" pitchFamily="50" charset="-127"/>
                <a:ea typeface="맑은 고딕" pitchFamily="50" charset="-127"/>
              </a:rPr>
              <a:t>scheme.</a:t>
            </a:r>
            <a:endParaRPr lang="en-US" altLang="ko-KR" sz="1600" dirty="0">
              <a:latin typeface="맑은 고딕" pitchFamily="50" charset="-127"/>
              <a:ea typeface="맑은 고딕" pitchFamily="50" charset="-127"/>
            </a:endParaRPr>
          </a:p>
          <a:p>
            <a:pPr marL="1339850" lvl="1" indent="-984250" algn="just">
              <a:lnSpc>
                <a:spcPct val="150000"/>
              </a:lnSpc>
            </a:pPr>
            <a:r>
              <a:rPr lang="en-US" altLang="ko-KR" sz="1600" dirty="0">
                <a:latin typeface="맑은 고딕" pitchFamily="50" charset="-127"/>
                <a:ea typeface="맑은 고딕" pitchFamily="50" charset="-127"/>
              </a:rPr>
              <a:t>- </a:t>
            </a:r>
            <a:r>
              <a:rPr lang="en-US" altLang="ko-KR" sz="1600" b="1" spc="-20" dirty="0">
                <a:latin typeface="맑은 고딕" pitchFamily="50" charset="-127"/>
                <a:ea typeface="맑은 고딕" pitchFamily="50" charset="-127"/>
              </a:rPr>
              <a:t>Criteria</a:t>
            </a:r>
            <a:r>
              <a:rPr lang="en-US" altLang="ko-KR" sz="1600" spc="-20" dirty="0">
                <a:latin typeface="맑은 고딕" pitchFamily="50" charset="-127"/>
                <a:ea typeface="맑은 고딕" pitchFamily="50" charset="-127"/>
              </a:rPr>
              <a:t>: The number of encrypted video packets, battery power consumption, and transmission security.</a:t>
            </a:r>
          </a:p>
        </p:txBody>
      </p:sp>
      <p:pic>
        <p:nvPicPr>
          <p:cNvPr id="9"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4293096"/>
            <a:ext cx="2232248" cy="1970580"/>
          </a:xfrm>
          <a:prstGeom prst="rect">
            <a:avLst/>
          </a:prstGeom>
          <a:noFill/>
          <a:ln>
            <a:noFill/>
          </a:ln>
          <a:effectLst/>
          <a:extLst/>
        </p:spPr>
      </p:pic>
      <p:pic>
        <p:nvPicPr>
          <p:cNvPr id="10"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293096"/>
            <a:ext cx="2232248" cy="1970580"/>
          </a:xfrm>
          <a:prstGeom prst="rect">
            <a:avLst/>
          </a:prstGeom>
          <a:noFill/>
          <a:ln>
            <a:noFill/>
          </a:ln>
          <a:effectLst/>
          <a:extLst/>
        </p:spPr>
      </p:pic>
      <p:pic>
        <p:nvPicPr>
          <p:cNvPr id="11" name="그림 10"/>
          <p:cNvPicPr/>
          <p:nvPr/>
        </p:nvPicPr>
        <p:blipFill>
          <a:blip r:embed="rId5"/>
          <a:stretch>
            <a:fillRect/>
          </a:stretch>
        </p:blipFill>
        <p:spPr>
          <a:xfrm>
            <a:off x="6444208" y="4293096"/>
            <a:ext cx="2232248" cy="1970580"/>
          </a:xfrm>
          <a:prstGeom prst="rect">
            <a:avLst/>
          </a:prstGeom>
        </p:spPr>
      </p:pic>
      <p:sp>
        <p:nvSpPr>
          <p:cNvPr id="2" name="TextBox 1"/>
          <p:cNvSpPr txBox="1"/>
          <p:nvPr/>
        </p:nvSpPr>
        <p:spPr>
          <a:xfrm>
            <a:off x="1547664" y="6289575"/>
            <a:ext cx="2088232" cy="307777"/>
          </a:xfrm>
          <a:prstGeom prst="rect">
            <a:avLst/>
          </a:prstGeom>
          <a:noFill/>
        </p:spPr>
        <p:txBody>
          <a:bodyPr wrap="square" rtlCol="0">
            <a:spAutoFit/>
          </a:bodyPr>
          <a:lstStyle/>
          <a:p>
            <a:pPr algn="ctr"/>
            <a:r>
              <a:rPr lang="en-US" altLang="ko-KR" sz="1400" b="1" dirty="0" smtClean="0"/>
              <a:t>Video sensor</a:t>
            </a:r>
            <a:endParaRPr lang="ko-KR" altLang="en-US" sz="1400" b="1" dirty="0"/>
          </a:p>
        </p:txBody>
      </p:sp>
      <p:sp>
        <p:nvSpPr>
          <p:cNvPr id="12" name="TextBox 11"/>
          <p:cNvSpPr txBox="1"/>
          <p:nvPr/>
        </p:nvSpPr>
        <p:spPr>
          <a:xfrm>
            <a:off x="3977717" y="6289575"/>
            <a:ext cx="2088232" cy="307777"/>
          </a:xfrm>
          <a:prstGeom prst="rect">
            <a:avLst/>
          </a:prstGeom>
          <a:noFill/>
        </p:spPr>
        <p:txBody>
          <a:bodyPr wrap="square" rtlCol="0">
            <a:spAutoFit/>
          </a:bodyPr>
          <a:lstStyle/>
          <a:p>
            <a:pPr algn="ctr"/>
            <a:r>
              <a:rPr lang="en-US" altLang="ko-KR" sz="1400" b="1" dirty="0" smtClean="0"/>
              <a:t>Mounted video sensor </a:t>
            </a:r>
            <a:endParaRPr lang="ko-KR" altLang="en-US" sz="1400" b="1" dirty="0"/>
          </a:p>
        </p:txBody>
      </p:sp>
      <p:sp>
        <p:nvSpPr>
          <p:cNvPr id="13" name="TextBox 12"/>
          <p:cNvSpPr txBox="1"/>
          <p:nvPr/>
        </p:nvSpPr>
        <p:spPr>
          <a:xfrm>
            <a:off x="6516216" y="6289575"/>
            <a:ext cx="2088232" cy="307777"/>
          </a:xfrm>
          <a:prstGeom prst="rect">
            <a:avLst/>
          </a:prstGeom>
          <a:noFill/>
        </p:spPr>
        <p:txBody>
          <a:bodyPr wrap="square" rtlCol="0">
            <a:spAutoFit/>
          </a:bodyPr>
          <a:lstStyle/>
          <a:p>
            <a:pPr algn="ctr"/>
            <a:r>
              <a:rPr lang="en-US" altLang="ko-KR" sz="1400" b="1" dirty="0" smtClean="0"/>
              <a:t>Flight</a:t>
            </a:r>
            <a:endParaRPr lang="ko-KR" altLang="en-US" sz="1400" b="1" dirty="0"/>
          </a:p>
        </p:txBody>
      </p:sp>
      <p:sp>
        <p:nvSpPr>
          <p:cNvPr id="4" name="슬라이드 번호 개체 틀 3"/>
          <p:cNvSpPr>
            <a:spLocks noGrp="1"/>
          </p:cNvSpPr>
          <p:nvPr>
            <p:ph type="sldNum" sz="quarter" idx="12"/>
          </p:nvPr>
        </p:nvSpPr>
        <p:spPr/>
        <p:txBody>
          <a:bodyPr/>
          <a:lstStyle/>
          <a:p>
            <a:fld id="{A86C0025-05D6-4A21-9480-5BC24F161564}" type="slidenum">
              <a:rPr lang="ko-KR" altLang="en-US" smtClean="0"/>
              <a:pPr/>
              <a:t>15</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481920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solidFill>
                <a:srgbClr val="00B050"/>
              </a:solidFill>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Evaluation on prioritized video </a:t>
            </a:r>
            <a:r>
              <a:rPr lang="en-US" altLang="ko-KR" b="1" dirty="0" smtClean="0">
                <a:latin typeface="맑은 고딕" pitchFamily="50" charset="-127"/>
                <a:ea typeface="맑은 고딕" pitchFamily="50" charset="-127"/>
              </a:rPr>
              <a:t>transmission</a:t>
            </a:r>
            <a:endParaRPr lang="en-US" altLang="ko-KR" b="1"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The </a:t>
            </a:r>
            <a:r>
              <a:rPr lang="en-US" altLang="ko-KR" sz="1600" dirty="0">
                <a:latin typeface="맑은 고딕" pitchFamily="50" charset="-127"/>
                <a:ea typeface="맑은 고딕" pitchFamily="50" charset="-127"/>
              </a:rPr>
              <a:t>proposed framework transmits recorded video with </a:t>
            </a:r>
            <a:r>
              <a:rPr lang="en-US" altLang="ko-KR" sz="1600" i="1" dirty="0">
                <a:latin typeface="맑은 고딕" pitchFamily="50" charset="-127"/>
                <a:ea typeface="맑은 고딕" pitchFamily="50" charset="-127"/>
              </a:rPr>
              <a:t>high</a:t>
            </a:r>
            <a:r>
              <a:rPr lang="en-US" altLang="ko-KR" sz="1600" dirty="0">
                <a:latin typeface="맑은 고딕" pitchFamily="50" charset="-127"/>
                <a:ea typeface="맑은 고딕" pitchFamily="50" charset="-127"/>
              </a:rPr>
              <a:t> and </a:t>
            </a:r>
            <a:r>
              <a:rPr lang="en-US" altLang="ko-KR" sz="1600" i="1" dirty="0">
                <a:latin typeface="맑은 고딕" pitchFamily="50" charset="-127"/>
                <a:ea typeface="맑은 고딕" pitchFamily="50" charset="-127"/>
              </a:rPr>
              <a:t>low</a:t>
            </a:r>
            <a:r>
              <a:rPr lang="en-US" altLang="ko-KR" sz="1600" dirty="0">
                <a:latin typeface="맑은 고딕" pitchFamily="50" charset="-127"/>
                <a:ea typeface="맑은 고딕" pitchFamily="50" charset="-127"/>
              </a:rPr>
              <a:t> priorities </a:t>
            </a:r>
            <a:r>
              <a:rPr lang="en-US" altLang="ko-KR" sz="1600" dirty="0" smtClean="0">
                <a:solidFill>
                  <a:srgbClr val="0070C0"/>
                </a:solidFill>
                <a:latin typeface="맑은 고딕" pitchFamily="50" charset="-127"/>
                <a:ea typeface="맑은 고딕" pitchFamily="50" charset="-127"/>
              </a:rPr>
              <a:t>on a per IP packet basis </a:t>
            </a:r>
            <a:r>
              <a:rPr lang="en-US" altLang="ko-KR" sz="1600" dirty="0" smtClean="0">
                <a:latin typeface="맑은 고딕" pitchFamily="50" charset="-127"/>
                <a:ea typeface="맑은 고딕" pitchFamily="50" charset="-127"/>
              </a:rPr>
              <a:t>after reallocation.</a:t>
            </a:r>
          </a:p>
          <a:p>
            <a:pPr marL="536575" lvl="1" indent="-180975" algn="just">
              <a:lnSpc>
                <a:spcPct val="150000"/>
              </a:lnSpc>
            </a:pPr>
            <a:r>
              <a:rPr lang="en-US" altLang="ko-KR" sz="1600" dirty="0">
                <a:latin typeface="맑은 고딕" pitchFamily="50" charset="-127"/>
                <a:ea typeface="맑은 고딕" pitchFamily="50" charset="-127"/>
              </a:rPr>
              <a:t>-	VFPS transmits recorded video with </a:t>
            </a:r>
            <a:r>
              <a:rPr lang="en-US" altLang="ko-KR" sz="1600" i="1" dirty="0">
                <a:latin typeface="맑은 고딕" pitchFamily="50" charset="-127"/>
                <a:ea typeface="맑은 고딕" pitchFamily="50" charset="-127"/>
              </a:rPr>
              <a:t>high</a:t>
            </a:r>
            <a:r>
              <a:rPr lang="en-US" altLang="ko-KR" sz="1600" dirty="0">
                <a:latin typeface="맑은 고딕" pitchFamily="50" charset="-127"/>
                <a:ea typeface="맑은 고딕" pitchFamily="50" charset="-127"/>
              </a:rPr>
              <a:t>, </a:t>
            </a:r>
            <a:r>
              <a:rPr lang="en-US" altLang="ko-KR" sz="1600" i="1" dirty="0">
                <a:latin typeface="맑은 고딕" pitchFamily="50" charset="-127"/>
                <a:ea typeface="맑은 고딕" pitchFamily="50" charset="-127"/>
              </a:rPr>
              <a:t>middle</a:t>
            </a:r>
            <a:r>
              <a:rPr lang="en-US" altLang="ko-KR" sz="1600" dirty="0">
                <a:latin typeface="맑은 고딕" pitchFamily="50" charset="-127"/>
                <a:ea typeface="맑은 고딕" pitchFamily="50" charset="-127"/>
              </a:rPr>
              <a:t>, and </a:t>
            </a:r>
            <a:r>
              <a:rPr lang="en-US" altLang="ko-KR" sz="1600" i="1" dirty="0">
                <a:latin typeface="맑은 고딕" pitchFamily="50" charset="-127"/>
                <a:ea typeface="맑은 고딕" pitchFamily="50" charset="-127"/>
              </a:rPr>
              <a:t>low</a:t>
            </a:r>
            <a:r>
              <a:rPr lang="en-US" altLang="ko-KR" sz="1600" dirty="0">
                <a:latin typeface="맑은 고딕" pitchFamily="50" charset="-127"/>
                <a:ea typeface="맑은 고딕" pitchFamily="50" charset="-127"/>
              </a:rPr>
              <a:t> priorities </a:t>
            </a:r>
            <a:r>
              <a:rPr lang="en-US" altLang="ko-KR" sz="1600" dirty="0">
                <a:solidFill>
                  <a:srgbClr val="C00000"/>
                </a:solidFill>
                <a:latin typeface="맑은 고딕" pitchFamily="50" charset="-127"/>
                <a:ea typeface="맑은 고딕" pitchFamily="50" charset="-127"/>
              </a:rPr>
              <a:t>on </a:t>
            </a:r>
            <a:r>
              <a:rPr lang="en-US" altLang="ko-KR" sz="1600" dirty="0" smtClean="0">
                <a:solidFill>
                  <a:srgbClr val="C00000"/>
                </a:solidFill>
                <a:latin typeface="맑은 고딕" pitchFamily="50" charset="-127"/>
                <a:ea typeface="맑은 고딕" pitchFamily="50" charset="-127"/>
              </a:rPr>
              <a:t>a per </a:t>
            </a:r>
            <a:r>
              <a:rPr lang="en-US" altLang="ko-KR" sz="1600" dirty="0">
                <a:solidFill>
                  <a:srgbClr val="C00000"/>
                </a:solidFill>
                <a:latin typeface="맑은 고딕" pitchFamily="50" charset="-127"/>
                <a:ea typeface="맑은 고딕" pitchFamily="50" charset="-127"/>
              </a:rPr>
              <a:t>video frame</a:t>
            </a:r>
            <a:r>
              <a:rPr lang="en-US" altLang="ko-KR" sz="1600" dirty="0">
                <a:latin typeface="맑은 고딕" pitchFamily="50" charset="-127"/>
                <a:ea typeface="맑은 고딕" pitchFamily="50" charset="-127"/>
              </a:rPr>
              <a:t> basis.</a:t>
            </a:r>
          </a:p>
          <a:p>
            <a:pPr marL="536575" lvl="1" indent="-180975" algn="just">
              <a:lnSpc>
                <a:spcPct val="150000"/>
              </a:lnSpc>
            </a:pPr>
            <a:endParaRPr lang="en-US" altLang="ko-KR" sz="1600" spc="-30" dirty="0" smtClean="0">
              <a:latin typeface="맑은 고딕" pitchFamily="50" charset="-127"/>
              <a:ea typeface="맑은 고딕" pitchFamily="50" charset="-127"/>
            </a:endParaRPr>
          </a:p>
        </p:txBody>
      </p:sp>
      <p:sp>
        <p:nvSpPr>
          <p:cNvPr id="3" name="TextBox 2"/>
          <p:cNvSpPr txBox="1"/>
          <p:nvPr/>
        </p:nvSpPr>
        <p:spPr>
          <a:xfrm>
            <a:off x="611560" y="3645024"/>
            <a:ext cx="2520280" cy="307777"/>
          </a:xfrm>
          <a:prstGeom prst="rect">
            <a:avLst/>
          </a:prstGeom>
          <a:noFill/>
        </p:spPr>
        <p:txBody>
          <a:bodyPr wrap="square" rtlCol="0">
            <a:spAutoFit/>
          </a:bodyPr>
          <a:lstStyle/>
          <a:p>
            <a:r>
              <a:rPr lang="en-US" altLang="ko-KR" sz="1400" b="1" dirty="0" smtClean="0"/>
              <a:t>Proposed framework</a:t>
            </a:r>
            <a:endParaRPr lang="ko-KR" altLang="en-US" sz="1400" b="1" dirty="0"/>
          </a:p>
        </p:txBody>
      </p:sp>
      <p:sp>
        <p:nvSpPr>
          <p:cNvPr id="19" name="TextBox 18"/>
          <p:cNvSpPr txBox="1"/>
          <p:nvPr/>
        </p:nvSpPr>
        <p:spPr>
          <a:xfrm>
            <a:off x="5040560" y="3645024"/>
            <a:ext cx="1187624" cy="307777"/>
          </a:xfrm>
          <a:prstGeom prst="rect">
            <a:avLst/>
          </a:prstGeom>
          <a:noFill/>
        </p:spPr>
        <p:txBody>
          <a:bodyPr wrap="square" rtlCol="0">
            <a:spAutoFit/>
          </a:bodyPr>
          <a:lstStyle/>
          <a:p>
            <a:r>
              <a:rPr lang="en-US" altLang="ko-KR" sz="1400" b="1" dirty="0" smtClean="0"/>
              <a:t>VFPS</a:t>
            </a:r>
            <a:endParaRPr lang="ko-KR" altLang="en-US" sz="1400" b="1"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76" y="4005064"/>
            <a:ext cx="848094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타원 6"/>
          <p:cNvSpPr/>
          <p:nvPr/>
        </p:nvSpPr>
        <p:spPr>
          <a:xfrm>
            <a:off x="755650" y="4653136"/>
            <a:ext cx="359966" cy="360040"/>
          </a:xfrm>
          <a:prstGeom prst="ellipse">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p:cNvSpPr/>
          <p:nvPr/>
        </p:nvSpPr>
        <p:spPr>
          <a:xfrm>
            <a:off x="755650" y="5445224"/>
            <a:ext cx="359966" cy="360040"/>
          </a:xfrm>
          <a:prstGeom prst="ellipse">
            <a:avLst/>
          </a:prstGeom>
          <a:noFill/>
          <a:ln w="190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타원 23"/>
          <p:cNvSpPr/>
          <p:nvPr/>
        </p:nvSpPr>
        <p:spPr>
          <a:xfrm>
            <a:off x="5220146" y="5589240"/>
            <a:ext cx="359966" cy="360040"/>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5220146" y="5078555"/>
            <a:ext cx="359966" cy="360040"/>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p:cNvSpPr/>
          <p:nvPr/>
        </p:nvSpPr>
        <p:spPr>
          <a:xfrm>
            <a:off x="5220146" y="4473116"/>
            <a:ext cx="359966" cy="360040"/>
          </a:xfrm>
          <a:prstGeom prst="ellipse">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p:nvSpPr>
        <p:spPr>
          <a:xfrm>
            <a:off x="5292080" y="6237312"/>
            <a:ext cx="3900107" cy="307777"/>
          </a:xfrm>
          <a:prstGeom prst="rect">
            <a:avLst/>
          </a:prstGeom>
        </p:spPr>
        <p:txBody>
          <a:bodyPr wrap="none">
            <a:spAutoFit/>
          </a:bodyPr>
          <a:lstStyle/>
          <a:p>
            <a:r>
              <a:rPr lang="en-US" altLang="ko-KR" sz="1400" b="1" dirty="0" smtClean="0">
                <a:latin typeface="맑은 고딕" pitchFamily="50" charset="-127"/>
                <a:ea typeface="맑은 고딕" pitchFamily="50" charset="-127"/>
              </a:rPr>
              <a:t>*. VFPS: video frame prioritization schemes</a:t>
            </a:r>
            <a:endParaRPr lang="ko-KR" altLang="en-US" sz="1400" b="1" dirty="0"/>
          </a:p>
        </p:txBody>
      </p:sp>
      <p:sp>
        <p:nvSpPr>
          <p:cNvPr id="4" name="슬라이드 번호 개체 틀 3"/>
          <p:cNvSpPr>
            <a:spLocks noGrp="1"/>
          </p:cNvSpPr>
          <p:nvPr>
            <p:ph type="sldNum" sz="quarter" idx="12"/>
          </p:nvPr>
        </p:nvSpPr>
        <p:spPr/>
        <p:txBody>
          <a:bodyPr/>
          <a:lstStyle/>
          <a:p>
            <a:fld id="{A86C0025-05D6-4A21-9480-5BC24F161564}" type="slidenum">
              <a:rPr lang="ko-KR" altLang="en-US" smtClean="0"/>
              <a:pPr/>
              <a:t>16</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60653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solidFill>
                <a:srgbClr val="00B050"/>
              </a:solidFill>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spc="-10" dirty="0">
                <a:latin typeface="맑은 고딕" pitchFamily="50" charset="-127"/>
                <a:ea typeface="맑은 고딕" pitchFamily="50" charset="-127"/>
              </a:rPr>
              <a:t>Evaluation on secure video </a:t>
            </a:r>
            <a:r>
              <a:rPr lang="en-US" altLang="ko-KR" b="1" spc="-10" dirty="0" smtClean="0">
                <a:latin typeface="맑은 고딕" pitchFamily="50" charset="-127"/>
                <a:ea typeface="맑은 고딕" pitchFamily="50" charset="-127"/>
              </a:rPr>
              <a:t>transmission</a:t>
            </a:r>
            <a:r>
              <a:rPr lang="en-US" altLang="ko-KR" b="1" spc="-50" dirty="0" smtClean="0">
                <a:latin typeface="맑은 고딕" pitchFamily="50" charset="-127"/>
                <a:ea typeface="맑은 고딕" pitchFamily="50" charset="-127"/>
              </a:rPr>
              <a:t> - encrypted video packets</a:t>
            </a:r>
            <a:endParaRPr lang="en-US" altLang="ko-KR" b="1" spc="-50"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The </a:t>
            </a:r>
            <a:r>
              <a:rPr lang="en-US" altLang="ko-KR" sz="1600" dirty="0">
                <a:latin typeface="맑은 고딕" pitchFamily="50" charset="-127"/>
                <a:ea typeface="맑은 고딕" pitchFamily="50" charset="-127"/>
              </a:rPr>
              <a:t>proposed framework transmits </a:t>
            </a:r>
            <a:r>
              <a:rPr lang="en-US" altLang="ko-KR" sz="1600" dirty="0" smtClean="0">
                <a:latin typeface="맑은 고딕" pitchFamily="50" charset="-127"/>
                <a:ea typeface="맑은 고딕" pitchFamily="50" charset="-127"/>
              </a:rPr>
              <a:t>significantly </a:t>
            </a:r>
            <a:r>
              <a:rPr lang="en-US" altLang="ko-KR" sz="1600" dirty="0" smtClean="0">
                <a:solidFill>
                  <a:srgbClr val="0070C0"/>
                </a:solidFill>
                <a:latin typeface="맑은 고딕" pitchFamily="50" charset="-127"/>
                <a:ea typeface="맑은 고딕" pitchFamily="50" charset="-127"/>
              </a:rPr>
              <a:t>less number of video packets through encrypted transmission</a:t>
            </a:r>
            <a:r>
              <a:rPr lang="en-US" altLang="ko-KR" sz="1600" i="1" dirty="0" smtClean="0">
                <a:latin typeface="맑은 고딕" pitchFamily="50" charset="-127"/>
                <a:ea typeface="맑은 고딕" pitchFamily="50" charset="-127"/>
              </a:rPr>
              <a:t> </a:t>
            </a:r>
            <a:r>
              <a:rPr lang="en-US" altLang="ko-KR" sz="1600" dirty="0" smtClean="0">
                <a:latin typeface="맑은 고딕" pitchFamily="50" charset="-127"/>
                <a:ea typeface="맑은 고딕" pitchFamily="50" charset="-127"/>
              </a:rPr>
              <a:t>than fully-encrypted transmission scheme.</a:t>
            </a:r>
          </a:p>
        </p:txBody>
      </p:sp>
      <p:pic>
        <p:nvPicPr>
          <p:cNvPr id="2051" name="그림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2924944"/>
            <a:ext cx="3012194" cy="2379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그림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832" y="2924944"/>
            <a:ext cx="2991276" cy="23798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그림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5057" y="2952750"/>
            <a:ext cx="2993447" cy="23519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Rectangle 5"/>
          <p:cNvSpPr>
            <a:spLocks noChangeArrowheads="1"/>
          </p:cNvSpPr>
          <p:nvPr/>
        </p:nvSpPr>
        <p:spPr bwMode="auto">
          <a:xfrm>
            <a:off x="90488" y="1819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4" name="Rectangle 6"/>
          <p:cNvSpPr>
            <a:spLocks noChangeArrowheads="1"/>
          </p:cNvSpPr>
          <p:nvPr/>
        </p:nvSpPr>
        <p:spPr bwMode="auto">
          <a:xfrm>
            <a:off x="90488"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7" name="Rectangle 7"/>
          <p:cNvSpPr>
            <a:spLocks noChangeArrowheads="1"/>
          </p:cNvSpPr>
          <p:nvPr/>
        </p:nvSpPr>
        <p:spPr bwMode="auto">
          <a:xfrm>
            <a:off x="90488" y="4552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8"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Rectangle 12"/>
          <p:cNvSpPr>
            <a:spLocks noChangeArrowheads="1"/>
          </p:cNvSpPr>
          <p:nvPr/>
        </p:nvSpPr>
        <p:spPr bwMode="auto">
          <a:xfrm>
            <a:off x="90488"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10" name="Rectangle 13"/>
          <p:cNvSpPr>
            <a:spLocks noChangeArrowheads="1"/>
          </p:cNvSpPr>
          <p:nvPr/>
        </p:nvSpPr>
        <p:spPr bwMode="auto">
          <a:xfrm>
            <a:off x="9048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11" name="Rectangle 14"/>
          <p:cNvSpPr>
            <a:spLocks noChangeArrowheads="1"/>
          </p:cNvSpPr>
          <p:nvPr/>
        </p:nvSpPr>
        <p:spPr bwMode="auto">
          <a:xfrm>
            <a:off x="90488" y="457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12" name="TextBox 11"/>
          <p:cNvSpPr txBox="1"/>
          <p:nvPr/>
        </p:nvSpPr>
        <p:spPr>
          <a:xfrm>
            <a:off x="17464" y="5396443"/>
            <a:ext cx="9217024" cy="984885"/>
          </a:xfrm>
          <a:prstGeom prst="rect">
            <a:avLst/>
          </a:prstGeom>
          <a:noFill/>
        </p:spPr>
        <p:txBody>
          <a:bodyPr wrap="square" rtlCol="0">
            <a:spAutoFit/>
          </a:bodyPr>
          <a:lstStyle/>
          <a:p>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a) </a:t>
            </a:r>
            <a:r>
              <a:rPr lang="en-US" altLang="ko-KR" sz="1400" b="1" dirty="0" smtClean="0">
                <a:latin typeface="맑은 고딕" pitchFamily="50" charset="-127"/>
                <a:ea typeface="맑은 고딕" pitchFamily="50" charset="-127"/>
              </a:rPr>
              <a:t>426x240 </a:t>
            </a:r>
            <a:r>
              <a:rPr lang="en-US" altLang="ko-KR" sz="1400" b="1" dirty="0">
                <a:latin typeface="맑은 고딕" pitchFamily="50" charset="-127"/>
                <a:ea typeface="맑은 고딕" pitchFamily="50" charset="-127"/>
              </a:rPr>
              <a:t>	</a:t>
            </a:r>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b) 640x360 	</a:t>
            </a:r>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c) 854x480</a:t>
            </a:r>
            <a:endParaRPr lang="ko-KR" altLang="ko-KR" sz="1400" b="1" dirty="0">
              <a:latin typeface="맑은 고딕" pitchFamily="50" charset="-127"/>
              <a:ea typeface="맑은 고딕" pitchFamily="50" charset="-127"/>
            </a:endParaRPr>
          </a:p>
          <a:p>
            <a:r>
              <a:rPr lang="en-US" altLang="ko-KR" sz="1000" b="1" dirty="0">
                <a:latin typeface="맑은 고딕" pitchFamily="50" charset="-127"/>
                <a:ea typeface="맑은 고딕" pitchFamily="50" charset="-127"/>
              </a:rPr>
              <a:t> </a:t>
            </a:r>
            <a:endParaRPr lang="ko-KR" altLang="ko-KR" sz="1000" b="1" dirty="0">
              <a:latin typeface="맑은 고딕" pitchFamily="50" charset="-127"/>
              <a:ea typeface="맑은 고딕" pitchFamily="50" charset="-127"/>
            </a:endParaRPr>
          </a:p>
          <a:p>
            <a:pPr algn="ctr"/>
            <a:r>
              <a:rPr lang="en-US" altLang="ko-KR" sz="1600" b="1" dirty="0" smtClean="0">
                <a:latin typeface="맑은 고딕" pitchFamily="50" charset="-127"/>
                <a:ea typeface="맑은 고딕" pitchFamily="50" charset="-127"/>
              </a:rPr>
              <a:t>Accumulated </a:t>
            </a:r>
            <a:r>
              <a:rPr lang="en-US" altLang="ko-KR" sz="1600" b="1" dirty="0">
                <a:latin typeface="맑은 고딕" pitchFamily="50" charset="-127"/>
                <a:ea typeface="맑은 고딕" pitchFamily="50" charset="-127"/>
              </a:rPr>
              <a:t>amount of transmitted TS packets through SSL </a:t>
            </a:r>
            <a:endParaRPr lang="en-US" altLang="ko-KR" sz="1600" b="1" dirty="0" smtClean="0">
              <a:latin typeface="맑은 고딕" pitchFamily="50" charset="-127"/>
              <a:ea typeface="맑은 고딕" pitchFamily="50" charset="-127"/>
            </a:endParaRPr>
          </a:p>
          <a:p>
            <a:pPr algn="ctr"/>
            <a:r>
              <a:rPr lang="en-US" altLang="ko-KR" sz="1600" b="1" dirty="0" smtClean="0">
                <a:latin typeface="맑은 고딕" pitchFamily="50" charset="-127"/>
                <a:ea typeface="맑은 고딕" pitchFamily="50" charset="-127"/>
              </a:rPr>
              <a:t>for </a:t>
            </a:r>
            <a:r>
              <a:rPr lang="en-US" altLang="ko-KR" sz="1600" b="1" dirty="0">
                <a:latin typeface="맑은 고딕" pitchFamily="50" charset="-127"/>
                <a:ea typeface="맑은 고딕" pitchFamily="50" charset="-127"/>
              </a:rPr>
              <a:t>three different video </a:t>
            </a:r>
            <a:r>
              <a:rPr lang="en-US" altLang="ko-KR" sz="1600" b="1" dirty="0" smtClean="0">
                <a:latin typeface="맑은 고딕" pitchFamily="50" charset="-127"/>
                <a:ea typeface="맑은 고딕" pitchFamily="50" charset="-127"/>
              </a:rPr>
              <a:t>resolutions</a:t>
            </a:r>
            <a:endParaRPr lang="ko-KR" altLang="ko-KR" sz="1600" b="1" dirty="0">
              <a:latin typeface="맑은 고딕" pitchFamily="50" charset="-127"/>
              <a:ea typeface="맑은 고딕" pitchFamily="50" charset="-127"/>
            </a:endParaRPr>
          </a:p>
        </p:txBody>
      </p:sp>
      <p:sp>
        <p:nvSpPr>
          <p:cNvPr id="14" name="슬라이드 번호 개체 틀 13"/>
          <p:cNvSpPr>
            <a:spLocks noGrp="1"/>
          </p:cNvSpPr>
          <p:nvPr>
            <p:ph type="sldNum" sz="quarter" idx="12"/>
          </p:nvPr>
        </p:nvSpPr>
        <p:spPr/>
        <p:txBody>
          <a:bodyPr/>
          <a:lstStyle/>
          <a:p>
            <a:fld id="{A86C0025-05D6-4A21-9480-5BC24F161564}" type="slidenum">
              <a:rPr lang="ko-KR" altLang="en-US" smtClean="0"/>
              <a:pPr/>
              <a:t>17</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1327685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444" y="3017227"/>
            <a:ext cx="3746060" cy="2794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solidFill>
                <a:srgbClr val="00B050"/>
              </a:solidFill>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119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spc="-10" dirty="0">
                <a:latin typeface="맑은 고딕" pitchFamily="50" charset="-127"/>
                <a:ea typeface="맑은 고딕" pitchFamily="50" charset="-127"/>
              </a:rPr>
              <a:t>Evaluation on secure video </a:t>
            </a:r>
            <a:r>
              <a:rPr lang="en-US" altLang="ko-KR" b="1" spc="-10" dirty="0" smtClean="0">
                <a:latin typeface="맑은 고딕" pitchFamily="50" charset="-127"/>
                <a:ea typeface="맑은 고딕" pitchFamily="50" charset="-127"/>
              </a:rPr>
              <a:t>transmission</a:t>
            </a:r>
            <a:r>
              <a:rPr lang="en-US" altLang="ko-KR" b="1" spc="-50" dirty="0">
                <a:latin typeface="맑은 고딕" pitchFamily="50" charset="-127"/>
                <a:ea typeface="맑은 고딕" pitchFamily="50" charset="-127"/>
              </a:rPr>
              <a:t> - encrypted video packets (cont</a:t>
            </a:r>
            <a:r>
              <a:rPr lang="en-US" altLang="ko-KR" b="1" spc="-50" dirty="0" smtClean="0">
                <a:latin typeface="맑은 고딕" pitchFamily="50" charset="-127"/>
                <a:ea typeface="맑은 고딕" pitchFamily="50" charset="-127"/>
              </a:rPr>
              <a:t>.)</a:t>
            </a:r>
          </a:p>
          <a:p>
            <a:pPr marL="536575" lvl="1" indent="-180975" algn="just">
              <a:lnSpc>
                <a:spcPct val="150000"/>
              </a:lnSpc>
            </a:pPr>
            <a:r>
              <a:rPr lang="en-US" altLang="ko-KR" sz="1600" dirty="0" smtClean="0">
                <a:latin typeface="맑은 고딕" pitchFamily="50" charset="-127"/>
                <a:ea typeface="맑은 고딕" pitchFamily="50" charset="-127"/>
              </a:rPr>
              <a:t>-	</a:t>
            </a:r>
            <a:r>
              <a:rPr lang="en-US" altLang="ko-KR" sz="1600" spc="-30" dirty="0" smtClean="0">
                <a:latin typeface="맑은 고딕" pitchFamily="50" charset="-127"/>
                <a:ea typeface="맑은 고딕" pitchFamily="50" charset="-127"/>
              </a:rPr>
              <a:t>The proposed framework transmits significantly less number of video packets than previous compression independent encryption schemes that use AES.</a:t>
            </a:r>
            <a:r>
              <a:rPr lang="en-US" altLang="ko-KR" sz="1600" b="1" spc="-10" dirty="0" smtClean="0">
                <a:solidFill>
                  <a:srgbClr val="FF0000"/>
                </a:solidFill>
                <a:latin typeface="맑은 고딕" pitchFamily="50" charset="-127"/>
                <a:ea typeface="맑은 고딕" pitchFamily="50" charset="-127"/>
              </a:rPr>
              <a:t> </a:t>
            </a:r>
            <a:endParaRPr lang="en-US" altLang="ko-KR" sz="1600" spc="-30" dirty="0" smtClean="0">
              <a:solidFill>
                <a:srgbClr val="FF0000"/>
              </a:solidFill>
              <a:latin typeface="맑은 고딕" pitchFamily="50" charset="-127"/>
              <a:ea typeface="맑은 고딕" pitchFamily="50" charset="-127"/>
            </a:endParaRPr>
          </a:p>
        </p:txBody>
      </p:sp>
      <p:pic>
        <p:nvPicPr>
          <p:cNvPr id="8" name="그림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2996952"/>
            <a:ext cx="3744416" cy="2835530"/>
          </a:xfrm>
          <a:prstGeom prst="rect">
            <a:avLst/>
          </a:prstGeom>
          <a:noFill/>
          <a:ln>
            <a:noFill/>
          </a:ln>
        </p:spPr>
      </p:pic>
      <p:sp>
        <p:nvSpPr>
          <p:cNvPr id="3" name="직사각형 2"/>
          <p:cNvSpPr/>
          <p:nvPr/>
        </p:nvSpPr>
        <p:spPr>
          <a:xfrm>
            <a:off x="4930348" y="6479758"/>
            <a:ext cx="2593980" cy="261610"/>
          </a:xfrm>
          <a:prstGeom prst="rect">
            <a:avLst/>
          </a:prstGeom>
        </p:spPr>
        <p:txBody>
          <a:bodyPr wrap="none">
            <a:spAutoFit/>
          </a:bodyPr>
          <a:lstStyle/>
          <a:p>
            <a:r>
              <a:rPr lang="en-US" altLang="ko-KR" sz="1100" dirty="0" smtClean="0">
                <a:latin typeface="맑은 고딕" pitchFamily="50" charset="-127"/>
                <a:ea typeface="맑은 고딕" pitchFamily="50" charset="-127"/>
              </a:rPr>
              <a:t>*. AES: advanced </a:t>
            </a:r>
            <a:r>
              <a:rPr lang="en-US" altLang="ko-KR" sz="1100" dirty="0">
                <a:latin typeface="맑은 고딕" pitchFamily="50" charset="-127"/>
                <a:ea typeface="맑은 고딕" pitchFamily="50" charset="-127"/>
              </a:rPr>
              <a:t>encryption </a:t>
            </a:r>
            <a:r>
              <a:rPr lang="en-US" altLang="ko-KR" sz="1100" dirty="0" smtClean="0">
                <a:latin typeface="맑은 고딕" pitchFamily="50" charset="-127"/>
                <a:ea typeface="맑은 고딕" pitchFamily="50" charset="-127"/>
              </a:rPr>
              <a:t>standard</a:t>
            </a:r>
            <a:endParaRPr lang="ko-KR" altLang="en-US" sz="1100" dirty="0"/>
          </a:p>
        </p:txBody>
      </p:sp>
      <p:sp>
        <p:nvSpPr>
          <p:cNvPr id="4" name="직사각형 3"/>
          <p:cNvSpPr/>
          <p:nvPr/>
        </p:nvSpPr>
        <p:spPr>
          <a:xfrm>
            <a:off x="1148483" y="5805264"/>
            <a:ext cx="3639541" cy="738664"/>
          </a:xfrm>
          <a:prstGeom prst="rect">
            <a:avLst/>
          </a:prstGeom>
        </p:spPr>
        <p:txBody>
          <a:bodyPr wrap="square">
            <a:spAutoFit/>
          </a:bodyPr>
          <a:lstStyle/>
          <a:p>
            <a:pPr algn="ctr">
              <a:lnSpc>
                <a:spcPct val="150000"/>
              </a:lnSpc>
            </a:pPr>
            <a:r>
              <a:rPr lang="en-US" altLang="ko-KR" sz="1400" b="1" dirty="0">
                <a:latin typeface="맑은 고딕" pitchFamily="50" charset="-127"/>
                <a:ea typeface="맑은 고딕" pitchFamily="50" charset="-127"/>
              </a:rPr>
              <a:t>Encrypted video packets </a:t>
            </a:r>
            <a:r>
              <a:rPr lang="en-US" altLang="ko-KR" sz="1400" b="1" dirty="0" smtClean="0">
                <a:latin typeface="맑은 고딕" pitchFamily="50" charset="-127"/>
                <a:ea typeface="맑은 고딕" pitchFamily="50" charset="-127"/>
              </a:rPr>
              <a:t>ratios</a:t>
            </a:r>
          </a:p>
          <a:p>
            <a:pPr algn="ctr">
              <a:lnSpc>
                <a:spcPct val="150000"/>
              </a:lnSpc>
            </a:pPr>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of three different video resolutions</a:t>
            </a:r>
            <a:endParaRPr lang="ko-KR" altLang="en-US" sz="1400" b="1" dirty="0">
              <a:latin typeface="맑은 고딕" pitchFamily="50" charset="-127"/>
              <a:ea typeface="맑은 고딕" pitchFamily="50" charset="-127"/>
            </a:endParaRPr>
          </a:p>
        </p:txBody>
      </p:sp>
      <p:sp>
        <p:nvSpPr>
          <p:cNvPr id="10" name="오른쪽 화살표 9"/>
          <p:cNvSpPr/>
          <p:nvPr/>
        </p:nvSpPr>
        <p:spPr>
          <a:xfrm>
            <a:off x="4860032" y="3645024"/>
            <a:ext cx="576064" cy="288032"/>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5468591" y="5805264"/>
            <a:ext cx="3639541" cy="738664"/>
          </a:xfrm>
          <a:prstGeom prst="rect">
            <a:avLst/>
          </a:prstGeom>
        </p:spPr>
        <p:txBody>
          <a:bodyPr wrap="square">
            <a:spAutoFit/>
          </a:bodyPr>
          <a:lstStyle/>
          <a:p>
            <a:pPr algn="ctr">
              <a:lnSpc>
                <a:spcPct val="150000"/>
              </a:lnSpc>
            </a:pPr>
            <a:r>
              <a:rPr lang="en-US" altLang="ko-KR" sz="1400" b="1" dirty="0" smtClean="0">
                <a:latin typeface="맑은 고딕" pitchFamily="50" charset="-127"/>
                <a:ea typeface="맑은 고딕" pitchFamily="50" charset="-127"/>
              </a:rPr>
              <a:t>Percentage of encryption overhead relative to full-encryption [23]</a:t>
            </a:r>
            <a:endParaRPr lang="ko-KR" altLang="en-US" sz="1400" b="1" dirty="0">
              <a:latin typeface="맑은 고딕" pitchFamily="50" charset="-127"/>
              <a:ea typeface="맑은 고딕" pitchFamily="50" charset="-127"/>
            </a:endParaRPr>
          </a:p>
        </p:txBody>
      </p:sp>
      <p:sp>
        <p:nvSpPr>
          <p:cNvPr id="7" name="슬라이드 번호 개체 틀 6"/>
          <p:cNvSpPr>
            <a:spLocks noGrp="1"/>
          </p:cNvSpPr>
          <p:nvPr>
            <p:ph type="sldNum" sz="quarter" idx="12"/>
          </p:nvPr>
        </p:nvSpPr>
        <p:spPr/>
        <p:txBody>
          <a:bodyPr/>
          <a:lstStyle/>
          <a:p>
            <a:fld id="{A86C0025-05D6-4A21-9480-5BC24F161564}" type="slidenum">
              <a:rPr lang="ko-KR" altLang="en-US" smtClean="0"/>
              <a:pPr/>
              <a:t>18</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3514344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solidFill>
                <a:srgbClr val="00B050"/>
              </a:solidFill>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Evaluation on secure video </a:t>
            </a:r>
            <a:r>
              <a:rPr lang="en-US" altLang="ko-KR" b="1" dirty="0" smtClean="0">
                <a:latin typeface="맑은 고딕" pitchFamily="50" charset="-127"/>
                <a:ea typeface="맑은 고딕" pitchFamily="50" charset="-127"/>
              </a:rPr>
              <a:t>transmission </a:t>
            </a:r>
            <a:r>
              <a:rPr lang="en-US" altLang="ko-KR" b="1" dirty="0">
                <a:latin typeface="맑은 고딕" pitchFamily="50" charset="-127"/>
                <a:ea typeface="맑은 고딕" pitchFamily="50" charset="-127"/>
              </a:rPr>
              <a:t>- battery power consumption.</a:t>
            </a:r>
          </a:p>
          <a:p>
            <a:pPr marL="536575" lvl="1" indent="-180975" algn="just">
              <a:lnSpc>
                <a:spcPct val="150000"/>
              </a:lnSpc>
            </a:pPr>
            <a:r>
              <a:rPr lang="en-US" altLang="ko-KR" sz="1600" dirty="0" smtClean="0">
                <a:latin typeface="맑은 고딕" pitchFamily="50" charset="-127"/>
                <a:ea typeface="맑은 고딕" pitchFamily="50" charset="-127"/>
              </a:rPr>
              <a:t>-	</a:t>
            </a:r>
            <a:r>
              <a:rPr lang="en-US" altLang="ko-KR" sz="1600" spc="-30" dirty="0" smtClean="0">
                <a:latin typeface="맑은 고딕" pitchFamily="50" charset="-127"/>
                <a:ea typeface="맑은 고딕" pitchFamily="50" charset="-127"/>
              </a:rPr>
              <a:t>The </a:t>
            </a:r>
            <a:r>
              <a:rPr lang="en-US" altLang="ko-KR" sz="1600" spc="-30" dirty="0">
                <a:latin typeface="맑은 고딕" pitchFamily="50" charset="-127"/>
                <a:ea typeface="맑은 고딕" pitchFamily="50" charset="-127"/>
              </a:rPr>
              <a:t>proposed framework </a:t>
            </a:r>
            <a:r>
              <a:rPr lang="en-US" altLang="ko-KR" sz="1600" spc="-30" dirty="0" smtClean="0">
                <a:latin typeface="맑은 고딕" pitchFamily="50" charset="-127"/>
                <a:ea typeface="맑은 고딕" pitchFamily="50" charset="-127"/>
              </a:rPr>
              <a:t>consumes significantly </a:t>
            </a:r>
            <a:r>
              <a:rPr lang="en-US" altLang="ko-KR" sz="1600" i="1" spc="-30" dirty="0" smtClean="0">
                <a:latin typeface="맑은 고딕" pitchFamily="50" charset="-127"/>
                <a:ea typeface="맑은 고딕" pitchFamily="50" charset="-127"/>
              </a:rPr>
              <a:t>less b</a:t>
            </a:r>
            <a:r>
              <a:rPr lang="en-US" altLang="ko-KR" sz="1600" i="1" dirty="0" smtClean="0">
                <a:latin typeface="맑은 고딕" pitchFamily="50" charset="-127"/>
                <a:ea typeface="맑은 고딕" pitchFamily="50" charset="-127"/>
              </a:rPr>
              <a:t>attery powers </a:t>
            </a:r>
            <a:r>
              <a:rPr lang="en-US" altLang="ko-KR" sz="1600" dirty="0" smtClean="0">
                <a:latin typeface="맑은 고딕" pitchFamily="50" charset="-127"/>
                <a:ea typeface="맑은 고딕" pitchFamily="50" charset="-127"/>
              </a:rPr>
              <a:t>to transmit </a:t>
            </a:r>
            <a:r>
              <a:rPr lang="en-US" altLang="ko-KR" sz="1600" spc="-30" dirty="0" smtClean="0">
                <a:latin typeface="맑은 고딕" pitchFamily="50" charset="-127"/>
                <a:ea typeface="맑은 고딕" pitchFamily="50" charset="-127"/>
              </a:rPr>
              <a:t>video packets </a:t>
            </a:r>
            <a:r>
              <a:rPr lang="en-US" altLang="ko-KR" sz="1600" dirty="0">
                <a:latin typeface="맑은 고딕" pitchFamily="50" charset="-127"/>
                <a:ea typeface="맑은 고딕" pitchFamily="50" charset="-127"/>
              </a:rPr>
              <a:t>than fully-encrypted transmission scheme</a:t>
            </a:r>
            <a:r>
              <a:rPr lang="en-US" altLang="ko-KR" sz="1600" spc="-30" dirty="0" smtClean="0">
                <a:latin typeface="맑은 고딕" pitchFamily="50" charset="-127"/>
                <a:ea typeface="맑은 고딕" pitchFamily="50" charset="-127"/>
              </a:rPr>
              <a:t>.</a:t>
            </a:r>
          </a:p>
        </p:txBody>
      </p:sp>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Rectangle 5"/>
          <p:cNvSpPr>
            <a:spLocks noChangeArrowheads="1"/>
          </p:cNvSpPr>
          <p:nvPr/>
        </p:nvSpPr>
        <p:spPr bwMode="auto">
          <a:xfrm>
            <a:off x="90488" y="1819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4" name="Rectangle 6"/>
          <p:cNvSpPr>
            <a:spLocks noChangeArrowheads="1"/>
          </p:cNvSpPr>
          <p:nvPr/>
        </p:nvSpPr>
        <p:spPr bwMode="auto">
          <a:xfrm>
            <a:off x="90488"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7" name="Rectangle 7"/>
          <p:cNvSpPr>
            <a:spLocks noChangeArrowheads="1"/>
          </p:cNvSpPr>
          <p:nvPr/>
        </p:nvSpPr>
        <p:spPr bwMode="auto">
          <a:xfrm>
            <a:off x="90488" y="4552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pic>
        <p:nvPicPr>
          <p:cNvPr id="2058" name="그림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662" y="2893332"/>
            <a:ext cx="2796170" cy="2407876"/>
          </a:xfrm>
          <a:prstGeom prst="rect">
            <a:avLst/>
          </a:prstGeom>
          <a:noFill/>
          <a:extLst>
            <a:ext uri="{909E8E84-426E-40DD-AFC4-6F175D3DCCD1}">
              <a14:hiddenFill xmlns:a14="http://schemas.microsoft.com/office/drawing/2010/main">
                <a:solidFill>
                  <a:srgbClr val="FFFFFF"/>
                </a:solidFill>
              </a14:hiddenFill>
            </a:ext>
          </a:extLst>
        </p:spPr>
      </p:pic>
      <p:pic>
        <p:nvPicPr>
          <p:cNvPr id="2057" name="그림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2893332"/>
            <a:ext cx="2880320" cy="24078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그림 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8184" y="2924944"/>
            <a:ext cx="2845645" cy="23762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9" name="Rectangle 12"/>
          <p:cNvSpPr>
            <a:spLocks noChangeArrowheads="1"/>
          </p:cNvSpPr>
          <p:nvPr/>
        </p:nvSpPr>
        <p:spPr bwMode="auto">
          <a:xfrm>
            <a:off x="90488"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10" name="Rectangle 13"/>
          <p:cNvSpPr>
            <a:spLocks noChangeArrowheads="1"/>
          </p:cNvSpPr>
          <p:nvPr/>
        </p:nvSpPr>
        <p:spPr bwMode="auto">
          <a:xfrm>
            <a:off x="9048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1" lang="en-US" altLang="ko-KR" sz="1000" b="0" i="0" u="none" strike="noStrike" cap="none" normalizeH="0" baseline="0" smtClean="0">
                <a:ln>
                  <a:noFill/>
                </a:ln>
                <a:solidFill>
                  <a:schemeClr val="tx1"/>
                </a:solidFill>
                <a:effectLst/>
                <a:latin typeface="Courier New" pitchFamily="49" charset="0"/>
                <a:ea typeface="굴림" pitchFamily="50" charset="-127"/>
                <a:cs typeface="Courier New" pitchFamily="49" charset="0"/>
              </a:rPr>
              <a:t> </a:t>
            </a:r>
            <a:endParaRPr kumimoji="1" lang="en-US"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11" name="Rectangle 14"/>
          <p:cNvSpPr>
            <a:spLocks noChangeArrowheads="1"/>
          </p:cNvSpPr>
          <p:nvPr/>
        </p:nvSpPr>
        <p:spPr bwMode="auto">
          <a:xfrm>
            <a:off x="90488" y="457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1" hangingPunct="1">
              <a:lnSpc>
                <a:spcPct val="100000"/>
              </a:lnSpc>
              <a:spcBef>
                <a:spcPct val="0"/>
              </a:spcBef>
              <a:spcAft>
                <a:spcPct val="0"/>
              </a:spcAft>
              <a:buClrTx/>
              <a:buSzTx/>
              <a:buFontTx/>
              <a:buNone/>
              <a:tabLst/>
            </a:pPr>
            <a:endParaRPr kumimoji="1" lang="ko-KR" altLang="ko-KR" sz="1800" b="0" i="0" u="none" strike="noStrike" cap="none" normalizeH="0" baseline="0" smtClean="0">
              <a:ln>
                <a:noFill/>
              </a:ln>
              <a:solidFill>
                <a:schemeClr val="tx1"/>
              </a:solidFill>
              <a:effectLst/>
              <a:latin typeface="굴림" pitchFamily="50" charset="-127"/>
              <a:ea typeface="굴림" pitchFamily="50" charset="-127"/>
              <a:cs typeface="굴림" pitchFamily="50" charset="-127"/>
            </a:endParaRPr>
          </a:p>
        </p:txBody>
      </p:sp>
      <p:sp>
        <p:nvSpPr>
          <p:cNvPr id="20" name="TextBox 19"/>
          <p:cNvSpPr txBox="1"/>
          <p:nvPr/>
        </p:nvSpPr>
        <p:spPr>
          <a:xfrm>
            <a:off x="17464" y="5396443"/>
            <a:ext cx="9110062" cy="861774"/>
          </a:xfrm>
          <a:prstGeom prst="rect">
            <a:avLst/>
          </a:prstGeom>
          <a:noFill/>
        </p:spPr>
        <p:txBody>
          <a:bodyPr wrap="square" rtlCol="0">
            <a:spAutoFit/>
          </a:bodyPr>
          <a:lstStyle/>
          <a:p>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a) 426x240 	</a:t>
            </a:r>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b) 640x360 	</a:t>
            </a:r>
            <a:r>
              <a:rPr lang="en-US" altLang="ko-KR" sz="1400" b="1" dirty="0" smtClean="0">
                <a:latin typeface="맑은 고딕" pitchFamily="50" charset="-127"/>
                <a:ea typeface="맑은 고딕" pitchFamily="50" charset="-127"/>
              </a:rPr>
              <a:t>                             (</a:t>
            </a:r>
            <a:r>
              <a:rPr lang="en-US" altLang="ko-KR" sz="1400" b="1" dirty="0">
                <a:latin typeface="맑은 고딕" pitchFamily="50" charset="-127"/>
                <a:ea typeface="맑은 고딕" pitchFamily="50" charset="-127"/>
              </a:rPr>
              <a:t>c) 854x480</a:t>
            </a:r>
            <a:endParaRPr lang="ko-KR" altLang="ko-KR" sz="1400" b="1" dirty="0">
              <a:latin typeface="맑은 고딕" pitchFamily="50" charset="-127"/>
              <a:ea typeface="맑은 고딕" pitchFamily="50" charset="-127"/>
            </a:endParaRPr>
          </a:p>
          <a:p>
            <a:r>
              <a:rPr lang="en-US" altLang="ko-KR" sz="1000" dirty="0">
                <a:latin typeface="맑은 고딕" pitchFamily="50" charset="-127"/>
                <a:ea typeface="맑은 고딕" pitchFamily="50" charset="-127"/>
              </a:rPr>
              <a:t> </a:t>
            </a:r>
            <a:endParaRPr lang="en-US" altLang="ko-KR" sz="1000" dirty="0" smtClean="0">
              <a:latin typeface="맑은 고딕" pitchFamily="50" charset="-127"/>
              <a:ea typeface="맑은 고딕" pitchFamily="50" charset="-127"/>
            </a:endParaRPr>
          </a:p>
          <a:p>
            <a:endParaRPr lang="ko-KR" altLang="ko-KR" sz="1000" dirty="0">
              <a:latin typeface="맑은 고딕" pitchFamily="50" charset="-127"/>
              <a:ea typeface="맑은 고딕" pitchFamily="50" charset="-127"/>
            </a:endParaRPr>
          </a:p>
          <a:p>
            <a:pPr algn="ctr"/>
            <a:r>
              <a:rPr lang="en-US" altLang="ko-KR" sz="1600" b="1" dirty="0" smtClean="0">
                <a:latin typeface="맑은 고딕" pitchFamily="50" charset="-127"/>
                <a:ea typeface="맑은 고딕" pitchFamily="50" charset="-127"/>
              </a:rPr>
              <a:t>Accumulated battery power consumptions for </a:t>
            </a:r>
            <a:r>
              <a:rPr lang="en-US" altLang="ko-KR" sz="1600" b="1" dirty="0">
                <a:latin typeface="맑은 고딕" pitchFamily="50" charset="-127"/>
                <a:ea typeface="맑은 고딕" pitchFamily="50" charset="-127"/>
              </a:rPr>
              <a:t>three different video </a:t>
            </a:r>
            <a:r>
              <a:rPr lang="en-US" altLang="ko-KR" sz="1600" b="1" dirty="0" smtClean="0">
                <a:latin typeface="맑은 고딕" pitchFamily="50" charset="-127"/>
                <a:ea typeface="맑은 고딕" pitchFamily="50" charset="-127"/>
              </a:rPr>
              <a:t>resolutions</a:t>
            </a:r>
            <a:endParaRPr lang="ko-KR" altLang="ko-KR" sz="1600" b="1" dirty="0">
              <a:latin typeface="맑은 고딕" pitchFamily="50" charset="-127"/>
              <a:ea typeface="맑은 고딕" pitchFamily="50" charset="-127"/>
            </a:endParaRPr>
          </a:p>
        </p:txBody>
      </p:sp>
      <p:sp>
        <p:nvSpPr>
          <p:cNvPr id="13" name="슬라이드 번호 개체 틀 12"/>
          <p:cNvSpPr>
            <a:spLocks noGrp="1"/>
          </p:cNvSpPr>
          <p:nvPr>
            <p:ph type="sldNum" sz="quarter" idx="12"/>
          </p:nvPr>
        </p:nvSpPr>
        <p:spPr/>
        <p:txBody>
          <a:bodyPr/>
          <a:lstStyle/>
          <a:p>
            <a:fld id="{A86C0025-05D6-4A21-9480-5BC24F161564}" type="slidenum">
              <a:rPr lang="ko-KR" altLang="en-US" smtClean="0"/>
              <a:pPr/>
              <a:t>19</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1447206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11560" y="533400"/>
            <a:ext cx="8075240" cy="990600"/>
          </a:xfrm>
        </p:spPr>
        <p:txBody>
          <a:bodyPr>
            <a:noAutofit/>
          </a:bodyPr>
          <a:lstStyle/>
          <a:p>
            <a:r>
              <a:rPr lang="en-US" altLang="ko-KR" sz="2400" cap="small" dirty="0" smtClean="0"/>
              <a:t>CONTENTS</a:t>
            </a:r>
            <a:endParaRPr lang="ko-KR" altLang="en-US" sz="2400" cap="small" dirty="0"/>
          </a:p>
        </p:txBody>
      </p:sp>
      <p:sp>
        <p:nvSpPr>
          <p:cNvPr id="6" name="TextBox 5"/>
          <p:cNvSpPr txBox="1"/>
          <p:nvPr/>
        </p:nvSpPr>
        <p:spPr>
          <a:xfrm>
            <a:off x="755576" y="1484784"/>
            <a:ext cx="8388424" cy="2691058"/>
          </a:xfrm>
          <a:prstGeom prst="rect">
            <a:avLst/>
          </a:prstGeom>
          <a:noFill/>
        </p:spPr>
        <p:txBody>
          <a:bodyPr wrap="square" rtlCol="0">
            <a:spAutoFit/>
          </a:bodyPr>
          <a:lstStyle/>
          <a:p>
            <a:pPr marL="457200" indent="-457200">
              <a:lnSpc>
                <a:spcPct val="160000"/>
              </a:lnSpc>
              <a:buFont typeface="+mj-lt"/>
              <a:buAutoNum type="arabicPeriod"/>
            </a:pPr>
            <a:r>
              <a:rPr lang="en-US" altLang="ko-KR" b="1" smtClean="0">
                <a:latin typeface="맑은 고딕" pitchFamily="50" charset="-127"/>
                <a:ea typeface="맑은 고딕" pitchFamily="50" charset="-127"/>
              </a:rPr>
              <a:t>Introduction</a:t>
            </a:r>
            <a:endParaRPr lang="en-US" altLang="ko-KR" b="1" dirty="0" smtClean="0">
              <a:latin typeface="맑은 고딕" pitchFamily="50" charset="-127"/>
              <a:ea typeface="맑은 고딕" pitchFamily="50" charset="-127"/>
            </a:endParaRPr>
          </a:p>
          <a:p>
            <a:pPr marL="457200" indent="-457200">
              <a:lnSpc>
                <a:spcPct val="160000"/>
              </a:lnSpc>
              <a:buFont typeface="+mj-lt"/>
              <a:buAutoNum type="arabicPeriod"/>
            </a:pPr>
            <a:r>
              <a:rPr lang="en-US" altLang="ko-KR" b="1" dirty="0" smtClean="0">
                <a:latin typeface="맑은 고딕" pitchFamily="50" charset="-127"/>
                <a:ea typeface="맑은 고딕" pitchFamily="50" charset="-127"/>
              </a:rPr>
              <a:t>Background</a:t>
            </a:r>
          </a:p>
          <a:p>
            <a:pPr marL="457200" indent="-457200">
              <a:lnSpc>
                <a:spcPct val="160000"/>
              </a:lnSpc>
              <a:buFont typeface="+mj-lt"/>
              <a:buAutoNum type="arabicPeriod"/>
            </a:pPr>
            <a:r>
              <a:rPr lang="en-US" altLang="ko-KR" b="1" dirty="0" smtClean="0">
                <a:latin typeface="맑은 고딕" pitchFamily="50" charset="-127"/>
                <a:ea typeface="맑은 고딕" pitchFamily="50" charset="-127"/>
              </a:rPr>
              <a:t>Related Work</a:t>
            </a:r>
            <a:endParaRPr lang="en-US" altLang="ko-KR" b="1" dirty="0">
              <a:latin typeface="맑은 고딕" pitchFamily="50" charset="-127"/>
              <a:ea typeface="맑은 고딕" pitchFamily="50" charset="-127"/>
            </a:endParaRPr>
          </a:p>
          <a:p>
            <a:pPr marL="457200" indent="-457200">
              <a:lnSpc>
                <a:spcPct val="160000"/>
              </a:lnSpc>
              <a:buFont typeface="+mj-lt"/>
              <a:buAutoNum type="arabicPeriod"/>
            </a:pPr>
            <a:r>
              <a:rPr lang="en-US" altLang="ko-KR" b="1" dirty="0" smtClean="0">
                <a:latin typeface="맑은 고딕" pitchFamily="50" charset="-127"/>
                <a:ea typeface="맑은 고딕" pitchFamily="50" charset="-127"/>
              </a:rPr>
              <a:t>Proposed Framework</a:t>
            </a:r>
          </a:p>
          <a:p>
            <a:pPr marL="457200" indent="-457200">
              <a:lnSpc>
                <a:spcPct val="160000"/>
              </a:lnSpc>
              <a:buFont typeface="+mj-lt"/>
              <a:buAutoNum type="arabicPeriod"/>
            </a:pPr>
            <a:r>
              <a:rPr lang="en-US" altLang="ko-KR" b="1" dirty="0" smtClean="0">
                <a:latin typeface="맑은 고딕" pitchFamily="50" charset="-127"/>
                <a:ea typeface="맑은 고딕" pitchFamily="50" charset="-127"/>
              </a:rPr>
              <a:t>Evaluation Result</a:t>
            </a:r>
          </a:p>
          <a:p>
            <a:pPr marL="457200" indent="-457200">
              <a:lnSpc>
                <a:spcPct val="160000"/>
              </a:lnSpc>
              <a:buFont typeface="+mj-lt"/>
              <a:buAutoNum type="arabicPeriod"/>
            </a:pPr>
            <a:r>
              <a:rPr lang="en-US" altLang="ko-KR" b="1" dirty="0" smtClean="0">
                <a:latin typeface="맑은 고딕" pitchFamily="50" charset="-127"/>
                <a:ea typeface="맑은 고딕" pitchFamily="50" charset="-127"/>
              </a:rPr>
              <a:t>Conclusion</a:t>
            </a:r>
          </a:p>
        </p:txBody>
      </p:sp>
      <p:sp>
        <p:nvSpPr>
          <p:cNvPr id="4" name="슬라이드 번호 개체 틀 3"/>
          <p:cNvSpPr>
            <a:spLocks noGrp="1"/>
          </p:cNvSpPr>
          <p:nvPr>
            <p:ph type="sldNum" sz="quarter" idx="12"/>
          </p:nvPr>
        </p:nvSpPr>
        <p:spPr/>
        <p:txBody>
          <a:bodyPr/>
          <a:lstStyle/>
          <a:p>
            <a:fld id="{A86C0025-05D6-4A21-9480-5BC24F161564}" type="slidenum">
              <a:rPr lang="ko-KR" altLang="en-US" smtClean="0"/>
              <a:pPr/>
              <a:t>2</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1649643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4</a:t>
            </a:r>
            <a:r>
              <a:rPr lang="en-US" altLang="ko-KR" sz="2400" smtClean="0"/>
              <a:t>. </a:t>
            </a:r>
            <a:r>
              <a:rPr lang="en-US" altLang="ko-KR" sz="2400" dirty="0" smtClean="0"/>
              <a:t>Evaluation </a:t>
            </a:r>
            <a:r>
              <a:rPr lang="en-US" altLang="ko-KR" sz="2400" smtClean="0"/>
              <a:t>Result </a:t>
            </a:r>
            <a:endParaRPr lang="ko-KR" altLang="en-US" sz="2400" cap="small" dirty="0">
              <a:solidFill>
                <a:srgbClr val="00B050"/>
              </a:solidFill>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Evaluation on secure video transmission - transmission </a:t>
            </a:r>
            <a:r>
              <a:rPr lang="en-US" altLang="ko-KR" b="1" dirty="0" smtClean="0">
                <a:latin typeface="맑은 고딕" pitchFamily="50" charset="-127"/>
                <a:ea typeface="맑은 고딕" pitchFamily="50" charset="-127"/>
              </a:rPr>
              <a:t>security</a:t>
            </a:r>
            <a:endParaRPr lang="en-US" altLang="ko-KR" b="1"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a:t>
            </a:r>
            <a:r>
              <a:rPr lang="en-US" altLang="ko-KR" sz="1600" spc="-10" dirty="0" smtClean="0">
                <a:latin typeface="맑은 고딕" pitchFamily="50" charset="-127"/>
                <a:ea typeface="맑은 고딕" pitchFamily="50" charset="-127"/>
              </a:rPr>
              <a:t>The </a:t>
            </a:r>
            <a:r>
              <a:rPr lang="en-US" altLang="ko-KR" sz="1600" spc="-10" dirty="0" smtClean="0">
                <a:solidFill>
                  <a:srgbClr val="0070C0"/>
                </a:solidFill>
                <a:latin typeface="맑은 고딕" pitchFamily="50" charset="-127"/>
                <a:ea typeface="맑은 고딕" pitchFamily="50" charset="-127"/>
              </a:rPr>
              <a:t>noncritical video packets cannot be decoded </a:t>
            </a:r>
            <a:r>
              <a:rPr lang="en-US" altLang="ko-KR" sz="1600" spc="-10" dirty="0" smtClean="0">
                <a:latin typeface="맑은 고딕" pitchFamily="50" charset="-127"/>
                <a:ea typeface="맑은 고딕" pitchFamily="50" charset="-127"/>
              </a:rPr>
              <a:t>with video codecs and recovered by recovery tool even if the packets are not transmitted with encryption.</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015208"/>
            <a:ext cx="5661377" cy="33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슬라이드 번호 개체 틀 2"/>
          <p:cNvSpPr>
            <a:spLocks noGrp="1"/>
          </p:cNvSpPr>
          <p:nvPr>
            <p:ph type="sldNum" sz="quarter" idx="12"/>
          </p:nvPr>
        </p:nvSpPr>
        <p:spPr/>
        <p:txBody>
          <a:bodyPr/>
          <a:lstStyle/>
          <a:p>
            <a:fld id="{A86C0025-05D6-4A21-9480-5BC24F161564}" type="slidenum">
              <a:rPr lang="ko-KR" altLang="en-US" smtClean="0"/>
              <a:pPr/>
              <a:t>20</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3514344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smtClean="0"/>
              <a:t>5. </a:t>
            </a:r>
            <a:r>
              <a:rPr lang="en-US" altLang="ko-KR" sz="2400" dirty="0" smtClean="0"/>
              <a:t>Conclusion</a:t>
            </a:r>
            <a:endParaRPr lang="ko-KR" altLang="en-US" sz="2400" cap="small" dirty="0">
              <a:latin typeface="HY견고딕" pitchFamily="18" charset="-127"/>
              <a:ea typeface="HY견고딕" pitchFamily="18" charset="-127"/>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dirty="0"/>
          </a:p>
        </p:txBody>
      </p:sp>
      <p:sp>
        <p:nvSpPr>
          <p:cNvPr id="7" name="TextBox 27"/>
          <p:cNvSpPr txBox="1">
            <a:spLocks noChangeArrowheads="1"/>
          </p:cNvSpPr>
          <p:nvPr/>
        </p:nvSpPr>
        <p:spPr bwMode="auto">
          <a:xfrm>
            <a:off x="755650" y="1484313"/>
            <a:ext cx="813683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0" indent="0" algn="just">
              <a:lnSpc>
                <a:spcPct val="150000"/>
              </a:lnSpc>
            </a:pPr>
            <a:endParaRPr lang="en-US" altLang="ko-KR" sz="1000" dirty="0" smtClean="0">
              <a:latin typeface="맑은 고딕" pitchFamily="50" charset="-127"/>
              <a:ea typeface="맑은 고딕" pitchFamily="50" charset="-127"/>
            </a:endParaRPr>
          </a:p>
          <a:p>
            <a:pPr algn="just">
              <a:lnSpc>
                <a:spcPct val="150000"/>
              </a:lnSpc>
              <a:buFont typeface="Wingdings" pitchFamily="2" charset="2"/>
              <a:buChar char="l"/>
            </a:pPr>
            <a:r>
              <a:rPr lang="en-US" altLang="ko-KR" sz="1600" dirty="0">
                <a:latin typeface="맑은 고딕" pitchFamily="50" charset="-127"/>
                <a:ea typeface="맑은 고딕" pitchFamily="50" charset="-127"/>
              </a:rPr>
              <a:t>The proposed framework provides </a:t>
            </a:r>
            <a:r>
              <a:rPr lang="en-US" altLang="ko-KR" sz="1600" dirty="0" smtClean="0">
                <a:solidFill>
                  <a:srgbClr val="0070C0"/>
                </a:solidFill>
                <a:latin typeface="맑은 고딕" pitchFamily="50" charset="-127"/>
                <a:ea typeface="맑은 고딕" pitchFamily="50" charset="-127"/>
              </a:rPr>
              <a:t>enhanced </a:t>
            </a:r>
            <a:r>
              <a:rPr lang="en-US" altLang="ko-KR" sz="1600" dirty="0">
                <a:solidFill>
                  <a:srgbClr val="0070C0"/>
                </a:solidFill>
                <a:latin typeface="맑은 고딕" pitchFamily="50" charset="-127"/>
                <a:ea typeface="맑은 고딕" pitchFamily="50" charset="-127"/>
              </a:rPr>
              <a:t>video transmission security</a:t>
            </a:r>
            <a:r>
              <a:rPr lang="en-US" altLang="ko-KR" sz="1600" dirty="0">
                <a:latin typeface="맑은 고딕" pitchFamily="50" charset="-127"/>
                <a:ea typeface="맑은 고딕" pitchFamily="50" charset="-127"/>
              </a:rPr>
              <a:t> </a:t>
            </a:r>
            <a:r>
              <a:rPr lang="en-US" altLang="ko-KR" sz="1600" dirty="0" smtClean="0">
                <a:latin typeface="맑은 고딕" pitchFamily="50" charset="-127"/>
                <a:ea typeface="맑은 고딕" pitchFamily="50" charset="-127"/>
              </a:rPr>
              <a:t>with </a:t>
            </a:r>
            <a:r>
              <a:rPr lang="en-US" altLang="ko-KR" sz="1600" dirty="0">
                <a:latin typeface="맑은 고딕" pitchFamily="50" charset="-127"/>
                <a:ea typeface="맑은 고딕" pitchFamily="50" charset="-127"/>
              </a:rPr>
              <a:t>less </a:t>
            </a:r>
            <a:r>
              <a:rPr lang="en-US" altLang="ko-KR" sz="1600" dirty="0" smtClean="0">
                <a:latin typeface="맑은 고딕" pitchFamily="50" charset="-127"/>
                <a:ea typeface="맑은 고딕" pitchFamily="50" charset="-127"/>
              </a:rPr>
              <a:t>amounts of </a:t>
            </a:r>
            <a:r>
              <a:rPr lang="en-US" altLang="ko-KR" sz="1600" dirty="0" smtClean="0">
                <a:solidFill>
                  <a:srgbClr val="0070C0"/>
                </a:solidFill>
                <a:latin typeface="맑은 고딕" pitchFamily="50" charset="-127"/>
                <a:ea typeface="맑은 고딕" pitchFamily="50" charset="-127"/>
              </a:rPr>
              <a:t>transmitted packets </a:t>
            </a:r>
            <a:r>
              <a:rPr lang="en-US" altLang="ko-KR" sz="1600" dirty="0" smtClean="0">
                <a:latin typeface="맑은 고딕" pitchFamily="50" charset="-127"/>
                <a:ea typeface="맑은 고딕" pitchFamily="50" charset="-127"/>
              </a:rPr>
              <a:t>and</a:t>
            </a:r>
            <a:r>
              <a:rPr lang="en-US" altLang="ko-KR" sz="1600" dirty="0" smtClean="0">
                <a:solidFill>
                  <a:srgbClr val="0070C0"/>
                </a:solidFill>
                <a:latin typeface="맑은 고딕" pitchFamily="50" charset="-127"/>
                <a:ea typeface="맑은 고딕" pitchFamily="50" charset="-127"/>
              </a:rPr>
              <a:t> battery </a:t>
            </a:r>
            <a:r>
              <a:rPr lang="en-US" altLang="ko-KR" sz="1600" dirty="0">
                <a:solidFill>
                  <a:srgbClr val="0070C0"/>
                </a:solidFill>
                <a:latin typeface="맑은 고딕" pitchFamily="50" charset="-127"/>
                <a:ea typeface="맑은 고딕" pitchFamily="50" charset="-127"/>
              </a:rPr>
              <a:t>power consumption</a:t>
            </a:r>
            <a:r>
              <a:rPr lang="en-US" altLang="ko-KR" sz="1600" dirty="0">
                <a:latin typeface="맑은 고딕" pitchFamily="50" charset="-127"/>
                <a:ea typeface="맑은 고딕" pitchFamily="50" charset="-127"/>
              </a:rPr>
              <a:t> </a:t>
            </a:r>
            <a:r>
              <a:rPr lang="en-US" altLang="ko-KR" sz="1600" dirty="0" smtClean="0">
                <a:latin typeface="맑은 고딕" pitchFamily="50" charset="-127"/>
                <a:ea typeface="맑은 고딕" pitchFamily="50" charset="-127"/>
              </a:rPr>
              <a:t>than </a:t>
            </a:r>
            <a:r>
              <a:rPr lang="en-US" altLang="ko-KR" sz="1600" dirty="0">
                <a:latin typeface="맑은 고딕" pitchFamily="50" charset="-127"/>
                <a:ea typeface="맑은 고딕" pitchFamily="50" charset="-127"/>
              </a:rPr>
              <a:t>the fully-encrypted transmission </a:t>
            </a:r>
            <a:r>
              <a:rPr lang="en-US" altLang="ko-KR" sz="1600" dirty="0" smtClean="0">
                <a:latin typeface="맑은 고딕" pitchFamily="50" charset="-127"/>
                <a:ea typeface="맑은 고딕" pitchFamily="50" charset="-127"/>
              </a:rPr>
              <a:t>scheme through adaptive encryption. </a:t>
            </a:r>
          </a:p>
          <a:p>
            <a:pPr algn="just">
              <a:lnSpc>
                <a:spcPct val="150000"/>
              </a:lnSpc>
              <a:buFont typeface="Wingdings" pitchFamily="2" charset="2"/>
              <a:buChar char="l"/>
            </a:pPr>
            <a:endParaRPr lang="en-US" altLang="ko-KR" sz="1000" dirty="0" smtClean="0">
              <a:latin typeface="맑은 고딕" pitchFamily="50" charset="-127"/>
              <a:ea typeface="맑은 고딕" pitchFamily="50" charset="-127"/>
            </a:endParaRPr>
          </a:p>
          <a:p>
            <a:pPr algn="just">
              <a:lnSpc>
                <a:spcPct val="150000"/>
              </a:lnSpc>
              <a:buFont typeface="Wingdings" pitchFamily="2" charset="2"/>
              <a:buChar char="l"/>
            </a:pPr>
            <a:r>
              <a:rPr lang="en-US" altLang="ko-KR" sz="1600" dirty="0" smtClean="0">
                <a:latin typeface="맑은 고딕" pitchFamily="50" charset="-127"/>
                <a:ea typeface="맑은 고딕" pitchFamily="50" charset="-127"/>
              </a:rPr>
              <a:t>The proposed framework can be used to provide a secure </a:t>
            </a:r>
            <a:r>
              <a:rPr lang="en-US" altLang="ko-KR" sz="1600" dirty="0">
                <a:latin typeface="맑은 고딕" pitchFamily="50" charset="-127"/>
                <a:ea typeface="맑은 고딕" pitchFamily="50" charset="-127"/>
              </a:rPr>
              <a:t>and error-resilient transmission </a:t>
            </a:r>
            <a:r>
              <a:rPr lang="en-US" altLang="ko-KR" sz="1600" dirty="0" smtClean="0">
                <a:latin typeface="맑은 고딕" pitchFamily="50" charset="-127"/>
                <a:ea typeface="맑은 고딕" pitchFamily="50" charset="-127"/>
              </a:rPr>
              <a:t>of video packets on high-end devices such as </a:t>
            </a:r>
            <a:r>
              <a:rPr lang="en-US" altLang="ko-KR" sz="1600" b="1" dirty="0" smtClean="0">
                <a:latin typeface="맑은 고딕" pitchFamily="50" charset="-127"/>
                <a:ea typeface="맑은 고딕" pitchFamily="50" charset="-127"/>
              </a:rPr>
              <a:t>UAV</a:t>
            </a:r>
            <a:r>
              <a:rPr lang="en-US" altLang="ko-KR" sz="1600" dirty="0" smtClean="0">
                <a:latin typeface="맑은 고딕" pitchFamily="50" charset="-127"/>
                <a:ea typeface="맑은 고딕" pitchFamily="50" charset="-127"/>
              </a:rPr>
              <a:t> and </a:t>
            </a:r>
            <a:r>
              <a:rPr lang="en-US" altLang="ko-KR" sz="1600" b="1" dirty="0" smtClean="0">
                <a:latin typeface="맑은 고딕" pitchFamily="50" charset="-127"/>
                <a:ea typeface="맑은 고딕" pitchFamily="50" charset="-127"/>
              </a:rPr>
              <a:t>virtual reality (VD) devices</a:t>
            </a:r>
            <a:r>
              <a:rPr lang="en-US" altLang="ko-KR" sz="1600" dirty="0" smtClean="0">
                <a:latin typeface="맑은 고딕" pitchFamily="50" charset="-127"/>
                <a:ea typeface="맑은 고딕" pitchFamily="50" charset="-127"/>
              </a:rPr>
              <a:t>, and </a:t>
            </a:r>
            <a:r>
              <a:rPr lang="en-US" altLang="ko-KR" sz="1600" b="1" dirty="0" smtClean="0">
                <a:latin typeface="맑은 고딕" pitchFamily="50" charset="-127"/>
                <a:ea typeface="맑은 고딕" pitchFamily="50" charset="-127"/>
              </a:rPr>
              <a:t>3D video camera</a:t>
            </a:r>
            <a:r>
              <a:rPr lang="en-US" altLang="ko-KR" sz="1600" dirty="0" smtClean="0">
                <a:latin typeface="맑은 고딕" pitchFamily="50" charset="-127"/>
                <a:ea typeface="맑은 고딕" pitchFamily="50" charset="-127"/>
              </a:rPr>
              <a:t>.</a:t>
            </a:r>
            <a:endParaRPr lang="ko-KR" altLang="en-US" sz="1600" dirty="0">
              <a:latin typeface="맑은 고딕" pitchFamily="50" charset="-127"/>
              <a:ea typeface="맑은 고딕" pitchFamily="50" charset="-127"/>
            </a:endParaRPr>
          </a:p>
        </p:txBody>
      </p:sp>
      <p:sp>
        <p:nvSpPr>
          <p:cNvPr id="8" name="직사각형 7"/>
          <p:cNvSpPr/>
          <p:nvPr/>
        </p:nvSpPr>
        <p:spPr>
          <a:xfrm>
            <a:off x="6660232" y="6248345"/>
            <a:ext cx="2532425" cy="276999"/>
          </a:xfrm>
          <a:prstGeom prst="rect">
            <a:avLst/>
          </a:prstGeom>
        </p:spPr>
        <p:txBody>
          <a:bodyPr wrap="none">
            <a:spAutoFit/>
          </a:bodyPr>
          <a:lstStyle/>
          <a:p>
            <a:r>
              <a:rPr lang="en-US" altLang="ko-KR" sz="1200" b="1" dirty="0"/>
              <a:t>*. UAV: Unmanned aerial vehicle</a:t>
            </a:r>
            <a:endParaRPr lang="ko-KR" altLang="en-US" sz="1200" b="1" dirty="0"/>
          </a:p>
        </p:txBody>
      </p:sp>
      <p:sp>
        <p:nvSpPr>
          <p:cNvPr id="4" name="슬라이드 번호 개체 틀 3"/>
          <p:cNvSpPr>
            <a:spLocks noGrp="1"/>
          </p:cNvSpPr>
          <p:nvPr>
            <p:ph type="sldNum" sz="quarter" idx="12"/>
          </p:nvPr>
        </p:nvSpPr>
        <p:spPr/>
        <p:txBody>
          <a:bodyPr/>
          <a:lstStyle/>
          <a:p>
            <a:fld id="{A86C0025-05D6-4A21-9480-5BC24F161564}" type="slidenum">
              <a:rPr lang="ko-KR" altLang="en-US" smtClean="0"/>
              <a:pPr/>
              <a:t>21</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3454324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11560" y="533400"/>
            <a:ext cx="8075240" cy="990600"/>
          </a:xfrm>
        </p:spPr>
        <p:txBody>
          <a:bodyPr>
            <a:noAutofit/>
          </a:bodyPr>
          <a:lstStyle/>
          <a:p>
            <a:r>
              <a:rPr lang="en-US" altLang="ko-KR" sz="2800" b="1" dirty="0" smtClean="0">
                <a:latin typeface="맑은 고딕" pitchFamily="50" charset="-127"/>
                <a:ea typeface="맑은 고딕" pitchFamily="50" charset="-127"/>
              </a:rPr>
              <a:t>REFERENCES (1/5)</a:t>
            </a:r>
            <a:endParaRPr lang="ko-KR" altLang="en-US" cap="small" dirty="0">
              <a:latin typeface="HY견고딕" pitchFamily="18" charset="-127"/>
              <a:ea typeface="HY견고딕" pitchFamily="18" charset="-127"/>
            </a:endParaRPr>
          </a:p>
        </p:txBody>
      </p:sp>
      <p:sp>
        <p:nvSpPr>
          <p:cNvPr id="4" name="TextBox 27"/>
          <p:cNvSpPr txBox="1">
            <a:spLocks noChangeArrowheads="1"/>
          </p:cNvSpPr>
          <p:nvPr/>
        </p:nvSpPr>
        <p:spPr bwMode="auto">
          <a:xfrm>
            <a:off x="611560" y="1484313"/>
            <a:ext cx="838835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355600" indent="-355600" algn="just">
              <a:lnSpc>
                <a:spcPct val="150000"/>
              </a:lnSpc>
            </a:pPr>
            <a:r>
              <a:rPr lang="en-US" altLang="ko-KR" sz="1200" dirty="0">
                <a:latin typeface="맑은 고딕" pitchFamily="50" charset="-127"/>
                <a:ea typeface="맑은 고딕" pitchFamily="50" charset="-127"/>
              </a:rPr>
              <a:t>[1]	Cisco. </a:t>
            </a:r>
            <a:r>
              <a:rPr lang="en-US" altLang="ko-KR" sz="1200" dirty="0" smtClean="0">
                <a:latin typeface="맑은 고딕" pitchFamily="50" charset="-127"/>
                <a:ea typeface="맑은 고딕" pitchFamily="50" charset="-127"/>
              </a:rPr>
              <a:t>Cisco visual networking </a:t>
            </a:r>
            <a:r>
              <a:rPr lang="en-US" altLang="ko-KR" sz="1200" dirty="0">
                <a:latin typeface="맑은 고딕" pitchFamily="50" charset="-127"/>
                <a:ea typeface="맑은 고딕" pitchFamily="50" charset="-127"/>
              </a:rPr>
              <a:t>Index: </a:t>
            </a:r>
            <a:r>
              <a:rPr lang="en-US" altLang="ko-KR" sz="1200" dirty="0" smtClean="0">
                <a:latin typeface="맑은 고딕" pitchFamily="50" charset="-127"/>
                <a:ea typeface="맑은 고딕" pitchFamily="50" charset="-127"/>
              </a:rPr>
              <a:t>Global mobile data traffic forecast </a:t>
            </a:r>
            <a:r>
              <a:rPr lang="en-US" altLang="ko-KR" sz="1200" dirty="0">
                <a:latin typeface="맑은 고딕" pitchFamily="50" charset="-127"/>
                <a:ea typeface="맑은 고딕" pitchFamily="50" charset="-127"/>
              </a:rPr>
              <a:t>update 2013–2018, </a:t>
            </a:r>
            <a:r>
              <a:rPr lang="en-US" altLang="ko-KR" sz="1200" dirty="0" smtClean="0">
                <a:latin typeface="맑은 고딕" pitchFamily="50" charset="-127"/>
                <a:ea typeface="맑은 고딕" pitchFamily="50" charset="-127"/>
              </a:rPr>
              <a:t>2014.</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2]	T. Wiegand and B. </a:t>
            </a:r>
            <a:r>
              <a:rPr lang="en-US" altLang="ko-KR" sz="1200" dirty="0" err="1" smtClean="0">
                <a:latin typeface="맑은 고딕" pitchFamily="50" charset="-127"/>
                <a:ea typeface="맑은 고딕" pitchFamily="50" charset="-127"/>
              </a:rPr>
              <a:t>Girod</a:t>
            </a:r>
            <a:r>
              <a:rPr lang="en-US" altLang="ko-KR" sz="1200" dirty="0" smtClean="0">
                <a:latin typeface="맑은 고딕" pitchFamily="50" charset="-127"/>
                <a:ea typeface="맑은 고딕" pitchFamily="50" charset="-127"/>
              </a:rPr>
              <a:t>, “Multi-frame </a:t>
            </a:r>
            <a:r>
              <a:rPr lang="en-US" altLang="ko-KR" sz="1200" dirty="0">
                <a:latin typeface="맑은 고딕" pitchFamily="50" charset="-127"/>
                <a:ea typeface="맑은 고딕" pitchFamily="50" charset="-127"/>
              </a:rPr>
              <a:t>motion-compensated prediction for video </a:t>
            </a:r>
            <a:r>
              <a:rPr lang="en-US" altLang="ko-KR" sz="1200" dirty="0" smtClean="0">
                <a:latin typeface="맑은 고딕" pitchFamily="50" charset="-127"/>
                <a:ea typeface="맑은 고딕" pitchFamily="50" charset="-127"/>
              </a:rPr>
              <a:t>transmission,” </a:t>
            </a:r>
            <a:r>
              <a:rPr lang="en-US" altLang="ko-KR" sz="1200" dirty="0">
                <a:latin typeface="맑은 고딕" pitchFamily="50" charset="-127"/>
                <a:ea typeface="맑은 고딕" pitchFamily="50" charset="-127"/>
              </a:rPr>
              <a:t>Springer Science &amp; Business Media, 636, 2012</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3]	J. </a:t>
            </a:r>
            <a:r>
              <a:rPr lang="en-US" altLang="ko-KR" sz="1200" dirty="0" err="1">
                <a:latin typeface="맑은 고딕" pitchFamily="50" charset="-127"/>
                <a:ea typeface="맑은 고딕" pitchFamily="50" charset="-127"/>
              </a:rPr>
              <a:t>Greengrass</a:t>
            </a:r>
            <a:r>
              <a:rPr lang="en-US" altLang="ko-KR" sz="1200" dirty="0">
                <a:latin typeface="맑은 고딕" pitchFamily="50" charset="-127"/>
                <a:ea typeface="맑은 고딕" pitchFamily="50" charset="-127"/>
              </a:rPr>
              <a:t>, J. Evans, and A. C. </a:t>
            </a:r>
            <a:r>
              <a:rPr lang="en-US" altLang="ko-KR" sz="1200" dirty="0" err="1" smtClean="0">
                <a:latin typeface="맑은 고딕" pitchFamily="50" charset="-127"/>
                <a:ea typeface="맑은 고딕" pitchFamily="50" charset="-127"/>
              </a:rPr>
              <a:t>Begen</a:t>
            </a:r>
            <a:r>
              <a:rPr lang="en-US" altLang="ko-KR" sz="1200" dirty="0" smtClean="0">
                <a:latin typeface="맑은 고딕" pitchFamily="50" charset="-127"/>
                <a:ea typeface="맑은 고딕" pitchFamily="50" charset="-127"/>
              </a:rPr>
              <a:t>, “Not all packets are equal part </a:t>
            </a:r>
            <a:r>
              <a:rPr lang="en-US" altLang="ko-KR" sz="1200" dirty="0">
                <a:latin typeface="맑은 고딕" pitchFamily="50" charset="-127"/>
                <a:ea typeface="맑은 고딕" pitchFamily="50" charset="-127"/>
              </a:rPr>
              <a:t>II: The </a:t>
            </a:r>
            <a:r>
              <a:rPr lang="en-US" altLang="ko-KR" sz="1200" dirty="0" smtClean="0">
                <a:latin typeface="맑은 고딕" pitchFamily="50" charset="-127"/>
                <a:ea typeface="맑은 고딕" pitchFamily="50" charset="-127"/>
              </a:rPr>
              <a:t>impact </a:t>
            </a:r>
            <a:r>
              <a:rPr lang="en-US" altLang="ko-KR" sz="1200" dirty="0">
                <a:latin typeface="맑은 고딕" pitchFamily="50" charset="-127"/>
                <a:ea typeface="맑은 고딕" pitchFamily="50" charset="-127"/>
              </a:rPr>
              <a:t>of </a:t>
            </a:r>
            <a:r>
              <a:rPr lang="en-US" altLang="ko-KR" sz="1200" dirty="0" smtClean="0">
                <a:latin typeface="맑은 고딕" pitchFamily="50" charset="-127"/>
                <a:ea typeface="맑은 고딕" pitchFamily="50" charset="-127"/>
              </a:rPr>
              <a:t>network packet loss </a:t>
            </a:r>
            <a:r>
              <a:rPr lang="en-US" altLang="ko-KR" sz="1200" dirty="0">
                <a:latin typeface="맑은 고딕" pitchFamily="50" charset="-127"/>
                <a:ea typeface="맑은 고딕" pitchFamily="50" charset="-127"/>
              </a:rPr>
              <a:t>on </a:t>
            </a:r>
            <a:r>
              <a:rPr lang="en-US" altLang="ko-KR" sz="1200" dirty="0" smtClean="0">
                <a:latin typeface="맑은 고딕" pitchFamily="50" charset="-127"/>
                <a:ea typeface="맑은 고딕" pitchFamily="50" charset="-127"/>
              </a:rPr>
              <a:t>video quality,” </a:t>
            </a:r>
            <a:r>
              <a:rPr lang="en-US" altLang="ko-KR" sz="1200" dirty="0">
                <a:latin typeface="맑은 고딕" pitchFamily="50" charset="-127"/>
                <a:ea typeface="맑은 고딕" pitchFamily="50" charset="-127"/>
              </a:rPr>
              <a:t>IEEE Internet Computing. 13, 2, 74-82, 2009</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4] 	</a:t>
            </a:r>
            <a:r>
              <a:rPr lang="en-US" altLang="ko-KR" sz="1200" dirty="0" smtClean="0">
                <a:latin typeface="맑은 고딕" pitchFamily="50" charset="-127"/>
                <a:ea typeface="맑은 고딕" pitchFamily="50" charset="-127"/>
              </a:rPr>
              <a:t>Objective video quality evaluation </a:t>
            </a:r>
            <a:r>
              <a:rPr lang="en-US" altLang="ko-KR" sz="1200" dirty="0">
                <a:latin typeface="맑은 고딕" pitchFamily="50" charset="-127"/>
                <a:ea typeface="맑은 고딕" pitchFamily="50" charset="-127"/>
              </a:rPr>
              <a:t>and H.264/SVC </a:t>
            </a:r>
            <a:r>
              <a:rPr lang="en-US" altLang="ko-KR" sz="1200" dirty="0" smtClean="0">
                <a:latin typeface="맑은 고딕" pitchFamily="50" charset="-127"/>
                <a:ea typeface="맑은 고딕" pitchFamily="50" charset="-127"/>
              </a:rPr>
              <a:t>content streaming </a:t>
            </a:r>
            <a:r>
              <a:rPr lang="en-US" altLang="ko-KR" sz="1200" dirty="0">
                <a:latin typeface="맑은 고딕" pitchFamily="50" charset="-127"/>
                <a:ea typeface="맑은 고딕" pitchFamily="50" charset="-127"/>
              </a:rPr>
              <a:t>over </a:t>
            </a:r>
            <a:r>
              <a:rPr lang="en-US" altLang="ko-KR" sz="1200" dirty="0" smtClean="0">
                <a:latin typeface="맑은 고딕" pitchFamily="50" charset="-127"/>
                <a:ea typeface="맑은 고딕" pitchFamily="50" charset="-127"/>
              </a:rPr>
              <a:t>WLANs,  </a:t>
            </a:r>
            <a:r>
              <a:rPr lang="en-US" altLang="ko-KR" sz="1200" dirty="0">
                <a:latin typeface="맑은 고딕" pitchFamily="50" charset="-127"/>
                <a:ea typeface="맑은 고딕" pitchFamily="50" charset="-127"/>
              </a:rPr>
              <a:t>http://access.feld.cvut.cz/view.php?cisloclanku=2013010001.</a:t>
            </a: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5]	A. </a:t>
            </a:r>
            <a:r>
              <a:rPr lang="en-US" altLang="ko-KR" sz="1200" dirty="0" err="1">
                <a:latin typeface="맑은 고딕" pitchFamily="50" charset="-127"/>
                <a:ea typeface="맑은 고딕" pitchFamily="50" charset="-127"/>
              </a:rPr>
              <a:t>Talari</a:t>
            </a:r>
            <a:r>
              <a:rPr lang="en-US" altLang="ko-KR" sz="1200" dirty="0">
                <a:latin typeface="맑은 고딕" pitchFamily="50" charset="-127"/>
                <a:ea typeface="맑은 고딕" pitchFamily="50" charset="-127"/>
              </a:rPr>
              <a:t>, S. Kumar, N. </a:t>
            </a:r>
            <a:r>
              <a:rPr lang="en-US" altLang="ko-KR" sz="1200" dirty="0" err="1">
                <a:latin typeface="맑은 고딕" pitchFamily="50" charset="-127"/>
                <a:ea typeface="맑은 고딕" pitchFamily="50" charset="-127"/>
              </a:rPr>
              <a:t>Rahnavard</a:t>
            </a:r>
            <a:r>
              <a:rPr lang="en-US" altLang="ko-KR" sz="1200" dirty="0">
                <a:latin typeface="맑은 고딕" pitchFamily="50" charset="-127"/>
                <a:ea typeface="맑은 고딕" pitchFamily="50" charset="-127"/>
              </a:rPr>
              <a:t>, S. </a:t>
            </a:r>
            <a:r>
              <a:rPr lang="en-US" altLang="ko-KR" sz="1200" dirty="0" err="1">
                <a:latin typeface="맑은 고딕" pitchFamily="50" charset="-127"/>
                <a:ea typeface="맑은 고딕" pitchFamily="50" charset="-127"/>
              </a:rPr>
              <a:t>Paluri</a:t>
            </a:r>
            <a:r>
              <a:rPr lang="en-US" altLang="ko-KR" sz="1200" dirty="0">
                <a:latin typeface="맑은 고딕" pitchFamily="50" charset="-127"/>
                <a:ea typeface="맑은 고딕" pitchFamily="50" charset="-127"/>
              </a:rPr>
              <a:t>, and J.D. </a:t>
            </a:r>
            <a:r>
              <a:rPr lang="en-US" altLang="ko-KR" sz="1200" dirty="0" err="1" smtClean="0">
                <a:latin typeface="맑은 고딕" pitchFamily="50" charset="-127"/>
                <a:ea typeface="맑은 고딕" pitchFamily="50" charset="-127"/>
              </a:rPr>
              <a:t>Matyjas</a:t>
            </a:r>
            <a:r>
              <a:rPr lang="en-US" altLang="ko-KR" sz="1200" dirty="0" smtClean="0">
                <a:latin typeface="맑은 고딕" pitchFamily="50" charset="-127"/>
                <a:ea typeface="맑은 고딕" pitchFamily="50" charset="-127"/>
              </a:rPr>
              <a:t>, “Optimized </a:t>
            </a:r>
            <a:r>
              <a:rPr lang="en-US" altLang="ko-KR" sz="1200" dirty="0">
                <a:latin typeface="맑은 고딕" pitchFamily="50" charset="-127"/>
                <a:ea typeface="맑은 고딕" pitchFamily="50" charset="-127"/>
              </a:rPr>
              <a:t>cross-layer forward error correction coding for H. 264 AVC video transmission over wireless </a:t>
            </a:r>
            <a:r>
              <a:rPr lang="en-US" altLang="ko-KR" sz="1200" dirty="0" smtClean="0">
                <a:latin typeface="맑은 고딕" pitchFamily="50" charset="-127"/>
                <a:ea typeface="맑은 고딕" pitchFamily="50" charset="-127"/>
              </a:rPr>
              <a:t>channels,” </a:t>
            </a:r>
            <a:r>
              <a:rPr lang="en-US" altLang="ko-KR" sz="1200" dirty="0">
                <a:latin typeface="맑은 고딕" pitchFamily="50" charset="-127"/>
                <a:ea typeface="맑은 고딕" pitchFamily="50" charset="-127"/>
              </a:rPr>
              <a:t>EURASIP Journal on Wireless Communications and Networking, </a:t>
            </a:r>
            <a:r>
              <a:rPr lang="en-US" altLang="ko-KR" sz="1200" dirty="0" smtClean="0">
                <a:latin typeface="맑은 고딕" pitchFamily="50" charset="-127"/>
                <a:ea typeface="맑은 고딕" pitchFamily="50" charset="-127"/>
              </a:rPr>
              <a:t>1</a:t>
            </a:r>
            <a:r>
              <a:rPr lang="en-US" altLang="ko-KR" sz="1200" dirty="0">
                <a:latin typeface="맑은 고딕" pitchFamily="50" charset="-127"/>
                <a:ea typeface="맑은 고딕" pitchFamily="50" charset="-127"/>
              </a:rPr>
              <a:t>, 1-13, 2013</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6]	K.K. </a:t>
            </a:r>
            <a:r>
              <a:rPr lang="en-US" altLang="ko-KR" sz="1200" dirty="0" err="1">
                <a:latin typeface="맑은 고딕" pitchFamily="50" charset="-127"/>
                <a:ea typeface="맑은 고딕" pitchFamily="50" charset="-127"/>
              </a:rPr>
              <a:t>Kambhatla</a:t>
            </a:r>
            <a:r>
              <a:rPr lang="en-US" altLang="ko-KR" sz="1200" dirty="0">
                <a:latin typeface="맑은 고딕" pitchFamily="50" charset="-127"/>
                <a:ea typeface="맑은 고딕" pitchFamily="50" charset="-127"/>
              </a:rPr>
              <a:t>, S. </a:t>
            </a:r>
            <a:r>
              <a:rPr lang="en-US" altLang="ko-KR" sz="1200" dirty="0" err="1">
                <a:latin typeface="맑은 고딕" pitchFamily="50" charset="-127"/>
                <a:ea typeface="맑은 고딕" pitchFamily="50" charset="-127"/>
              </a:rPr>
              <a:t>Paluri</a:t>
            </a:r>
            <a:r>
              <a:rPr lang="en-US" altLang="ko-KR" sz="1200" dirty="0">
                <a:latin typeface="맑은 고딕" pitchFamily="50" charset="-127"/>
                <a:ea typeface="맑은 고딕" pitchFamily="50" charset="-127"/>
              </a:rPr>
              <a:t>, J.D. </a:t>
            </a:r>
            <a:r>
              <a:rPr lang="en-US" altLang="ko-KR" sz="1200" dirty="0" err="1">
                <a:latin typeface="맑은 고딕" pitchFamily="50" charset="-127"/>
                <a:ea typeface="맑은 고딕" pitchFamily="50" charset="-127"/>
              </a:rPr>
              <a:t>Matyjas</a:t>
            </a:r>
            <a:r>
              <a:rPr lang="en-US" altLang="ko-KR" sz="1200" dirty="0">
                <a:latin typeface="맑은 고딕" pitchFamily="50" charset="-127"/>
                <a:ea typeface="맑은 고딕" pitchFamily="50" charset="-127"/>
              </a:rPr>
              <a:t>, and S. </a:t>
            </a:r>
            <a:r>
              <a:rPr lang="en-US" altLang="ko-KR" sz="1200" dirty="0" smtClean="0">
                <a:latin typeface="맑은 고딕" pitchFamily="50" charset="-127"/>
                <a:ea typeface="맑은 고딕" pitchFamily="50" charset="-127"/>
              </a:rPr>
              <a:t>Kumar</a:t>
            </a:r>
            <a:r>
              <a:rPr lang="en-US" altLang="ko-KR" sz="1200" dirty="0">
                <a:latin typeface="맑은 고딕" pitchFamily="50" charset="-127"/>
                <a:ea typeface="맑은 고딕" pitchFamily="50" charset="-127"/>
              </a:rPr>
              <a:t>,</a:t>
            </a:r>
            <a:r>
              <a:rPr lang="en-US" altLang="ko-KR" sz="1200" dirty="0" smtClean="0">
                <a:latin typeface="맑은 고딕" pitchFamily="50" charset="-127"/>
                <a:ea typeface="맑은 고딕" pitchFamily="50" charset="-127"/>
              </a:rPr>
              <a:t> “Cross-Layer </a:t>
            </a:r>
            <a:r>
              <a:rPr lang="en-US" altLang="ko-KR" sz="1200" dirty="0">
                <a:latin typeface="맑은 고딕" pitchFamily="50" charset="-127"/>
                <a:ea typeface="맑은 고딕" pitchFamily="50" charset="-127"/>
              </a:rPr>
              <a:t>prioritized H. 264 video </a:t>
            </a:r>
            <a:r>
              <a:rPr lang="en-US" altLang="ko-KR" sz="1200" dirty="0" err="1">
                <a:latin typeface="맑은 고딕" pitchFamily="50" charset="-127"/>
                <a:ea typeface="맑은 고딕" pitchFamily="50" charset="-127"/>
              </a:rPr>
              <a:t>packetization</a:t>
            </a:r>
            <a:r>
              <a:rPr lang="en-US" altLang="ko-KR" sz="1200" dirty="0">
                <a:latin typeface="맑은 고딕" pitchFamily="50" charset="-127"/>
                <a:ea typeface="맑은 고딕" pitchFamily="50" charset="-127"/>
              </a:rPr>
              <a:t> and error protection over noisy </a:t>
            </a:r>
            <a:r>
              <a:rPr lang="en-US" altLang="ko-KR" sz="1200" dirty="0" smtClean="0">
                <a:latin typeface="맑은 고딕" pitchFamily="50" charset="-127"/>
                <a:ea typeface="맑은 고딕" pitchFamily="50" charset="-127"/>
              </a:rPr>
              <a:t>channels,” </a:t>
            </a:r>
            <a:r>
              <a:rPr lang="en-US" altLang="ko-KR" sz="1200" dirty="0">
                <a:latin typeface="맑은 고딕" pitchFamily="50" charset="-127"/>
                <a:ea typeface="맑은 고딕" pitchFamily="50" charset="-127"/>
              </a:rPr>
              <a:t>Springer Multimedia Tools and Applications, published online, 1-23, 2015</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7]	E. </a:t>
            </a:r>
            <a:r>
              <a:rPr lang="en-US" altLang="ko-KR" sz="1200" dirty="0" err="1">
                <a:latin typeface="맑은 고딕" pitchFamily="50" charset="-127"/>
                <a:ea typeface="맑은 고딕" pitchFamily="50" charset="-127"/>
              </a:rPr>
              <a:t>Baccaglini</a:t>
            </a:r>
            <a:r>
              <a:rPr lang="en-US" altLang="ko-KR" sz="1200" dirty="0">
                <a:latin typeface="맑은 고딕" pitchFamily="50" charset="-127"/>
                <a:ea typeface="맑은 고딕" pitchFamily="50" charset="-127"/>
              </a:rPr>
              <a:t>, G. </a:t>
            </a:r>
            <a:r>
              <a:rPr lang="en-US" altLang="ko-KR" sz="1200" dirty="0" err="1">
                <a:latin typeface="맑은 고딕" pitchFamily="50" charset="-127"/>
                <a:ea typeface="맑은 고딕" pitchFamily="50" charset="-127"/>
              </a:rPr>
              <a:t>Marchetto</a:t>
            </a:r>
            <a:r>
              <a:rPr lang="en-US" altLang="ko-KR" sz="1200" dirty="0">
                <a:latin typeface="맑은 고딕" pitchFamily="50" charset="-127"/>
                <a:ea typeface="맑은 고딕" pitchFamily="50" charset="-127"/>
              </a:rPr>
              <a:t>, T. </a:t>
            </a:r>
            <a:r>
              <a:rPr lang="en-US" altLang="ko-KR" sz="1200" dirty="0" err="1">
                <a:latin typeface="맑은 고딕" pitchFamily="50" charset="-127"/>
                <a:ea typeface="맑은 고딕" pitchFamily="50" charset="-127"/>
              </a:rPr>
              <a:t>Tillo</a:t>
            </a:r>
            <a:r>
              <a:rPr lang="en-US" altLang="ko-KR" sz="1200" dirty="0">
                <a:latin typeface="맑은 고딕" pitchFamily="50" charset="-127"/>
                <a:ea typeface="맑은 고딕" pitchFamily="50" charset="-127"/>
              </a:rPr>
              <a:t>, and G. </a:t>
            </a:r>
            <a:r>
              <a:rPr lang="en-US" altLang="ko-KR" sz="1200" dirty="0" err="1" smtClean="0">
                <a:latin typeface="맑은 고딕" pitchFamily="50" charset="-127"/>
                <a:ea typeface="맑은 고딕" pitchFamily="50" charset="-127"/>
              </a:rPr>
              <a:t>Olmo</a:t>
            </a:r>
            <a:r>
              <a:rPr lang="en-US" altLang="ko-KR" sz="1200" dirty="0" smtClean="0">
                <a:latin typeface="맑은 고딕" pitchFamily="50" charset="-127"/>
                <a:ea typeface="맑은 고딕" pitchFamily="50" charset="-127"/>
              </a:rPr>
              <a:t>, “Efficient </a:t>
            </a:r>
            <a:r>
              <a:rPr lang="en-US" altLang="ko-KR" sz="1200" dirty="0">
                <a:latin typeface="맑은 고딕" pitchFamily="50" charset="-127"/>
                <a:ea typeface="맑은 고딕" pitchFamily="50" charset="-127"/>
              </a:rPr>
              <a:t>slice‐aware H. 264/AVC video transmission over time‐driven priority </a:t>
            </a:r>
            <a:r>
              <a:rPr lang="en-US" altLang="ko-KR" sz="1200" dirty="0" smtClean="0">
                <a:latin typeface="맑은 고딕" pitchFamily="50" charset="-127"/>
                <a:ea typeface="맑은 고딕" pitchFamily="50" charset="-127"/>
              </a:rPr>
              <a:t>networks,” </a:t>
            </a:r>
            <a:r>
              <a:rPr lang="en-US" altLang="ko-KR" sz="1200" dirty="0">
                <a:latin typeface="맑은 고딕" pitchFamily="50" charset="-127"/>
                <a:ea typeface="맑은 고딕" pitchFamily="50" charset="-127"/>
              </a:rPr>
              <a:t>Wiley International Journal of Communication Systems, 27, 12, 3822-3836, </a:t>
            </a:r>
            <a:r>
              <a:rPr lang="en-US" altLang="ko-KR" sz="1200" dirty="0" smtClean="0">
                <a:latin typeface="맑은 고딕" pitchFamily="50" charset="-127"/>
                <a:ea typeface="맑은 고딕" pitchFamily="50" charset="-127"/>
              </a:rPr>
              <a:t>2014.</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8]	S. K. </a:t>
            </a:r>
            <a:r>
              <a:rPr lang="en-US" altLang="ko-KR" sz="1200" dirty="0" err="1">
                <a:latin typeface="맑은 고딕" pitchFamily="50" charset="-127"/>
                <a:ea typeface="맑은 고딕" pitchFamily="50" charset="-127"/>
              </a:rPr>
              <a:t>Srinivasan</a:t>
            </a:r>
            <a:r>
              <a:rPr lang="en-US" altLang="ko-KR" sz="1200" dirty="0">
                <a:latin typeface="맑은 고딕" pitchFamily="50" charset="-127"/>
                <a:ea typeface="맑은 고딕" pitchFamily="50" charset="-127"/>
              </a:rPr>
              <a:t>, J. </a:t>
            </a:r>
            <a:r>
              <a:rPr lang="en-US" altLang="ko-KR" sz="1200" dirty="0" err="1">
                <a:latin typeface="맑은 고딕" pitchFamily="50" charset="-127"/>
                <a:ea typeface="맑은 고딕" pitchFamily="50" charset="-127"/>
              </a:rPr>
              <a:t>Vahabzadeh-Hagh</a:t>
            </a:r>
            <a:r>
              <a:rPr lang="en-US" altLang="ko-KR" sz="1200" dirty="0">
                <a:latin typeface="맑은 고딕" pitchFamily="50" charset="-127"/>
                <a:ea typeface="맑은 고딕" pitchFamily="50" charset="-127"/>
              </a:rPr>
              <a:t>, and M. </a:t>
            </a:r>
            <a:r>
              <a:rPr lang="en-US" altLang="ko-KR" sz="1200" dirty="0" err="1" smtClean="0">
                <a:latin typeface="맑은 고딕" pitchFamily="50" charset="-127"/>
                <a:ea typeface="맑은 고딕" pitchFamily="50" charset="-127"/>
              </a:rPr>
              <a:t>Reisslein</a:t>
            </a:r>
            <a:r>
              <a:rPr lang="en-US" altLang="ko-KR" sz="1200" dirty="0" smtClean="0">
                <a:latin typeface="맑은 고딕" pitchFamily="50" charset="-127"/>
                <a:ea typeface="맑은 고딕" pitchFamily="50" charset="-127"/>
              </a:rPr>
              <a:t>, “The </a:t>
            </a:r>
            <a:r>
              <a:rPr lang="en-US" altLang="ko-KR" sz="1200" dirty="0">
                <a:latin typeface="맑은 고딕" pitchFamily="50" charset="-127"/>
                <a:ea typeface="맑은 고딕" pitchFamily="50" charset="-127"/>
              </a:rPr>
              <a:t>effects of priority levels and buffering on the statistical multiplexing of single-layer H.264/AVC and SVC encoded video </a:t>
            </a:r>
            <a:r>
              <a:rPr lang="en-US" altLang="ko-KR" sz="1200" dirty="0" smtClean="0">
                <a:latin typeface="맑은 고딕" pitchFamily="50" charset="-127"/>
                <a:ea typeface="맑은 고딕" pitchFamily="50" charset="-127"/>
              </a:rPr>
              <a:t>streams,” </a:t>
            </a:r>
            <a:r>
              <a:rPr lang="en-US" altLang="ko-KR" sz="1200" dirty="0">
                <a:latin typeface="맑은 고딕" pitchFamily="50" charset="-127"/>
                <a:ea typeface="맑은 고딕" pitchFamily="50" charset="-127"/>
              </a:rPr>
              <a:t>IEEE Transactions on Broadcasting. 56, 3, 281-287, </a:t>
            </a:r>
            <a:r>
              <a:rPr lang="en-US" altLang="ko-KR" sz="1200" dirty="0" smtClean="0">
                <a:latin typeface="맑은 고딕" pitchFamily="50" charset="-127"/>
                <a:ea typeface="맑은 고딕" pitchFamily="50" charset="-127"/>
              </a:rPr>
              <a:t>2010.</a:t>
            </a:r>
            <a:endParaRPr lang="en-US" altLang="ko-KR" sz="1200" dirty="0">
              <a:latin typeface="맑은 고딕" pitchFamily="50" charset="-127"/>
              <a:ea typeface="맑은 고딕" pitchFamily="50" charset="-127"/>
            </a:endParaRPr>
          </a:p>
        </p:txBody>
      </p:sp>
      <p:sp>
        <p:nvSpPr>
          <p:cNvPr id="6" name="슬라이드 번호 개체 틀 5"/>
          <p:cNvSpPr>
            <a:spLocks noGrp="1"/>
          </p:cNvSpPr>
          <p:nvPr>
            <p:ph type="sldNum" sz="quarter" idx="12"/>
          </p:nvPr>
        </p:nvSpPr>
        <p:spPr/>
        <p:txBody>
          <a:bodyPr/>
          <a:lstStyle/>
          <a:p>
            <a:fld id="{A86C0025-05D6-4A21-9480-5BC24F161564}" type="slidenum">
              <a:rPr lang="ko-KR" altLang="en-US" smtClean="0"/>
              <a:pPr/>
              <a:t>22</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814607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11560" y="533400"/>
            <a:ext cx="8075240" cy="990600"/>
          </a:xfrm>
        </p:spPr>
        <p:txBody>
          <a:bodyPr>
            <a:noAutofit/>
          </a:bodyPr>
          <a:lstStyle/>
          <a:p>
            <a:r>
              <a:rPr lang="en-US" altLang="ko-KR" sz="2800" b="1" dirty="0" smtClean="0">
                <a:latin typeface="맑은 고딕" pitchFamily="50" charset="-127"/>
                <a:ea typeface="맑은 고딕" pitchFamily="50" charset="-127"/>
              </a:rPr>
              <a:t>REFERENCES (2/5)</a:t>
            </a:r>
            <a:endParaRPr lang="ko-KR" altLang="en-US" cap="small" dirty="0">
              <a:latin typeface="HY견고딕" pitchFamily="18" charset="-127"/>
              <a:ea typeface="HY견고딕" pitchFamily="18" charset="-127"/>
            </a:endParaRPr>
          </a:p>
        </p:txBody>
      </p:sp>
      <p:sp>
        <p:nvSpPr>
          <p:cNvPr id="4" name="TextBox 27"/>
          <p:cNvSpPr txBox="1">
            <a:spLocks noChangeArrowheads="1"/>
          </p:cNvSpPr>
          <p:nvPr/>
        </p:nvSpPr>
        <p:spPr bwMode="auto">
          <a:xfrm>
            <a:off x="611560" y="1484313"/>
            <a:ext cx="838835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9]	E. </a:t>
            </a:r>
            <a:r>
              <a:rPr lang="en-US" altLang="ko-KR" sz="1200" dirty="0" err="1">
                <a:latin typeface="맑은 고딕" pitchFamily="50" charset="-127"/>
                <a:ea typeface="맑은 고딕" pitchFamily="50" charset="-127"/>
              </a:rPr>
              <a:t>Haghani</a:t>
            </a:r>
            <a:r>
              <a:rPr lang="en-US" altLang="ko-KR" sz="1200" dirty="0">
                <a:latin typeface="맑은 고딕" pitchFamily="50" charset="-127"/>
                <a:ea typeface="맑은 고딕" pitchFamily="50" charset="-127"/>
              </a:rPr>
              <a:t>, S. Parekh, D. </a:t>
            </a:r>
            <a:r>
              <a:rPr lang="en-US" altLang="ko-KR" sz="1200" dirty="0" err="1">
                <a:latin typeface="맑은 고딕" pitchFamily="50" charset="-127"/>
                <a:ea typeface="맑은 고딕" pitchFamily="50" charset="-127"/>
              </a:rPr>
              <a:t>Calin</a:t>
            </a:r>
            <a:r>
              <a:rPr lang="en-US" altLang="ko-KR" sz="1200" dirty="0">
                <a:latin typeface="맑은 고딕" pitchFamily="50" charset="-127"/>
                <a:ea typeface="맑은 고딕" pitchFamily="50" charset="-127"/>
              </a:rPr>
              <a:t>, E. Kim, and N. </a:t>
            </a:r>
            <a:r>
              <a:rPr lang="en-US" altLang="ko-KR" sz="1200" dirty="0" smtClean="0">
                <a:latin typeface="맑은 고딕" pitchFamily="50" charset="-127"/>
                <a:ea typeface="맑은 고딕" pitchFamily="50" charset="-127"/>
              </a:rPr>
              <a:t>Ansari, “A </a:t>
            </a:r>
            <a:r>
              <a:rPr lang="en-US" altLang="ko-KR" sz="1200" dirty="0">
                <a:latin typeface="맑은 고딕" pitchFamily="50" charset="-127"/>
                <a:ea typeface="맑은 고딕" pitchFamily="50" charset="-127"/>
              </a:rPr>
              <a:t>quality-driven cross-layer solution for MPEG video streaming over </a:t>
            </a:r>
            <a:r>
              <a:rPr lang="en-US" altLang="ko-KR" sz="1200" dirty="0" err="1">
                <a:latin typeface="맑은 고딕" pitchFamily="50" charset="-127"/>
                <a:ea typeface="맑은 고딕" pitchFamily="50" charset="-127"/>
              </a:rPr>
              <a:t>WiMAX</a:t>
            </a:r>
            <a:r>
              <a:rPr lang="en-US" altLang="ko-KR" sz="1200" dirty="0">
                <a:latin typeface="맑은 고딕" pitchFamily="50" charset="-127"/>
                <a:ea typeface="맑은 고딕" pitchFamily="50" charset="-127"/>
              </a:rPr>
              <a:t> </a:t>
            </a:r>
            <a:r>
              <a:rPr lang="en-US" altLang="ko-KR" sz="1200" dirty="0" smtClean="0">
                <a:latin typeface="맑은 고딕" pitchFamily="50" charset="-127"/>
                <a:ea typeface="맑은 고딕" pitchFamily="50" charset="-127"/>
              </a:rPr>
              <a:t>networks,” </a:t>
            </a:r>
            <a:r>
              <a:rPr lang="en-US" altLang="ko-KR" sz="1200" dirty="0">
                <a:latin typeface="맑은 고딕" pitchFamily="50" charset="-127"/>
                <a:ea typeface="맑은 고딕" pitchFamily="50" charset="-127"/>
              </a:rPr>
              <a:t>IEEE Transactions on Multimedia. 11, 6, </a:t>
            </a:r>
            <a:r>
              <a:rPr lang="en-US" altLang="ko-KR" sz="1200" dirty="0" smtClean="0">
                <a:latin typeface="맑은 고딕" pitchFamily="50" charset="-127"/>
                <a:ea typeface="맑은 고딕" pitchFamily="50" charset="-127"/>
              </a:rPr>
              <a:t>1140-1147, </a:t>
            </a:r>
            <a:r>
              <a:rPr lang="en-US" altLang="ko-KR" sz="1200" dirty="0">
                <a:latin typeface="맑은 고딕" pitchFamily="50" charset="-127"/>
                <a:ea typeface="맑은 고딕" pitchFamily="50" charset="-127"/>
              </a:rPr>
              <a:t>2009</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10]	C.H. </a:t>
            </a:r>
            <a:r>
              <a:rPr lang="en-US" altLang="ko-KR" sz="1200" dirty="0" err="1">
                <a:latin typeface="맑은 고딕" pitchFamily="50" charset="-127"/>
                <a:ea typeface="맑은 고딕" pitchFamily="50" charset="-127"/>
              </a:rPr>
              <a:t>Ke</a:t>
            </a:r>
            <a:r>
              <a:rPr lang="en-US" altLang="ko-KR" sz="1200" dirty="0">
                <a:latin typeface="맑은 고딕" pitchFamily="50" charset="-127"/>
                <a:ea typeface="맑은 고딕" pitchFamily="50" charset="-127"/>
              </a:rPr>
              <a:t>, K.W. Lin, C.A. Huang, Y.S. Chen, and S.O. </a:t>
            </a:r>
            <a:r>
              <a:rPr lang="en-US" altLang="ko-KR" sz="1200" dirty="0" smtClean="0">
                <a:latin typeface="맑은 고딕" pitchFamily="50" charset="-127"/>
                <a:ea typeface="맑은 고딕" pitchFamily="50" charset="-127"/>
              </a:rPr>
              <a:t>Park, “Cross-layer </a:t>
            </a:r>
            <a:r>
              <a:rPr lang="en-US" altLang="ko-KR" sz="1200" dirty="0">
                <a:latin typeface="맑은 고딕" pitchFamily="50" charset="-127"/>
                <a:ea typeface="맑은 고딕" pitchFamily="50" charset="-127"/>
              </a:rPr>
              <a:t>quality enhancement scheme for video transmission over multi-hop wireless </a:t>
            </a:r>
            <a:r>
              <a:rPr lang="en-US" altLang="ko-KR" sz="1200" dirty="0" smtClean="0">
                <a:latin typeface="맑은 고딕" pitchFamily="50" charset="-127"/>
                <a:ea typeface="맑은 고딕" pitchFamily="50" charset="-127"/>
              </a:rPr>
              <a:t>networks,” </a:t>
            </a:r>
            <a:r>
              <a:rPr lang="en-US" altLang="ko-KR" sz="1200" dirty="0">
                <a:latin typeface="맑은 고딕" pitchFamily="50" charset="-127"/>
                <a:ea typeface="맑은 고딕" pitchFamily="50" charset="-127"/>
              </a:rPr>
              <a:t>Springer Multimedia Tools and Applications, published online, 1-17, 2015</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11]	X.W. Yao, W.L. Wang, S.H. Yang, Y.F. Cen, X.M. Yao, and T.Q. </a:t>
            </a:r>
            <a:r>
              <a:rPr lang="en-US" altLang="ko-KR" sz="1200" dirty="0" smtClean="0">
                <a:latin typeface="맑은 고딕" pitchFamily="50" charset="-127"/>
                <a:ea typeface="맑은 고딕" pitchFamily="50" charset="-127"/>
              </a:rPr>
              <a:t>Pan, “</a:t>
            </a:r>
            <a:r>
              <a:rPr lang="en-US" altLang="ko-KR" sz="1200" dirty="0" err="1" smtClean="0">
                <a:latin typeface="맑은 고딕" pitchFamily="50" charset="-127"/>
                <a:ea typeface="맑은 고딕" pitchFamily="50" charset="-127"/>
              </a:rPr>
              <a:t>Ipb</a:t>
            </a:r>
            <a:r>
              <a:rPr lang="en-US" altLang="ko-KR" sz="1200" dirty="0" smtClean="0">
                <a:latin typeface="맑은 고딕" pitchFamily="50" charset="-127"/>
                <a:ea typeface="맑은 고딕" pitchFamily="50" charset="-127"/>
              </a:rPr>
              <a:t>-frame </a:t>
            </a:r>
            <a:r>
              <a:rPr lang="en-US" altLang="ko-KR" sz="1200" dirty="0">
                <a:latin typeface="맑은 고딕" pitchFamily="50" charset="-127"/>
                <a:ea typeface="맑은 고딕" pitchFamily="50" charset="-127"/>
              </a:rPr>
              <a:t>adaptive mapping mechanism for video transmission over IEEE 802.11 e </a:t>
            </a:r>
            <a:r>
              <a:rPr lang="en-US" altLang="ko-KR" sz="1200" dirty="0" smtClean="0">
                <a:latin typeface="맑은 고딕" pitchFamily="50" charset="-127"/>
                <a:ea typeface="맑은 고딕" pitchFamily="50" charset="-127"/>
              </a:rPr>
              <a:t>WLANs,” </a:t>
            </a:r>
            <a:r>
              <a:rPr lang="en-US" altLang="ko-KR" sz="1200" dirty="0">
                <a:latin typeface="맑은 고딕" pitchFamily="50" charset="-127"/>
                <a:ea typeface="맑은 고딕" pitchFamily="50" charset="-127"/>
              </a:rPr>
              <a:t>ACM SIGCOMM Computer Communication Review, 44, 2, </a:t>
            </a:r>
            <a:r>
              <a:rPr lang="en-US" altLang="ko-KR" sz="1200" dirty="0" smtClean="0">
                <a:latin typeface="맑은 고딕" pitchFamily="50" charset="-127"/>
                <a:ea typeface="맑은 고딕" pitchFamily="50" charset="-127"/>
              </a:rPr>
              <a:t>5-12, 2014.</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12]	H. Wang and G. </a:t>
            </a:r>
            <a:r>
              <a:rPr lang="en-US" altLang="ko-KR" sz="1200" dirty="0" smtClean="0">
                <a:latin typeface="맑은 고딕" pitchFamily="50" charset="-127"/>
                <a:ea typeface="맑은 고딕" pitchFamily="50" charset="-127"/>
              </a:rPr>
              <a:t>Liu, “Priority </a:t>
            </a:r>
            <a:r>
              <a:rPr lang="en-US" altLang="ko-KR" sz="1200" dirty="0">
                <a:latin typeface="맑은 고딕" pitchFamily="50" charset="-127"/>
                <a:ea typeface="맑은 고딕" pitchFamily="50" charset="-127"/>
              </a:rPr>
              <a:t>and delay aware packet management framework for real-time video transport over 802.11e </a:t>
            </a:r>
            <a:r>
              <a:rPr lang="en-US" altLang="ko-KR" sz="1200" dirty="0" smtClean="0">
                <a:latin typeface="맑은 고딕" pitchFamily="50" charset="-127"/>
                <a:ea typeface="맑은 고딕" pitchFamily="50" charset="-127"/>
              </a:rPr>
              <a:t>WLANs,” </a:t>
            </a:r>
            <a:r>
              <a:rPr lang="en-US" altLang="ko-KR" sz="1200" dirty="0">
                <a:latin typeface="맑은 고딕" pitchFamily="50" charset="-127"/>
                <a:ea typeface="맑은 고딕" pitchFamily="50" charset="-127"/>
              </a:rPr>
              <a:t>Springer Multimedia Tools and Applications. 69, 3, 621-641, </a:t>
            </a:r>
            <a:r>
              <a:rPr lang="en-US" altLang="ko-KR" sz="1200" dirty="0" smtClean="0">
                <a:latin typeface="맑은 고딕" pitchFamily="50" charset="-127"/>
                <a:ea typeface="맑은 고딕" pitchFamily="50" charset="-127"/>
              </a:rPr>
              <a:t>2014.</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13]	S. </a:t>
            </a:r>
            <a:r>
              <a:rPr lang="en-US" altLang="ko-KR" sz="1200" dirty="0" err="1">
                <a:latin typeface="맑은 고딕" pitchFamily="50" charset="-127"/>
                <a:ea typeface="맑은 고딕" pitchFamily="50" charset="-127"/>
              </a:rPr>
              <a:t>Nazir</a:t>
            </a:r>
            <a:r>
              <a:rPr lang="en-US" altLang="ko-KR" sz="1200" dirty="0">
                <a:latin typeface="맑은 고딕" pitchFamily="50" charset="-127"/>
                <a:ea typeface="맑은 고딕" pitchFamily="50" charset="-127"/>
              </a:rPr>
              <a:t>, D. </a:t>
            </a:r>
            <a:r>
              <a:rPr lang="en-US" altLang="ko-KR" sz="1200" dirty="0" err="1">
                <a:latin typeface="맑은 고딕" pitchFamily="50" charset="-127"/>
                <a:ea typeface="맑은 고딕" pitchFamily="50" charset="-127"/>
              </a:rPr>
              <a:t>Vukobratović</a:t>
            </a:r>
            <a:r>
              <a:rPr lang="en-US" altLang="ko-KR" sz="1200" dirty="0">
                <a:latin typeface="맑은 고딕" pitchFamily="50" charset="-127"/>
                <a:ea typeface="맑은 고딕" pitchFamily="50" charset="-127"/>
              </a:rPr>
              <a:t>, V. </a:t>
            </a:r>
            <a:r>
              <a:rPr lang="en-US" altLang="ko-KR" sz="1200" dirty="0" err="1">
                <a:latin typeface="맑은 고딕" pitchFamily="50" charset="-127"/>
                <a:ea typeface="맑은 고딕" pitchFamily="50" charset="-127"/>
              </a:rPr>
              <a:t>Stanković</a:t>
            </a:r>
            <a:r>
              <a:rPr lang="en-US" altLang="ko-KR" sz="1200" dirty="0">
                <a:latin typeface="맑은 고딕" pitchFamily="50" charset="-127"/>
                <a:ea typeface="맑은 고딕" pitchFamily="50" charset="-127"/>
              </a:rPr>
              <a:t>, I. </a:t>
            </a:r>
            <a:r>
              <a:rPr lang="en-US" altLang="ko-KR" sz="1200" dirty="0" err="1">
                <a:latin typeface="맑은 고딕" pitchFamily="50" charset="-127"/>
                <a:ea typeface="맑은 고딕" pitchFamily="50" charset="-127"/>
              </a:rPr>
              <a:t>Andonović</a:t>
            </a:r>
            <a:r>
              <a:rPr lang="en-US" altLang="ko-KR" sz="1200" dirty="0">
                <a:latin typeface="맑은 고딕" pitchFamily="50" charset="-127"/>
                <a:ea typeface="맑은 고딕" pitchFamily="50" charset="-127"/>
              </a:rPr>
              <a:t>, K. </a:t>
            </a:r>
            <a:r>
              <a:rPr lang="en-US" altLang="ko-KR" sz="1200" dirty="0" err="1">
                <a:latin typeface="맑은 고딕" pitchFamily="50" charset="-127"/>
                <a:ea typeface="맑은 고딕" pitchFamily="50" charset="-127"/>
              </a:rPr>
              <a:t>Nybom</a:t>
            </a:r>
            <a:r>
              <a:rPr lang="en-US" altLang="ko-KR" sz="1200" dirty="0">
                <a:latin typeface="맑은 고딕" pitchFamily="50" charset="-127"/>
                <a:ea typeface="맑은 고딕" pitchFamily="50" charset="-127"/>
              </a:rPr>
              <a:t>, and S. </a:t>
            </a:r>
            <a:r>
              <a:rPr lang="en-US" altLang="ko-KR" sz="1200" dirty="0" err="1" smtClean="0">
                <a:latin typeface="맑은 고딕" pitchFamily="50" charset="-127"/>
                <a:ea typeface="맑은 고딕" pitchFamily="50" charset="-127"/>
              </a:rPr>
              <a:t>Grönroos</a:t>
            </a:r>
            <a:r>
              <a:rPr lang="en-US" altLang="ko-KR" sz="1200" dirty="0" smtClean="0">
                <a:latin typeface="맑은 고딕" pitchFamily="50" charset="-127"/>
                <a:ea typeface="맑은 고딕" pitchFamily="50" charset="-127"/>
              </a:rPr>
              <a:t>, “Unequal </a:t>
            </a:r>
            <a:r>
              <a:rPr lang="en-US" altLang="ko-KR" sz="1200" dirty="0">
                <a:latin typeface="맑은 고딕" pitchFamily="50" charset="-127"/>
                <a:ea typeface="맑은 고딕" pitchFamily="50" charset="-127"/>
              </a:rPr>
              <a:t>error protection for data partitioned H. 264/AVC video </a:t>
            </a:r>
            <a:r>
              <a:rPr lang="en-US" altLang="ko-KR" sz="1200" dirty="0" smtClean="0">
                <a:latin typeface="맑은 고딕" pitchFamily="50" charset="-127"/>
                <a:ea typeface="맑은 고딕" pitchFamily="50" charset="-127"/>
              </a:rPr>
              <a:t>broadcasting,” </a:t>
            </a:r>
            <a:r>
              <a:rPr lang="en-US" altLang="ko-KR" sz="1200" dirty="0">
                <a:latin typeface="맑은 고딕" pitchFamily="50" charset="-127"/>
                <a:ea typeface="맑은 고딕" pitchFamily="50" charset="-127"/>
              </a:rPr>
              <a:t>Springer Multimedia Tools and Applications, published online, </a:t>
            </a:r>
            <a:r>
              <a:rPr lang="en-US" altLang="ko-KR" sz="1200" dirty="0" smtClean="0">
                <a:latin typeface="맑은 고딕" pitchFamily="50" charset="-127"/>
                <a:ea typeface="맑은 고딕" pitchFamily="50" charset="-127"/>
              </a:rPr>
              <a:t>1-23</a:t>
            </a:r>
            <a:r>
              <a:rPr lang="en-US" altLang="ko-KR" sz="1200" dirty="0">
                <a:latin typeface="맑은 고딕" pitchFamily="50" charset="-127"/>
                <a:ea typeface="맑은 고딕" pitchFamily="50" charset="-127"/>
              </a:rPr>
              <a:t>, </a:t>
            </a:r>
            <a:r>
              <a:rPr lang="en-US" altLang="ko-KR" sz="1200" dirty="0" smtClean="0">
                <a:latin typeface="맑은 고딕" pitchFamily="50" charset="-127"/>
                <a:ea typeface="맑은 고딕" pitchFamily="50" charset="-127"/>
              </a:rPr>
              <a:t>2014</a:t>
            </a:r>
            <a:r>
              <a:rPr lang="en-US" altLang="ko-KR" sz="1200" dirty="0">
                <a:latin typeface="맑은 고딕" pitchFamily="50" charset="-127"/>
                <a:ea typeface="맑은 고딕" pitchFamily="50" charset="-127"/>
              </a:rPr>
              <a:t>. </a:t>
            </a: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14]	P. F. </a:t>
            </a:r>
            <a:r>
              <a:rPr lang="en-US" altLang="ko-KR" sz="1200" dirty="0" err="1">
                <a:latin typeface="맑은 고딕" pitchFamily="50" charset="-127"/>
                <a:ea typeface="맑은 고딕" pitchFamily="50" charset="-127"/>
              </a:rPr>
              <a:t>Yaser</a:t>
            </a:r>
            <a:r>
              <a:rPr lang="en-US" altLang="ko-KR" sz="1200" dirty="0">
                <a:latin typeface="맑은 고딕" pitchFamily="50" charset="-127"/>
                <a:ea typeface="맑은 고딕" pitchFamily="50" charset="-127"/>
              </a:rPr>
              <a:t>, N. </a:t>
            </a:r>
            <a:r>
              <a:rPr lang="en-US" altLang="ko-KR" sz="1200" dirty="0" err="1">
                <a:latin typeface="맑은 고딕" pitchFamily="50" charset="-127"/>
                <a:ea typeface="맑은 고딕" pitchFamily="50" charset="-127"/>
              </a:rPr>
              <a:t>Panos</a:t>
            </a:r>
            <a:r>
              <a:rPr lang="en-US" altLang="ko-KR" sz="1200" dirty="0">
                <a:latin typeface="맑은 고딕" pitchFamily="50" charset="-127"/>
                <a:ea typeface="맑은 고딕" pitchFamily="50" charset="-127"/>
              </a:rPr>
              <a:t>, and A. </a:t>
            </a:r>
            <a:r>
              <a:rPr lang="en-US" altLang="ko-KR" sz="1200" dirty="0" smtClean="0">
                <a:latin typeface="맑은 고딕" pitchFamily="50" charset="-127"/>
                <a:ea typeface="맑은 고딕" pitchFamily="50" charset="-127"/>
              </a:rPr>
              <a:t>Hussein, “Efficient </a:t>
            </a:r>
            <a:r>
              <a:rPr lang="en-US" altLang="ko-KR" sz="1200" dirty="0">
                <a:latin typeface="맑은 고딕" pitchFamily="50" charset="-127"/>
                <a:ea typeface="맑은 고딕" pitchFamily="50" charset="-127"/>
              </a:rPr>
              <a:t>transmission of H.264 video over </a:t>
            </a:r>
            <a:r>
              <a:rPr lang="en-US" altLang="ko-KR" sz="1200" dirty="0" err="1">
                <a:latin typeface="맑은 고딕" pitchFamily="50" charset="-127"/>
                <a:ea typeface="맑은 고딕" pitchFamily="50" charset="-127"/>
              </a:rPr>
              <a:t>multirate</a:t>
            </a:r>
            <a:r>
              <a:rPr lang="en-US" altLang="ko-KR" sz="1200" dirty="0">
                <a:latin typeface="맑은 고딕" pitchFamily="50" charset="-127"/>
                <a:ea typeface="맑은 고딕" pitchFamily="50" charset="-127"/>
              </a:rPr>
              <a:t> IEEE 802.11e </a:t>
            </a:r>
            <a:r>
              <a:rPr lang="en-US" altLang="ko-KR" sz="1200" dirty="0" smtClean="0">
                <a:latin typeface="맑은 고딕" pitchFamily="50" charset="-127"/>
                <a:ea typeface="맑은 고딕" pitchFamily="50" charset="-127"/>
              </a:rPr>
              <a:t>WLANs,” </a:t>
            </a:r>
            <a:r>
              <a:rPr lang="en-US" altLang="ko-KR" sz="1200" dirty="0">
                <a:latin typeface="맑은 고딕" pitchFamily="50" charset="-127"/>
                <a:ea typeface="맑은 고딕" pitchFamily="50" charset="-127"/>
              </a:rPr>
              <a:t>EURASIP Journal on Wireless Communications and </a:t>
            </a:r>
            <a:r>
              <a:rPr lang="en-US" altLang="ko-KR" sz="1200" dirty="0" smtClean="0">
                <a:latin typeface="맑은 고딕" pitchFamily="50" charset="-127"/>
                <a:ea typeface="맑은 고딕" pitchFamily="50" charset="-127"/>
              </a:rPr>
              <a:t>Networking, </a:t>
            </a:r>
            <a:r>
              <a:rPr lang="en-US" altLang="ko-KR" sz="1200" dirty="0">
                <a:latin typeface="맑은 고딕" pitchFamily="50" charset="-127"/>
                <a:ea typeface="맑은 고딕" pitchFamily="50" charset="-127"/>
              </a:rPr>
              <a:t>11, </a:t>
            </a:r>
            <a:r>
              <a:rPr lang="en-US" altLang="ko-KR" sz="1200" dirty="0" smtClean="0">
                <a:latin typeface="맑은 고딕" pitchFamily="50" charset="-127"/>
                <a:ea typeface="맑은 고딕" pitchFamily="50" charset="-127"/>
              </a:rPr>
              <a:t>2008.</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15]	N. </a:t>
            </a:r>
            <a:r>
              <a:rPr lang="en-US" altLang="ko-KR" sz="1200" dirty="0" err="1">
                <a:latin typeface="맑은 고딕" pitchFamily="50" charset="-127"/>
                <a:ea typeface="맑은 고딕" pitchFamily="50" charset="-127"/>
              </a:rPr>
              <a:t>Feng</a:t>
            </a:r>
            <a:r>
              <a:rPr lang="en-US" altLang="ko-KR" sz="1200" dirty="0">
                <a:latin typeface="맑은 고딕" pitchFamily="50" charset="-127"/>
                <a:ea typeface="맑은 고딕" pitchFamily="50" charset="-127"/>
              </a:rPr>
              <a:t> and Y. </a:t>
            </a:r>
            <a:r>
              <a:rPr lang="en-US" altLang="ko-KR" sz="1200" dirty="0" smtClean="0">
                <a:latin typeface="맑은 고딕" pitchFamily="50" charset="-127"/>
                <a:ea typeface="맑은 고딕" pitchFamily="50" charset="-127"/>
              </a:rPr>
              <a:t>Chang, “Unequal loss protection </a:t>
            </a:r>
            <a:r>
              <a:rPr lang="en-US" altLang="ko-KR" sz="1200" dirty="0">
                <a:latin typeface="맑은 고딕" pitchFamily="50" charset="-127"/>
                <a:ea typeface="맑은 고딕" pitchFamily="50" charset="-127"/>
              </a:rPr>
              <a:t>for H. 264/AVC </a:t>
            </a:r>
            <a:r>
              <a:rPr lang="en-US" altLang="ko-KR" sz="1200" dirty="0" smtClean="0">
                <a:latin typeface="맑은 고딕" pitchFamily="50" charset="-127"/>
                <a:ea typeface="맑은 고딕" pitchFamily="50" charset="-127"/>
              </a:rPr>
              <a:t>video streaming over wireless networks,” </a:t>
            </a:r>
            <a:r>
              <a:rPr lang="en-US" altLang="ko-KR" sz="1200" dirty="0">
                <a:latin typeface="맑은 고딕" pitchFamily="50" charset="-127"/>
                <a:ea typeface="맑은 고딕" pitchFamily="50" charset="-127"/>
              </a:rPr>
              <a:t>Springer Journal of Signal Processing Systems, 78, 2, </a:t>
            </a:r>
            <a:r>
              <a:rPr lang="en-US" altLang="ko-KR" sz="1200" dirty="0" smtClean="0">
                <a:latin typeface="맑은 고딕" pitchFamily="50" charset="-127"/>
                <a:ea typeface="맑은 고딕" pitchFamily="50" charset="-127"/>
              </a:rPr>
              <a:t>115-121, </a:t>
            </a:r>
            <a:r>
              <a:rPr lang="en-US" altLang="ko-KR" sz="1200" dirty="0">
                <a:latin typeface="맑은 고딕" pitchFamily="50" charset="-127"/>
                <a:ea typeface="맑은 고딕" pitchFamily="50" charset="-127"/>
              </a:rPr>
              <a:t>2015</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p:txBody>
      </p:sp>
      <p:sp>
        <p:nvSpPr>
          <p:cNvPr id="6" name="슬라이드 번호 개체 틀 5"/>
          <p:cNvSpPr>
            <a:spLocks noGrp="1"/>
          </p:cNvSpPr>
          <p:nvPr>
            <p:ph type="sldNum" sz="quarter" idx="12"/>
          </p:nvPr>
        </p:nvSpPr>
        <p:spPr/>
        <p:txBody>
          <a:bodyPr/>
          <a:lstStyle/>
          <a:p>
            <a:fld id="{A86C0025-05D6-4A21-9480-5BC24F161564}" type="slidenum">
              <a:rPr lang="ko-KR" altLang="en-US" smtClean="0"/>
              <a:pPr/>
              <a:t>23</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41299194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11560" y="533400"/>
            <a:ext cx="8075240" cy="990600"/>
          </a:xfrm>
        </p:spPr>
        <p:txBody>
          <a:bodyPr>
            <a:noAutofit/>
          </a:bodyPr>
          <a:lstStyle/>
          <a:p>
            <a:r>
              <a:rPr lang="en-US" altLang="ko-KR" sz="2800" b="1" dirty="0" smtClean="0">
                <a:latin typeface="맑은 고딕" pitchFamily="50" charset="-127"/>
                <a:ea typeface="맑은 고딕" pitchFamily="50" charset="-127"/>
              </a:rPr>
              <a:t>REFERENCES (3/5)</a:t>
            </a:r>
            <a:endParaRPr lang="ko-KR" altLang="en-US" cap="small" dirty="0">
              <a:latin typeface="HY견고딕" pitchFamily="18" charset="-127"/>
              <a:ea typeface="HY견고딕" pitchFamily="18" charset="-127"/>
            </a:endParaRPr>
          </a:p>
        </p:txBody>
      </p:sp>
      <p:sp>
        <p:nvSpPr>
          <p:cNvPr id="4" name="TextBox 27"/>
          <p:cNvSpPr txBox="1">
            <a:spLocks noChangeArrowheads="1"/>
          </p:cNvSpPr>
          <p:nvPr/>
        </p:nvSpPr>
        <p:spPr bwMode="auto">
          <a:xfrm>
            <a:off x="611560" y="1484313"/>
            <a:ext cx="83883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16]	S. </a:t>
            </a:r>
            <a:r>
              <a:rPr lang="en-US" altLang="ko-KR" sz="1200" dirty="0" err="1">
                <a:latin typeface="맑은 고딕" pitchFamily="50" charset="-127"/>
                <a:ea typeface="맑은 고딕" pitchFamily="50" charset="-127"/>
              </a:rPr>
              <a:t>Paluri</a:t>
            </a:r>
            <a:r>
              <a:rPr lang="en-US" altLang="ko-KR" sz="1200" dirty="0">
                <a:latin typeface="맑은 고딕" pitchFamily="50" charset="-127"/>
                <a:ea typeface="맑은 고딕" pitchFamily="50" charset="-127"/>
              </a:rPr>
              <a:t>, K.K. </a:t>
            </a:r>
            <a:r>
              <a:rPr lang="en-US" altLang="ko-KR" sz="1200" dirty="0" err="1">
                <a:latin typeface="맑은 고딕" pitchFamily="50" charset="-127"/>
                <a:ea typeface="맑은 고딕" pitchFamily="50" charset="-127"/>
              </a:rPr>
              <a:t>Kambhatla</a:t>
            </a:r>
            <a:r>
              <a:rPr lang="en-US" altLang="ko-KR" sz="1200" dirty="0">
                <a:latin typeface="맑은 고딕" pitchFamily="50" charset="-127"/>
                <a:ea typeface="맑은 고딕" pitchFamily="50" charset="-127"/>
              </a:rPr>
              <a:t>, B.A. Bailey, P.C. </a:t>
            </a:r>
            <a:r>
              <a:rPr lang="en-US" altLang="ko-KR" sz="1200" dirty="0" err="1">
                <a:latin typeface="맑은 고딕" pitchFamily="50" charset="-127"/>
                <a:ea typeface="맑은 고딕" pitchFamily="50" charset="-127"/>
              </a:rPr>
              <a:t>Cosman</a:t>
            </a:r>
            <a:r>
              <a:rPr lang="en-US" altLang="ko-KR" sz="1200" dirty="0">
                <a:latin typeface="맑은 고딕" pitchFamily="50" charset="-127"/>
                <a:ea typeface="맑은 고딕" pitchFamily="50" charset="-127"/>
              </a:rPr>
              <a:t>, J.D. </a:t>
            </a:r>
            <a:r>
              <a:rPr lang="en-US" altLang="ko-KR" sz="1200" dirty="0" err="1">
                <a:latin typeface="맑은 고딕" pitchFamily="50" charset="-127"/>
                <a:ea typeface="맑은 고딕" pitchFamily="50" charset="-127"/>
              </a:rPr>
              <a:t>Matyjas</a:t>
            </a:r>
            <a:r>
              <a:rPr lang="en-US" altLang="ko-KR" sz="1200" dirty="0">
                <a:latin typeface="맑은 고딕" pitchFamily="50" charset="-127"/>
                <a:ea typeface="맑은 고딕" pitchFamily="50" charset="-127"/>
              </a:rPr>
              <a:t>, and S. </a:t>
            </a:r>
            <a:r>
              <a:rPr lang="en-US" altLang="ko-KR" sz="1200" dirty="0" smtClean="0">
                <a:latin typeface="맑은 고딕" pitchFamily="50" charset="-127"/>
                <a:ea typeface="맑은 고딕" pitchFamily="50" charset="-127"/>
              </a:rPr>
              <a:t>Kumar, “A </a:t>
            </a:r>
            <a:r>
              <a:rPr lang="en-US" altLang="ko-KR" sz="1200" dirty="0">
                <a:latin typeface="맑은 고딕" pitchFamily="50" charset="-127"/>
                <a:ea typeface="맑은 고딕" pitchFamily="50" charset="-127"/>
              </a:rPr>
              <a:t>low complexity model for predicting slice loss distortion for prioritizing H. 264/AVC </a:t>
            </a:r>
            <a:r>
              <a:rPr lang="en-US" altLang="ko-KR" sz="1200" dirty="0" smtClean="0">
                <a:latin typeface="맑은 고딕" pitchFamily="50" charset="-127"/>
                <a:ea typeface="맑은 고딕" pitchFamily="50" charset="-127"/>
              </a:rPr>
              <a:t>video,” </a:t>
            </a:r>
            <a:r>
              <a:rPr lang="en-US" altLang="ko-KR" sz="1200" dirty="0">
                <a:latin typeface="맑은 고딕" pitchFamily="50" charset="-127"/>
                <a:ea typeface="맑은 고딕" pitchFamily="50" charset="-127"/>
              </a:rPr>
              <a:t>Springer Multimedia Tools and Applications, published online, </a:t>
            </a:r>
            <a:r>
              <a:rPr lang="en-US" altLang="ko-KR" sz="1200" dirty="0" smtClean="0">
                <a:latin typeface="맑은 고딕" pitchFamily="50" charset="-127"/>
                <a:ea typeface="맑은 고딕" pitchFamily="50" charset="-127"/>
              </a:rPr>
              <a:t>1-25, </a:t>
            </a:r>
            <a:r>
              <a:rPr lang="en-US" altLang="ko-KR" sz="1200" dirty="0">
                <a:latin typeface="맑은 고딕" pitchFamily="50" charset="-127"/>
                <a:ea typeface="맑은 고딕" pitchFamily="50" charset="-127"/>
              </a:rPr>
              <a:t>2014</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17]	A. </a:t>
            </a:r>
            <a:r>
              <a:rPr lang="en-US" altLang="ko-KR" sz="1200" dirty="0" err="1">
                <a:latin typeface="맑은 고딕" pitchFamily="50" charset="-127"/>
                <a:ea typeface="맑은 고딕" pitchFamily="50" charset="-127"/>
              </a:rPr>
              <a:t>Ksentini</a:t>
            </a:r>
            <a:r>
              <a:rPr lang="en-US" altLang="ko-KR" sz="1200" dirty="0">
                <a:latin typeface="맑은 고딕" pitchFamily="50" charset="-127"/>
                <a:ea typeface="맑은 고딕" pitchFamily="50" charset="-127"/>
              </a:rPr>
              <a:t>, M. </a:t>
            </a:r>
            <a:r>
              <a:rPr lang="en-US" altLang="ko-KR" sz="1200" dirty="0" err="1">
                <a:latin typeface="맑은 고딕" pitchFamily="50" charset="-127"/>
                <a:ea typeface="맑은 고딕" pitchFamily="50" charset="-127"/>
              </a:rPr>
              <a:t>Naimi</a:t>
            </a:r>
            <a:r>
              <a:rPr lang="en-US" altLang="ko-KR" sz="1200" dirty="0">
                <a:latin typeface="맑은 고딕" pitchFamily="50" charset="-127"/>
                <a:ea typeface="맑은 고딕" pitchFamily="50" charset="-127"/>
              </a:rPr>
              <a:t>, and A. </a:t>
            </a:r>
            <a:r>
              <a:rPr lang="en-US" altLang="ko-KR" sz="1200" dirty="0" err="1" smtClean="0">
                <a:latin typeface="맑은 고딕" pitchFamily="50" charset="-127"/>
                <a:ea typeface="맑은 고딕" pitchFamily="50" charset="-127"/>
              </a:rPr>
              <a:t>Gueroui</a:t>
            </a:r>
            <a:r>
              <a:rPr lang="en-US" altLang="ko-KR" sz="1200" dirty="0" smtClean="0">
                <a:latin typeface="맑은 고딕" pitchFamily="50" charset="-127"/>
                <a:ea typeface="맑은 고딕" pitchFamily="50" charset="-127"/>
              </a:rPr>
              <a:t>, “Toward </a:t>
            </a:r>
            <a:r>
              <a:rPr lang="en-US" altLang="ko-KR" sz="1200" dirty="0">
                <a:latin typeface="맑은 고딕" pitchFamily="50" charset="-127"/>
                <a:ea typeface="맑은 고딕" pitchFamily="50" charset="-127"/>
              </a:rPr>
              <a:t>an improvement of H.264 video transmission over IEEE 802.11e through a cross-layer </a:t>
            </a:r>
            <a:r>
              <a:rPr lang="en-US" altLang="ko-KR" sz="1200" dirty="0" smtClean="0">
                <a:latin typeface="맑은 고딕" pitchFamily="50" charset="-127"/>
                <a:ea typeface="맑은 고딕" pitchFamily="50" charset="-127"/>
              </a:rPr>
              <a:t>architecture,”  </a:t>
            </a:r>
            <a:r>
              <a:rPr lang="en-US" altLang="ko-KR" sz="1200" dirty="0">
                <a:latin typeface="맑은 고딕" pitchFamily="50" charset="-127"/>
                <a:ea typeface="맑은 고딕" pitchFamily="50" charset="-127"/>
              </a:rPr>
              <a:t>IEEE Communications Magazine. 44, 1, 107-114, 2006</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18]	Mathias </a:t>
            </a:r>
            <a:r>
              <a:rPr lang="en-US" altLang="ko-KR" sz="1200" dirty="0" smtClean="0">
                <a:latin typeface="맑은 고딕" pitchFamily="50" charset="-127"/>
                <a:ea typeface="맑은 고딕" pitchFamily="50" charset="-127"/>
              </a:rPr>
              <a:t>Wien, “High </a:t>
            </a:r>
            <a:r>
              <a:rPr lang="en-US" altLang="ko-KR" sz="1200" dirty="0">
                <a:latin typeface="맑은 고딕" pitchFamily="50" charset="-127"/>
                <a:ea typeface="맑은 고딕" pitchFamily="50" charset="-127"/>
              </a:rPr>
              <a:t>Efficiency Video Coding: Coding Tools and </a:t>
            </a:r>
            <a:r>
              <a:rPr lang="en-US" altLang="ko-KR" sz="1200" dirty="0" smtClean="0">
                <a:latin typeface="맑은 고딕" pitchFamily="50" charset="-127"/>
                <a:ea typeface="맑은 고딕" pitchFamily="50" charset="-127"/>
              </a:rPr>
              <a:t>Specification,” </a:t>
            </a:r>
            <a:r>
              <a:rPr lang="en-US" altLang="ko-KR" sz="1200" dirty="0">
                <a:latin typeface="맑은 고딕" pitchFamily="50" charset="-127"/>
                <a:ea typeface="맑은 고딕" pitchFamily="50" charset="-127"/>
              </a:rPr>
              <a:t>Springer </a:t>
            </a:r>
            <a:r>
              <a:rPr lang="en-US" altLang="ko-KR" sz="1200" dirty="0" err="1" smtClean="0">
                <a:latin typeface="맑은 고딕" pitchFamily="50" charset="-127"/>
                <a:ea typeface="맑은 고딕" pitchFamily="50" charset="-127"/>
              </a:rPr>
              <a:t>Verlag</a:t>
            </a:r>
            <a:r>
              <a:rPr lang="en-US" altLang="ko-KR" sz="1200" dirty="0">
                <a:latin typeface="맑은 고딕" pitchFamily="50" charset="-127"/>
                <a:ea typeface="맑은 고딕" pitchFamily="50" charset="-127"/>
              </a:rPr>
              <a:t>, 2014</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a:p>
            <a:pPr marL="355600" indent="-355600" algn="just">
              <a:lnSpc>
                <a:spcPct val="150000"/>
              </a:lnSpc>
            </a:pPr>
            <a:r>
              <a:rPr lang="en-US" altLang="ko-KR" sz="1200" dirty="0" smtClean="0">
                <a:latin typeface="맑은 고딕" pitchFamily="50" charset="-127"/>
                <a:ea typeface="맑은 고딕" pitchFamily="50" charset="-127"/>
              </a:rPr>
              <a:t>[</a:t>
            </a:r>
            <a:r>
              <a:rPr lang="en-US" altLang="ko-KR" sz="1200" dirty="0">
                <a:latin typeface="맑은 고딕" pitchFamily="50" charset="-127"/>
                <a:ea typeface="맑은 고딕" pitchFamily="50" charset="-127"/>
              </a:rPr>
              <a:t>19]	Wi-Fi </a:t>
            </a:r>
            <a:r>
              <a:rPr lang="en-US" altLang="ko-KR" sz="1200" dirty="0" smtClean="0">
                <a:latin typeface="맑은 고딕" pitchFamily="50" charset="-127"/>
                <a:ea typeface="맑은 고딕" pitchFamily="50" charset="-127"/>
              </a:rPr>
              <a:t>Alliance, “Wi-Fi </a:t>
            </a:r>
            <a:r>
              <a:rPr lang="en-US" altLang="ko-KR" sz="1200" dirty="0">
                <a:latin typeface="맑은 고딕" pitchFamily="50" charset="-127"/>
                <a:ea typeface="맑은 고딕" pitchFamily="50" charset="-127"/>
              </a:rPr>
              <a:t>CERTIFIED for WMM-support for Multimedia applications with </a:t>
            </a:r>
            <a:r>
              <a:rPr lang="en-US" altLang="ko-KR" sz="1200" dirty="0" err="1">
                <a:latin typeface="맑은 고딕" pitchFamily="50" charset="-127"/>
                <a:ea typeface="맑은 고딕" pitchFamily="50" charset="-127"/>
              </a:rPr>
              <a:t>QoS</a:t>
            </a:r>
            <a:r>
              <a:rPr lang="en-US" altLang="ko-KR" sz="1200" dirty="0">
                <a:latin typeface="맑은 고딕" pitchFamily="50" charset="-127"/>
                <a:ea typeface="맑은 고딕" pitchFamily="50" charset="-127"/>
              </a:rPr>
              <a:t> in Wi-Fi,”</a:t>
            </a:r>
            <a:r>
              <a:rPr lang="en-US" altLang="ko-KR" sz="1200" dirty="0" smtClean="0">
                <a:latin typeface="맑은 고딕" pitchFamily="50" charset="-127"/>
                <a:ea typeface="맑은 고딕" pitchFamily="50" charset="-127"/>
              </a:rPr>
              <a:t> </a:t>
            </a:r>
            <a:r>
              <a:rPr lang="en-US" altLang="ko-KR" sz="1200" dirty="0">
                <a:latin typeface="맑은 고딕" pitchFamily="50" charset="-127"/>
                <a:ea typeface="맑은 고딕" pitchFamily="50" charset="-127"/>
              </a:rPr>
              <a:t>2004</a:t>
            </a:r>
            <a:r>
              <a:rPr lang="en-US" altLang="ko-KR" sz="1200" dirty="0" smtClean="0">
                <a:latin typeface="맑은 고딕" pitchFamily="50" charset="-127"/>
                <a:ea typeface="맑은 고딕" pitchFamily="50" charset="-127"/>
              </a:rPr>
              <a:t>.</a:t>
            </a:r>
          </a:p>
          <a:p>
            <a:pPr marL="355600" indent="-355600" algn="just">
              <a:lnSpc>
                <a:spcPct val="150000"/>
              </a:lnSpc>
            </a:pPr>
            <a:r>
              <a:rPr lang="en-US" altLang="ko-KR" sz="1200" dirty="0" smtClean="0">
                <a:latin typeface="맑은 고딕" pitchFamily="50" charset="-127"/>
                <a:ea typeface="맑은 고딕" pitchFamily="50" charset="-127"/>
              </a:rPr>
              <a:t>[20]</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Xiph.Org</a:t>
            </a:r>
            <a:r>
              <a:rPr lang="en-US" altLang="ko-KR" sz="1200" dirty="0">
                <a:latin typeface="맑은 고딕" pitchFamily="50" charset="-127"/>
                <a:ea typeface="맑은 고딕" pitchFamily="50" charset="-127"/>
              </a:rPr>
              <a:t> Foundation. http://media.xiph.org/video/derf/.</a:t>
            </a:r>
          </a:p>
          <a:p>
            <a:pPr marL="355600" indent="-355600" algn="just">
              <a:lnSpc>
                <a:spcPct val="150000"/>
              </a:lnSpc>
            </a:pPr>
            <a:r>
              <a:rPr lang="en-US" altLang="ko-KR" sz="1200" dirty="0" smtClean="0">
                <a:latin typeface="맑은 고딕" pitchFamily="50" charset="-127"/>
                <a:ea typeface="맑은 고딕" pitchFamily="50" charset="-127"/>
              </a:rPr>
              <a:t>[21]</a:t>
            </a:r>
            <a:r>
              <a:rPr lang="en-US" altLang="ko-KR" sz="1200" dirty="0">
                <a:latin typeface="맑은 고딕" pitchFamily="50" charset="-127"/>
                <a:ea typeface="맑은 고딕" pitchFamily="50" charset="-127"/>
              </a:rPr>
              <a:t>	</a:t>
            </a:r>
            <a:r>
              <a:rPr lang="en-US" altLang="ko-KR" sz="1200" dirty="0" err="1">
                <a:latin typeface="맑은 고딕" pitchFamily="50" charset="-127"/>
                <a:ea typeface="맑은 고딕" pitchFamily="50" charset="-127"/>
              </a:rPr>
              <a:t>Youtube</a:t>
            </a:r>
            <a:r>
              <a:rPr lang="en-US" altLang="ko-KR" sz="1200" dirty="0">
                <a:latin typeface="맑은 고딕" pitchFamily="50" charset="-127"/>
                <a:ea typeface="맑은 고딕" pitchFamily="50" charset="-127"/>
              </a:rPr>
              <a:t> live streaming guide.  https://support.google.com/youtube/answer/2853702?hl=en&amp;ref_topic=2853713</a:t>
            </a:r>
            <a:r>
              <a:rPr lang="en-US" altLang="ko-KR" sz="1200" dirty="0" smtClean="0">
                <a:latin typeface="맑은 고딕" pitchFamily="50" charset="-127"/>
                <a:ea typeface="맑은 고딕" pitchFamily="50" charset="-127"/>
              </a:rPr>
              <a:t>.</a:t>
            </a:r>
          </a:p>
          <a:p>
            <a:pPr marL="355600" indent="-355600" algn="just">
              <a:lnSpc>
                <a:spcPct val="150000"/>
              </a:lnSpc>
            </a:pPr>
            <a:r>
              <a:rPr lang="en-US" altLang="ko-KR" sz="1200" dirty="0">
                <a:latin typeface="맑은 고딕" pitchFamily="50" charset="-127"/>
                <a:ea typeface="맑은 고딕" pitchFamily="50" charset="-127"/>
              </a:rPr>
              <a:t>[22]	</a:t>
            </a:r>
            <a:r>
              <a:rPr lang="en-US" altLang="ko-KR" sz="1200" dirty="0" smtClean="0">
                <a:latin typeface="맑은 고딕" pitchFamily="50" charset="-127"/>
                <a:ea typeface="맑은 고딕" pitchFamily="50" charset="-127"/>
              </a:rPr>
              <a:t>The </a:t>
            </a:r>
            <a:r>
              <a:rPr lang="en-US" altLang="ko-KR" sz="1200" dirty="0">
                <a:latin typeface="맑은 고딕" pitchFamily="50" charset="-127"/>
                <a:ea typeface="맑은 고딕" pitchFamily="50" charset="-127"/>
              </a:rPr>
              <a:t>Wall Street Journal, Insurgents Hack U.S. Drones, http://www.wsj.com/articles/SB126102247889095011</a:t>
            </a:r>
            <a:r>
              <a:rPr lang="en-US" altLang="ko-KR" sz="1200" dirty="0" smtClean="0">
                <a:latin typeface="맑은 고딕" pitchFamily="50" charset="-127"/>
                <a:ea typeface="맑은 고딕" pitchFamily="50" charset="-127"/>
              </a:rPr>
              <a:t>.</a:t>
            </a:r>
          </a:p>
          <a:p>
            <a:pPr marL="355600" indent="-355600" algn="just">
              <a:lnSpc>
                <a:spcPct val="150000"/>
              </a:lnSpc>
            </a:pPr>
            <a:r>
              <a:rPr lang="en-US" altLang="ko-KR" sz="1200" dirty="0" smtClean="0">
                <a:latin typeface="맑은 고딕" pitchFamily="50" charset="-127"/>
                <a:ea typeface="맑은 고딕" pitchFamily="50" charset="-127"/>
              </a:rPr>
              <a:t>[23]	</a:t>
            </a:r>
            <a:r>
              <a:rPr lang="en-US" altLang="ko-KR" sz="1200" dirty="0">
                <a:latin typeface="맑은 고딕" pitchFamily="50" charset="-127"/>
                <a:ea typeface="맑은 고딕" pitchFamily="50" charset="-127"/>
              </a:rPr>
              <a:t>F. Liu and H. Koenig, "A survey of video encryption </a:t>
            </a:r>
            <a:r>
              <a:rPr lang="en-US" altLang="ko-KR" sz="1200" dirty="0" smtClean="0">
                <a:latin typeface="맑은 고딕" pitchFamily="50" charset="-127"/>
                <a:ea typeface="맑은 고딕" pitchFamily="50" charset="-127"/>
              </a:rPr>
              <a:t>algorithms," </a:t>
            </a:r>
            <a:r>
              <a:rPr lang="en-US" altLang="ko-KR" sz="1200" dirty="0">
                <a:latin typeface="맑은 고딕" pitchFamily="50" charset="-127"/>
                <a:ea typeface="맑은 고딕" pitchFamily="50" charset="-127"/>
              </a:rPr>
              <a:t>Computers &amp; Security, 29, 1, 3-15, 2010.</a:t>
            </a:r>
            <a:endParaRPr lang="en-US" altLang="ko-KR" sz="1200" dirty="0" smtClean="0">
              <a:latin typeface="맑은 고딕" pitchFamily="50" charset="-127"/>
              <a:ea typeface="맑은 고딕" pitchFamily="50" charset="-127"/>
            </a:endParaRPr>
          </a:p>
          <a:p>
            <a:pPr marL="355600" indent="-355600" algn="just">
              <a:lnSpc>
                <a:spcPct val="150000"/>
              </a:lnSpc>
            </a:pPr>
            <a:r>
              <a:rPr lang="en-US" altLang="ko-KR" sz="1200" dirty="0">
                <a:latin typeface="맑은 고딕" pitchFamily="50" charset="-127"/>
                <a:ea typeface="맑은 고딕" pitchFamily="50" charset="-127"/>
              </a:rPr>
              <a:t>[</a:t>
            </a:r>
            <a:r>
              <a:rPr lang="en-US" altLang="ko-KR" sz="1200" dirty="0" smtClean="0">
                <a:latin typeface="맑은 고딕" pitchFamily="50" charset="-127"/>
                <a:ea typeface="맑은 고딕" pitchFamily="50" charset="-127"/>
              </a:rPr>
              <a:t>24]</a:t>
            </a:r>
            <a:r>
              <a:rPr lang="en-US" altLang="ko-KR" sz="1200" dirty="0">
                <a:latin typeface="맑은 고딕" pitchFamily="50" charset="-127"/>
                <a:ea typeface="맑은 고딕" pitchFamily="50" charset="-127"/>
              </a:rPr>
              <a:t>	A. </a:t>
            </a:r>
            <a:r>
              <a:rPr lang="en-US" altLang="ko-KR" sz="1200" dirty="0" err="1">
                <a:latin typeface="맑은 고딕" pitchFamily="50" charset="-127"/>
                <a:ea typeface="맑은 고딕" pitchFamily="50" charset="-127"/>
              </a:rPr>
              <a:t>Massoudi</a:t>
            </a:r>
            <a:r>
              <a:rPr lang="en-US" altLang="ko-KR" sz="1200" dirty="0">
                <a:latin typeface="맑은 고딕" pitchFamily="50" charset="-127"/>
                <a:ea typeface="맑은 고딕" pitchFamily="50" charset="-127"/>
              </a:rPr>
              <a:t>, F. Lefebvre, C. De </a:t>
            </a:r>
            <a:r>
              <a:rPr lang="en-US" altLang="ko-KR" sz="1200" dirty="0" err="1">
                <a:latin typeface="맑은 고딕" pitchFamily="50" charset="-127"/>
                <a:ea typeface="맑은 고딕" pitchFamily="50" charset="-127"/>
              </a:rPr>
              <a:t>Vleeschouwer</a:t>
            </a:r>
            <a:r>
              <a:rPr lang="en-US" altLang="ko-KR" sz="1200" dirty="0">
                <a:latin typeface="맑은 고딕" pitchFamily="50" charset="-127"/>
                <a:ea typeface="맑은 고딕" pitchFamily="50" charset="-127"/>
              </a:rPr>
              <a:t>, B. </a:t>
            </a:r>
            <a:r>
              <a:rPr lang="en-US" altLang="ko-KR" sz="1200" dirty="0" err="1">
                <a:latin typeface="맑은 고딕" pitchFamily="50" charset="-127"/>
                <a:ea typeface="맑은 고딕" pitchFamily="50" charset="-127"/>
              </a:rPr>
              <a:t>Macq</a:t>
            </a:r>
            <a:r>
              <a:rPr lang="en-US" altLang="ko-KR" sz="1200" dirty="0">
                <a:latin typeface="맑은 고딕" pitchFamily="50" charset="-127"/>
                <a:ea typeface="맑은 고딕" pitchFamily="50" charset="-127"/>
              </a:rPr>
              <a:t>, and J.J. </a:t>
            </a:r>
            <a:r>
              <a:rPr lang="en-US" altLang="ko-KR" sz="1200" dirty="0" err="1">
                <a:latin typeface="맑은 고딕" pitchFamily="50" charset="-127"/>
                <a:ea typeface="맑은 고딕" pitchFamily="50" charset="-127"/>
              </a:rPr>
              <a:t>Quisquater</a:t>
            </a:r>
            <a:r>
              <a:rPr lang="en-US" altLang="ko-KR" sz="1200" dirty="0">
                <a:latin typeface="맑은 고딕" pitchFamily="50" charset="-127"/>
                <a:ea typeface="맑은 고딕" pitchFamily="50" charset="-127"/>
              </a:rPr>
              <a:t>, "Overview on selective encryption of image and video: challenges and </a:t>
            </a:r>
            <a:r>
              <a:rPr lang="en-US" altLang="ko-KR" sz="1200" dirty="0" smtClean="0">
                <a:latin typeface="맑은 고딕" pitchFamily="50" charset="-127"/>
                <a:ea typeface="맑은 고딕" pitchFamily="50" charset="-127"/>
              </a:rPr>
              <a:t>perspectives," </a:t>
            </a:r>
            <a:r>
              <a:rPr lang="en-US" altLang="ko-KR" sz="1200" dirty="0">
                <a:latin typeface="맑은 고딕" pitchFamily="50" charset="-127"/>
                <a:ea typeface="맑은 고딕" pitchFamily="50" charset="-127"/>
              </a:rPr>
              <a:t>EURASIP Journal on Information Security, 5, 2008.</a:t>
            </a:r>
          </a:p>
          <a:p>
            <a:pPr marL="355600" indent="-355600" algn="just">
              <a:lnSpc>
                <a:spcPct val="150000"/>
              </a:lnSpc>
            </a:pPr>
            <a:r>
              <a:rPr lang="en-US" altLang="ko-KR" sz="1200" dirty="0">
                <a:latin typeface="맑은 고딕" pitchFamily="50" charset="-127"/>
                <a:ea typeface="맑은 고딕" pitchFamily="50" charset="-127"/>
              </a:rPr>
              <a:t>[</a:t>
            </a:r>
            <a:r>
              <a:rPr lang="en-US" altLang="ko-KR" sz="1200" dirty="0" smtClean="0">
                <a:latin typeface="맑은 고딕" pitchFamily="50" charset="-127"/>
                <a:ea typeface="맑은 고딕" pitchFamily="50" charset="-127"/>
              </a:rPr>
              <a:t>25]</a:t>
            </a:r>
            <a:r>
              <a:rPr lang="en-US" altLang="ko-KR" sz="1200" dirty="0">
                <a:latin typeface="맑은 고딕" pitchFamily="50" charset="-127"/>
                <a:ea typeface="맑은 고딕" pitchFamily="50" charset="-127"/>
              </a:rPr>
              <a:t>	G. </a:t>
            </a:r>
            <a:r>
              <a:rPr lang="en-US" altLang="ko-KR" sz="1200" dirty="0" err="1">
                <a:latin typeface="맑은 고딕" pitchFamily="50" charset="-127"/>
                <a:ea typeface="맑은 고딕" pitchFamily="50" charset="-127"/>
              </a:rPr>
              <a:t>Fehér</a:t>
            </a:r>
            <a:r>
              <a:rPr lang="en-US" altLang="ko-KR" sz="1200" dirty="0">
                <a:latin typeface="맑은 고딕" pitchFamily="50" charset="-127"/>
                <a:ea typeface="맑은 고딕" pitchFamily="50" charset="-127"/>
              </a:rPr>
              <a:t> and I. </a:t>
            </a:r>
            <a:r>
              <a:rPr lang="en-US" altLang="ko-KR" sz="1200" dirty="0" err="1">
                <a:latin typeface="맑은 고딕" pitchFamily="50" charset="-127"/>
                <a:ea typeface="맑은 고딕" pitchFamily="50" charset="-127"/>
              </a:rPr>
              <a:t>Oláh</a:t>
            </a:r>
            <a:r>
              <a:rPr lang="en-US" altLang="ko-KR" sz="1200" dirty="0">
                <a:latin typeface="맑은 고딕" pitchFamily="50" charset="-127"/>
                <a:ea typeface="맑은 고딕" pitchFamily="50" charset="-127"/>
              </a:rPr>
              <a:t>, "Enhancing wireless video streaming using lightweight approximate </a:t>
            </a:r>
            <a:r>
              <a:rPr lang="en-US" altLang="ko-KR" sz="1200" dirty="0" smtClean="0">
                <a:latin typeface="맑은 고딕" pitchFamily="50" charset="-127"/>
                <a:ea typeface="맑은 고딕" pitchFamily="50" charset="-127"/>
              </a:rPr>
              <a:t>authentication," </a:t>
            </a:r>
            <a:r>
              <a:rPr lang="en-US" altLang="ko-KR" sz="1200" dirty="0">
                <a:latin typeface="맑은 고딕" pitchFamily="50" charset="-127"/>
                <a:ea typeface="맑은 고딕" pitchFamily="50" charset="-127"/>
              </a:rPr>
              <a:t>Multimedia Systems, 14, 3, 167-177, 2008</a:t>
            </a:r>
            <a:r>
              <a:rPr lang="en-US" altLang="ko-KR" sz="1200" dirty="0" smtClean="0">
                <a:latin typeface="맑은 고딕" pitchFamily="50" charset="-127"/>
                <a:ea typeface="맑은 고딕" pitchFamily="50" charset="-127"/>
              </a:rPr>
              <a:t>.</a:t>
            </a:r>
          </a:p>
          <a:p>
            <a:pPr marL="355600" indent="-355600" algn="just">
              <a:lnSpc>
                <a:spcPct val="150000"/>
              </a:lnSpc>
            </a:pPr>
            <a:r>
              <a:rPr lang="en-US" altLang="ko-KR" sz="1200" dirty="0" smtClean="0">
                <a:latin typeface="맑은 고딕" pitchFamily="50" charset="-127"/>
                <a:ea typeface="맑은 고딕" pitchFamily="50" charset="-127"/>
              </a:rPr>
              <a:t>[26]	</a:t>
            </a:r>
            <a:r>
              <a:rPr lang="en-US" altLang="ko-KR" sz="1200" dirty="0">
                <a:latin typeface="맑은 고딕" pitchFamily="50" charset="-127"/>
                <a:ea typeface="맑은 고딕" pitchFamily="50" charset="-127"/>
              </a:rPr>
              <a:t> Apple, MPEG-2 Stream Encryption Format for HTTP Live Streaming, https://developer.apple.com/ </a:t>
            </a:r>
            <a:r>
              <a:rPr lang="en-US" altLang="ko-KR" sz="1200" dirty="0" smtClean="0">
                <a:latin typeface="맑은 고딕" pitchFamily="50" charset="-127"/>
                <a:ea typeface="맑은 고딕" pitchFamily="50" charset="-127"/>
              </a:rPr>
              <a:t>library/prerelease/</a:t>
            </a:r>
            <a:r>
              <a:rPr lang="en-US" altLang="ko-KR" sz="1200" dirty="0" err="1" smtClean="0">
                <a:latin typeface="맑은 고딕" pitchFamily="50" charset="-127"/>
                <a:ea typeface="맑은 고딕" pitchFamily="50" charset="-127"/>
              </a:rPr>
              <a:t>ios</a:t>
            </a:r>
            <a:r>
              <a:rPr lang="en-US" altLang="ko-KR" sz="1200" dirty="0" smtClean="0">
                <a:latin typeface="맑은 고딕" pitchFamily="50" charset="-127"/>
                <a:ea typeface="맑은 고딕" pitchFamily="50" charset="-127"/>
              </a:rPr>
              <a:t>/documentation/</a:t>
            </a:r>
            <a:r>
              <a:rPr lang="en-US" altLang="ko-KR" sz="1200" dirty="0" err="1" smtClean="0">
                <a:latin typeface="맑은 고딕" pitchFamily="50" charset="-127"/>
                <a:ea typeface="맑은 고딕" pitchFamily="50" charset="-127"/>
              </a:rPr>
              <a:t>AudioVideo</a:t>
            </a:r>
            <a:r>
              <a:rPr lang="en-US" altLang="ko-KR" sz="1200" dirty="0" smtClean="0">
                <a:latin typeface="맑은 고딕" pitchFamily="50" charset="-127"/>
                <a:ea typeface="맑은 고딕" pitchFamily="50" charset="-127"/>
              </a:rPr>
              <a:t>/Conceptual/</a:t>
            </a:r>
            <a:r>
              <a:rPr lang="en-US" altLang="ko-KR" sz="1200" dirty="0" err="1" smtClean="0">
                <a:latin typeface="맑은 고딕" pitchFamily="50" charset="-127"/>
                <a:ea typeface="맑은 고딕" pitchFamily="50" charset="-127"/>
              </a:rPr>
              <a:t>HLS_Sample_Encryption</a:t>
            </a:r>
            <a:r>
              <a:rPr lang="en-US" altLang="ko-KR" sz="1200" dirty="0" smtClean="0">
                <a:latin typeface="맑은 고딕" pitchFamily="50" charset="-127"/>
                <a:ea typeface="맑은 고딕" pitchFamily="50" charset="-127"/>
              </a:rPr>
              <a:t>/Encryption/Encryption.html</a:t>
            </a:r>
            <a:endParaRPr lang="en-US" altLang="ko-KR" sz="1200" dirty="0">
              <a:latin typeface="맑은 고딕" pitchFamily="50" charset="-127"/>
              <a:ea typeface="맑은 고딕" pitchFamily="50" charset="-127"/>
            </a:endParaRPr>
          </a:p>
        </p:txBody>
      </p:sp>
      <p:sp>
        <p:nvSpPr>
          <p:cNvPr id="6" name="슬라이드 번호 개체 틀 5"/>
          <p:cNvSpPr>
            <a:spLocks noGrp="1"/>
          </p:cNvSpPr>
          <p:nvPr>
            <p:ph type="sldNum" sz="quarter" idx="12"/>
          </p:nvPr>
        </p:nvSpPr>
        <p:spPr/>
        <p:txBody>
          <a:bodyPr/>
          <a:lstStyle/>
          <a:p>
            <a:fld id="{A86C0025-05D6-4A21-9480-5BC24F161564}" type="slidenum">
              <a:rPr lang="ko-KR" altLang="en-US" smtClean="0"/>
              <a:pPr/>
              <a:t>24</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590056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11560" y="533400"/>
            <a:ext cx="8075240" cy="990600"/>
          </a:xfrm>
        </p:spPr>
        <p:txBody>
          <a:bodyPr>
            <a:noAutofit/>
          </a:bodyPr>
          <a:lstStyle/>
          <a:p>
            <a:r>
              <a:rPr lang="en-US" altLang="ko-KR" sz="2800" b="1" dirty="0" smtClean="0">
                <a:latin typeface="맑은 고딕" pitchFamily="50" charset="-127"/>
                <a:ea typeface="맑은 고딕" pitchFamily="50" charset="-127"/>
              </a:rPr>
              <a:t>REFERENCES (4/5)</a:t>
            </a:r>
            <a:endParaRPr lang="ko-KR" altLang="en-US" cap="small" dirty="0">
              <a:latin typeface="HY견고딕" pitchFamily="18" charset="-127"/>
              <a:ea typeface="HY견고딕" pitchFamily="18" charset="-127"/>
            </a:endParaRPr>
          </a:p>
        </p:txBody>
      </p:sp>
      <p:sp>
        <p:nvSpPr>
          <p:cNvPr id="4" name="TextBox 27"/>
          <p:cNvSpPr txBox="1">
            <a:spLocks noChangeArrowheads="1"/>
          </p:cNvSpPr>
          <p:nvPr/>
        </p:nvSpPr>
        <p:spPr bwMode="auto">
          <a:xfrm>
            <a:off x="611560" y="1484313"/>
            <a:ext cx="838835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355600" indent="-355600" algn="just">
              <a:lnSpc>
                <a:spcPct val="150000"/>
              </a:lnSpc>
            </a:pPr>
            <a:r>
              <a:rPr lang="en-US" altLang="ko-KR" sz="1200" dirty="0" smtClean="0">
                <a:latin typeface="맑은 고딕" pitchFamily="50" charset="-127"/>
                <a:ea typeface="맑은 고딕" pitchFamily="50" charset="-127"/>
              </a:rPr>
              <a:t>[27]	Y</a:t>
            </a:r>
            <a:r>
              <a:rPr lang="en-US" altLang="ko-KR" sz="1200" dirty="0">
                <a:latin typeface="맑은 고딕" pitchFamily="50" charset="-127"/>
                <a:ea typeface="맑은 고딕" pitchFamily="50" charset="-127"/>
              </a:rPr>
              <a:t>. Chung, S. Lee, T. </a:t>
            </a:r>
            <a:r>
              <a:rPr lang="en-US" altLang="ko-KR" sz="1200" dirty="0" err="1">
                <a:latin typeface="맑은 고딕" pitchFamily="50" charset="-127"/>
                <a:ea typeface="맑은 고딕" pitchFamily="50" charset="-127"/>
              </a:rPr>
              <a:t>Jeon</a:t>
            </a:r>
            <a:r>
              <a:rPr lang="en-US" altLang="ko-KR" sz="1200" dirty="0">
                <a:latin typeface="맑은 고딕" pitchFamily="50" charset="-127"/>
                <a:ea typeface="맑은 고딕" pitchFamily="50" charset="-127"/>
              </a:rPr>
              <a:t>, and D. Park, "Fast video encryption using the H. 264 error propagation property for smart mobile </a:t>
            </a:r>
            <a:r>
              <a:rPr lang="en-US" altLang="ko-KR" sz="1200" dirty="0" smtClean="0">
                <a:latin typeface="맑은 고딕" pitchFamily="50" charset="-127"/>
                <a:ea typeface="맑은 고딕" pitchFamily="50" charset="-127"/>
              </a:rPr>
              <a:t>devices," </a:t>
            </a:r>
            <a:r>
              <a:rPr lang="en-US" altLang="ko-KR" sz="1200" dirty="0">
                <a:latin typeface="맑은 고딕" pitchFamily="50" charset="-127"/>
                <a:ea typeface="맑은 고딕" pitchFamily="50" charset="-127"/>
              </a:rPr>
              <a:t>Sensors, 15, 4, 7953-7968, 2015. 	</a:t>
            </a:r>
            <a:endParaRPr lang="en-US" altLang="ko-KR" sz="1200" dirty="0" smtClean="0">
              <a:latin typeface="맑은 고딕" pitchFamily="50" charset="-127"/>
              <a:ea typeface="맑은 고딕" pitchFamily="50" charset="-127"/>
            </a:endParaRPr>
          </a:p>
          <a:p>
            <a:pPr marL="355600" indent="-355600" algn="just">
              <a:lnSpc>
                <a:spcPct val="150000"/>
              </a:lnSpc>
            </a:pPr>
            <a:r>
              <a:rPr lang="en-US" altLang="ko-KR" sz="1200" dirty="0">
                <a:latin typeface="맑은 고딕" pitchFamily="50" charset="-127"/>
                <a:ea typeface="맑은 고딕" pitchFamily="50" charset="-127"/>
              </a:rPr>
              <a:t>[</a:t>
            </a:r>
            <a:r>
              <a:rPr lang="en-US" altLang="ko-KR" sz="1200" dirty="0" smtClean="0">
                <a:latin typeface="맑은 고딕" pitchFamily="50" charset="-127"/>
                <a:ea typeface="맑은 고딕" pitchFamily="50" charset="-127"/>
              </a:rPr>
              <a:t>28]</a:t>
            </a:r>
            <a:r>
              <a:rPr lang="en-US" altLang="ko-KR" sz="1200" dirty="0">
                <a:latin typeface="맑은 고딕" pitchFamily="50" charset="-127"/>
                <a:ea typeface="맑은 고딕" pitchFamily="50" charset="-127"/>
              </a:rPr>
              <a:t>	Z. </a:t>
            </a:r>
            <a:r>
              <a:rPr lang="en-US" altLang="ko-KR" sz="1200" dirty="0" err="1">
                <a:latin typeface="맑은 고딕" pitchFamily="50" charset="-127"/>
                <a:ea typeface="맑은 고딕" pitchFamily="50" charset="-127"/>
              </a:rPr>
              <a:t>Shahid</a:t>
            </a:r>
            <a:r>
              <a:rPr lang="en-US" altLang="ko-KR" sz="1200" dirty="0">
                <a:latin typeface="맑은 고딕" pitchFamily="50" charset="-127"/>
                <a:ea typeface="맑은 고딕" pitchFamily="50" charset="-127"/>
              </a:rPr>
              <a:t> and W. </a:t>
            </a:r>
            <a:r>
              <a:rPr lang="en-US" altLang="ko-KR" sz="1200" dirty="0" err="1">
                <a:latin typeface="맑은 고딕" pitchFamily="50" charset="-127"/>
                <a:ea typeface="맑은 고딕" pitchFamily="50" charset="-127"/>
              </a:rPr>
              <a:t>Puech</a:t>
            </a:r>
            <a:r>
              <a:rPr lang="en-US" altLang="ko-KR" sz="1200" dirty="0">
                <a:latin typeface="맑은 고딕" pitchFamily="50" charset="-127"/>
                <a:ea typeface="맑은 고딕" pitchFamily="50" charset="-127"/>
              </a:rPr>
              <a:t>, "Visual protection of HEVC video by selective encryption of CABAC </a:t>
            </a:r>
            <a:r>
              <a:rPr lang="en-US" altLang="ko-KR" sz="1200" dirty="0" err="1" smtClean="0">
                <a:latin typeface="맑은 고딕" pitchFamily="50" charset="-127"/>
                <a:ea typeface="맑은 고딕" pitchFamily="50" charset="-127"/>
              </a:rPr>
              <a:t>binstrings</a:t>
            </a:r>
            <a:r>
              <a:rPr lang="en-US" altLang="ko-KR" sz="1200" dirty="0" smtClean="0">
                <a:latin typeface="맑은 고딕" pitchFamily="50" charset="-127"/>
                <a:ea typeface="맑은 고딕" pitchFamily="50" charset="-127"/>
              </a:rPr>
              <a:t>," </a:t>
            </a:r>
            <a:r>
              <a:rPr lang="en-US" altLang="ko-KR" sz="1200" dirty="0">
                <a:latin typeface="맑은 고딕" pitchFamily="50" charset="-127"/>
                <a:ea typeface="맑은 고딕" pitchFamily="50" charset="-127"/>
              </a:rPr>
              <a:t>IEEE Transactions on Multimedia, 16, 1, 24-36, 2014.</a:t>
            </a:r>
          </a:p>
          <a:p>
            <a:pPr marL="355600" indent="-355600" algn="just">
              <a:lnSpc>
                <a:spcPct val="150000"/>
              </a:lnSpc>
            </a:pPr>
            <a:r>
              <a:rPr lang="en-US" altLang="ko-KR" sz="1200" dirty="0" smtClean="0">
                <a:latin typeface="맑은 고딕" pitchFamily="50" charset="-127"/>
                <a:ea typeface="맑은 고딕" pitchFamily="50" charset="-127"/>
              </a:rPr>
              <a:t>[29]</a:t>
            </a:r>
            <a:r>
              <a:rPr lang="en-US" altLang="ko-KR" sz="1200" dirty="0">
                <a:latin typeface="맑은 고딕" pitchFamily="50" charset="-127"/>
                <a:ea typeface="맑은 고딕" pitchFamily="50" charset="-127"/>
              </a:rPr>
              <a:t>	S.S. Hong and M.M. Han, "The study of selective encryption of motion vector based on the S-Box for the security improvement in the process of </a:t>
            </a:r>
            <a:r>
              <a:rPr lang="en-US" altLang="ko-KR" sz="1200" dirty="0" smtClean="0">
                <a:latin typeface="맑은 고딕" pitchFamily="50" charset="-127"/>
                <a:ea typeface="맑은 고딕" pitchFamily="50" charset="-127"/>
              </a:rPr>
              <a:t>video," </a:t>
            </a:r>
            <a:r>
              <a:rPr lang="en-US" altLang="ko-KR" sz="1200" dirty="0">
                <a:latin typeface="맑은 고딕" pitchFamily="50" charset="-127"/>
                <a:ea typeface="맑은 고딕" pitchFamily="50" charset="-127"/>
              </a:rPr>
              <a:t>Multimedia tools and applications, 71, 3, 1577-1597, 2014.</a:t>
            </a:r>
          </a:p>
          <a:p>
            <a:pPr marL="355600" indent="-355600" algn="just">
              <a:lnSpc>
                <a:spcPct val="150000"/>
              </a:lnSpc>
            </a:pPr>
            <a:r>
              <a:rPr lang="en-US" altLang="ko-KR" sz="1200" dirty="0" smtClean="0">
                <a:latin typeface="맑은 고딕" pitchFamily="50" charset="-127"/>
                <a:ea typeface="맑은 고딕" pitchFamily="50" charset="-127"/>
              </a:rPr>
              <a:t>[30]</a:t>
            </a:r>
            <a:r>
              <a:rPr lang="en-US" altLang="ko-KR" sz="1200" dirty="0">
                <a:latin typeface="맑은 고딕" pitchFamily="50" charset="-127"/>
                <a:ea typeface="맑은 고딕" pitchFamily="50" charset="-127"/>
              </a:rPr>
              <a:t>	F. Liu and H. Koenig, "Puzzle-an efficient, compression independent video encryption </a:t>
            </a:r>
            <a:r>
              <a:rPr lang="en-US" altLang="ko-KR" sz="1200" dirty="0" smtClean="0">
                <a:latin typeface="맑은 고딕" pitchFamily="50" charset="-127"/>
                <a:ea typeface="맑은 고딕" pitchFamily="50" charset="-127"/>
              </a:rPr>
              <a:t>algorithm," </a:t>
            </a:r>
            <a:r>
              <a:rPr lang="en-US" altLang="ko-KR" sz="1200" dirty="0">
                <a:latin typeface="맑은 고딕" pitchFamily="50" charset="-127"/>
                <a:ea typeface="맑은 고딕" pitchFamily="50" charset="-127"/>
              </a:rPr>
              <a:t>Multimedia Tools and Applications, 73, 2, 715-735, 2014. </a:t>
            </a:r>
          </a:p>
          <a:p>
            <a:pPr marL="355600" indent="-355600" algn="just">
              <a:lnSpc>
                <a:spcPct val="150000"/>
              </a:lnSpc>
            </a:pPr>
            <a:r>
              <a:rPr lang="en-US" altLang="ko-KR" sz="1200" dirty="0" smtClean="0">
                <a:latin typeface="맑은 고딕" pitchFamily="50" charset="-127"/>
                <a:ea typeface="맑은 고딕" pitchFamily="50" charset="-127"/>
              </a:rPr>
              <a:t>[31]</a:t>
            </a:r>
            <a:r>
              <a:rPr lang="en-US" altLang="ko-KR" sz="1200" dirty="0">
                <a:latin typeface="맑은 고딕" pitchFamily="50" charset="-127"/>
                <a:ea typeface="맑은 고딕" pitchFamily="50" charset="-127"/>
              </a:rPr>
              <a:t>	J. Meyer and F. </a:t>
            </a:r>
            <a:r>
              <a:rPr lang="en-US" altLang="ko-KR" sz="1200" dirty="0" err="1">
                <a:latin typeface="맑은 고딕" pitchFamily="50" charset="-127"/>
                <a:ea typeface="맑은 고딕" pitchFamily="50" charset="-127"/>
              </a:rPr>
              <a:t>Gadegast</a:t>
            </a:r>
            <a:r>
              <a:rPr lang="en-US" altLang="ko-KR" sz="1200" dirty="0">
                <a:latin typeface="맑은 고딕" pitchFamily="50" charset="-127"/>
                <a:ea typeface="맑은 고딕" pitchFamily="50" charset="-127"/>
              </a:rPr>
              <a:t>, "Security mechanisms for multimedia data with the example MPEG-1 </a:t>
            </a:r>
            <a:r>
              <a:rPr lang="en-US" altLang="ko-KR" sz="1200" dirty="0" smtClean="0">
                <a:latin typeface="맑은 고딕" pitchFamily="50" charset="-127"/>
                <a:ea typeface="맑은 고딕" pitchFamily="50" charset="-127"/>
              </a:rPr>
              <a:t>video," </a:t>
            </a:r>
            <a:r>
              <a:rPr lang="en-US" altLang="ko-KR" sz="1200" dirty="0">
                <a:latin typeface="맑은 고딕" pitchFamily="50" charset="-127"/>
                <a:ea typeface="맑은 고딕" pitchFamily="50" charset="-127"/>
              </a:rPr>
              <a:t>Project Description of SECMPEG, Technical University of Berlin, Germany, 1995. </a:t>
            </a:r>
          </a:p>
          <a:p>
            <a:pPr marL="355600" indent="-355600" algn="just">
              <a:lnSpc>
                <a:spcPct val="150000"/>
              </a:lnSpc>
            </a:pPr>
            <a:r>
              <a:rPr lang="en-US" altLang="ko-KR" sz="1200" dirty="0" smtClean="0">
                <a:latin typeface="맑은 고딕" pitchFamily="50" charset="-127"/>
                <a:ea typeface="맑은 고딕" pitchFamily="50" charset="-127"/>
              </a:rPr>
              <a:t>[32]</a:t>
            </a:r>
            <a:r>
              <a:rPr lang="en-US" altLang="ko-KR" sz="1200" dirty="0">
                <a:latin typeface="맑은 고딕" pitchFamily="50" charset="-127"/>
                <a:ea typeface="맑은 고딕" pitchFamily="50" charset="-127"/>
              </a:rPr>
              <a:t>	G.A. </a:t>
            </a:r>
            <a:r>
              <a:rPr lang="en-US" altLang="ko-KR" sz="1200" dirty="0" err="1">
                <a:latin typeface="맑은 고딕" pitchFamily="50" charset="-127"/>
                <a:ea typeface="맑은 고딕" pitchFamily="50" charset="-127"/>
              </a:rPr>
              <a:t>Spanos</a:t>
            </a:r>
            <a:r>
              <a:rPr lang="en-US" altLang="ko-KR" sz="1200" dirty="0">
                <a:latin typeface="맑은 고딕" pitchFamily="50" charset="-127"/>
                <a:ea typeface="맑은 고딕" pitchFamily="50" charset="-127"/>
              </a:rPr>
              <a:t> and T.B. Maples, "Performance study of a selective encryption scheme for the security of networked, real-time </a:t>
            </a:r>
            <a:r>
              <a:rPr lang="en-US" altLang="ko-KR" sz="1200" dirty="0" smtClean="0">
                <a:latin typeface="맑은 고딕" pitchFamily="50" charset="-127"/>
                <a:ea typeface="맑은 고딕" pitchFamily="50" charset="-127"/>
              </a:rPr>
              <a:t>video," </a:t>
            </a:r>
            <a:r>
              <a:rPr lang="en-US" altLang="ko-KR" sz="1200" dirty="0">
                <a:latin typeface="맑은 고딕" pitchFamily="50" charset="-127"/>
                <a:ea typeface="맑은 고딕" pitchFamily="50" charset="-127"/>
              </a:rPr>
              <a:t>In Proceedings of the fourth IEEE International Conference on Computer Communications and Networks (ICCCN), 2-10, 1995. </a:t>
            </a:r>
          </a:p>
          <a:p>
            <a:pPr marL="355600" indent="-355600" algn="just">
              <a:lnSpc>
                <a:spcPct val="150000"/>
              </a:lnSpc>
            </a:pPr>
            <a:r>
              <a:rPr lang="en-US" altLang="ko-KR" sz="1200" dirty="0" smtClean="0">
                <a:latin typeface="맑은 고딕" pitchFamily="50" charset="-127"/>
                <a:ea typeface="맑은 고딕" pitchFamily="50" charset="-127"/>
              </a:rPr>
              <a:t>[33]</a:t>
            </a:r>
            <a:r>
              <a:rPr lang="en-US" altLang="ko-KR" sz="1200" dirty="0">
                <a:latin typeface="맑은 고딕" pitchFamily="50" charset="-127"/>
                <a:ea typeface="맑은 고딕" pitchFamily="50" charset="-127"/>
              </a:rPr>
              <a:t>	L. </a:t>
            </a:r>
            <a:r>
              <a:rPr lang="en-US" altLang="ko-KR" sz="1200" dirty="0" err="1">
                <a:latin typeface="맑은 고딕" pitchFamily="50" charset="-127"/>
                <a:ea typeface="맑은 고딕" pitchFamily="50" charset="-127"/>
              </a:rPr>
              <a:t>Qiao</a:t>
            </a:r>
            <a:r>
              <a:rPr lang="en-US" altLang="ko-KR" sz="1200" dirty="0">
                <a:latin typeface="맑은 고딕" pitchFamily="50" charset="-127"/>
                <a:ea typeface="맑은 고딕" pitchFamily="50" charset="-127"/>
              </a:rPr>
              <a:t>, K. </a:t>
            </a:r>
            <a:r>
              <a:rPr lang="en-US" altLang="ko-KR" sz="1200" dirty="0" err="1">
                <a:latin typeface="맑은 고딕" pitchFamily="50" charset="-127"/>
                <a:ea typeface="맑은 고딕" pitchFamily="50" charset="-127"/>
              </a:rPr>
              <a:t>Nahrstedt</a:t>
            </a:r>
            <a:r>
              <a:rPr lang="en-US" altLang="ko-KR" sz="1200" dirty="0">
                <a:latin typeface="맑은 고딕" pitchFamily="50" charset="-127"/>
                <a:ea typeface="맑은 고딕" pitchFamily="50" charset="-127"/>
              </a:rPr>
              <a:t>, and M.C. Tam, "Is MPEG encryption by using random list instead of zigzag order secure</a:t>
            </a:r>
            <a:r>
              <a:rPr lang="en-US" altLang="ko-KR" sz="1200" dirty="0" smtClean="0">
                <a:latin typeface="맑은 고딕" pitchFamily="50" charset="-127"/>
                <a:ea typeface="맑은 고딕" pitchFamily="50" charset="-127"/>
              </a:rPr>
              <a:t>?," </a:t>
            </a:r>
            <a:r>
              <a:rPr lang="en-US" altLang="ko-KR" sz="1200" dirty="0">
                <a:latin typeface="맑은 고딕" pitchFamily="50" charset="-127"/>
                <a:ea typeface="맑은 고딕" pitchFamily="50" charset="-127"/>
              </a:rPr>
              <a:t>In Proceedings of IEEE International Symposium on Consumer Electronics (ISCE), 226-229, 1997</a:t>
            </a:r>
            <a:r>
              <a:rPr lang="en-US" altLang="ko-KR" sz="1200" dirty="0" smtClean="0">
                <a:latin typeface="맑은 고딕" pitchFamily="50" charset="-127"/>
                <a:ea typeface="맑은 고딕" pitchFamily="50" charset="-127"/>
              </a:rPr>
              <a:t>.</a:t>
            </a:r>
          </a:p>
          <a:p>
            <a:pPr marL="355600" indent="-355600" algn="just">
              <a:lnSpc>
                <a:spcPct val="150000"/>
              </a:lnSpc>
            </a:pPr>
            <a:r>
              <a:rPr lang="en-US" altLang="ko-KR" sz="1200" dirty="0">
                <a:latin typeface="맑은 고딕" pitchFamily="50" charset="-127"/>
                <a:ea typeface="맑은 고딕" pitchFamily="50" charset="-127"/>
              </a:rPr>
              <a:t>[34]	J.G. Wen, M. </a:t>
            </a:r>
            <a:r>
              <a:rPr lang="en-US" altLang="ko-KR" sz="1200" dirty="0" err="1">
                <a:latin typeface="맑은 고딕" pitchFamily="50" charset="-127"/>
                <a:ea typeface="맑은 고딕" pitchFamily="50" charset="-127"/>
              </a:rPr>
              <a:t>Severa</a:t>
            </a:r>
            <a:r>
              <a:rPr lang="en-US" altLang="ko-KR" sz="1200" dirty="0">
                <a:latin typeface="맑은 고딕" pitchFamily="50" charset="-127"/>
                <a:ea typeface="맑은 고딕" pitchFamily="50" charset="-127"/>
              </a:rPr>
              <a:t>, W. </a:t>
            </a:r>
            <a:r>
              <a:rPr lang="en-US" altLang="ko-KR" sz="1200" dirty="0" err="1">
                <a:latin typeface="맑은 고딕" pitchFamily="50" charset="-127"/>
                <a:ea typeface="맑은 고딕" pitchFamily="50" charset="-127"/>
              </a:rPr>
              <a:t>Zeng</a:t>
            </a:r>
            <a:r>
              <a:rPr lang="en-US" altLang="ko-KR" sz="1200" dirty="0">
                <a:latin typeface="맑은 고딕" pitchFamily="50" charset="-127"/>
                <a:ea typeface="맑은 고딕" pitchFamily="50" charset="-127"/>
              </a:rPr>
              <a:t>, M.H. Luttrell, and W. Jin, "A format-compliant configurable encryption framework for access control of </a:t>
            </a:r>
            <a:r>
              <a:rPr lang="en-US" altLang="ko-KR" sz="1200" dirty="0" smtClean="0">
                <a:latin typeface="맑은 고딕" pitchFamily="50" charset="-127"/>
                <a:ea typeface="맑은 고딕" pitchFamily="50" charset="-127"/>
              </a:rPr>
              <a:t>video," </a:t>
            </a:r>
            <a:r>
              <a:rPr lang="en-US" altLang="ko-KR" sz="1200" dirty="0">
                <a:latin typeface="맑은 고딕" pitchFamily="50" charset="-127"/>
                <a:ea typeface="맑은 고딕" pitchFamily="50" charset="-127"/>
              </a:rPr>
              <a:t>IEEE Transactions on Circuits and Systems for Video Technology, 12, 6, 545-557, 2002</a:t>
            </a:r>
            <a:r>
              <a:rPr lang="en-US" altLang="ko-KR" sz="1200" dirty="0" smtClean="0">
                <a:latin typeface="맑은 고딕" pitchFamily="50" charset="-127"/>
                <a:ea typeface="맑은 고딕" pitchFamily="50" charset="-127"/>
              </a:rPr>
              <a:t>.</a:t>
            </a:r>
            <a:endParaRPr lang="en-US" altLang="ko-KR" sz="1200" dirty="0">
              <a:latin typeface="맑은 고딕" pitchFamily="50" charset="-127"/>
              <a:ea typeface="맑은 고딕" pitchFamily="50" charset="-127"/>
            </a:endParaRPr>
          </a:p>
        </p:txBody>
      </p:sp>
      <p:sp>
        <p:nvSpPr>
          <p:cNvPr id="6" name="슬라이드 번호 개체 틀 5"/>
          <p:cNvSpPr>
            <a:spLocks noGrp="1"/>
          </p:cNvSpPr>
          <p:nvPr>
            <p:ph type="sldNum" sz="quarter" idx="12"/>
          </p:nvPr>
        </p:nvSpPr>
        <p:spPr/>
        <p:txBody>
          <a:bodyPr/>
          <a:lstStyle/>
          <a:p>
            <a:fld id="{A86C0025-05D6-4A21-9480-5BC24F161564}" type="slidenum">
              <a:rPr lang="ko-KR" altLang="en-US" smtClean="0"/>
              <a:pPr/>
              <a:t>25</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2613582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11560" y="533400"/>
            <a:ext cx="8075240" cy="990600"/>
          </a:xfrm>
        </p:spPr>
        <p:txBody>
          <a:bodyPr>
            <a:noAutofit/>
          </a:bodyPr>
          <a:lstStyle/>
          <a:p>
            <a:r>
              <a:rPr lang="en-US" altLang="ko-KR" sz="2800" b="1" dirty="0" smtClean="0">
                <a:latin typeface="맑은 고딕" pitchFamily="50" charset="-127"/>
                <a:ea typeface="맑은 고딕" pitchFamily="50" charset="-127"/>
              </a:rPr>
              <a:t>REFERENCES (5/5)</a:t>
            </a:r>
            <a:endParaRPr lang="ko-KR" altLang="en-US" cap="small" dirty="0">
              <a:latin typeface="HY견고딕" pitchFamily="18" charset="-127"/>
              <a:ea typeface="HY견고딕" pitchFamily="18" charset="-127"/>
            </a:endParaRPr>
          </a:p>
        </p:txBody>
      </p:sp>
      <p:sp>
        <p:nvSpPr>
          <p:cNvPr id="4" name="TextBox 27"/>
          <p:cNvSpPr txBox="1">
            <a:spLocks noChangeArrowheads="1"/>
          </p:cNvSpPr>
          <p:nvPr/>
        </p:nvSpPr>
        <p:spPr bwMode="auto">
          <a:xfrm>
            <a:off x="611560" y="1484313"/>
            <a:ext cx="83883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355600" indent="-355600" algn="just">
              <a:lnSpc>
                <a:spcPct val="150000"/>
              </a:lnSpc>
            </a:pPr>
            <a:r>
              <a:rPr lang="en-US" altLang="ko-KR" sz="1200" dirty="0" smtClean="0">
                <a:latin typeface="맑은 고딕" pitchFamily="50" charset="-127"/>
                <a:ea typeface="맑은 고딕" pitchFamily="50" charset="-127"/>
              </a:rPr>
              <a:t>[35]	</a:t>
            </a:r>
            <a:r>
              <a:rPr lang="en-US" altLang="ko-KR" sz="1200" dirty="0" err="1" smtClean="0">
                <a:latin typeface="맑은 고딕" pitchFamily="50" charset="-127"/>
                <a:ea typeface="맑은 고딕" pitchFamily="50" charset="-127"/>
              </a:rPr>
              <a:t>VideoLAN</a:t>
            </a:r>
            <a:r>
              <a:rPr lang="en-US" altLang="ko-KR" sz="1200" dirty="0" smtClean="0">
                <a:latin typeface="맑은 고딕" pitchFamily="50" charset="-127"/>
                <a:ea typeface="맑은 고딕" pitchFamily="50" charset="-127"/>
              </a:rPr>
              <a:t> </a:t>
            </a:r>
            <a:r>
              <a:rPr lang="en-US" altLang="ko-KR" sz="1200" dirty="0">
                <a:latin typeface="맑은 고딕" pitchFamily="50" charset="-127"/>
                <a:ea typeface="맑은 고딕" pitchFamily="50" charset="-127"/>
              </a:rPr>
              <a:t>Organization, </a:t>
            </a:r>
            <a:r>
              <a:rPr lang="en-US" altLang="ko-KR" sz="1200" dirty="0" err="1">
                <a:latin typeface="맑은 고딕" pitchFamily="50" charset="-127"/>
                <a:ea typeface="맑은 고딕" pitchFamily="50" charset="-127"/>
              </a:rPr>
              <a:t>VideoLAN</a:t>
            </a:r>
            <a:r>
              <a:rPr lang="en-US" altLang="ko-KR" sz="1200" dirty="0">
                <a:latin typeface="맑은 고딕" pitchFamily="50" charset="-127"/>
                <a:ea typeface="맑은 고딕" pitchFamily="50" charset="-127"/>
              </a:rPr>
              <a:t> Client (VLC), http://www.videolan.org/</a:t>
            </a:r>
            <a:endParaRPr lang="en-US" altLang="ko-KR" sz="1200" dirty="0" smtClean="0">
              <a:latin typeface="맑은 고딕" pitchFamily="50" charset="-127"/>
              <a:ea typeface="맑은 고딕" pitchFamily="50" charset="-127"/>
            </a:endParaRPr>
          </a:p>
          <a:p>
            <a:pPr marL="355600" indent="-355600" algn="just">
              <a:lnSpc>
                <a:spcPct val="150000"/>
              </a:lnSpc>
            </a:pPr>
            <a:r>
              <a:rPr lang="en-US" altLang="ko-KR" sz="1200" dirty="0">
                <a:latin typeface="맑은 고딕" pitchFamily="50" charset="-127"/>
                <a:ea typeface="맑은 고딕" pitchFamily="50" charset="-127"/>
              </a:rPr>
              <a:t>[</a:t>
            </a:r>
            <a:r>
              <a:rPr lang="en-US" altLang="ko-KR" sz="1200" dirty="0" smtClean="0">
                <a:latin typeface="맑은 고딕" pitchFamily="50" charset="-127"/>
                <a:ea typeface="맑은 고딕" pitchFamily="50" charset="-127"/>
              </a:rPr>
              <a:t>36]	</a:t>
            </a:r>
            <a:r>
              <a:rPr lang="en-US" altLang="ko-KR" sz="1200" dirty="0" err="1" smtClean="0">
                <a:latin typeface="맑은 고딕" pitchFamily="50" charset="-127"/>
                <a:ea typeface="맑은 고딕" pitchFamily="50" charset="-127"/>
              </a:rPr>
              <a:t>FFmpeg</a:t>
            </a:r>
            <a:r>
              <a:rPr lang="en-US" altLang="ko-KR" sz="1200" dirty="0" smtClean="0">
                <a:latin typeface="맑은 고딕" pitchFamily="50" charset="-127"/>
                <a:ea typeface="맑은 고딕" pitchFamily="50" charset="-127"/>
              </a:rPr>
              <a:t> </a:t>
            </a:r>
            <a:r>
              <a:rPr lang="en-US" altLang="ko-KR" sz="1200" dirty="0">
                <a:latin typeface="맑은 고딕" pitchFamily="50" charset="-127"/>
                <a:ea typeface="맑은 고딕" pitchFamily="50" charset="-127"/>
              </a:rPr>
              <a:t>Project, </a:t>
            </a:r>
            <a:r>
              <a:rPr lang="en-US" altLang="ko-KR" sz="1200" dirty="0" err="1">
                <a:latin typeface="맑은 고딕" pitchFamily="50" charset="-127"/>
                <a:ea typeface="맑은 고딕" pitchFamily="50" charset="-127"/>
              </a:rPr>
              <a:t>FFmpeg</a:t>
            </a:r>
            <a:r>
              <a:rPr lang="en-US" altLang="ko-KR" sz="1200" dirty="0">
                <a:latin typeface="맑은 고딕" pitchFamily="50" charset="-127"/>
                <a:ea typeface="맑은 고딕" pitchFamily="50" charset="-127"/>
              </a:rPr>
              <a:t>, http://www.ffmpeg.org/.</a:t>
            </a:r>
          </a:p>
          <a:p>
            <a:pPr marL="355600" indent="-355600" algn="just">
              <a:lnSpc>
                <a:spcPct val="150000"/>
              </a:lnSpc>
            </a:pPr>
            <a:r>
              <a:rPr lang="en-US" altLang="ko-KR" sz="1200" dirty="0">
                <a:latin typeface="맑은 고딕" pitchFamily="50" charset="-127"/>
                <a:ea typeface="맑은 고딕" pitchFamily="50" charset="-127"/>
              </a:rPr>
              <a:t>[</a:t>
            </a:r>
            <a:r>
              <a:rPr lang="en-US" altLang="ko-KR" sz="1200" dirty="0" smtClean="0">
                <a:latin typeface="맑은 고딕" pitchFamily="50" charset="-127"/>
                <a:ea typeface="맑은 고딕" pitchFamily="50" charset="-127"/>
              </a:rPr>
              <a:t>37]	MP4repair </a:t>
            </a:r>
            <a:r>
              <a:rPr lang="en-US" altLang="ko-KR" sz="1200" dirty="0">
                <a:latin typeface="맑은 고딕" pitchFamily="50" charset="-127"/>
                <a:ea typeface="맑은 고딕" pitchFamily="50" charset="-127"/>
              </a:rPr>
              <a:t>Organization, MP4repair, http://mp4repair. org /pwt6/preview.html.</a:t>
            </a:r>
          </a:p>
        </p:txBody>
      </p:sp>
      <p:sp>
        <p:nvSpPr>
          <p:cNvPr id="6" name="슬라이드 번호 개체 틀 5"/>
          <p:cNvSpPr>
            <a:spLocks noGrp="1"/>
          </p:cNvSpPr>
          <p:nvPr>
            <p:ph type="sldNum" sz="quarter" idx="12"/>
          </p:nvPr>
        </p:nvSpPr>
        <p:spPr/>
        <p:txBody>
          <a:bodyPr/>
          <a:lstStyle/>
          <a:p>
            <a:fld id="{A86C0025-05D6-4A21-9480-5BC24F161564}" type="slidenum">
              <a:rPr lang="ko-KR" altLang="en-US" smtClean="0"/>
              <a:pPr/>
              <a:t>26</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4011268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smtClean="0"/>
              <a:t>1. </a:t>
            </a:r>
            <a:r>
              <a:rPr lang="en-US" altLang="ko-KR" sz="2400" smtClean="0"/>
              <a:t>Introduction </a:t>
            </a:r>
            <a:endParaRPr lang="ko-KR" altLang="en-US" sz="24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kumimoji="1">
                <a:solidFill>
                  <a:schemeClr val="tx1"/>
                </a:solidFill>
                <a:latin typeface="Arial" charset="0"/>
                <a:ea typeface="굴림" charset="-127"/>
              </a:defRPr>
            </a:lvl1pPr>
            <a:lvl2pPr marL="742950" indent="-285750"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nSpc>
                <a:spcPct val="150000"/>
              </a:lnSpc>
              <a:buFont typeface="Wingdings" pitchFamily="2" charset="2"/>
              <a:buChar char="l"/>
            </a:pPr>
            <a:r>
              <a:rPr lang="en-US" altLang="ko-KR" b="1" dirty="0" smtClean="0">
                <a:latin typeface="맑은 고딕" pitchFamily="50" charset="-127"/>
                <a:ea typeface="맑은 고딕" pitchFamily="50" charset="-127"/>
              </a:rPr>
              <a:t>Two major issues</a:t>
            </a:r>
          </a:p>
          <a:p>
            <a:pPr marL="536575" indent="-180975">
              <a:lnSpc>
                <a:spcPct val="150000"/>
              </a:lnSpc>
            </a:pPr>
            <a:r>
              <a:rPr lang="en-US" altLang="ko-KR" sz="1600" dirty="0" smtClean="0">
                <a:latin typeface="맑은 고딕" pitchFamily="50" charset="-127"/>
                <a:ea typeface="맑은 고딕" pitchFamily="50" charset="-127"/>
              </a:rPr>
              <a:t>-	Two major issues of real-time </a:t>
            </a:r>
            <a:r>
              <a:rPr lang="en-US" altLang="ko-KR" sz="1600" dirty="0">
                <a:latin typeface="맑은 고딕" pitchFamily="50" charset="-127"/>
                <a:ea typeface="맑은 고딕" pitchFamily="50" charset="-127"/>
              </a:rPr>
              <a:t>multimedia </a:t>
            </a:r>
            <a:r>
              <a:rPr lang="en-US" altLang="ko-KR" sz="1600" dirty="0" smtClean="0">
                <a:latin typeface="맑은 고딕" pitchFamily="50" charset="-127"/>
                <a:ea typeface="맑은 고딕" pitchFamily="50" charset="-127"/>
              </a:rPr>
              <a:t>services through Wi-Fi.</a:t>
            </a:r>
          </a:p>
          <a:p>
            <a:pPr marL="536575" indent="-180975">
              <a:lnSpc>
                <a:spcPct val="150000"/>
              </a:lnSpc>
            </a:pPr>
            <a:endParaRPr lang="en-US" altLang="ko-KR" sz="1600" u="sng" dirty="0" smtClean="0">
              <a:solidFill>
                <a:srgbClr val="FF0000"/>
              </a:solidFill>
              <a:latin typeface="맑은 고딕" pitchFamily="50" charset="-127"/>
              <a:ea typeface="맑은 고딕" pitchFamily="50" charset="-127"/>
            </a:endParaRPr>
          </a:p>
          <a:p>
            <a:pPr marL="536575" indent="-180975">
              <a:lnSpc>
                <a:spcPct val="150000"/>
              </a:lnSpc>
            </a:pPr>
            <a:endParaRPr lang="en-US" altLang="ko-KR" sz="600" u="sng" dirty="0" smtClean="0">
              <a:solidFill>
                <a:srgbClr val="FF0000"/>
              </a:solidFill>
              <a:latin typeface="맑은 고딕" pitchFamily="50" charset="-127"/>
              <a:ea typeface="맑은 고딕" pitchFamily="50" charset="-127"/>
            </a:endParaRPr>
          </a:p>
          <a:p>
            <a:pPr marL="903288" indent="-285750">
              <a:lnSpc>
                <a:spcPct val="150000"/>
              </a:lnSpc>
              <a:buFont typeface="Wingdings" pitchFamily="2" charset="2"/>
              <a:buChar char="§"/>
            </a:pPr>
            <a:r>
              <a:rPr lang="en-US" altLang="ko-KR" b="1" dirty="0" smtClean="0">
                <a:latin typeface="맑은 고딕" pitchFamily="50" charset="-127"/>
                <a:ea typeface="맑은 고딕" pitchFamily="50" charset="-127"/>
              </a:rPr>
              <a:t>Video </a:t>
            </a:r>
            <a:r>
              <a:rPr lang="en-US" altLang="ko-KR" b="1" dirty="0">
                <a:latin typeface="맑은 고딕" pitchFamily="50" charset="-127"/>
                <a:ea typeface="맑은 고딕" pitchFamily="50" charset="-127"/>
              </a:rPr>
              <a:t>quality </a:t>
            </a:r>
            <a:r>
              <a:rPr lang="en-US" altLang="ko-KR" b="1" dirty="0" smtClean="0">
                <a:latin typeface="맑은 고딕" pitchFamily="50" charset="-127"/>
                <a:ea typeface="맑은 고딕" pitchFamily="50" charset="-127"/>
              </a:rPr>
              <a:t>degradation</a:t>
            </a:r>
          </a:p>
          <a:p>
            <a:pPr marL="755650" lvl="1" indent="0">
              <a:lnSpc>
                <a:spcPct val="150000"/>
              </a:lnSpc>
            </a:pPr>
            <a:endParaRPr lang="en-US" altLang="ko-KR" sz="500" dirty="0" smtClean="0">
              <a:latin typeface="맑은 고딕" pitchFamily="50" charset="-127"/>
              <a:ea typeface="맑은 고딕" pitchFamily="50" charset="-127"/>
            </a:endParaRPr>
          </a:p>
          <a:p>
            <a:pPr marL="755650" lvl="1" indent="0">
              <a:lnSpc>
                <a:spcPct val="150000"/>
              </a:lnSpc>
            </a:pPr>
            <a:r>
              <a:rPr lang="en-US" altLang="ko-KR" sz="1600" dirty="0" smtClean="0">
                <a:latin typeface="맑은 고딕" pitchFamily="50" charset="-127"/>
                <a:ea typeface="맑은 고딕" pitchFamily="50" charset="-127"/>
              </a:rPr>
              <a:t>  - Available network bandwidth, error-resilient video transmission</a:t>
            </a:r>
          </a:p>
          <a:p>
            <a:pPr marL="641350" indent="-285750">
              <a:lnSpc>
                <a:spcPct val="150000"/>
              </a:lnSpc>
              <a:buFont typeface="Wingdings" pitchFamily="2" charset="2"/>
              <a:buChar char="§"/>
            </a:pPr>
            <a:endParaRPr lang="en-US" altLang="ko-KR" sz="2000" b="1" dirty="0" smtClean="0">
              <a:latin typeface="맑은 고딕" pitchFamily="50" charset="-127"/>
              <a:ea typeface="맑은 고딕" pitchFamily="50" charset="-127"/>
            </a:endParaRPr>
          </a:p>
          <a:p>
            <a:pPr marL="903288" indent="-285750">
              <a:lnSpc>
                <a:spcPct val="150000"/>
              </a:lnSpc>
              <a:buFont typeface="Wingdings" pitchFamily="2" charset="2"/>
              <a:buChar char="§"/>
            </a:pPr>
            <a:r>
              <a:rPr lang="en-US" altLang="ko-KR" b="1" dirty="0" smtClean="0">
                <a:latin typeface="맑은 고딕" pitchFamily="50" charset="-127"/>
                <a:ea typeface="맑은 고딕" pitchFamily="50" charset="-127"/>
              </a:rPr>
              <a:t>Secure video transmission</a:t>
            </a:r>
            <a:endParaRPr lang="en-US" altLang="ko-KR" dirty="0">
              <a:latin typeface="맑은 고딕" pitchFamily="50" charset="-127"/>
              <a:ea typeface="맑은 고딕" pitchFamily="50" charset="-127"/>
            </a:endParaRPr>
          </a:p>
          <a:p>
            <a:pPr marL="1081088" indent="-187325">
              <a:lnSpc>
                <a:spcPct val="150000"/>
              </a:lnSpc>
            </a:pPr>
            <a:endParaRPr lang="en-US" altLang="ko-KR" sz="500" dirty="0" smtClean="0">
              <a:latin typeface="맑은 고딕" pitchFamily="50" charset="-127"/>
              <a:ea typeface="맑은 고딕" pitchFamily="50" charset="-127"/>
            </a:endParaRPr>
          </a:p>
          <a:p>
            <a:pPr marL="1081088" indent="-187325">
              <a:lnSpc>
                <a:spcPct val="150000"/>
              </a:lnSpc>
            </a:pPr>
            <a:r>
              <a:rPr lang="en-US" altLang="ko-KR" sz="1600" dirty="0" smtClean="0">
                <a:latin typeface="맑은 고딕" pitchFamily="50" charset="-127"/>
                <a:ea typeface="맑은 고딕" pitchFamily="50" charset="-127"/>
              </a:rPr>
              <a:t>- Encrypted video transmission</a:t>
            </a:r>
            <a:endParaRPr lang="en-US" altLang="ko-KR" sz="1600" dirty="0">
              <a:latin typeface="맑은 고딕" pitchFamily="50" charset="-127"/>
              <a:ea typeface="맑은 고딕" pitchFamily="50" charset="-127"/>
            </a:endParaRP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3</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1468418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1</a:t>
            </a:r>
            <a:r>
              <a:rPr lang="en-US" altLang="ko-KR" sz="2400" smtClean="0"/>
              <a:t>. </a:t>
            </a:r>
            <a:r>
              <a:rPr lang="en-US" altLang="ko-KR" sz="2400" smtClean="0"/>
              <a:t>Introduction </a:t>
            </a:r>
            <a:endParaRPr lang="ko-KR" altLang="en-US" sz="2400" cap="small" dirty="0">
              <a:latin typeface="HY견고딕" pitchFamily="18" charset="-127"/>
              <a:ea typeface="HY견고딕" pitchFamily="18" charset="-127"/>
            </a:endParaRPr>
          </a:p>
        </p:txBody>
      </p:sp>
      <p:sp>
        <p:nvSpPr>
          <p:cNvPr id="35" name="TextBox 27"/>
          <p:cNvSpPr txBox="1">
            <a:spLocks noChangeArrowheads="1"/>
          </p:cNvSpPr>
          <p:nvPr/>
        </p:nvSpPr>
        <p:spPr bwMode="auto">
          <a:xfrm>
            <a:off x="755650" y="1484313"/>
            <a:ext cx="8388350"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smtClean="0">
                <a:latin typeface="맑은 고딕" pitchFamily="50" charset="-127"/>
                <a:ea typeface="맑은 고딕" pitchFamily="50" charset="-127"/>
              </a:rPr>
              <a:t>Secure </a:t>
            </a:r>
            <a:r>
              <a:rPr lang="en-US" altLang="ko-KR" b="1" dirty="0">
                <a:latin typeface="맑은 고딕" pitchFamily="50" charset="-127"/>
                <a:ea typeface="맑은 고딕" pitchFamily="50" charset="-127"/>
              </a:rPr>
              <a:t>video </a:t>
            </a:r>
            <a:r>
              <a:rPr lang="en-US" altLang="ko-KR" b="1" dirty="0" smtClean="0">
                <a:latin typeface="맑은 고딕" pitchFamily="50" charset="-127"/>
                <a:ea typeface="맑은 고딕" pitchFamily="50" charset="-127"/>
              </a:rPr>
              <a:t>transmission</a:t>
            </a:r>
            <a:endParaRPr lang="en-US" altLang="ko-KR" b="1"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Secure video transmission from various video sensors is critical issue to protect privacy and public safety.</a:t>
            </a:r>
          </a:p>
          <a:p>
            <a:pPr marL="536575" lvl="1" indent="-180975" algn="just">
              <a:lnSpc>
                <a:spcPct val="150000"/>
              </a:lnSpc>
            </a:pPr>
            <a:endParaRPr lang="en-US" altLang="ko-KR" sz="300" dirty="0" smtClean="0">
              <a:latin typeface="맑은 고딕" pitchFamily="50" charset="-127"/>
              <a:ea typeface="맑은 고딕" pitchFamily="50" charset="-127"/>
            </a:endParaRPr>
          </a:p>
          <a:p>
            <a:pPr marL="536575" lvl="1" indent="-180975" algn="just">
              <a:lnSpc>
                <a:spcPct val="150000"/>
              </a:lnSpc>
            </a:pPr>
            <a:endParaRPr lang="en-US" altLang="ko-KR" sz="100" dirty="0">
              <a:latin typeface="맑은 고딕" pitchFamily="50" charset="-127"/>
              <a:ea typeface="맑은 고딕" pitchFamily="50" charset="-127"/>
            </a:endParaRPr>
          </a:p>
          <a:p>
            <a:pPr marL="536575" lvl="1" indent="-180975" algn="just">
              <a:lnSpc>
                <a:spcPct val="150000"/>
              </a:lnSpc>
            </a:pPr>
            <a:endParaRPr lang="en-US" altLang="ko-KR" sz="300" dirty="0" smtClean="0">
              <a:latin typeface="맑은 고딕" pitchFamily="50" charset="-127"/>
              <a:ea typeface="맑은 고딕" pitchFamily="50" charset="-127"/>
            </a:endParaRPr>
          </a:p>
          <a:p>
            <a:pPr marL="536575" lvl="1" indent="-180975" algn="just">
              <a:lnSpc>
                <a:spcPct val="150000"/>
              </a:lnSpc>
            </a:pPr>
            <a:r>
              <a:rPr lang="en-US" altLang="ko-KR" sz="1600" b="1" dirty="0" smtClean="0">
                <a:latin typeface="맑은 고딕" pitchFamily="50" charset="-127"/>
                <a:ea typeface="맑은 고딕" pitchFamily="50" charset="-127"/>
              </a:rPr>
              <a:t>-	Eavesdropping of transmitted video </a:t>
            </a:r>
            <a:r>
              <a:rPr lang="en-US" altLang="ko-KR" sz="1600" b="1" baseline="30000" dirty="0" smtClean="0">
                <a:latin typeface="맑은 고딕" pitchFamily="50" charset="-127"/>
                <a:ea typeface="맑은 고딕" pitchFamily="50" charset="-127"/>
              </a:rPr>
              <a:t>[25]</a:t>
            </a:r>
          </a:p>
          <a:p>
            <a:pPr marL="530225" lvl="1" indent="0" algn="just">
              <a:lnSpc>
                <a:spcPct val="150000"/>
              </a:lnSpc>
            </a:pPr>
            <a:r>
              <a:rPr lang="en-US" altLang="ko-KR" sz="1400" dirty="0" smtClean="0">
                <a:latin typeface="맑은 고딕" pitchFamily="50" charset="-127"/>
                <a:ea typeface="맑은 고딕" pitchFamily="50" charset="-127"/>
              </a:rPr>
              <a:t>Transmitted video can </a:t>
            </a:r>
            <a:r>
              <a:rPr lang="en-US" altLang="ko-KR" sz="1400" dirty="0">
                <a:latin typeface="맑은 고딕" pitchFamily="50" charset="-127"/>
                <a:ea typeface="맑은 고딕" pitchFamily="50" charset="-127"/>
              </a:rPr>
              <a:t>be </a:t>
            </a:r>
            <a:r>
              <a:rPr lang="en-US" altLang="ko-KR" sz="1400" dirty="0">
                <a:solidFill>
                  <a:srgbClr val="C00000"/>
                </a:solidFill>
                <a:latin typeface="맑은 고딕" pitchFamily="50" charset="-127"/>
                <a:ea typeface="맑은 고딕" pitchFamily="50" charset="-127"/>
              </a:rPr>
              <a:t>illegally monitored and acquired </a:t>
            </a:r>
            <a:r>
              <a:rPr lang="en-US" altLang="ko-KR" sz="1400" dirty="0" smtClean="0">
                <a:solidFill>
                  <a:srgbClr val="C00000"/>
                </a:solidFill>
                <a:latin typeface="맑은 고딕" pitchFamily="50" charset="-127"/>
                <a:ea typeface="맑은 고딕" pitchFamily="50" charset="-127"/>
              </a:rPr>
              <a:t>on wireless transmission</a:t>
            </a:r>
            <a:r>
              <a:rPr lang="en-US" altLang="ko-KR" sz="1400" dirty="0" smtClean="0">
                <a:latin typeface="맑은 고딕" pitchFamily="50" charset="-127"/>
                <a:ea typeface="맑은 고딕" pitchFamily="50" charset="-127"/>
              </a:rPr>
              <a:t> </a:t>
            </a:r>
            <a:r>
              <a:rPr lang="en-US" altLang="ko-KR" sz="1400" dirty="0">
                <a:latin typeface="맑은 고딕" pitchFamily="50" charset="-127"/>
                <a:ea typeface="맑은 고딕" pitchFamily="50" charset="-127"/>
              </a:rPr>
              <a:t>through cyber-attacks like </a:t>
            </a:r>
            <a:r>
              <a:rPr lang="en-US" altLang="ko-KR" sz="1400" dirty="0" smtClean="0">
                <a:latin typeface="맑은 고딕" pitchFamily="50" charset="-127"/>
                <a:ea typeface="맑은 고딕" pitchFamily="50" charset="-127"/>
              </a:rPr>
              <a:t>an eavesdropping.</a:t>
            </a:r>
          </a:p>
          <a:p>
            <a:pPr marL="530225" lvl="1" indent="0" algn="just">
              <a:lnSpc>
                <a:spcPct val="150000"/>
              </a:lnSpc>
              <a:buFont typeface="Arial" pitchFamily="34" charset="0"/>
              <a:buChar char="•"/>
            </a:pPr>
            <a:endParaRPr lang="en-US" altLang="ko-KR" sz="500" dirty="0" smtClean="0">
              <a:solidFill>
                <a:srgbClr val="C00000"/>
              </a:solidFill>
              <a:latin typeface="맑은 고딕" pitchFamily="50" charset="-127"/>
              <a:ea typeface="맑은 고딕" pitchFamily="50" charset="-127"/>
            </a:endParaRPr>
          </a:p>
          <a:p>
            <a:pPr marL="530225" lvl="1" indent="0" algn="just">
              <a:lnSpc>
                <a:spcPct val="150000"/>
              </a:lnSpc>
            </a:pPr>
            <a:r>
              <a:rPr lang="en-US" altLang="ko-KR" sz="1400" b="1" dirty="0" smtClean="0">
                <a:latin typeface="맑은 고딕" pitchFamily="50" charset="-127"/>
                <a:ea typeface="맑은 고딕" pitchFamily="50" charset="-127"/>
              </a:rPr>
              <a:t> e.g. </a:t>
            </a:r>
            <a:r>
              <a:rPr lang="en-US" altLang="ko-KR" sz="1400" dirty="0" smtClean="0">
                <a:latin typeface="맑은 고딕" pitchFamily="50" charset="-127"/>
                <a:ea typeface="맑은 고딕" pitchFamily="50" charset="-127"/>
              </a:rPr>
              <a:t>Surveillance video transmitted from Military UAV is eavesdropped in Iraqi </a:t>
            </a:r>
            <a:r>
              <a:rPr lang="en-US" altLang="ko-KR" sz="1400" baseline="30000" dirty="0" smtClean="0">
                <a:latin typeface="맑은 고딕" pitchFamily="50" charset="-127"/>
                <a:ea typeface="맑은 고딕" pitchFamily="50" charset="-127"/>
              </a:rPr>
              <a:t>[22]</a:t>
            </a:r>
            <a:r>
              <a:rPr lang="en-US" altLang="ko-KR" sz="1400" dirty="0" smtClean="0">
                <a:latin typeface="맑은 고딕" pitchFamily="50" charset="-127"/>
                <a:ea typeface="맑은 고딕" pitchFamily="50" charset="-127"/>
              </a:rPr>
              <a:t>.</a:t>
            </a:r>
            <a:endParaRPr lang="en-US" altLang="ko-KR" sz="1400" dirty="0">
              <a:latin typeface="맑은 고딕" pitchFamily="50" charset="-127"/>
              <a:ea typeface="맑은 고딕" pitchFamily="50" charset="-127"/>
            </a:endParaRP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4689608"/>
            <a:ext cx="3024336" cy="190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983" y="4385551"/>
            <a:ext cx="2867025" cy="1600200"/>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직사각형 1"/>
          <p:cNvSpPr/>
          <p:nvPr/>
        </p:nvSpPr>
        <p:spPr>
          <a:xfrm>
            <a:off x="6732240" y="6248345"/>
            <a:ext cx="2532425" cy="276999"/>
          </a:xfrm>
          <a:prstGeom prst="rect">
            <a:avLst/>
          </a:prstGeom>
        </p:spPr>
        <p:txBody>
          <a:bodyPr wrap="none">
            <a:spAutoFit/>
          </a:bodyPr>
          <a:lstStyle/>
          <a:p>
            <a:r>
              <a:rPr lang="en-US" altLang="ko-KR" sz="1200" b="1" dirty="0"/>
              <a:t>*. UAV: Unmanned aerial vehicle</a:t>
            </a:r>
            <a:endParaRPr lang="ko-KR" altLang="en-US" sz="1200" b="1" dirty="0"/>
          </a:p>
        </p:txBody>
      </p:sp>
      <p:sp>
        <p:nvSpPr>
          <p:cNvPr id="4" name="슬라이드 번호 개체 틀 3"/>
          <p:cNvSpPr>
            <a:spLocks noGrp="1"/>
          </p:cNvSpPr>
          <p:nvPr>
            <p:ph type="sldNum" sz="quarter" idx="12"/>
          </p:nvPr>
        </p:nvSpPr>
        <p:spPr/>
        <p:txBody>
          <a:bodyPr/>
          <a:lstStyle/>
          <a:p>
            <a:fld id="{A86C0025-05D6-4A21-9480-5BC24F161564}" type="slidenum">
              <a:rPr lang="ko-KR" altLang="en-US" smtClean="0"/>
              <a:pPr/>
              <a:t>4</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272329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1</a:t>
            </a:r>
            <a:r>
              <a:rPr lang="en-US" altLang="ko-KR" sz="2400" smtClean="0"/>
              <a:t>. </a:t>
            </a:r>
            <a:r>
              <a:rPr lang="en-US" altLang="ko-KR" sz="2400" smtClean="0"/>
              <a:t>Introduction </a:t>
            </a:r>
            <a:endParaRPr lang="ko-KR" altLang="en-US" sz="2400" cap="small" dirty="0">
              <a:latin typeface="HY견고딕" pitchFamily="18" charset="-127"/>
              <a:ea typeface="HY견고딕" pitchFamily="18" charset="-127"/>
            </a:endParaRPr>
          </a:p>
        </p:txBody>
      </p:sp>
      <p:sp>
        <p:nvSpPr>
          <p:cNvPr id="35" name="TextBox 27"/>
          <p:cNvSpPr txBox="1">
            <a:spLocks noChangeArrowheads="1"/>
          </p:cNvSpPr>
          <p:nvPr/>
        </p:nvSpPr>
        <p:spPr bwMode="auto">
          <a:xfrm>
            <a:off x="755650" y="1484313"/>
            <a:ext cx="83883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Secure video </a:t>
            </a:r>
            <a:r>
              <a:rPr lang="en-US" altLang="ko-KR" b="1" dirty="0" smtClean="0">
                <a:latin typeface="맑은 고딕" pitchFamily="50" charset="-127"/>
                <a:ea typeface="맑은 고딕" pitchFamily="50" charset="-127"/>
              </a:rPr>
              <a:t>transmission</a:t>
            </a:r>
            <a:r>
              <a:rPr lang="en-US" altLang="ko-KR" b="1" dirty="0">
                <a:latin typeface="맑은 고딕" pitchFamily="50" charset="-127"/>
                <a:ea typeface="맑은 고딕" pitchFamily="50" charset="-127"/>
              </a:rPr>
              <a:t> (cont.)</a:t>
            </a:r>
          </a:p>
          <a:p>
            <a:pPr marL="536575" lvl="1" indent="-180975" algn="just">
              <a:lnSpc>
                <a:spcPct val="150000"/>
              </a:lnSpc>
            </a:pPr>
            <a:r>
              <a:rPr lang="en-US" altLang="ko-KR" sz="1600" dirty="0" smtClean="0">
                <a:latin typeface="맑은 고딕" pitchFamily="50" charset="-127"/>
                <a:ea typeface="맑은 고딕" pitchFamily="50" charset="-127"/>
              </a:rPr>
              <a:t>-	Possible approaches</a:t>
            </a:r>
            <a:endParaRPr lang="en-US" altLang="ko-KR" sz="1600" dirty="0">
              <a:latin typeface="맑은 고딕" pitchFamily="50" charset="-127"/>
              <a:ea typeface="맑은 고딕" pitchFamily="50" charset="-127"/>
            </a:endParaRPr>
          </a:p>
        </p:txBody>
      </p:sp>
      <p:sp>
        <p:nvSpPr>
          <p:cNvPr id="7" name="직사각형 6"/>
          <p:cNvSpPr/>
          <p:nvPr/>
        </p:nvSpPr>
        <p:spPr>
          <a:xfrm>
            <a:off x="1260000" y="2365200"/>
            <a:ext cx="7740352" cy="3744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algn="just">
              <a:lnSpc>
                <a:spcPct val="150000"/>
              </a:lnSpc>
              <a:buFont typeface="Wingdings" pitchFamily="2" charset="2"/>
              <a:buChar char="§"/>
            </a:pPr>
            <a:r>
              <a:rPr lang="en-US" altLang="ko-KR" sz="1600" b="1" dirty="0" smtClean="0">
                <a:solidFill>
                  <a:schemeClr val="tx1"/>
                </a:solidFill>
                <a:latin typeface="맑은 고딕" pitchFamily="50" charset="-127"/>
                <a:ea typeface="맑은 고딕" pitchFamily="50" charset="-127"/>
              </a:rPr>
              <a:t>Fully-encrypted video transmission.</a:t>
            </a:r>
          </a:p>
          <a:p>
            <a:pPr marL="623888" lvl="1" indent="-174625" algn="just">
              <a:lnSpc>
                <a:spcPct val="150000"/>
              </a:lnSpc>
            </a:pPr>
            <a:r>
              <a:rPr lang="en-US" altLang="ko-KR" sz="1400" dirty="0" smtClean="0">
                <a:solidFill>
                  <a:schemeClr val="tx1"/>
                </a:solidFill>
                <a:latin typeface="맑은 고딕" pitchFamily="50" charset="-127"/>
                <a:ea typeface="맑은 고딕" pitchFamily="50" charset="-127"/>
              </a:rPr>
              <a:t>- 	Encrypt entire recorded video with advanced encryption standard (AES).</a:t>
            </a:r>
          </a:p>
          <a:p>
            <a:pPr marL="623888" lvl="1" indent="-174625" algn="just">
              <a:lnSpc>
                <a:spcPct val="150000"/>
              </a:lnSpc>
            </a:pPr>
            <a:r>
              <a:rPr lang="en-US" altLang="ko-KR" sz="1400" dirty="0" smtClean="0">
                <a:solidFill>
                  <a:schemeClr val="tx1"/>
                </a:solidFill>
                <a:latin typeface="맑은 고딕" pitchFamily="50" charset="-127"/>
                <a:ea typeface="맑은 고딕" pitchFamily="50" charset="-127"/>
              </a:rPr>
              <a:t>-	</a:t>
            </a:r>
            <a:r>
              <a:rPr lang="en-US" altLang="ko-KR" sz="1400" dirty="0" smtClean="0">
                <a:solidFill>
                  <a:srgbClr val="C00000"/>
                </a:solidFill>
                <a:latin typeface="맑은 고딕" pitchFamily="50" charset="-127"/>
                <a:ea typeface="맑은 고딕" pitchFamily="50" charset="-127"/>
              </a:rPr>
              <a:t>Encryption overheads </a:t>
            </a:r>
            <a:r>
              <a:rPr lang="en-US" altLang="ko-KR" sz="1400" dirty="0" smtClean="0">
                <a:solidFill>
                  <a:schemeClr val="tx1"/>
                </a:solidFill>
                <a:latin typeface="맑은 고딕" pitchFamily="50" charset="-127"/>
                <a:ea typeface="맑은 고딕" pitchFamily="50" charset="-127"/>
              </a:rPr>
              <a:t>like battery and computing power consumption are </a:t>
            </a:r>
            <a:r>
              <a:rPr lang="en-US" altLang="ko-KR" sz="1400" dirty="0" smtClean="0">
                <a:solidFill>
                  <a:srgbClr val="C00000"/>
                </a:solidFill>
                <a:latin typeface="맑은 고딕" pitchFamily="50" charset="-127"/>
                <a:ea typeface="맑은 고딕" pitchFamily="50" charset="-127"/>
              </a:rPr>
              <a:t>proportion to recorded video size</a:t>
            </a:r>
            <a:r>
              <a:rPr lang="en-US" altLang="ko-KR" sz="1400" dirty="0" smtClean="0">
                <a:solidFill>
                  <a:schemeClr val="tx1"/>
                </a:solidFill>
                <a:latin typeface="맑은 고딕" pitchFamily="50" charset="-127"/>
                <a:ea typeface="맑은 고딕" pitchFamily="50" charset="-127"/>
              </a:rPr>
              <a:t>.</a:t>
            </a:r>
            <a:endParaRPr lang="en-US" altLang="ko-KR" sz="1400" dirty="0">
              <a:solidFill>
                <a:schemeClr val="tx1"/>
              </a:solidFill>
              <a:latin typeface="맑은 고딕" pitchFamily="50" charset="-127"/>
              <a:ea typeface="맑은 고딕" pitchFamily="50" charset="-127"/>
            </a:endParaRPr>
          </a:p>
          <a:p>
            <a:pPr marL="623888" lvl="1" indent="-166688">
              <a:lnSpc>
                <a:spcPct val="150000"/>
              </a:lnSpc>
            </a:pPr>
            <a:endParaRPr lang="en-US" altLang="ko-KR" sz="1600" baseline="30000" dirty="0">
              <a:solidFill>
                <a:schemeClr val="tx1"/>
              </a:solidFill>
              <a:latin typeface="맑은 고딕" pitchFamily="50" charset="-127"/>
              <a:ea typeface="맑은 고딕" pitchFamily="50" charset="-127"/>
            </a:endParaRPr>
          </a:p>
          <a:p>
            <a:pPr marL="355600" indent="-355600">
              <a:lnSpc>
                <a:spcPct val="150000"/>
              </a:lnSpc>
              <a:buFont typeface="Wingdings" pitchFamily="2" charset="2"/>
              <a:buChar char="§"/>
            </a:pPr>
            <a:r>
              <a:rPr lang="en-US" altLang="ko-KR" sz="1600" b="1" dirty="0" smtClean="0">
                <a:solidFill>
                  <a:schemeClr val="tx1"/>
                </a:solidFill>
                <a:latin typeface="맑은 고딕" pitchFamily="50" charset="-127"/>
                <a:ea typeface="맑은 고딕" pitchFamily="50" charset="-127"/>
              </a:rPr>
              <a:t>Selectively encrypted video transmission.</a:t>
            </a:r>
            <a:endParaRPr lang="en-US" altLang="ko-KR" sz="1600" b="1" dirty="0">
              <a:solidFill>
                <a:schemeClr val="tx1"/>
              </a:solidFill>
              <a:latin typeface="맑은 고딕" pitchFamily="50" charset="-127"/>
              <a:ea typeface="맑은 고딕" pitchFamily="50" charset="-127"/>
            </a:endParaRPr>
          </a:p>
          <a:p>
            <a:pPr marL="622300" lvl="1" indent="-165100">
              <a:lnSpc>
                <a:spcPct val="150000"/>
              </a:lnSpc>
              <a:buFontTx/>
              <a:buChar char="-"/>
            </a:pPr>
            <a:r>
              <a:rPr lang="en-US" altLang="ko-KR" sz="1400" dirty="0" smtClean="0">
                <a:solidFill>
                  <a:srgbClr val="0070C0"/>
                </a:solidFill>
                <a:latin typeface="맑은 고딕" pitchFamily="50" charset="-127"/>
                <a:ea typeface="맑은 고딕" pitchFamily="50" charset="-127"/>
              </a:rPr>
              <a:t>Selectively encrypt </a:t>
            </a:r>
            <a:r>
              <a:rPr lang="en-US" altLang="ko-KR" sz="1400" dirty="0" smtClean="0">
                <a:solidFill>
                  <a:schemeClr val="tx1"/>
                </a:solidFill>
                <a:latin typeface="맑은 고딕" pitchFamily="50" charset="-127"/>
                <a:ea typeface="맑은 고딕" pitchFamily="50" charset="-127"/>
              </a:rPr>
              <a:t>the critical video data to reduce encryption overheads.</a:t>
            </a:r>
            <a:endParaRPr lang="en-US" altLang="ko-KR" sz="1400" dirty="0">
              <a:solidFill>
                <a:schemeClr val="tx1"/>
              </a:solidFill>
              <a:latin typeface="맑은 고딕" pitchFamily="50" charset="-127"/>
              <a:ea typeface="맑은 고딕" pitchFamily="50" charset="-127"/>
            </a:endParaRPr>
          </a:p>
          <a:p>
            <a:pPr marL="622300" lvl="1" indent="-165100">
              <a:lnSpc>
                <a:spcPct val="150000"/>
              </a:lnSpc>
              <a:buFontTx/>
              <a:buChar char="-"/>
            </a:pPr>
            <a:r>
              <a:rPr lang="en-US" altLang="ko-KR" sz="1400" dirty="0" smtClean="0">
                <a:solidFill>
                  <a:schemeClr val="tx1"/>
                </a:solidFill>
                <a:latin typeface="맑은 고딕" pitchFamily="50" charset="-127"/>
                <a:ea typeface="맑은 고딕" pitchFamily="50" charset="-127"/>
              </a:rPr>
              <a:t>Representative methods </a:t>
            </a:r>
            <a:r>
              <a:rPr lang="en-US" altLang="ko-KR" sz="1400" baseline="30000" dirty="0" smtClean="0">
                <a:solidFill>
                  <a:schemeClr val="tx1"/>
                </a:solidFill>
                <a:latin typeface="맑은 고딕" pitchFamily="50" charset="-127"/>
                <a:ea typeface="맑은 고딕" pitchFamily="50" charset="-127"/>
              </a:rPr>
              <a:t>[23][24]</a:t>
            </a:r>
            <a:r>
              <a:rPr lang="en-US" altLang="ko-KR" sz="1400" dirty="0" smtClean="0">
                <a:solidFill>
                  <a:schemeClr val="tx1"/>
                </a:solidFill>
                <a:latin typeface="맑은 고딕" pitchFamily="50" charset="-127"/>
                <a:ea typeface="맑은 고딕" pitchFamily="50" charset="-127"/>
              </a:rPr>
              <a:t>.</a:t>
            </a:r>
            <a:endParaRPr lang="en-US" altLang="ko-KR" sz="1400" dirty="0">
              <a:solidFill>
                <a:schemeClr val="tx1"/>
              </a:solidFill>
              <a:latin typeface="맑은 고딕" pitchFamily="50" charset="-127"/>
              <a:ea typeface="맑은 고딕" pitchFamily="50" charset="-127"/>
            </a:endParaRPr>
          </a:p>
          <a:p>
            <a:pPr marL="647700" lvl="1">
              <a:lnSpc>
                <a:spcPct val="150000"/>
              </a:lnSpc>
            </a:pPr>
            <a:endParaRPr lang="en-US" altLang="ko-KR" sz="100" dirty="0">
              <a:solidFill>
                <a:schemeClr val="tx1"/>
              </a:solidFill>
              <a:latin typeface="맑은 고딕" pitchFamily="50" charset="-127"/>
              <a:ea typeface="맑은 고딕" pitchFamily="50" charset="-127"/>
            </a:endParaRPr>
          </a:p>
          <a:p>
            <a:pPr marL="990600" lvl="1" indent="-342900">
              <a:lnSpc>
                <a:spcPct val="150000"/>
              </a:lnSpc>
              <a:buFont typeface="Wingdings" pitchFamily="2" charset="2"/>
              <a:buChar char="§"/>
            </a:pPr>
            <a:r>
              <a:rPr lang="en-US" altLang="ko-KR" sz="1400" dirty="0" smtClean="0">
                <a:solidFill>
                  <a:schemeClr val="tx1"/>
                </a:solidFill>
                <a:latin typeface="맑은 고딕" pitchFamily="50" charset="-127"/>
                <a:ea typeface="맑은 고딕" pitchFamily="50" charset="-127"/>
              </a:rPr>
              <a:t>Joint compression and encryption schemes.</a:t>
            </a:r>
            <a:endParaRPr lang="en-US" altLang="ko-KR" sz="1400" dirty="0">
              <a:solidFill>
                <a:schemeClr val="tx1"/>
              </a:solidFill>
              <a:latin typeface="맑은 고딕" pitchFamily="50" charset="-127"/>
              <a:ea typeface="맑은 고딕" pitchFamily="50" charset="-127"/>
            </a:endParaRPr>
          </a:p>
          <a:p>
            <a:pPr marL="1104900" lvl="2">
              <a:lnSpc>
                <a:spcPct val="150000"/>
              </a:lnSpc>
            </a:pPr>
            <a:endParaRPr lang="en-US" altLang="ko-KR" sz="100" dirty="0">
              <a:solidFill>
                <a:schemeClr val="tx1"/>
              </a:solidFill>
              <a:latin typeface="맑은 고딕" pitchFamily="50" charset="-127"/>
              <a:ea typeface="맑은 고딕" pitchFamily="50" charset="-127"/>
            </a:endParaRPr>
          </a:p>
          <a:p>
            <a:pPr marL="990600" lvl="1" indent="-342900">
              <a:lnSpc>
                <a:spcPct val="150000"/>
              </a:lnSpc>
              <a:buFont typeface="Wingdings" pitchFamily="2" charset="2"/>
              <a:buChar char="§"/>
            </a:pPr>
            <a:r>
              <a:rPr lang="en-US" altLang="ko-KR" sz="1400" dirty="0" smtClean="0">
                <a:solidFill>
                  <a:schemeClr val="tx1"/>
                </a:solidFill>
                <a:latin typeface="맑은 고딕" pitchFamily="50" charset="-127"/>
                <a:ea typeface="맑은 고딕" pitchFamily="50" charset="-127"/>
              </a:rPr>
              <a:t>Compression </a:t>
            </a:r>
            <a:r>
              <a:rPr lang="en-US" altLang="ko-KR" sz="1400" dirty="0">
                <a:solidFill>
                  <a:schemeClr val="tx1"/>
                </a:solidFill>
                <a:latin typeface="맑은 고딕" pitchFamily="50" charset="-127"/>
                <a:ea typeface="맑은 고딕" pitchFamily="50" charset="-127"/>
              </a:rPr>
              <a:t>independent encryption schemes</a:t>
            </a:r>
            <a:r>
              <a:rPr lang="en-US" altLang="ko-KR" sz="1400" dirty="0" smtClean="0">
                <a:solidFill>
                  <a:schemeClr val="tx1"/>
                </a:solidFill>
                <a:latin typeface="맑은 고딕" pitchFamily="50" charset="-127"/>
                <a:ea typeface="맑은 고딕" pitchFamily="50" charset="-127"/>
              </a:rPr>
              <a:t>.</a:t>
            </a:r>
            <a:endParaRPr lang="en-US" altLang="ko-KR" sz="1600" baseline="30000" dirty="0">
              <a:solidFill>
                <a:schemeClr val="tx1"/>
              </a:solidFill>
              <a:latin typeface="맑은 고딕" pitchFamily="50" charset="-127"/>
              <a:ea typeface="맑은 고딕" pitchFamily="50" charset="-127"/>
            </a:endParaRP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5</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916033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1</a:t>
            </a:r>
            <a:r>
              <a:rPr lang="en-US" altLang="ko-KR" sz="2400" smtClean="0"/>
              <a:t>. </a:t>
            </a:r>
            <a:r>
              <a:rPr lang="en-US" altLang="ko-KR" sz="2400" smtClean="0"/>
              <a:t>Introduction </a:t>
            </a:r>
            <a:endParaRPr lang="ko-KR" altLang="en-US" sz="2400" cap="small" dirty="0">
              <a:latin typeface="HY견고딕" pitchFamily="18" charset="-127"/>
              <a:ea typeface="HY견고딕" pitchFamily="18" charset="-127"/>
            </a:endParaRPr>
          </a:p>
        </p:txBody>
      </p:sp>
      <p:sp>
        <p:nvSpPr>
          <p:cNvPr id="7" name="TextBox 27"/>
          <p:cNvSpPr txBox="1">
            <a:spLocks noChangeArrowheads="1"/>
          </p:cNvSpPr>
          <p:nvPr/>
        </p:nvSpPr>
        <p:spPr bwMode="auto">
          <a:xfrm>
            <a:off x="755650" y="1484313"/>
            <a:ext cx="83883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smtClean="0">
                <a:latin typeface="맑은 고딕" pitchFamily="50" charset="-127"/>
                <a:ea typeface="맑은 고딕" pitchFamily="50" charset="-127"/>
              </a:rPr>
              <a:t>Problem </a:t>
            </a:r>
            <a:r>
              <a:rPr lang="en-US" altLang="ko-KR" b="1" dirty="0">
                <a:latin typeface="맑은 고딕" pitchFamily="50" charset="-127"/>
                <a:ea typeface="맑은 고딕" pitchFamily="50" charset="-127"/>
              </a:rPr>
              <a:t>statement (cont.)</a:t>
            </a:r>
          </a:p>
          <a:p>
            <a:pPr marL="536575" lvl="1" indent="-180975" algn="just">
              <a:lnSpc>
                <a:spcPct val="150000"/>
              </a:lnSpc>
            </a:pPr>
            <a:r>
              <a:rPr lang="en-US" altLang="ko-KR" sz="1600" dirty="0" smtClean="0">
                <a:latin typeface="맑은 고딕" pitchFamily="50" charset="-127"/>
                <a:ea typeface="맑은 고딕" pitchFamily="50" charset="-127"/>
              </a:rPr>
              <a:t>- Limitations </a:t>
            </a:r>
            <a:r>
              <a:rPr lang="en-US" altLang="ko-KR" sz="1600" dirty="0">
                <a:latin typeface="맑은 고딕" pitchFamily="50" charset="-127"/>
                <a:ea typeface="맑은 고딕" pitchFamily="50" charset="-127"/>
              </a:rPr>
              <a:t>of conventional </a:t>
            </a:r>
            <a:r>
              <a:rPr lang="en-US" altLang="ko-KR" sz="1600" b="1" dirty="0" smtClean="0">
                <a:solidFill>
                  <a:srgbClr val="C00000"/>
                </a:solidFill>
                <a:latin typeface="맑은 고딕" pitchFamily="50" charset="-127"/>
                <a:ea typeface="맑은 고딕" pitchFamily="50" charset="-127"/>
              </a:rPr>
              <a:t>selectively encrypted </a:t>
            </a:r>
            <a:r>
              <a:rPr lang="en-US" altLang="ko-KR" sz="1600" dirty="0" smtClean="0">
                <a:latin typeface="맑은 고딕" pitchFamily="50" charset="-127"/>
                <a:ea typeface="맑은 고딕" pitchFamily="50" charset="-127"/>
              </a:rPr>
              <a:t>video transmission schemes.</a:t>
            </a:r>
            <a:endParaRPr lang="en-US" altLang="ko-KR" sz="1600" dirty="0">
              <a:latin typeface="맑은 고딕" pitchFamily="50" charset="-127"/>
              <a:ea typeface="맑은 고딕" pitchFamily="50" charset="-127"/>
            </a:endParaRPr>
          </a:p>
        </p:txBody>
      </p:sp>
      <p:sp>
        <p:nvSpPr>
          <p:cNvPr id="10" name="직사각형 9"/>
          <p:cNvSpPr/>
          <p:nvPr/>
        </p:nvSpPr>
        <p:spPr>
          <a:xfrm>
            <a:off x="1260648" y="2365200"/>
            <a:ext cx="7866878" cy="3159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algn="just">
              <a:lnSpc>
                <a:spcPct val="150000"/>
              </a:lnSpc>
              <a:buClr>
                <a:schemeClr val="tx1"/>
              </a:buClr>
              <a:buFont typeface="Wingdings" pitchFamily="2" charset="2"/>
              <a:buChar char="§"/>
            </a:pPr>
            <a:r>
              <a:rPr lang="en-US" altLang="ko-KR" sz="1600" b="1" dirty="0" smtClean="0">
                <a:solidFill>
                  <a:schemeClr val="tx1"/>
                </a:solidFill>
                <a:latin typeface="맑은 고딕" pitchFamily="50" charset="-127"/>
                <a:ea typeface="맑은 고딕" pitchFamily="50" charset="-127"/>
              </a:rPr>
              <a:t>Low transmission security.</a:t>
            </a:r>
            <a:endParaRPr lang="en-US" altLang="ko-KR" sz="1600" b="1" dirty="0">
              <a:solidFill>
                <a:schemeClr val="tx1"/>
              </a:solidFill>
              <a:latin typeface="맑은 고딕" pitchFamily="50" charset="-127"/>
              <a:ea typeface="맑은 고딕" pitchFamily="50" charset="-127"/>
            </a:endParaRPr>
          </a:p>
          <a:p>
            <a:pPr marL="622300" lvl="1" indent="-165100">
              <a:lnSpc>
                <a:spcPct val="150000"/>
              </a:lnSpc>
              <a:buClr>
                <a:schemeClr val="tx1"/>
              </a:buClr>
              <a:buFontTx/>
              <a:buChar char="-"/>
            </a:pPr>
            <a:r>
              <a:rPr lang="en-US" altLang="ko-KR" sz="1400" dirty="0" smtClean="0">
                <a:solidFill>
                  <a:schemeClr val="tx1"/>
                </a:solidFill>
                <a:latin typeface="맑은 고딕" pitchFamily="50" charset="-127"/>
                <a:ea typeface="맑은 고딕" pitchFamily="50" charset="-127"/>
              </a:rPr>
              <a:t>The </a:t>
            </a:r>
            <a:r>
              <a:rPr lang="en-US" altLang="ko-KR" sz="1400" dirty="0">
                <a:solidFill>
                  <a:schemeClr val="tx1"/>
                </a:solidFill>
                <a:latin typeface="맑은 고딕" pitchFamily="50" charset="-127"/>
                <a:ea typeface="맑은 고딕" pitchFamily="50" charset="-127"/>
              </a:rPr>
              <a:t>transmission security of the selective encryption schemes is </a:t>
            </a:r>
            <a:r>
              <a:rPr lang="en-US" altLang="ko-KR" sz="1400" dirty="0">
                <a:solidFill>
                  <a:srgbClr val="C00000"/>
                </a:solidFill>
                <a:latin typeface="맑은 고딕" pitchFamily="50" charset="-127"/>
                <a:ea typeface="맑은 고딕" pitchFamily="50" charset="-127"/>
              </a:rPr>
              <a:t>lower than </a:t>
            </a:r>
            <a:r>
              <a:rPr lang="en-US" altLang="ko-KR" sz="1400" dirty="0">
                <a:solidFill>
                  <a:schemeClr val="tx1"/>
                </a:solidFill>
                <a:latin typeface="맑은 고딕" pitchFamily="50" charset="-127"/>
                <a:ea typeface="맑은 고딕" pitchFamily="50" charset="-127"/>
              </a:rPr>
              <a:t>that of the </a:t>
            </a:r>
            <a:r>
              <a:rPr lang="en-US" altLang="ko-KR" sz="1400" dirty="0">
                <a:solidFill>
                  <a:srgbClr val="C00000"/>
                </a:solidFill>
                <a:latin typeface="맑은 고딕" pitchFamily="50" charset="-127"/>
                <a:ea typeface="맑은 고딕" pitchFamily="50" charset="-127"/>
              </a:rPr>
              <a:t>fully-encrypted transmission </a:t>
            </a:r>
            <a:r>
              <a:rPr lang="en-US" altLang="ko-KR" sz="1400" dirty="0" smtClean="0">
                <a:solidFill>
                  <a:srgbClr val="C00000"/>
                </a:solidFill>
                <a:latin typeface="맑은 고딕" pitchFamily="50" charset="-127"/>
                <a:ea typeface="맑은 고딕" pitchFamily="50" charset="-127"/>
              </a:rPr>
              <a:t>scheme </a:t>
            </a:r>
            <a:r>
              <a:rPr lang="en-US" altLang="ko-KR" sz="1400" baseline="30000" dirty="0" smtClean="0">
                <a:solidFill>
                  <a:schemeClr val="tx1"/>
                </a:solidFill>
                <a:latin typeface="맑은 고딕" pitchFamily="50" charset="-127"/>
                <a:ea typeface="맑은 고딕" pitchFamily="50" charset="-127"/>
              </a:rPr>
              <a:t>[23]</a:t>
            </a:r>
            <a:r>
              <a:rPr lang="en-US" altLang="ko-KR" sz="1400" dirty="0" smtClean="0">
                <a:solidFill>
                  <a:schemeClr val="tx1"/>
                </a:solidFill>
                <a:latin typeface="맑은 고딕" pitchFamily="50" charset="-127"/>
                <a:ea typeface="맑은 고딕" pitchFamily="50" charset="-127"/>
              </a:rPr>
              <a:t>.</a:t>
            </a:r>
          </a:p>
          <a:p>
            <a:pPr marL="622300" lvl="1" indent="-165100">
              <a:lnSpc>
                <a:spcPct val="150000"/>
              </a:lnSpc>
              <a:buClr>
                <a:schemeClr val="tx1"/>
              </a:buClr>
              <a:buFontTx/>
              <a:buChar char="-"/>
            </a:pPr>
            <a:endParaRPr lang="en-US" altLang="ko-KR" sz="500" dirty="0">
              <a:solidFill>
                <a:schemeClr val="tx1"/>
              </a:solidFill>
              <a:latin typeface="맑은 고딕" pitchFamily="50" charset="-127"/>
              <a:ea typeface="맑은 고딕" pitchFamily="50" charset="-127"/>
            </a:endParaRPr>
          </a:p>
          <a:p>
            <a:pPr marL="622300" lvl="1" indent="-165100">
              <a:lnSpc>
                <a:spcPct val="150000"/>
              </a:lnSpc>
              <a:buClr>
                <a:schemeClr val="tx1"/>
              </a:buClr>
              <a:buFontTx/>
              <a:buChar char="-"/>
            </a:pPr>
            <a:r>
              <a:rPr lang="en-US" altLang="ko-KR" sz="1400" dirty="0" smtClean="0">
                <a:solidFill>
                  <a:schemeClr val="tx1"/>
                </a:solidFill>
                <a:latin typeface="맑은 고딕" pitchFamily="50" charset="-127"/>
                <a:ea typeface="맑은 고딕" pitchFamily="50" charset="-127"/>
              </a:rPr>
              <a:t>A portion of the critical video data remains </a:t>
            </a:r>
            <a:r>
              <a:rPr lang="en-US" altLang="ko-KR" sz="1400" dirty="0" smtClean="0">
                <a:solidFill>
                  <a:srgbClr val="C00000"/>
                </a:solidFill>
                <a:latin typeface="맑은 고딕" pitchFamily="50" charset="-127"/>
                <a:ea typeface="맑은 고딕" pitchFamily="50" charset="-127"/>
              </a:rPr>
              <a:t>unencrypted</a:t>
            </a:r>
            <a:r>
              <a:rPr lang="en-US" altLang="ko-KR" sz="1400" dirty="0" smtClean="0">
                <a:solidFill>
                  <a:schemeClr val="tx1"/>
                </a:solidFill>
                <a:latin typeface="맑은 고딕" pitchFamily="50" charset="-127"/>
                <a:ea typeface="맑은 고딕" pitchFamily="50" charset="-127"/>
              </a:rPr>
              <a:t>.</a:t>
            </a:r>
          </a:p>
          <a:p>
            <a:pPr marL="1079500" lvl="2" indent="-355600" algn="just">
              <a:lnSpc>
                <a:spcPct val="150000"/>
              </a:lnSpc>
              <a:buClr>
                <a:schemeClr val="tx1"/>
              </a:buClr>
            </a:pPr>
            <a:r>
              <a:rPr lang="en-US" altLang="ko-KR" sz="1400" b="1" dirty="0" smtClean="0">
                <a:solidFill>
                  <a:schemeClr val="tx1"/>
                </a:solidFill>
                <a:latin typeface="맑은 고딕" pitchFamily="50" charset="-127"/>
                <a:ea typeface="맑은 고딕" pitchFamily="50" charset="-127"/>
              </a:rPr>
              <a:t>e.g</a:t>
            </a:r>
            <a:r>
              <a:rPr lang="en-US" altLang="ko-KR" sz="1400" b="1" dirty="0">
                <a:solidFill>
                  <a:schemeClr val="tx1"/>
                </a:solidFill>
                <a:latin typeface="맑은 고딕" pitchFamily="50" charset="-127"/>
                <a:ea typeface="맑은 고딕" pitchFamily="50" charset="-127"/>
              </a:rPr>
              <a:t>. </a:t>
            </a:r>
            <a:r>
              <a:rPr lang="en-US" altLang="ko-KR" sz="1400" dirty="0">
                <a:solidFill>
                  <a:schemeClr val="tx1"/>
                </a:solidFill>
                <a:latin typeface="맑은 고딕" pitchFamily="50" charset="-127"/>
                <a:ea typeface="맑은 고딕" pitchFamily="50" charset="-127"/>
              </a:rPr>
              <a:t>Apple’s HTTP Live Streaming </a:t>
            </a:r>
            <a:r>
              <a:rPr lang="en-US" altLang="ko-KR" sz="1400" dirty="0" smtClean="0">
                <a:solidFill>
                  <a:schemeClr val="tx1"/>
                </a:solidFill>
                <a:latin typeface="맑은 고딕" pitchFamily="50" charset="-127"/>
                <a:ea typeface="맑은 고딕" pitchFamily="50" charset="-127"/>
              </a:rPr>
              <a:t>(HLS) does </a:t>
            </a:r>
            <a:r>
              <a:rPr lang="en-US" altLang="ko-KR" sz="1400" dirty="0">
                <a:solidFill>
                  <a:schemeClr val="tx1"/>
                </a:solidFill>
                <a:latin typeface="맑은 고딕" pitchFamily="50" charset="-127"/>
                <a:ea typeface="맑은 고딕" pitchFamily="50" charset="-127"/>
              </a:rPr>
              <a:t>not encrypt the </a:t>
            </a:r>
            <a:r>
              <a:rPr lang="en-US" altLang="ko-KR" sz="1400" dirty="0" smtClean="0">
                <a:solidFill>
                  <a:schemeClr val="tx1"/>
                </a:solidFill>
                <a:latin typeface="맑은 고딕" pitchFamily="50" charset="-127"/>
                <a:ea typeface="맑은 고딕" pitchFamily="50" charset="-127"/>
              </a:rPr>
              <a:t>H.264/AVC </a:t>
            </a:r>
            <a:r>
              <a:rPr lang="en-US" altLang="ko-KR" sz="1400" i="1" dirty="0">
                <a:solidFill>
                  <a:schemeClr val="tx1"/>
                </a:solidFill>
                <a:latin typeface="맑은 고딕" pitchFamily="50" charset="-127"/>
                <a:ea typeface="맑은 고딕" pitchFamily="50" charset="-127"/>
              </a:rPr>
              <a:t>network abstraction layer (</a:t>
            </a:r>
            <a:r>
              <a:rPr lang="en-US" altLang="ko-KR" sz="1400" i="1" dirty="0" smtClean="0">
                <a:solidFill>
                  <a:schemeClr val="tx1"/>
                </a:solidFill>
                <a:latin typeface="맑은 고딕" pitchFamily="50" charset="-127"/>
                <a:ea typeface="맑은 고딕" pitchFamily="50" charset="-127"/>
              </a:rPr>
              <a:t>NAL) </a:t>
            </a:r>
            <a:r>
              <a:rPr lang="en-US" altLang="ko-KR" sz="1400" i="1" dirty="0">
                <a:solidFill>
                  <a:schemeClr val="tx1"/>
                </a:solidFill>
                <a:latin typeface="맑은 고딕" pitchFamily="50" charset="-127"/>
                <a:ea typeface="맑은 고딕" pitchFamily="50" charset="-127"/>
              </a:rPr>
              <a:t>header</a:t>
            </a:r>
            <a:r>
              <a:rPr lang="en-US" altLang="ko-KR" sz="1400" dirty="0">
                <a:solidFill>
                  <a:schemeClr val="tx1"/>
                </a:solidFill>
                <a:latin typeface="맑은 고딕" pitchFamily="50" charset="-127"/>
                <a:ea typeface="맑은 고딕" pitchFamily="50" charset="-127"/>
              </a:rPr>
              <a:t> </a:t>
            </a:r>
            <a:r>
              <a:rPr lang="en-US" altLang="ko-KR" sz="1400" dirty="0" smtClean="0">
                <a:solidFill>
                  <a:schemeClr val="tx1"/>
                </a:solidFill>
                <a:latin typeface="맑은 고딕" pitchFamily="50" charset="-127"/>
                <a:ea typeface="맑은 고딕" pitchFamily="50" charset="-127"/>
              </a:rPr>
              <a:t>to identify the </a:t>
            </a:r>
            <a:r>
              <a:rPr lang="en-US" altLang="ko-KR" sz="1400" dirty="0">
                <a:solidFill>
                  <a:schemeClr val="tx1"/>
                </a:solidFill>
                <a:latin typeface="맑은 고딕" pitchFamily="50" charset="-127"/>
                <a:ea typeface="맑은 고딕" pitchFamily="50" charset="-127"/>
              </a:rPr>
              <a:t>encrypted </a:t>
            </a:r>
            <a:r>
              <a:rPr lang="en-US" altLang="ko-KR" sz="1400" dirty="0" smtClean="0">
                <a:solidFill>
                  <a:schemeClr val="tx1"/>
                </a:solidFill>
                <a:latin typeface="맑은 고딕" pitchFamily="50" charset="-127"/>
                <a:ea typeface="맑은 고딕" pitchFamily="50" charset="-127"/>
              </a:rPr>
              <a:t>part of recorded video </a:t>
            </a:r>
            <a:r>
              <a:rPr lang="en-US" altLang="ko-KR" sz="1400" dirty="0">
                <a:solidFill>
                  <a:schemeClr val="tx1"/>
                </a:solidFill>
                <a:latin typeface="맑은 고딕" pitchFamily="50" charset="-127"/>
                <a:ea typeface="맑은 고딕" pitchFamily="50" charset="-127"/>
              </a:rPr>
              <a:t>in the video </a:t>
            </a:r>
            <a:r>
              <a:rPr lang="en-US" altLang="ko-KR" sz="1400" dirty="0" smtClean="0">
                <a:solidFill>
                  <a:schemeClr val="tx1"/>
                </a:solidFill>
                <a:latin typeface="맑은 고딕" pitchFamily="50" charset="-127"/>
                <a:ea typeface="맑은 고딕" pitchFamily="50" charset="-127"/>
              </a:rPr>
              <a:t>client </a:t>
            </a:r>
            <a:r>
              <a:rPr lang="en-US" altLang="ko-KR" sz="1400" baseline="30000" dirty="0" smtClean="0">
                <a:solidFill>
                  <a:schemeClr val="tx1"/>
                </a:solidFill>
                <a:latin typeface="맑은 고딕" pitchFamily="50" charset="-127"/>
                <a:ea typeface="맑은 고딕" pitchFamily="50" charset="-127"/>
              </a:rPr>
              <a:t>[26]</a:t>
            </a:r>
            <a:r>
              <a:rPr lang="en-US" altLang="ko-KR" sz="1400" dirty="0" smtClean="0">
                <a:solidFill>
                  <a:schemeClr val="tx1"/>
                </a:solidFill>
                <a:latin typeface="맑은 고딕" pitchFamily="50" charset="-127"/>
                <a:ea typeface="맑은 고딕" pitchFamily="50" charset="-127"/>
              </a:rPr>
              <a:t>.</a:t>
            </a:r>
          </a:p>
          <a:p>
            <a:pPr marL="622300" lvl="1" indent="-165100">
              <a:lnSpc>
                <a:spcPct val="150000"/>
              </a:lnSpc>
              <a:buFontTx/>
              <a:buChar char="-"/>
            </a:pPr>
            <a:endParaRPr lang="en-US" altLang="ko-KR" sz="500" dirty="0" smtClean="0">
              <a:solidFill>
                <a:schemeClr val="tx1"/>
              </a:solidFill>
              <a:latin typeface="맑은 고딕" pitchFamily="50" charset="-127"/>
              <a:ea typeface="맑은 고딕" pitchFamily="50" charset="-127"/>
            </a:endParaRPr>
          </a:p>
          <a:p>
            <a:pPr marL="355600" indent="-355600" algn="just">
              <a:lnSpc>
                <a:spcPct val="150000"/>
              </a:lnSpc>
              <a:buClr>
                <a:schemeClr val="tx1"/>
              </a:buClr>
              <a:buFont typeface="Wingdings" pitchFamily="2" charset="2"/>
              <a:buChar char="§"/>
            </a:pPr>
            <a:r>
              <a:rPr lang="en-US" altLang="ko-KR" sz="1600" b="1" dirty="0" smtClean="0">
                <a:solidFill>
                  <a:schemeClr val="tx1"/>
                </a:solidFill>
                <a:latin typeface="맑은 고딕" pitchFamily="50" charset="-127"/>
                <a:ea typeface="맑은 고딕" pitchFamily="50" charset="-127"/>
              </a:rPr>
              <a:t>No adaptive encryption of recorded video.</a:t>
            </a:r>
            <a:endParaRPr lang="en-US" altLang="ko-KR" sz="1600" b="1" dirty="0">
              <a:solidFill>
                <a:schemeClr val="tx1"/>
              </a:solidFill>
              <a:latin typeface="맑은 고딕" pitchFamily="50" charset="-127"/>
              <a:ea typeface="맑은 고딕" pitchFamily="50" charset="-127"/>
            </a:endParaRPr>
          </a:p>
          <a:p>
            <a:pPr marL="622300" lvl="1" indent="-165100">
              <a:lnSpc>
                <a:spcPct val="150000"/>
              </a:lnSpc>
              <a:buFontTx/>
              <a:buChar char="-"/>
            </a:pPr>
            <a:r>
              <a:rPr lang="en-US" altLang="ko-KR" sz="1400" spc="-10" dirty="0" smtClean="0">
                <a:solidFill>
                  <a:schemeClr val="tx1"/>
                </a:solidFill>
                <a:latin typeface="맑은 고딕" pitchFamily="50" charset="-127"/>
                <a:ea typeface="맑은 고딕" pitchFamily="50" charset="-127"/>
              </a:rPr>
              <a:t>Video </a:t>
            </a:r>
            <a:r>
              <a:rPr lang="en-US" altLang="ko-KR" sz="1400" spc="-10" dirty="0">
                <a:solidFill>
                  <a:schemeClr val="tx1"/>
                </a:solidFill>
                <a:latin typeface="맑은 고딕" pitchFamily="50" charset="-127"/>
                <a:ea typeface="맑은 고딕" pitchFamily="50" charset="-127"/>
              </a:rPr>
              <a:t>sensors have </a:t>
            </a:r>
            <a:r>
              <a:rPr lang="en-US" altLang="ko-KR" sz="1400" spc="-10" dirty="0">
                <a:solidFill>
                  <a:srgbClr val="C00000"/>
                </a:solidFill>
                <a:latin typeface="맑은 고딕" pitchFamily="50" charset="-127"/>
                <a:ea typeface="맑은 고딕" pitchFamily="50" charset="-127"/>
              </a:rPr>
              <a:t>various levels of computing </a:t>
            </a:r>
            <a:r>
              <a:rPr lang="en-US" altLang="ko-KR" sz="1400" spc="-10" dirty="0" smtClean="0">
                <a:solidFill>
                  <a:srgbClr val="C00000"/>
                </a:solidFill>
                <a:latin typeface="맑은 고딕" pitchFamily="50" charset="-127"/>
                <a:ea typeface="맑은 고딕" pitchFamily="50" charset="-127"/>
              </a:rPr>
              <a:t>power </a:t>
            </a:r>
            <a:r>
              <a:rPr lang="en-US" altLang="ko-KR" sz="1400" spc="-10" dirty="0" smtClean="0">
                <a:solidFill>
                  <a:schemeClr val="tx1"/>
                </a:solidFill>
                <a:latin typeface="맑은 고딕" pitchFamily="50" charset="-127"/>
                <a:ea typeface="맑은 고딕" pitchFamily="50" charset="-127"/>
              </a:rPr>
              <a:t>according </a:t>
            </a:r>
            <a:r>
              <a:rPr lang="en-US" altLang="ko-KR" sz="1400" spc="-10" dirty="0">
                <a:solidFill>
                  <a:schemeClr val="tx1"/>
                </a:solidFill>
                <a:latin typeface="맑은 고딕" pitchFamily="50" charset="-127"/>
                <a:ea typeface="맑은 고딕" pitchFamily="50" charset="-127"/>
              </a:rPr>
              <a:t>to their purposes and cost limitations.</a:t>
            </a:r>
          </a:p>
          <a:p>
            <a:pPr marL="622300" lvl="1" indent="-165100">
              <a:lnSpc>
                <a:spcPct val="150000"/>
              </a:lnSpc>
              <a:buFontTx/>
              <a:buChar char="-"/>
            </a:pPr>
            <a:r>
              <a:rPr lang="en-US" altLang="ko-KR" sz="1400" spc="-10" dirty="0" smtClean="0">
                <a:solidFill>
                  <a:schemeClr val="tx1"/>
                </a:solidFill>
                <a:latin typeface="맑은 고딕" pitchFamily="50" charset="-127"/>
                <a:ea typeface="맑은 고딕" pitchFamily="50" charset="-127"/>
              </a:rPr>
              <a:t>No selective </a:t>
            </a:r>
            <a:r>
              <a:rPr lang="en-US" altLang="ko-KR" sz="1400" spc="-10" dirty="0">
                <a:solidFill>
                  <a:schemeClr val="tx1"/>
                </a:solidFill>
                <a:latin typeface="맑은 고딕" pitchFamily="50" charset="-127"/>
                <a:ea typeface="맑은 고딕" pitchFamily="50" charset="-127"/>
              </a:rPr>
              <a:t>encryptions </a:t>
            </a:r>
            <a:r>
              <a:rPr lang="en-US" altLang="ko-KR" sz="1400" spc="-10" dirty="0" smtClean="0">
                <a:solidFill>
                  <a:schemeClr val="tx1"/>
                </a:solidFill>
                <a:latin typeface="맑은 고딕" pitchFamily="50" charset="-127"/>
                <a:ea typeface="맑은 고딕" pitchFamily="50" charset="-127"/>
              </a:rPr>
              <a:t>schemes have </a:t>
            </a:r>
            <a:r>
              <a:rPr lang="en-US" altLang="ko-KR" sz="1400" spc="-10" dirty="0">
                <a:solidFill>
                  <a:schemeClr val="tx1"/>
                </a:solidFill>
                <a:latin typeface="맑은 고딕" pitchFamily="50" charset="-127"/>
                <a:ea typeface="맑은 고딕" pitchFamily="50" charset="-127"/>
              </a:rPr>
              <a:t>been proposed to </a:t>
            </a:r>
            <a:r>
              <a:rPr lang="en-US" altLang="ko-KR" sz="1400" spc="-10" dirty="0">
                <a:solidFill>
                  <a:srgbClr val="C00000"/>
                </a:solidFill>
                <a:latin typeface="맑은 고딕" pitchFamily="50" charset="-127"/>
                <a:ea typeface="맑은 고딕" pitchFamily="50" charset="-127"/>
              </a:rPr>
              <a:t>adaptively encrypt </a:t>
            </a:r>
            <a:r>
              <a:rPr lang="en-US" altLang="ko-KR" sz="1400" spc="-10" dirty="0">
                <a:solidFill>
                  <a:schemeClr val="tx1"/>
                </a:solidFill>
                <a:latin typeface="맑은 고딕" pitchFamily="50" charset="-127"/>
                <a:ea typeface="맑은 고딕" pitchFamily="50" charset="-127"/>
              </a:rPr>
              <a:t>recorded video by considering both </a:t>
            </a:r>
            <a:r>
              <a:rPr lang="en-US" altLang="ko-KR" sz="1400" i="1" spc="-10" dirty="0">
                <a:solidFill>
                  <a:schemeClr val="tx1"/>
                </a:solidFill>
                <a:latin typeface="맑은 고딕" pitchFamily="50" charset="-127"/>
                <a:ea typeface="맑은 고딕" pitchFamily="50" charset="-127"/>
              </a:rPr>
              <a:t>the level of computing power </a:t>
            </a:r>
            <a:r>
              <a:rPr lang="en-US" altLang="ko-KR" sz="1400" spc="-10" dirty="0">
                <a:solidFill>
                  <a:schemeClr val="tx1"/>
                </a:solidFill>
                <a:latin typeface="맑은 고딕" pitchFamily="50" charset="-127"/>
                <a:ea typeface="맑은 고딕" pitchFamily="50" charset="-127"/>
              </a:rPr>
              <a:t>and </a:t>
            </a:r>
            <a:r>
              <a:rPr lang="en-US" altLang="ko-KR" sz="1400" i="1" spc="-10" dirty="0">
                <a:solidFill>
                  <a:schemeClr val="tx1"/>
                </a:solidFill>
                <a:latin typeface="맑은 고딕" pitchFamily="50" charset="-127"/>
                <a:ea typeface="맑은 고딕" pitchFamily="50" charset="-127"/>
              </a:rPr>
              <a:t>the </a:t>
            </a:r>
            <a:r>
              <a:rPr lang="en-US" altLang="ko-KR" sz="1400" i="1" spc="-10" dirty="0" smtClean="0">
                <a:solidFill>
                  <a:schemeClr val="tx1"/>
                </a:solidFill>
                <a:latin typeface="맑은 고딕" pitchFamily="50" charset="-127"/>
                <a:ea typeface="맑은 고딕" pitchFamily="50" charset="-127"/>
              </a:rPr>
              <a:t>critical </a:t>
            </a:r>
            <a:r>
              <a:rPr lang="en-US" altLang="ko-KR" sz="1400" i="1" spc="-10" dirty="0">
                <a:solidFill>
                  <a:schemeClr val="tx1"/>
                </a:solidFill>
                <a:latin typeface="맑은 고딕" pitchFamily="50" charset="-127"/>
                <a:ea typeface="맑은 고딕" pitchFamily="50" charset="-127"/>
              </a:rPr>
              <a:t>video </a:t>
            </a:r>
            <a:r>
              <a:rPr lang="en-US" altLang="ko-KR" sz="1400" i="1" spc="-10" dirty="0" smtClean="0">
                <a:solidFill>
                  <a:schemeClr val="tx1"/>
                </a:solidFill>
                <a:latin typeface="맑은 고딕" pitchFamily="50" charset="-127"/>
                <a:ea typeface="맑은 고딕" pitchFamily="50" charset="-127"/>
              </a:rPr>
              <a:t>data</a:t>
            </a:r>
            <a:r>
              <a:rPr lang="en-US" altLang="ko-KR" sz="1400" spc="-10" dirty="0" smtClean="0">
                <a:solidFill>
                  <a:schemeClr val="tx1"/>
                </a:solidFill>
                <a:latin typeface="맑은 고딕" pitchFamily="50" charset="-127"/>
                <a:ea typeface="맑은 고딕" pitchFamily="50" charset="-127"/>
              </a:rPr>
              <a:t>.</a:t>
            </a:r>
            <a:endParaRPr lang="en-US" altLang="ko-KR" sz="1400" spc="-10" dirty="0">
              <a:solidFill>
                <a:schemeClr val="tx1"/>
              </a:solidFill>
              <a:latin typeface="맑은 고딕" pitchFamily="50" charset="-127"/>
              <a:ea typeface="맑은 고딕" pitchFamily="50" charset="-127"/>
            </a:endParaRP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6</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3873054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1</a:t>
            </a:r>
            <a:r>
              <a:rPr lang="en-US" altLang="ko-KR" sz="2400" smtClean="0"/>
              <a:t>. </a:t>
            </a:r>
            <a:r>
              <a:rPr lang="en-US" altLang="ko-KR" sz="2400" smtClean="0"/>
              <a:t>Introduction </a:t>
            </a:r>
            <a:endParaRPr lang="ko-KR" altLang="en-US" sz="2400" cap="small" dirty="0">
              <a:latin typeface="HY견고딕" pitchFamily="18" charset="-127"/>
              <a:ea typeface="HY견고딕" pitchFamily="18" charset="-127"/>
            </a:endParaRPr>
          </a:p>
        </p:txBody>
      </p:sp>
      <p:sp>
        <p:nvSpPr>
          <p:cNvPr id="7" name="TextBox 27"/>
          <p:cNvSpPr txBox="1">
            <a:spLocks noChangeArrowheads="1"/>
          </p:cNvSpPr>
          <p:nvPr/>
        </p:nvSpPr>
        <p:spPr bwMode="auto">
          <a:xfrm>
            <a:off x="755650" y="1484313"/>
            <a:ext cx="83883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Contributions (cont.)</a:t>
            </a:r>
          </a:p>
          <a:p>
            <a:pPr marL="536575" lvl="1" indent="-180975">
              <a:lnSpc>
                <a:spcPct val="150000"/>
              </a:lnSpc>
            </a:pPr>
            <a:r>
              <a:rPr lang="en-US" altLang="ko-KR" sz="1400" dirty="0" smtClean="0">
                <a:latin typeface="맑은 고딕" pitchFamily="50" charset="-127"/>
                <a:ea typeface="맑은 고딕" pitchFamily="50" charset="-127"/>
              </a:rPr>
              <a:t>-	</a:t>
            </a:r>
            <a:r>
              <a:rPr lang="en-US" altLang="ko-KR" sz="1600" dirty="0" smtClean="0">
                <a:latin typeface="맑은 고딕" pitchFamily="50" charset="-127"/>
                <a:ea typeface="맑은 고딕" pitchFamily="50" charset="-127"/>
              </a:rPr>
              <a:t>A </a:t>
            </a:r>
            <a:r>
              <a:rPr lang="en-US" altLang="ko-KR" sz="1600" b="1" dirty="0" smtClean="0">
                <a:solidFill>
                  <a:srgbClr val="0070C0"/>
                </a:solidFill>
                <a:latin typeface="맑은 고딕" pitchFamily="50" charset="-127"/>
                <a:ea typeface="맑은 고딕" pitchFamily="50" charset="-127"/>
              </a:rPr>
              <a:t>secure</a:t>
            </a:r>
            <a:r>
              <a:rPr lang="en-US" altLang="ko-KR" sz="1600" dirty="0" smtClean="0">
                <a:solidFill>
                  <a:srgbClr val="0070C0"/>
                </a:solidFill>
                <a:latin typeface="맑은 고딕" pitchFamily="50" charset="-127"/>
                <a:ea typeface="맑은 고딕" pitchFamily="50" charset="-127"/>
              </a:rPr>
              <a:t> </a:t>
            </a:r>
            <a:r>
              <a:rPr lang="en-US" altLang="ko-KR" sz="1600" dirty="0">
                <a:latin typeface="맑은 고딕" pitchFamily="50" charset="-127"/>
                <a:ea typeface="맑은 고딕" pitchFamily="50" charset="-127"/>
              </a:rPr>
              <a:t>and error-resilient video transmission framework over wireless networks</a:t>
            </a:r>
          </a:p>
        </p:txBody>
      </p:sp>
      <p:sp>
        <p:nvSpPr>
          <p:cNvPr id="8" name="직사각형 7"/>
          <p:cNvSpPr/>
          <p:nvPr/>
        </p:nvSpPr>
        <p:spPr>
          <a:xfrm>
            <a:off x="1260648" y="2365296"/>
            <a:ext cx="7919864" cy="4176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algn="just">
              <a:lnSpc>
                <a:spcPct val="150000"/>
              </a:lnSpc>
              <a:buClr>
                <a:schemeClr val="tx1"/>
              </a:buClr>
              <a:buFont typeface="Wingdings" pitchFamily="2" charset="2"/>
              <a:buChar char="§"/>
            </a:pPr>
            <a:r>
              <a:rPr lang="en-US" altLang="ko-KR" sz="1600" b="1" dirty="0" smtClean="0">
                <a:solidFill>
                  <a:schemeClr val="tx1"/>
                </a:solidFill>
                <a:latin typeface="맑은 고딕" pitchFamily="50" charset="-127"/>
                <a:ea typeface="맑은 고딕" pitchFamily="50" charset="-127"/>
              </a:rPr>
              <a:t>Enhanced transmission security of recorded video.</a:t>
            </a:r>
            <a:endParaRPr lang="en-US" altLang="ko-KR" sz="1600" b="1" dirty="0">
              <a:solidFill>
                <a:schemeClr val="tx1"/>
              </a:solidFill>
              <a:latin typeface="맑은 고딕" pitchFamily="50" charset="-127"/>
              <a:ea typeface="맑은 고딕" pitchFamily="50" charset="-127"/>
            </a:endParaRPr>
          </a:p>
          <a:p>
            <a:pPr marL="622300" lvl="1" indent="-165100" algn="just">
              <a:lnSpc>
                <a:spcPct val="150000"/>
              </a:lnSpc>
              <a:buFontTx/>
              <a:buChar char="-"/>
            </a:pPr>
            <a:r>
              <a:rPr lang="en-US" altLang="ko-KR" sz="1400" spc="-30" dirty="0" smtClean="0">
                <a:solidFill>
                  <a:srgbClr val="0070C0"/>
                </a:solidFill>
                <a:latin typeface="맑은 고딕" pitchFamily="50" charset="-127"/>
                <a:ea typeface="맑은 고딕" pitchFamily="50" charset="-127"/>
              </a:rPr>
              <a:t>Encrypts all critical </a:t>
            </a:r>
            <a:r>
              <a:rPr lang="en-US" altLang="ko-KR" sz="1400" spc="-30" dirty="0">
                <a:solidFill>
                  <a:srgbClr val="0070C0"/>
                </a:solidFill>
                <a:latin typeface="맑은 고딕" pitchFamily="50" charset="-127"/>
                <a:ea typeface="맑은 고딕" pitchFamily="50" charset="-127"/>
              </a:rPr>
              <a:t>video data</a:t>
            </a:r>
            <a:r>
              <a:rPr lang="en-US" altLang="ko-KR" sz="1400" spc="-30" dirty="0">
                <a:solidFill>
                  <a:schemeClr val="tx1"/>
                </a:solidFill>
                <a:latin typeface="맑은 고딕" pitchFamily="50" charset="-127"/>
                <a:ea typeface="맑은 고딕" pitchFamily="50" charset="-127"/>
              </a:rPr>
              <a:t> </a:t>
            </a:r>
            <a:r>
              <a:rPr lang="en-US" altLang="ko-KR" sz="1400" spc="-30" dirty="0" smtClean="0">
                <a:solidFill>
                  <a:schemeClr val="tx1"/>
                </a:solidFill>
                <a:latin typeface="맑은 고딕" pitchFamily="50" charset="-127"/>
                <a:ea typeface="맑은 고딕" pitchFamily="50" charset="-127"/>
              </a:rPr>
              <a:t>through per-packet basis that </a:t>
            </a:r>
            <a:r>
              <a:rPr lang="en-US" altLang="ko-KR" sz="1400" spc="-30" dirty="0">
                <a:solidFill>
                  <a:schemeClr val="tx1"/>
                </a:solidFill>
                <a:latin typeface="맑은 고딕" pitchFamily="50" charset="-127"/>
                <a:ea typeface="맑은 고딕" pitchFamily="50" charset="-127"/>
              </a:rPr>
              <a:t>the conventional selectively encrypted video transmission schemes </a:t>
            </a:r>
            <a:r>
              <a:rPr lang="en-US" altLang="ko-KR" sz="1400" spc="-30" dirty="0" smtClean="0">
                <a:solidFill>
                  <a:schemeClr val="tx1"/>
                </a:solidFill>
                <a:latin typeface="맑은 고딕" pitchFamily="50" charset="-127"/>
                <a:ea typeface="맑은 고딕" pitchFamily="50" charset="-127"/>
              </a:rPr>
              <a:t>have not encrypted.</a:t>
            </a:r>
          </a:p>
          <a:p>
            <a:pPr marL="819150" lvl="1" algn="just">
              <a:lnSpc>
                <a:spcPct val="150000"/>
              </a:lnSpc>
            </a:pPr>
            <a:r>
              <a:rPr lang="en-US" altLang="ko-KR" sz="1400" b="1" spc="-30" dirty="0" smtClean="0">
                <a:solidFill>
                  <a:schemeClr val="tx1"/>
                </a:solidFill>
                <a:latin typeface="맑은 고딕" pitchFamily="50" charset="-127"/>
                <a:ea typeface="맑은 고딕" pitchFamily="50" charset="-127"/>
              </a:rPr>
              <a:t>e.g. </a:t>
            </a:r>
            <a:r>
              <a:rPr lang="en-US" altLang="ko-KR" sz="1400" spc="-30" dirty="0" smtClean="0">
                <a:solidFill>
                  <a:schemeClr val="tx1"/>
                </a:solidFill>
                <a:latin typeface="맑은 고딕" pitchFamily="50" charset="-127"/>
                <a:ea typeface="맑은 고딕" pitchFamily="50" charset="-127"/>
              </a:rPr>
              <a:t>H.264/AVC NAL header, MPEG-2 TS header information</a:t>
            </a:r>
            <a:endParaRPr lang="en-US" altLang="ko-KR" sz="1400" spc="-30" dirty="0">
              <a:solidFill>
                <a:schemeClr val="tx1"/>
              </a:solidFill>
              <a:latin typeface="맑은 고딕" pitchFamily="50" charset="-127"/>
              <a:ea typeface="맑은 고딕" pitchFamily="50" charset="-127"/>
            </a:endParaRPr>
          </a:p>
          <a:p>
            <a:pPr marL="622300" lvl="1" indent="-165100">
              <a:lnSpc>
                <a:spcPct val="150000"/>
              </a:lnSpc>
              <a:buFontTx/>
              <a:buChar char="-"/>
            </a:pPr>
            <a:r>
              <a:rPr lang="en-US" altLang="ko-KR" sz="1400" spc="-30" dirty="0" smtClean="0">
                <a:solidFill>
                  <a:schemeClr val="tx1"/>
                </a:solidFill>
                <a:latin typeface="맑은 고딕" pitchFamily="50" charset="-127"/>
                <a:ea typeface="맑은 고딕" pitchFamily="50" charset="-127"/>
              </a:rPr>
              <a:t>Encrypts</a:t>
            </a:r>
            <a:r>
              <a:rPr lang="en-US" altLang="ko-KR" sz="1400" spc="-30" dirty="0" smtClean="0">
                <a:solidFill>
                  <a:srgbClr val="0070C0"/>
                </a:solidFill>
                <a:latin typeface="맑은 고딕" pitchFamily="50" charset="-127"/>
                <a:ea typeface="맑은 고딕" pitchFamily="50" charset="-127"/>
              </a:rPr>
              <a:t> </a:t>
            </a:r>
            <a:r>
              <a:rPr lang="en-US" altLang="ko-KR" sz="1400" spc="-30" dirty="0">
                <a:solidFill>
                  <a:srgbClr val="0070C0"/>
                </a:solidFill>
                <a:latin typeface="맑은 고딕" pitchFamily="50" charset="-127"/>
                <a:ea typeface="맑은 고딕" pitchFamily="50" charset="-127"/>
              </a:rPr>
              <a:t>less amount of recorded video</a:t>
            </a:r>
            <a:r>
              <a:rPr lang="en-US" altLang="ko-KR" sz="1400" spc="-30" dirty="0">
                <a:solidFill>
                  <a:schemeClr val="tx1"/>
                </a:solidFill>
                <a:latin typeface="맑은 고딕" pitchFamily="50" charset="-127"/>
                <a:ea typeface="맑은 고딕" pitchFamily="50" charset="-127"/>
              </a:rPr>
              <a:t> than the conventional </a:t>
            </a:r>
            <a:r>
              <a:rPr lang="en-US" altLang="ko-KR" sz="1400" spc="-30" dirty="0" smtClean="0">
                <a:solidFill>
                  <a:schemeClr val="tx1"/>
                </a:solidFill>
                <a:latin typeface="맑은 고딕" pitchFamily="50" charset="-127"/>
                <a:ea typeface="맑은 고딕" pitchFamily="50" charset="-127"/>
              </a:rPr>
              <a:t>schemes.</a:t>
            </a:r>
            <a:endParaRPr lang="en-US" altLang="ko-KR" sz="1400" spc="-30" dirty="0">
              <a:solidFill>
                <a:schemeClr val="tx1"/>
              </a:solidFill>
              <a:latin typeface="맑은 고딕" pitchFamily="50" charset="-127"/>
              <a:ea typeface="맑은 고딕" pitchFamily="50" charset="-127"/>
            </a:endParaRPr>
          </a:p>
          <a:p>
            <a:pPr marL="622300" lvl="1" indent="-165100">
              <a:lnSpc>
                <a:spcPct val="150000"/>
              </a:lnSpc>
              <a:buFontTx/>
              <a:buChar char="-"/>
            </a:pPr>
            <a:r>
              <a:rPr lang="en-US" altLang="ko-KR" sz="1400" spc="-30" dirty="0" smtClean="0">
                <a:solidFill>
                  <a:schemeClr val="tx1"/>
                </a:solidFill>
                <a:latin typeface="맑은 고딕" pitchFamily="50" charset="-127"/>
                <a:ea typeface="맑은 고딕" pitchFamily="50" charset="-127"/>
              </a:rPr>
              <a:t>Enhances the transmission </a:t>
            </a:r>
            <a:r>
              <a:rPr lang="en-US" altLang="ko-KR" sz="1400" spc="-30" dirty="0">
                <a:solidFill>
                  <a:schemeClr val="tx1"/>
                </a:solidFill>
                <a:latin typeface="맑은 고딕" pitchFamily="50" charset="-127"/>
                <a:ea typeface="맑은 고딕" pitchFamily="50" charset="-127"/>
              </a:rPr>
              <a:t>security of both the </a:t>
            </a:r>
            <a:r>
              <a:rPr lang="en-US" altLang="ko-KR" sz="1400" spc="-30" dirty="0" smtClean="0">
                <a:solidFill>
                  <a:schemeClr val="tx1"/>
                </a:solidFill>
                <a:latin typeface="맑은 고딕" pitchFamily="50" charset="-127"/>
                <a:ea typeface="맑은 고딕" pitchFamily="50" charset="-127"/>
              </a:rPr>
              <a:t>critical </a:t>
            </a:r>
            <a:r>
              <a:rPr lang="en-US" altLang="ko-KR" sz="1400" spc="-30" dirty="0">
                <a:solidFill>
                  <a:schemeClr val="tx1"/>
                </a:solidFill>
                <a:latin typeface="맑은 고딕" pitchFamily="50" charset="-127"/>
                <a:ea typeface="맑은 고딕" pitchFamily="50" charset="-127"/>
              </a:rPr>
              <a:t>video data and the </a:t>
            </a:r>
            <a:r>
              <a:rPr lang="en-US" altLang="ko-KR" sz="1400" spc="-30" dirty="0" smtClean="0">
                <a:solidFill>
                  <a:schemeClr val="tx1"/>
                </a:solidFill>
                <a:latin typeface="맑은 고딕" pitchFamily="50" charset="-127"/>
                <a:ea typeface="맑은 고딕" pitchFamily="50" charset="-127"/>
              </a:rPr>
              <a:t>noncritical video </a:t>
            </a:r>
            <a:r>
              <a:rPr lang="en-US" altLang="ko-KR" sz="1400" spc="-30" dirty="0">
                <a:solidFill>
                  <a:schemeClr val="tx1"/>
                </a:solidFill>
                <a:latin typeface="맑은 고딕" pitchFamily="50" charset="-127"/>
                <a:ea typeface="맑은 고딕" pitchFamily="50" charset="-127"/>
              </a:rPr>
              <a:t>data </a:t>
            </a:r>
            <a:r>
              <a:rPr lang="en-US" altLang="ko-KR" sz="1400" spc="-30" dirty="0" smtClean="0">
                <a:solidFill>
                  <a:schemeClr val="tx1"/>
                </a:solidFill>
                <a:latin typeface="맑은 고딕" pitchFamily="50" charset="-127"/>
                <a:ea typeface="맑은 고딕" pitchFamily="50" charset="-127"/>
              </a:rPr>
              <a:t>through </a:t>
            </a:r>
            <a:r>
              <a:rPr lang="en-US" altLang="ko-KR" sz="1400" spc="-30" dirty="0" smtClean="0">
                <a:solidFill>
                  <a:srgbClr val="0070C0"/>
                </a:solidFill>
                <a:latin typeface="맑은 고딕" pitchFamily="50" charset="-127"/>
                <a:ea typeface="맑은 고딕" pitchFamily="50" charset="-127"/>
              </a:rPr>
              <a:t>the scrambling of the critical video data</a:t>
            </a:r>
            <a:r>
              <a:rPr lang="en-US" altLang="ko-KR" sz="1400" spc="-30" dirty="0" smtClean="0">
                <a:solidFill>
                  <a:schemeClr val="tx1"/>
                </a:solidFill>
                <a:latin typeface="맑은 고딕" pitchFamily="50" charset="-127"/>
                <a:ea typeface="맑은 고딕" pitchFamily="50" charset="-127"/>
              </a:rPr>
              <a:t>.</a:t>
            </a:r>
          </a:p>
          <a:p>
            <a:pPr marL="622300" lvl="1" indent="-165100">
              <a:lnSpc>
                <a:spcPct val="150000"/>
              </a:lnSpc>
              <a:buFontTx/>
              <a:buChar char="-"/>
            </a:pPr>
            <a:endParaRPr lang="en-US" altLang="ko-KR" sz="500" spc="-30" dirty="0">
              <a:solidFill>
                <a:srgbClr val="FF0000"/>
              </a:solidFill>
              <a:latin typeface="맑은 고딕" pitchFamily="50" charset="-127"/>
              <a:ea typeface="맑은 고딕" pitchFamily="50" charset="-127"/>
            </a:endParaRPr>
          </a:p>
          <a:p>
            <a:pPr marL="355600" indent="-355600" algn="just">
              <a:lnSpc>
                <a:spcPct val="150000"/>
              </a:lnSpc>
              <a:buClr>
                <a:schemeClr val="tx1"/>
              </a:buClr>
              <a:buFont typeface="Wingdings" pitchFamily="2" charset="2"/>
              <a:buChar char="§"/>
            </a:pPr>
            <a:r>
              <a:rPr lang="en-US" altLang="ko-KR" sz="1600" b="1" dirty="0" smtClean="0">
                <a:solidFill>
                  <a:schemeClr val="tx1"/>
                </a:solidFill>
                <a:latin typeface="맑은 고딕" pitchFamily="50" charset="-127"/>
                <a:ea typeface="맑은 고딕" pitchFamily="50" charset="-127"/>
              </a:rPr>
              <a:t>Adaptive encryption </a:t>
            </a:r>
            <a:r>
              <a:rPr lang="en-US" altLang="ko-KR" sz="1600" b="1" dirty="0">
                <a:solidFill>
                  <a:schemeClr val="tx1"/>
                </a:solidFill>
                <a:latin typeface="맑은 고딕" pitchFamily="50" charset="-127"/>
                <a:ea typeface="맑은 고딕" pitchFamily="50" charset="-127"/>
              </a:rPr>
              <a:t>of the </a:t>
            </a:r>
            <a:r>
              <a:rPr lang="en-US" altLang="ko-KR" sz="1600" b="1" dirty="0" smtClean="0">
                <a:solidFill>
                  <a:schemeClr val="tx1"/>
                </a:solidFill>
                <a:latin typeface="맑은 고딕" pitchFamily="50" charset="-127"/>
                <a:ea typeface="맑은 고딕" pitchFamily="50" charset="-127"/>
              </a:rPr>
              <a:t>critical </a:t>
            </a:r>
            <a:r>
              <a:rPr lang="en-US" altLang="ko-KR" sz="1600" b="1" dirty="0">
                <a:solidFill>
                  <a:schemeClr val="tx1"/>
                </a:solidFill>
                <a:latin typeface="맑은 고딕" pitchFamily="50" charset="-127"/>
                <a:ea typeface="맑은 고딕" pitchFamily="50" charset="-127"/>
              </a:rPr>
              <a:t>video data</a:t>
            </a:r>
            <a:r>
              <a:rPr lang="en-US" altLang="ko-KR" sz="1600" b="1" dirty="0" smtClean="0">
                <a:solidFill>
                  <a:schemeClr val="tx1"/>
                </a:solidFill>
                <a:latin typeface="맑은 고딕" pitchFamily="50" charset="-127"/>
                <a:ea typeface="맑은 고딕" pitchFamily="50" charset="-127"/>
              </a:rPr>
              <a:t>.</a:t>
            </a:r>
          </a:p>
          <a:p>
            <a:pPr marL="622300" lvl="1" indent="-165100">
              <a:lnSpc>
                <a:spcPct val="150000"/>
              </a:lnSpc>
              <a:buFontTx/>
              <a:buChar char="-"/>
            </a:pPr>
            <a:r>
              <a:rPr lang="en-US" altLang="ko-KR" sz="1400" spc="-30" dirty="0" smtClean="0">
                <a:solidFill>
                  <a:srgbClr val="0070C0"/>
                </a:solidFill>
                <a:latin typeface="맑은 고딕" pitchFamily="50" charset="-127"/>
                <a:ea typeface="맑은 고딕" pitchFamily="50" charset="-127"/>
              </a:rPr>
              <a:t>Adaptively encrypts </a:t>
            </a:r>
            <a:r>
              <a:rPr lang="en-US" altLang="ko-KR" sz="1400" spc="-30" dirty="0">
                <a:solidFill>
                  <a:schemeClr val="tx1"/>
                </a:solidFill>
                <a:latin typeface="맑은 고딕" pitchFamily="50" charset="-127"/>
                <a:ea typeface="맑은 고딕" pitchFamily="50" charset="-127"/>
              </a:rPr>
              <a:t>the </a:t>
            </a:r>
            <a:r>
              <a:rPr lang="en-US" altLang="ko-KR" sz="1400" spc="-30" dirty="0" smtClean="0">
                <a:solidFill>
                  <a:schemeClr val="tx1"/>
                </a:solidFill>
                <a:latin typeface="맑은 고딕" pitchFamily="50" charset="-127"/>
                <a:ea typeface="맑은 고딕" pitchFamily="50" charset="-127"/>
              </a:rPr>
              <a:t>critical </a:t>
            </a:r>
            <a:r>
              <a:rPr lang="en-US" altLang="ko-KR" sz="1400" spc="-30" dirty="0">
                <a:solidFill>
                  <a:schemeClr val="tx1"/>
                </a:solidFill>
                <a:latin typeface="맑은 고딕" pitchFamily="50" charset="-127"/>
                <a:ea typeface="맑은 고딕" pitchFamily="50" charset="-127"/>
              </a:rPr>
              <a:t>video data </a:t>
            </a:r>
            <a:r>
              <a:rPr lang="en-US" altLang="ko-KR" sz="1400" spc="-30" dirty="0" smtClean="0">
                <a:solidFill>
                  <a:schemeClr val="tx1"/>
                </a:solidFill>
                <a:latin typeface="맑은 고딕" pitchFamily="50" charset="-127"/>
                <a:ea typeface="맑은 고딕" pitchFamily="50" charset="-127"/>
              </a:rPr>
              <a:t>by considering </a:t>
            </a:r>
            <a:r>
              <a:rPr lang="en-US" altLang="ko-KR" sz="1400" i="1" spc="-30" dirty="0" smtClean="0">
                <a:solidFill>
                  <a:schemeClr val="tx1"/>
                </a:solidFill>
                <a:latin typeface="맑은 고딕" pitchFamily="50" charset="-127"/>
                <a:ea typeface="맑은 고딕" pitchFamily="50" charset="-127"/>
              </a:rPr>
              <a:t>currently available computing power</a:t>
            </a:r>
            <a:r>
              <a:rPr lang="en-US" altLang="ko-KR" sz="1400" spc="-30" dirty="0" smtClean="0">
                <a:solidFill>
                  <a:schemeClr val="tx1"/>
                </a:solidFill>
                <a:latin typeface="맑은 고딕" pitchFamily="50" charset="-127"/>
                <a:ea typeface="맑은 고딕" pitchFamily="50" charset="-127"/>
              </a:rPr>
              <a:t>.</a:t>
            </a: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7</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3890304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2</a:t>
            </a:r>
            <a:r>
              <a:rPr lang="en-US" altLang="ko-KR" sz="2400" smtClean="0"/>
              <a:t>. </a:t>
            </a:r>
            <a:r>
              <a:rPr lang="en-US" altLang="ko-KR" sz="2400" dirty="0" smtClean="0"/>
              <a:t>Related </a:t>
            </a:r>
            <a:r>
              <a:rPr lang="en-US" altLang="ko-KR" sz="2400" smtClean="0"/>
              <a:t>Work </a:t>
            </a:r>
            <a:r>
              <a:rPr lang="en-US" altLang="ko-KR" sz="2000" smtClean="0"/>
              <a:t>- </a:t>
            </a:r>
            <a:r>
              <a:rPr lang="en-US" altLang="ko-KR" sz="2000" dirty="0"/>
              <a:t>prioritized video transmission schemes</a:t>
            </a:r>
            <a:endParaRPr lang="ko-KR" altLang="en-US" sz="20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45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a:latin typeface="맑은 고딕" pitchFamily="50" charset="-127"/>
                <a:ea typeface="맑은 고딕" pitchFamily="50" charset="-127"/>
              </a:rPr>
              <a:t>Header information identification of encoded video after encoding</a:t>
            </a:r>
          </a:p>
        </p:txBody>
      </p:sp>
      <p:sp>
        <p:nvSpPr>
          <p:cNvPr id="10" name="TextBox 27"/>
          <p:cNvSpPr txBox="1">
            <a:spLocks noChangeArrowheads="1"/>
          </p:cNvSpPr>
          <p:nvPr/>
        </p:nvSpPr>
        <p:spPr bwMode="auto">
          <a:xfrm>
            <a:off x="755650" y="2132856"/>
            <a:ext cx="8388350" cy="290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marL="536575" lvl="1" indent="-180975" algn="just">
              <a:lnSpc>
                <a:spcPct val="150000"/>
              </a:lnSpc>
            </a:pPr>
            <a:r>
              <a:rPr lang="en-US" altLang="ko-KR" sz="1600" dirty="0" smtClean="0">
                <a:latin typeface="맑은 고딕" pitchFamily="50" charset="-127"/>
                <a:ea typeface="맑은 고딕" pitchFamily="50" charset="-127"/>
              </a:rPr>
              <a:t>-	</a:t>
            </a:r>
            <a:r>
              <a:rPr lang="en-US" altLang="ko-KR" sz="1600" b="1" dirty="0" smtClean="0">
                <a:latin typeface="맑은 고딕" pitchFamily="50" charset="-127"/>
                <a:ea typeface="맑은 고딕" pitchFamily="50" charset="-127"/>
              </a:rPr>
              <a:t>Advantages</a:t>
            </a:r>
            <a:r>
              <a:rPr lang="en-US" altLang="ko-KR" sz="1600" dirty="0" smtClean="0">
                <a:latin typeface="맑은 고딕" pitchFamily="50" charset="-127"/>
                <a:ea typeface="맑은 고딕" pitchFamily="50" charset="-127"/>
              </a:rPr>
              <a:t> </a:t>
            </a:r>
          </a:p>
          <a:p>
            <a:pPr marL="904875" lvl="1" indent="-371475" algn="just">
              <a:lnSpc>
                <a:spcPct val="150000"/>
              </a:lnSpc>
              <a:buFont typeface="Wingdings" pitchFamily="2" charset="2"/>
              <a:buChar char="§"/>
            </a:pPr>
            <a:r>
              <a:rPr lang="en-US" altLang="ko-KR" sz="1600" dirty="0" smtClean="0">
                <a:latin typeface="맑은 고딕" pitchFamily="50" charset="-127"/>
                <a:ea typeface="맑은 고딕" pitchFamily="50" charset="-127"/>
              </a:rPr>
              <a:t>Codec engine </a:t>
            </a:r>
            <a:r>
              <a:rPr lang="en-US" altLang="ko-KR" sz="1600" dirty="0" smtClean="0">
                <a:solidFill>
                  <a:srgbClr val="0070C0"/>
                </a:solidFill>
                <a:latin typeface="맑은 고딕" pitchFamily="50" charset="-127"/>
                <a:ea typeface="맑은 고딕" pitchFamily="50" charset="-127"/>
              </a:rPr>
              <a:t>independent</a:t>
            </a:r>
            <a:r>
              <a:rPr lang="en-US" altLang="ko-KR" sz="1600" dirty="0" smtClean="0">
                <a:latin typeface="맑은 고딕" pitchFamily="50" charset="-127"/>
                <a:ea typeface="맑은 고딕" pitchFamily="50" charset="-127"/>
              </a:rPr>
              <a:t> approach. 	</a:t>
            </a:r>
            <a:endParaRPr lang="en-US" altLang="ko-KR" sz="1600" dirty="0">
              <a:latin typeface="맑은 고딕" pitchFamily="50" charset="-127"/>
              <a:ea typeface="맑은 고딕" pitchFamily="50" charset="-127"/>
            </a:endParaRPr>
          </a:p>
          <a:p>
            <a:pPr marL="904875" lvl="1" indent="-371475" algn="just">
              <a:lnSpc>
                <a:spcPct val="150000"/>
              </a:lnSpc>
              <a:buClr>
                <a:schemeClr val="tx1"/>
              </a:buClr>
              <a:buFont typeface="Wingdings" pitchFamily="2" charset="2"/>
              <a:buChar char="§"/>
            </a:pPr>
            <a:r>
              <a:rPr lang="en-US" altLang="ko-KR" sz="1600" dirty="0" smtClean="0">
                <a:solidFill>
                  <a:srgbClr val="0070C0"/>
                </a:solidFill>
                <a:latin typeface="맑은 고딕" pitchFamily="50" charset="-127"/>
                <a:ea typeface="맑은 고딕" pitchFamily="50" charset="-127"/>
              </a:rPr>
              <a:t>Low overhead </a:t>
            </a:r>
            <a:r>
              <a:rPr lang="en-US" altLang="ko-KR" sz="1600" dirty="0" smtClean="0">
                <a:latin typeface="맑은 고딕" pitchFamily="50" charset="-127"/>
                <a:ea typeface="맑은 고딕" pitchFamily="50" charset="-127"/>
              </a:rPr>
              <a:t>to identify the critical video data </a:t>
            </a:r>
            <a:r>
              <a:rPr lang="en-US" altLang="ko-KR" sz="1600" dirty="0" smtClean="0">
                <a:solidFill>
                  <a:srgbClr val="0070C0"/>
                </a:solidFill>
                <a:latin typeface="맑은 고딕" pitchFamily="50" charset="-127"/>
                <a:ea typeface="맑은 고딕" pitchFamily="50" charset="-127"/>
              </a:rPr>
              <a:t>after encoding</a:t>
            </a:r>
            <a:r>
              <a:rPr lang="en-US" altLang="ko-KR" sz="1600" dirty="0" smtClean="0">
                <a:solidFill>
                  <a:srgbClr val="FF0000"/>
                </a:solidFill>
                <a:latin typeface="맑은 고딕" pitchFamily="50" charset="-127"/>
                <a:ea typeface="맑은 고딕" pitchFamily="50" charset="-127"/>
              </a:rPr>
              <a:t>.</a:t>
            </a:r>
          </a:p>
          <a:p>
            <a:pPr marL="536575" lvl="1" indent="-180975" algn="just">
              <a:lnSpc>
                <a:spcPct val="150000"/>
              </a:lnSpc>
            </a:pPr>
            <a:endParaRPr lang="en-US" altLang="ko-KR" sz="1000" dirty="0" smtClean="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a:t>
            </a:r>
            <a:r>
              <a:rPr lang="en-US" altLang="ko-KR" sz="1600" b="1" dirty="0" smtClean="0">
                <a:latin typeface="맑은 고딕" pitchFamily="50" charset="-127"/>
                <a:ea typeface="맑은 고딕" pitchFamily="50" charset="-127"/>
              </a:rPr>
              <a:t>Disadvantage</a:t>
            </a:r>
          </a:p>
          <a:p>
            <a:pPr marL="901700" lvl="1" indent="-342900" algn="just">
              <a:lnSpc>
                <a:spcPct val="150000"/>
              </a:lnSpc>
              <a:buFont typeface="Wingdings" pitchFamily="2" charset="2"/>
              <a:buChar char="§"/>
            </a:pPr>
            <a:r>
              <a:rPr lang="en-US" altLang="ko-KR" sz="1600" dirty="0">
                <a:latin typeface="맑은 고딕" pitchFamily="50" charset="-127"/>
                <a:ea typeface="맑은 고딕" pitchFamily="50" charset="-127"/>
              </a:rPr>
              <a:t>VFPS cannot assign high priority to metadata </a:t>
            </a:r>
            <a:r>
              <a:rPr lang="en-US" altLang="ko-KR" sz="1600" dirty="0" smtClean="0">
                <a:latin typeface="맑은 고딕" pitchFamily="50" charset="-127"/>
                <a:ea typeface="맑은 고딕" pitchFamily="50" charset="-127"/>
              </a:rPr>
              <a:t>because </a:t>
            </a:r>
            <a:r>
              <a:rPr lang="en-US" altLang="ko-KR" sz="1600" dirty="0">
                <a:latin typeface="맑은 고딕" pitchFamily="50" charset="-127"/>
                <a:ea typeface="맑은 고딕" pitchFamily="50" charset="-127"/>
              </a:rPr>
              <a:t>its unit of </a:t>
            </a:r>
            <a:r>
              <a:rPr lang="en-US" altLang="ko-KR" sz="1600" dirty="0" smtClean="0">
                <a:latin typeface="맑은 고딕" pitchFamily="50" charset="-127"/>
                <a:ea typeface="맑은 고딕" pitchFamily="50" charset="-127"/>
              </a:rPr>
              <a:t>prioritization is </a:t>
            </a:r>
            <a:r>
              <a:rPr lang="en-US" altLang="ko-KR" sz="1600" dirty="0" smtClean="0">
                <a:solidFill>
                  <a:srgbClr val="C00000"/>
                </a:solidFill>
                <a:latin typeface="맑은 고딕" pitchFamily="50" charset="-127"/>
                <a:ea typeface="맑은 고딕" pitchFamily="50" charset="-127"/>
              </a:rPr>
              <a:t>video frame</a:t>
            </a:r>
            <a:r>
              <a:rPr lang="en-US" altLang="ko-KR" sz="1600" dirty="0" smtClean="0">
                <a:latin typeface="맑은 고딕" pitchFamily="50" charset="-127"/>
                <a:ea typeface="맑은 고딕" pitchFamily="50" charset="-127"/>
              </a:rPr>
              <a:t>.</a:t>
            </a:r>
          </a:p>
          <a:p>
            <a:pPr marL="536575" lvl="1" indent="-180975" algn="just">
              <a:lnSpc>
                <a:spcPct val="150000"/>
              </a:lnSpc>
            </a:pPr>
            <a:endParaRPr lang="en-US" altLang="ko-KR" sz="1600" dirty="0">
              <a:latin typeface="맑은 고딕" pitchFamily="50" charset="-127"/>
              <a:ea typeface="맑은 고딕" pitchFamily="50" charset="-127"/>
            </a:endParaRP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8</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90940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539552" y="533400"/>
            <a:ext cx="8532440" cy="990600"/>
          </a:xfrm>
        </p:spPr>
        <p:txBody>
          <a:bodyPr>
            <a:noAutofit/>
          </a:bodyPr>
          <a:lstStyle/>
          <a:p>
            <a:r>
              <a:rPr lang="en-US" altLang="ko-KR" sz="2400" dirty="0"/>
              <a:t>2</a:t>
            </a:r>
            <a:r>
              <a:rPr lang="en-US" altLang="ko-KR" sz="2400" smtClean="0"/>
              <a:t>. </a:t>
            </a:r>
            <a:r>
              <a:rPr lang="en-US" altLang="ko-KR" sz="2400" dirty="0" smtClean="0"/>
              <a:t>Related </a:t>
            </a:r>
            <a:r>
              <a:rPr lang="en-US" altLang="ko-KR" sz="2400" smtClean="0"/>
              <a:t>Work </a:t>
            </a:r>
            <a:r>
              <a:rPr lang="en-US" altLang="ko-KR" sz="2000" smtClean="0"/>
              <a:t> </a:t>
            </a:r>
            <a:r>
              <a:rPr lang="en-US" altLang="ko-KR" sz="2000" dirty="0"/>
              <a:t>- selective video encryption schemes</a:t>
            </a:r>
            <a:endParaRPr lang="ko-KR" altLang="en-US" sz="2000" cap="small" dirty="0">
              <a:latin typeface="HY견고딕" pitchFamily="18" charset="-127"/>
              <a:ea typeface="HY견고딕" pitchFamily="18" charset="-127"/>
            </a:endParaRPr>
          </a:p>
        </p:txBody>
      </p:sp>
      <p:sp>
        <p:nvSpPr>
          <p:cNvPr id="6" name="TextBox 27"/>
          <p:cNvSpPr txBox="1">
            <a:spLocks noChangeArrowheads="1"/>
          </p:cNvSpPr>
          <p:nvPr/>
        </p:nvSpPr>
        <p:spPr bwMode="auto">
          <a:xfrm>
            <a:off x="755650" y="1484313"/>
            <a:ext cx="83883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a:solidFill>
                  <a:schemeClr val="tx1"/>
                </a:solidFill>
                <a:latin typeface="Arial" charset="0"/>
                <a:ea typeface="굴림" charset="-127"/>
              </a:defRPr>
            </a:lvl1pPr>
            <a:lvl2pPr marL="363538" indent="-7938" eaLnBrk="0" hangingPunct="0">
              <a:defRPr kumimoji="1">
                <a:solidFill>
                  <a:schemeClr val="tx1"/>
                </a:solidFill>
                <a:latin typeface="Arial" charset="0"/>
                <a:ea typeface="굴림" charset="-127"/>
              </a:defRPr>
            </a:lvl2pPr>
            <a:lvl3pPr marL="1143000" indent="-228600" eaLnBrk="0" hangingPunct="0">
              <a:defRPr kumimoji="1">
                <a:solidFill>
                  <a:schemeClr val="tx1"/>
                </a:solidFill>
                <a:latin typeface="Arial" charset="0"/>
                <a:ea typeface="굴림" charset="-127"/>
              </a:defRPr>
            </a:lvl3pPr>
            <a:lvl4pPr marL="1600200" indent="-228600" eaLnBrk="0" hangingPunct="0">
              <a:defRPr kumimoji="1">
                <a:solidFill>
                  <a:schemeClr val="tx1"/>
                </a:solidFill>
                <a:latin typeface="Arial" charset="0"/>
                <a:ea typeface="굴림" charset="-127"/>
              </a:defRPr>
            </a:lvl4pPr>
            <a:lvl5pPr marL="2057400" indent="-228600" eaLnBrk="0" hangingPunct="0">
              <a:defRPr kumimoji="1">
                <a:solidFill>
                  <a:schemeClr val="tx1"/>
                </a:solidFill>
                <a:latin typeface="Arial" charset="0"/>
                <a:ea typeface="굴림" charset="-127"/>
              </a:defRPr>
            </a:lvl5pPr>
            <a:lvl6pPr marL="2514600" indent="-228600" eaLnBrk="0" fontAlgn="base" hangingPunct="0">
              <a:spcBef>
                <a:spcPct val="0"/>
              </a:spcBef>
              <a:spcAft>
                <a:spcPct val="0"/>
              </a:spcAft>
              <a:defRPr kumimoji="1">
                <a:solidFill>
                  <a:schemeClr val="tx1"/>
                </a:solidFill>
                <a:latin typeface="Arial" charset="0"/>
                <a:ea typeface="굴림" charset="-127"/>
              </a:defRPr>
            </a:lvl6pPr>
            <a:lvl7pPr marL="2971800" indent="-228600" eaLnBrk="0" fontAlgn="base" hangingPunct="0">
              <a:spcBef>
                <a:spcPct val="0"/>
              </a:spcBef>
              <a:spcAft>
                <a:spcPct val="0"/>
              </a:spcAft>
              <a:defRPr kumimoji="1">
                <a:solidFill>
                  <a:schemeClr val="tx1"/>
                </a:solidFill>
                <a:latin typeface="Arial" charset="0"/>
                <a:ea typeface="굴림" charset="-127"/>
              </a:defRPr>
            </a:lvl7pPr>
            <a:lvl8pPr marL="3429000" indent="-228600" eaLnBrk="0" fontAlgn="base" hangingPunct="0">
              <a:spcBef>
                <a:spcPct val="0"/>
              </a:spcBef>
              <a:spcAft>
                <a:spcPct val="0"/>
              </a:spcAft>
              <a:defRPr kumimoji="1">
                <a:solidFill>
                  <a:schemeClr val="tx1"/>
                </a:solidFill>
                <a:latin typeface="Arial" charset="0"/>
                <a:ea typeface="굴림" charset="-127"/>
              </a:defRPr>
            </a:lvl8pPr>
            <a:lvl9pPr marL="3886200" indent="-228600" eaLnBrk="0" fontAlgn="base" hangingPunct="0">
              <a:spcBef>
                <a:spcPct val="0"/>
              </a:spcBef>
              <a:spcAft>
                <a:spcPct val="0"/>
              </a:spcAft>
              <a:defRPr kumimoji="1">
                <a:solidFill>
                  <a:schemeClr val="tx1"/>
                </a:solidFill>
                <a:latin typeface="Arial" charset="0"/>
                <a:ea typeface="굴림" charset="-127"/>
              </a:defRPr>
            </a:lvl9pPr>
          </a:lstStyle>
          <a:p>
            <a:pPr algn="just">
              <a:lnSpc>
                <a:spcPct val="150000"/>
              </a:lnSpc>
              <a:buFont typeface="Wingdings" pitchFamily="2" charset="2"/>
              <a:buChar char="l"/>
            </a:pPr>
            <a:r>
              <a:rPr lang="en-US" altLang="ko-KR" b="1" dirty="0" smtClean="0">
                <a:latin typeface="맑은 고딕" pitchFamily="50" charset="-127"/>
                <a:ea typeface="맑은 고딕" pitchFamily="50" charset="-127"/>
              </a:rPr>
              <a:t>Selective video encryption schemes</a:t>
            </a:r>
            <a:endParaRPr lang="en-US" altLang="ko-KR" b="1" dirty="0">
              <a:latin typeface="맑은 고딕" pitchFamily="50" charset="-127"/>
              <a:ea typeface="맑은 고딕" pitchFamily="50" charset="-127"/>
            </a:endParaRPr>
          </a:p>
          <a:p>
            <a:pPr marL="536575" lvl="1" indent="-180975" algn="just">
              <a:lnSpc>
                <a:spcPct val="150000"/>
              </a:lnSpc>
            </a:pPr>
            <a:r>
              <a:rPr lang="en-US" altLang="ko-KR" sz="1600" dirty="0" smtClean="0">
                <a:latin typeface="맑은 고딕" pitchFamily="50" charset="-127"/>
                <a:ea typeface="맑은 고딕" pitchFamily="50" charset="-127"/>
              </a:rPr>
              <a:t>- Two classifications based on the </a:t>
            </a:r>
            <a:r>
              <a:rPr lang="en-US" altLang="ko-KR" sz="1600" i="1" dirty="0" smtClean="0">
                <a:latin typeface="맑은 고딕" pitchFamily="50" charset="-127"/>
                <a:ea typeface="맑은 고딕" pitchFamily="50" charset="-127"/>
              </a:rPr>
              <a:t>timing of encryption</a:t>
            </a:r>
            <a:r>
              <a:rPr lang="en-US" altLang="ko-KR" sz="1600" dirty="0" smtClean="0"/>
              <a:t> </a:t>
            </a:r>
            <a:r>
              <a:rPr lang="en-US" altLang="ko-KR" sz="1600" baseline="30000" dirty="0" smtClean="0"/>
              <a:t>[23]</a:t>
            </a:r>
            <a:r>
              <a:rPr lang="en-US" altLang="ko-KR" sz="1600" spc="-30" dirty="0" smtClean="0">
                <a:latin typeface="맑은 고딕" pitchFamily="50" charset="-127"/>
                <a:ea typeface="맑은 고딕" pitchFamily="50" charset="-127"/>
              </a:rPr>
              <a:t>.</a:t>
            </a:r>
            <a:endParaRPr lang="en-US" altLang="ko-KR" sz="1600" spc="-30" dirty="0">
              <a:latin typeface="맑은 고딕" pitchFamily="50" charset="-127"/>
              <a:ea typeface="맑은 고딕" pitchFamily="50" charset="-127"/>
            </a:endParaRPr>
          </a:p>
        </p:txBody>
      </p:sp>
      <p:sp>
        <p:nvSpPr>
          <p:cNvPr id="7" name="직사각형 6"/>
          <p:cNvSpPr/>
          <p:nvPr/>
        </p:nvSpPr>
        <p:spPr>
          <a:xfrm>
            <a:off x="1368152" y="2708920"/>
            <a:ext cx="7380312"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5600" indent="-355600" algn="just">
              <a:lnSpc>
                <a:spcPct val="150000"/>
              </a:lnSpc>
              <a:buClr>
                <a:schemeClr val="tx1"/>
              </a:buClr>
              <a:buFont typeface="+mj-lt"/>
              <a:buAutoNum type="arabicPeriod"/>
            </a:pPr>
            <a:r>
              <a:rPr lang="en-US" altLang="ko-KR" b="1" spc="-10" dirty="0">
                <a:solidFill>
                  <a:schemeClr val="tx1"/>
                </a:solidFill>
                <a:latin typeface="맑은 고딕" pitchFamily="50" charset="-127"/>
                <a:ea typeface="맑은 고딕" pitchFamily="50" charset="-127"/>
              </a:rPr>
              <a:t>Joint compression and encryption schemes </a:t>
            </a:r>
            <a:r>
              <a:rPr lang="en-US" altLang="ko-KR" b="1" spc="-10" baseline="30000" dirty="0">
                <a:solidFill>
                  <a:schemeClr val="tx1"/>
                </a:solidFill>
                <a:latin typeface="맑은 고딕" pitchFamily="50" charset="-127"/>
                <a:ea typeface="맑은 고딕" pitchFamily="50" charset="-127"/>
              </a:rPr>
              <a:t>[27-29</a:t>
            </a:r>
            <a:r>
              <a:rPr lang="en-US" altLang="ko-KR" b="1" spc="-10" baseline="30000" dirty="0" smtClean="0">
                <a:solidFill>
                  <a:schemeClr val="tx1"/>
                </a:solidFill>
                <a:latin typeface="맑은 고딕" pitchFamily="50" charset="-127"/>
                <a:ea typeface="맑은 고딕" pitchFamily="50" charset="-127"/>
              </a:rPr>
              <a:t>]</a:t>
            </a:r>
            <a:endParaRPr lang="en-US" altLang="ko-KR" b="1" dirty="0">
              <a:solidFill>
                <a:schemeClr val="tx1"/>
              </a:solidFill>
              <a:latin typeface="맑은 고딕" pitchFamily="50" charset="-127"/>
              <a:ea typeface="맑은 고딕" pitchFamily="50" charset="-127"/>
            </a:endParaRPr>
          </a:p>
          <a:p>
            <a:pPr marL="622300" lvl="1" indent="-165100">
              <a:lnSpc>
                <a:spcPct val="150000"/>
              </a:lnSpc>
              <a:buFontTx/>
              <a:buChar char="-"/>
            </a:pPr>
            <a:endParaRPr lang="en-US" altLang="ko-KR" sz="1000" dirty="0" smtClean="0">
              <a:solidFill>
                <a:schemeClr val="tx1"/>
              </a:solidFill>
              <a:latin typeface="맑은 고딕" pitchFamily="50" charset="-127"/>
              <a:ea typeface="맑은 고딕" pitchFamily="50" charset="-127"/>
            </a:endParaRPr>
          </a:p>
          <a:p>
            <a:pPr marL="622300" lvl="1" indent="-165100">
              <a:lnSpc>
                <a:spcPct val="150000"/>
              </a:lnSpc>
              <a:buFontTx/>
              <a:buChar char="-"/>
            </a:pPr>
            <a:endParaRPr lang="en-US" altLang="ko-KR" sz="1000" dirty="0" smtClean="0">
              <a:solidFill>
                <a:schemeClr val="tx1"/>
              </a:solidFill>
              <a:latin typeface="맑은 고딕" pitchFamily="50" charset="-127"/>
              <a:ea typeface="맑은 고딕" pitchFamily="50" charset="-127"/>
            </a:endParaRPr>
          </a:p>
          <a:p>
            <a:pPr marL="622300" lvl="1" indent="-165100">
              <a:lnSpc>
                <a:spcPct val="150000"/>
              </a:lnSpc>
              <a:buFontTx/>
              <a:buChar char="-"/>
            </a:pPr>
            <a:endParaRPr lang="en-US" altLang="ko-KR" sz="1000" dirty="0" smtClean="0">
              <a:solidFill>
                <a:schemeClr val="tx1"/>
              </a:solidFill>
              <a:latin typeface="맑은 고딕" pitchFamily="50" charset="-127"/>
              <a:ea typeface="맑은 고딕" pitchFamily="50" charset="-127"/>
            </a:endParaRPr>
          </a:p>
          <a:p>
            <a:pPr marL="622300" lvl="1" indent="-165100">
              <a:lnSpc>
                <a:spcPct val="150000"/>
              </a:lnSpc>
              <a:buFontTx/>
              <a:buChar char="-"/>
            </a:pPr>
            <a:endParaRPr lang="en-US" altLang="ko-KR" sz="100" dirty="0" smtClean="0">
              <a:solidFill>
                <a:schemeClr val="tx1"/>
              </a:solidFill>
              <a:latin typeface="맑은 고딕" pitchFamily="50" charset="-127"/>
              <a:ea typeface="맑은 고딕" pitchFamily="50" charset="-127"/>
            </a:endParaRPr>
          </a:p>
          <a:p>
            <a:pPr marL="355600" indent="-355600" algn="just">
              <a:lnSpc>
                <a:spcPct val="150000"/>
              </a:lnSpc>
              <a:buClr>
                <a:schemeClr val="tx1"/>
              </a:buClr>
              <a:buFont typeface="+mj-lt"/>
              <a:buAutoNum type="arabicPeriod"/>
            </a:pPr>
            <a:r>
              <a:rPr lang="en-US" altLang="ko-KR" b="1" spc="-30" dirty="0">
                <a:solidFill>
                  <a:schemeClr val="tx1"/>
                </a:solidFill>
                <a:latin typeface="맑은 고딕" pitchFamily="50" charset="-127"/>
                <a:ea typeface="맑은 고딕" pitchFamily="50" charset="-127"/>
              </a:rPr>
              <a:t>Compression independent encryption</a:t>
            </a:r>
            <a:r>
              <a:rPr lang="en-US" altLang="ko-KR" b="1" spc="-10" dirty="0">
                <a:solidFill>
                  <a:schemeClr val="tx1"/>
                </a:solidFill>
                <a:latin typeface="맑은 고딕" pitchFamily="50" charset="-127"/>
                <a:ea typeface="맑은 고딕" pitchFamily="50" charset="-127"/>
              </a:rPr>
              <a:t> schemes </a:t>
            </a:r>
            <a:r>
              <a:rPr lang="en-US" altLang="ko-KR" b="1" spc="-10" baseline="30000" dirty="0">
                <a:solidFill>
                  <a:schemeClr val="tx1"/>
                </a:solidFill>
                <a:latin typeface="맑은 고딕" pitchFamily="50" charset="-127"/>
                <a:ea typeface="맑은 고딕" pitchFamily="50" charset="-127"/>
              </a:rPr>
              <a:t>[30-32</a:t>
            </a:r>
            <a:r>
              <a:rPr lang="en-US" altLang="ko-KR" b="1" spc="-10" baseline="30000" dirty="0" smtClean="0">
                <a:solidFill>
                  <a:schemeClr val="tx1"/>
                </a:solidFill>
                <a:latin typeface="맑은 고딕" pitchFamily="50" charset="-127"/>
                <a:ea typeface="맑은 고딕" pitchFamily="50" charset="-127"/>
              </a:rPr>
              <a:t>]</a:t>
            </a:r>
            <a:endParaRPr lang="en-US" altLang="ko-KR" b="1" dirty="0">
              <a:solidFill>
                <a:schemeClr val="tx1"/>
              </a:solidFill>
              <a:latin typeface="맑은 고딕" pitchFamily="50" charset="-127"/>
              <a:ea typeface="맑은 고딕" pitchFamily="50" charset="-127"/>
            </a:endParaRPr>
          </a:p>
        </p:txBody>
      </p:sp>
      <p:sp>
        <p:nvSpPr>
          <p:cNvPr id="3" name="슬라이드 번호 개체 틀 2"/>
          <p:cNvSpPr>
            <a:spLocks noGrp="1"/>
          </p:cNvSpPr>
          <p:nvPr>
            <p:ph type="sldNum" sz="quarter" idx="12"/>
          </p:nvPr>
        </p:nvSpPr>
        <p:spPr/>
        <p:txBody>
          <a:bodyPr/>
          <a:lstStyle/>
          <a:p>
            <a:fld id="{A86C0025-05D6-4A21-9480-5BC24F161564}" type="slidenum">
              <a:rPr lang="ko-KR" altLang="en-US" smtClean="0"/>
              <a:pPr/>
              <a:t>9</a:t>
            </a:fld>
            <a:r>
              <a:rPr lang="ko-KR" altLang="en-US" smtClean="0"/>
              <a:t> </a:t>
            </a:r>
            <a:r>
              <a:rPr lang="en-US" altLang="ko-KR" smtClean="0"/>
              <a:t>/ 25</a:t>
            </a:r>
            <a:endParaRPr lang="ko-KR" altLang="en-US" dirty="0"/>
          </a:p>
        </p:txBody>
      </p:sp>
    </p:spTree>
    <p:extLst>
      <p:ext uri="{BB962C8B-B14F-4D97-AF65-F5344CB8AC3E}">
        <p14:creationId xmlns:p14="http://schemas.microsoft.com/office/powerpoint/2010/main" val="25145502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투명도">
  <a:themeElements>
    <a:clrScheme name="투명도">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클래식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투명도">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80020</TotalTime>
  <Words>1401</Words>
  <Application>Microsoft Office PowerPoint</Application>
  <PresentationFormat>화면 슬라이드 쇼(4:3)</PresentationFormat>
  <Paragraphs>347</Paragraphs>
  <Slides>26</Slides>
  <Notes>26</Notes>
  <HiddenSlides>0</HiddenSlides>
  <MMClips>0</MMClips>
  <ScaleCrop>false</ScaleCrop>
  <HeadingPairs>
    <vt:vector size="4" baseType="variant">
      <vt:variant>
        <vt:lpstr>테마</vt:lpstr>
      </vt:variant>
      <vt:variant>
        <vt:i4>1</vt:i4>
      </vt:variant>
      <vt:variant>
        <vt:lpstr>슬라이드 제목</vt:lpstr>
      </vt:variant>
      <vt:variant>
        <vt:i4>26</vt:i4>
      </vt:variant>
    </vt:vector>
  </HeadingPairs>
  <TitlesOfParts>
    <vt:vector size="27" baseType="lpstr">
      <vt:lpstr>투명도</vt:lpstr>
      <vt:lpstr>A secure video transmission framework over  wireless networks</vt:lpstr>
      <vt:lpstr>CONTENTS</vt:lpstr>
      <vt:lpstr>1. Introduction </vt:lpstr>
      <vt:lpstr>1. Introduction </vt:lpstr>
      <vt:lpstr>1. Introduction </vt:lpstr>
      <vt:lpstr>1. Introduction </vt:lpstr>
      <vt:lpstr>1. Introduction </vt:lpstr>
      <vt:lpstr>2. Related Work - prioritized video transmission schemes</vt:lpstr>
      <vt:lpstr>2. Related Work  - selective video encryption schemes</vt:lpstr>
      <vt:lpstr>2. Related Work  - selective video encryption schemes</vt:lpstr>
      <vt:lpstr>2. Related Work  - selective video encryption schemes</vt:lpstr>
      <vt:lpstr>3. Proposed Framework </vt:lpstr>
      <vt:lpstr>3. Proposed Framework </vt:lpstr>
      <vt:lpstr>4. Evaluation Result </vt:lpstr>
      <vt:lpstr>4. Evaluation Result </vt:lpstr>
      <vt:lpstr>4. Evaluation Result </vt:lpstr>
      <vt:lpstr>4. Evaluation Result </vt:lpstr>
      <vt:lpstr>4. Evaluation Result </vt:lpstr>
      <vt:lpstr>4. Evaluation Result </vt:lpstr>
      <vt:lpstr>4. Evaluation Result </vt:lpstr>
      <vt:lpstr>5. Conclusion</vt:lpstr>
      <vt:lpstr>REFERENCES (1/5)</vt:lpstr>
      <vt:lpstr>REFERENCES (2/5)</vt:lpstr>
      <vt:lpstr>REFERENCES (3/5)</vt:lpstr>
      <vt:lpstr>REFERENCES (4/5)</vt:lpstr>
      <vt:lpstr>REFERENCES (5/5)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고경민</dc:creator>
  <cp:lastModifiedBy>김명철</cp:lastModifiedBy>
  <cp:revision>3873</cp:revision>
  <cp:lastPrinted>2016-03-15T02:31:20Z</cp:lastPrinted>
  <dcterms:created xsi:type="dcterms:W3CDTF">2012-03-07T02:04:23Z</dcterms:created>
  <dcterms:modified xsi:type="dcterms:W3CDTF">2016-05-01T05:49:18Z</dcterms:modified>
</cp:coreProperties>
</file>