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 id="2147483736" r:id="rId2"/>
    <p:sldMasterId id="2147483676" r:id="rId3"/>
    <p:sldMasterId id="2147483664" r:id="rId4"/>
  </p:sldMasterIdLst>
  <p:notesMasterIdLst>
    <p:notesMasterId r:id="rId42"/>
  </p:notesMasterIdLst>
  <p:handoutMasterIdLst>
    <p:handoutMasterId r:id="rId43"/>
  </p:handoutMasterIdLst>
  <p:sldIdLst>
    <p:sldId id="277" r:id="rId5"/>
    <p:sldId id="562" r:id="rId6"/>
    <p:sldId id="563" r:id="rId7"/>
    <p:sldId id="548" r:id="rId8"/>
    <p:sldId id="421" r:id="rId9"/>
    <p:sldId id="422" r:id="rId10"/>
    <p:sldId id="423" r:id="rId11"/>
    <p:sldId id="424" r:id="rId12"/>
    <p:sldId id="546" r:id="rId13"/>
    <p:sldId id="425" r:id="rId14"/>
    <p:sldId id="564" r:id="rId15"/>
    <p:sldId id="426" r:id="rId16"/>
    <p:sldId id="427" r:id="rId17"/>
    <p:sldId id="565" r:id="rId18"/>
    <p:sldId id="428" r:id="rId19"/>
    <p:sldId id="429" r:id="rId20"/>
    <p:sldId id="430" r:id="rId21"/>
    <p:sldId id="431" r:id="rId22"/>
    <p:sldId id="432" r:id="rId23"/>
    <p:sldId id="566" r:id="rId24"/>
    <p:sldId id="550" r:id="rId25"/>
    <p:sldId id="553" r:id="rId26"/>
    <p:sldId id="554" r:id="rId27"/>
    <p:sldId id="555" r:id="rId28"/>
    <p:sldId id="556" r:id="rId29"/>
    <p:sldId id="557" r:id="rId30"/>
    <p:sldId id="558" r:id="rId31"/>
    <p:sldId id="559" r:id="rId32"/>
    <p:sldId id="560" r:id="rId33"/>
    <p:sldId id="572" r:id="rId34"/>
    <p:sldId id="573" r:id="rId35"/>
    <p:sldId id="561" r:id="rId36"/>
    <p:sldId id="567" r:id="rId37"/>
    <p:sldId id="568" r:id="rId38"/>
    <p:sldId id="569" r:id="rId39"/>
    <p:sldId id="570" r:id="rId40"/>
    <p:sldId id="571" r:id="rId41"/>
  </p:sldIdLst>
  <p:sldSz cx="9144000" cy="6858000" type="screen4x3"/>
  <p:notesSz cx="6642100" cy="9653588"/>
  <p:defaultTextStyle>
    <a:defPPr>
      <a:defRPr lang="ko-KR"/>
    </a:defPPr>
    <a:lvl1pPr algn="l" rtl="0" fontAlgn="base" latinLnBrk="1">
      <a:spcBef>
        <a:spcPct val="0"/>
      </a:spcBef>
      <a:spcAft>
        <a:spcPct val="0"/>
      </a:spcAft>
      <a:defRPr kumimoji="1" sz="1600" kern="1200">
        <a:solidFill>
          <a:schemeClr val="tx1"/>
        </a:solidFill>
        <a:latin typeface="Arial" pitchFamily="34" charset="0"/>
        <a:ea typeface="굴림" pitchFamily="50" charset="-127"/>
        <a:cs typeface="+mn-cs"/>
      </a:defRPr>
    </a:lvl1pPr>
    <a:lvl2pPr marL="457200" algn="l" rtl="0" fontAlgn="base" latinLnBrk="1">
      <a:spcBef>
        <a:spcPct val="0"/>
      </a:spcBef>
      <a:spcAft>
        <a:spcPct val="0"/>
      </a:spcAft>
      <a:defRPr kumimoji="1" sz="1600" kern="1200">
        <a:solidFill>
          <a:schemeClr val="tx1"/>
        </a:solidFill>
        <a:latin typeface="Arial" pitchFamily="34" charset="0"/>
        <a:ea typeface="굴림" pitchFamily="50" charset="-127"/>
        <a:cs typeface="+mn-cs"/>
      </a:defRPr>
    </a:lvl2pPr>
    <a:lvl3pPr marL="914400" algn="l" rtl="0" fontAlgn="base" latinLnBrk="1">
      <a:spcBef>
        <a:spcPct val="0"/>
      </a:spcBef>
      <a:spcAft>
        <a:spcPct val="0"/>
      </a:spcAft>
      <a:defRPr kumimoji="1" sz="1600" kern="1200">
        <a:solidFill>
          <a:schemeClr val="tx1"/>
        </a:solidFill>
        <a:latin typeface="Arial" pitchFamily="34" charset="0"/>
        <a:ea typeface="굴림" pitchFamily="50" charset="-127"/>
        <a:cs typeface="+mn-cs"/>
      </a:defRPr>
    </a:lvl3pPr>
    <a:lvl4pPr marL="1371600" algn="l" rtl="0" fontAlgn="base" latinLnBrk="1">
      <a:spcBef>
        <a:spcPct val="0"/>
      </a:spcBef>
      <a:spcAft>
        <a:spcPct val="0"/>
      </a:spcAft>
      <a:defRPr kumimoji="1" sz="1600" kern="1200">
        <a:solidFill>
          <a:schemeClr val="tx1"/>
        </a:solidFill>
        <a:latin typeface="Arial" pitchFamily="34" charset="0"/>
        <a:ea typeface="굴림" pitchFamily="50" charset="-127"/>
        <a:cs typeface="+mn-cs"/>
      </a:defRPr>
    </a:lvl4pPr>
    <a:lvl5pPr marL="1828800" algn="l" rtl="0" fontAlgn="base" latinLnBrk="1">
      <a:spcBef>
        <a:spcPct val="0"/>
      </a:spcBef>
      <a:spcAft>
        <a:spcPct val="0"/>
      </a:spcAft>
      <a:defRPr kumimoji="1" sz="1600" kern="1200">
        <a:solidFill>
          <a:schemeClr val="tx1"/>
        </a:solidFill>
        <a:latin typeface="Arial" pitchFamily="34" charset="0"/>
        <a:ea typeface="굴림" pitchFamily="50" charset="-127"/>
        <a:cs typeface="+mn-cs"/>
      </a:defRPr>
    </a:lvl5pPr>
    <a:lvl6pPr marL="2286000" algn="l" defTabSz="914400" rtl="0" eaLnBrk="1" latinLnBrk="1" hangingPunct="1">
      <a:defRPr kumimoji="1" sz="1600" kern="1200">
        <a:solidFill>
          <a:schemeClr val="tx1"/>
        </a:solidFill>
        <a:latin typeface="Arial" pitchFamily="34" charset="0"/>
        <a:ea typeface="굴림" pitchFamily="50" charset="-127"/>
        <a:cs typeface="+mn-cs"/>
      </a:defRPr>
    </a:lvl6pPr>
    <a:lvl7pPr marL="2743200" algn="l" defTabSz="914400" rtl="0" eaLnBrk="1" latinLnBrk="1" hangingPunct="1">
      <a:defRPr kumimoji="1" sz="1600" kern="1200">
        <a:solidFill>
          <a:schemeClr val="tx1"/>
        </a:solidFill>
        <a:latin typeface="Arial" pitchFamily="34" charset="0"/>
        <a:ea typeface="굴림" pitchFamily="50" charset="-127"/>
        <a:cs typeface="+mn-cs"/>
      </a:defRPr>
    </a:lvl7pPr>
    <a:lvl8pPr marL="3200400" algn="l" defTabSz="914400" rtl="0" eaLnBrk="1" latinLnBrk="1" hangingPunct="1">
      <a:defRPr kumimoji="1" sz="1600" kern="1200">
        <a:solidFill>
          <a:schemeClr val="tx1"/>
        </a:solidFill>
        <a:latin typeface="Arial" pitchFamily="34" charset="0"/>
        <a:ea typeface="굴림" pitchFamily="50" charset="-127"/>
        <a:cs typeface="+mn-cs"/>
      </a:defRPr>
    </a:lvl8pPr>
    <a:lvl9pPr marL="3657600" algn="l" defTabSz="914400" rtl="0" eaLnBrk="1" latinLnBrk="1" hangingPunct="1">
      <a:defRPr kumimoji="1" sz="1600" kern="1200">
        <a:solidFill>
          <a:schemeClr val="tx1"/>
        </a:solidFill>
        <a:latin typeface="Arial" pitchFamily="34" charset="0"/>
        <a:ea typeface="굴림" pitchFamily="50" charset="-127"/>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320">
          <p15:clr>
            <a:srgbClr val="A4A3A4"/>
          </p15:clr>
        </p15:guide>
        <p15:guide id="2" pos="28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66FFFF"/>
    <a:srgbClr val="CC3300"/>
    <a:srgbClr val="FFFFCC"/>
    <a:srgbClr val="EAEAEA"/>
    <a:srgbClr val="DDDDDD"/>
    <a:srgbClr val="CC99FF"/>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85" autoAdjust="0"/>
    <p:restoredTop sz="94660"/>
  </p:normalViewPr>
  <p:slideViewPr>
    <p:cSldViewPr>
      <p:cViewPr varScale="1">
        <p:scale>
          <a:sx n="79" d="100"/>
          <a:sy n="79" d="100"/>
        </p:scale>
        <p:origin x="-276" y="-56"/>
      </p:cViewPr>
      <p:guideLst>
        <p:guide orient="horz" pos="2160"/>
        <p:guide pos="2880"/>
      </p:guideLst>
    </p:cSldViewPr>
  </p:slideViewPr>
  <p:outlineViewPr>
    <p:cViewPr>
      <p:scale>
        <a:sx n="33" d="100"/>
        <a:sy n="33" d="100"/>
      </p:scale>
      <p:origin x="0" y="59864"/>
    </p:cViewPr>
  </p:outlineViewPr>
  <p:notesTextViewPr>
    <p:cViewPr>
      <p:scale>
        <a:sx n="100" d="100"/>
        <a:sy n="100" d="100"/>
      </p:scale>
      <p:origin x="0" y="0"/>
    </p:cViewPr>
  </p:notesTextViewPr>
  <p:sorterViewPr>
    <p:cViewPr>
      <p:scale>
        <a:sx n="100" d="100"/>
        <a:sy n="100" d="100"/>
      </p:scale>
      <p:origin x="0" y="6760"/>
    </p:cViewPr>
  </p:sorterViewPr>
  <p:notesViewPr>
    <p:cSldViewPr>
      <p:cViewPr>
        <p:scale>
          <a:sx n="66" d="100"/>
          <a:sy n="66" d="100"/>
        </p:scale>
        <p:origin x="-846" y="1368"/>
      </p:cViewPr>
      <p:guideLst>
        <p:guide orient="horz" pos="2320"/>
        <p:guide pos="281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921766072811774"/>
          <c:y val="5.1347881899871634E-2"/>
          <c:w val="0.87606506584043375"/>
          <c:h val="0.77792041078305518"/>
        </c:manualLayout>
      </c:layout>
      <c:scatterChart>
        <c:scatterStyle val="lineMarker"/>
        <c:varyColors val="0"/>
        <c:ser>
          <c:idx val="0"/>
          <c:order val="0"/>
          <c:tx>
            <c:strRef>
              <c:f>Sheet1!$A$2</c:f>
              <c:strCache>
                <c:ptCount val="1"/>
                <c:pt idx="0">
                  <c:v>Linear Search</c:v>
                </c:pt>
              </c:strCache>
            </c:strRef>
          </c:tx>
          <c:spPr>
            <a:ln w="38041">
              <a:solidFill>
                <a:srgbClr val="0000FF"/>
              </a:solidFill>
              <a:prstDash val="solid"/>
            </a:ln>
          </c:spPr>
          <c:marker>
            <c:symbol val="triangle"/>
            <c:size val="8"/>
            <c:spPr>
              <a:solidFill>
                <a:srgbClr val="0000FF"/>
              </a:solidFill>
              <a:ln>
                <a:solidFill>
                  <a:srgbClr val="0000FF"/>
                </a:solidFill>
                <a:prstDash val="solid"/>
              </a:ln>
            </c:spPr>
          </c:marker>
          <c:xVal>
            <c:numRef>
              <c:f>Sheet1!$B$1:$X$1</c:f>
              <c:numCache>
                <c:formatCode>General</c:formatCode>
                <c:ptCount val="23"/>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xVal>
          <c:yVal>
            <c:numRef>
              <c:f>Sheet1!$B$2:$X$2</c:f>
              <c:numCache>
                <c:formatCode>General</c:formatCode>
                <c:ptCount val="23"/>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yVal>
          <c:smooth val="0"/>
          <c:extLst xmlns:c16r2="http://schemas.microsoft.com/office/drawing/2015/06/chart">
            <c:ext xmlns:c16="http://schemas.microsoft.com/office/drawing/2014/chart" uri="{C3380CC4-5D6E-409C-BE32-E72D297353CC}">
              <c16:uniqueId val="{00000000-7CF3-4CD9-9601-F3F06497CB17}"/>
            </c:ext>
          </c:extLst>
        </c:ser>
        <c:ser>
          <c:idx val="3"/>
          <c:order val="1"/>
          <c:tx>
            <c:strRef>
              <c:f>Sheet1!$A$3</c:f>
              <c:strCache>
                <c:ptCount val="1"/>
                <c:pt idx="0">
                  <c:v>Binary Search with Smax and Smin</c:v>
                </c:pt>
              </c:strCache>
            </c:strRef>
          </c:tx>
          <c:spPr>
            <a:ln w="38041">
              <a:solidFill>
                <a:srgbClr val="FF0000"/>
              </a:solidFill>
              <a:prstDash val="solid"/>
            </a:ln>
          </c:spPr>
          <c:marker>
            <c:symbol val="circle"/>
            <c:size val="8"/>
            <c:spPr>
              <a:solidFill>
                <a:srgbClr val="FF0000"/>
              </a:solidFill>
              <a:ln>
                <a:solidFill>
                  <a:srgbClr val="FF0000"/>
                </a:solidFill>
                <a:prstDash val="solid"/>
              </a:ln>
            </c:spPr>
          </c:marker>
          <c:xVal>
            <c:numRef>
              <c:f>Sheet1!$B$1:$X$1</c:f>
              <c:numCache>
                <c:formatCode>General</c:formatCode>
                <c:ptCount val="23"/>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xVal>
          <c:yVal>
            <c:numRef>
              <c:f>Sheet1!$B$3:$X$3</c:f>
              <c:numCache>
                <c:formatCode>General</c:formatCode>
                <c:ptCount val="23"/>
                <c:pt idx="0">
                  <c:v>0</c:v>
                </c:pt>
                <c:pt idx="1">
                  <c:v>64</c:v>
                </c:pt>
                <c:pt idx="2">
                  <c:v>128</c:v>
                </c:pt>
                <c:pt idx="3">
                  <c:v>192</c:v>
                </c:pt>
                <c:pt idx="4">
                  <c:v>224</c:v>
                </c:pt>
                <c:pt idx="5">
                  <c:v>240</c:v>
                </c:pt>
                <c:pt idx="6">
                  <c:v>248</c:v>
                </c:pt>
                <c:pt idx="7">
                  <c:v>252</c:v>
                </c:pt>
                <c:pt idx="8">
                  <c:v>254</c:v>
                </c:pt>
                <c:pt idx="9">
                  <c:v>255</c:v>
                </c:pt>
                <c:pt idx="10">
                  <c:v>256</c:v>
                </c:pt>
              </c:numCache>
            </c:numRef>
          </c:yVal>
          <c:smooth val="0"/>
          <c:extLst xmlns:c16r2="http://schemas.microsoft.com/office/drawing/2015/06/chart">
            <c:ext xmlns:c16="http://schemas.microsoft.com/office/drawing/2014/chart" uri="{C3380CC4-5D6E-409C-BE32-E72D297353CC}">
              <c16:uniqueId val="{00000001-7CF3-4CD9-9601-F3F06497CB17}"/>
            </c:ext>
          </c:extLst>
        </c:ser>
        <c:dLbls>
          <c:showLegendKey val="0"/>
          <c:showVal val="0"/>
          <c:showCatName val="0"/>
          <c:showSerName val="0"/>
          <c:showPercent val="0"/>
          <c:showBubbleSize val="0"/>
        </c:dLbls>
        <c:axId val="52431488"/>
        <c:axId val="52439680"/>
      </c:scatterChart>
      <c:valAx>
        <c:axId val="52431488"/>
        <c:scaling>
          <c:orientation val="minMax"/>
          <c:max val="20"/>
          <c:min val="0"/>
        </c:scaling>
        <c:delete val="0"/>
        <c:axPos val="b"/>
        <c:title>
          <c:tx>
            <c:rich>
              <a:bodyPr/>
              <a:lstStyle/>
              <a:p>
                <a:pPr>
                  <a:defRPr sz="1398" b="1" i="0" u="none" strike="noStrike" baseline="0">
                    <a:solidFill>
                      <a:schemeClr val="tx1"/>
                    </a:solidFill>
                    <a:latin typeface="Arial"/>
                    <a:ea typeface="Arial"/>
                    <a:cs typeface="Arial"/>
                  </a:defRPr>
                </a:pPr>
                <a:r>
                  <a:rPr lang="fr-FR" altLang="en-US"/>
                  <a:t>Time (RTT)</a:t>
                </a:r>
              </a:p>
            </c:rich>
          </c:tx>
          <c:layout>
            <c:manualLayout>
              <c:xMode val="edge"/>
              <c:yMode val="edge"/>
              <c:x val="0.48489542989930284"/>
              <c:y val="0.91527599486521183"/>
            </c:manualLayout>
          </c:layout>
          <c:overlay val="0"/>
          <c:spPr>
            <a:noFill/>
            <a:ln w="25360">
              <a:noFill/>
            </a:ln>
          </c:spPr>
        </c:title>
        <c:numFmt formatCode="General" sourceLinked="1"/>
        <c:majorTickMark val="in"/>
        <c:minorTickMark val="none"/>
        <c:tickLblPos val="nextTo"/>
        <c:spPr>
          <a:ln w="3170">
            <a:solidFill>
              <a:schemeClr val="tx1"/>
            </a:solidFill>
            <a:prstDash val="solid"/>
          </a:ln>
        </c:spPr>
        <c:txPr>
          <a:bodyPr rot="0" vert="horz"/>
          <a:lstStyle/>
          <a:p>
            <a:pPr>
              <a:defRPr sz="1398" b="1" i="0" u="none" strike="noStrike" baseline="0">
                <a:solidFill>
                  <a:schemeClr val="tx1"/>
                </a:solidFill>
                <a:latin typeface="Arial"/>
                <a:ea typeface="Arial"/>
                <a:cs typeface="Arial"/>
              </a:defRPr>
            </a:pPr>
            <a:endParaRPr lang="ko-KR"/>
          </a:p>
        </c:txPr>
        <c:crossAx val="52439680"/>
        <c:crossesAt val="0"/>
        <c:crossBetween val="midCat"/>
        <c:majorUnit val="1"/>
      </c:valAx>
      <c:valAx>
        <c:axId val="52439680"/>
        <c:scaling>
          <c:orientation val="minMax"/>
          <c:max val="256"/>
          <c:min val="0"/>
        </c:scaling>
        <c:delete val="0"/>
        <c:axPos val="l"/>
        <c:title>
          <c:tx>
            <c:rich>
              <a:bodyPr/>
              <a:lstStyle/>
              <a:p>
                <a:pPr>
                  <a:defRPr sz="1398" b="1" i="0" u="none" strike="noStrike" baseline="0">
                    <a:solidFill>
                      <a:schemeClr val="tx1"/>
                    </a:solidFill>
                    <a:latin typeface="Arial"/>
                    <a:ea typeface="Arial"/>
                    <a:cs typeface="Arial"/>
                  </a:defRPr>
                </a:pPr>
                <a:r>
                  <a:rPr lang="fr-FR" altLang="en-US"/>
                  <a:t>cwnd</a:t>
                </a:r>
              </a:p>
            </c:rich>
          </c:tx>
          <c:layout>
            <c:manualLayout>
              <c:xMode val="edge"/>
              <c:yMode val="edge"/>
              <c:x val="9.2951200619674663E-3"/>
              <c:y val="0.39281129653401797"/>
            </c:manualLayout>
          </c:layout>
          <c:overlay val="0"/>
          <c:spPr>
            <a:noFill/>
            <a:ln w="25360">
              <a:noFill/>
            </a:ln>
          </c:spPr>
        </c:title>
        <c:numFmt formatCode="General" sourceLinked="1"/>
        <c:majorTickMark val="in"/>
        <c:minorTickMark val="none"/>
        <c:tickLblPos val="nextTo"/>
        <c:spPr>
          <a:ln w="3170">
            <a:solidFill>
              <a:schemeClr val="tx1"/>
            </a:solidFill>
            <a:prstDash val="solid"/>
          </a:ln>
        </c:spPr>
        <c:txPr>
          <a:bodyPr rot="0" vert="horz"/>
          <a:lstStyle/>
          <a:p>
            <a:pPr>
              <a:defRPr sz="1398" b="1" i="0" u="none" strike="noStrike" baseline="0">
                <a:solidFill>
                  <a:schemeClr val="tx1"/>
                </a:solidFill>
                <a:latin typeface="Arial"/>
                <a:ea typeface="Arial"/>
                <a:cs typeface="Arial"/>
              </a:defRPr>
            </a:pPr>
            <a:endParaRPr lang="ko-KR"/>
          </a:p>
        </c:txPr>
        <c:crossAx val="52431488"/>
        <c:crosses val="autoZero"/>
        <c:crossBetween val="midCat"/>
        <c:majorUnit val="32"/>
        <c:minorUnit val="4"/>
      </c:valAx>
      <c:spPr>
        <a:noFill/>
        <a:ln w="12680">
          <a:solidFill>
            <a:schemeClr val="tx1"/>
          </a:solidFill>
          <a:prstDash val="solid"/>
        </a:ln>
      </c:spPr>
    </c:plotArea>
    <c:legend>
      <c:legendPos val="r"/>
      <c:layout>
        <c:manualLayout>
          <c:xMode val="edge"/>
          <c:yMode val="edge"/>
          <c:x val="0.55538342370255611"/>
          <c:y val="0.22464698331193839"/>
          <c:w val="0.41053446940356314"/>
          <c:h val="0.17586649550706032"/>
        </c:manualLayout>
      </c:layout>
      <c:overlay val="0"/>
      <c:spPr>
        <a:solidFill>
          <a:schemeClr val="bg1"/>
        </a:solidFill>
        <a:ln w="3170">
          <a:solidFill>
            <a:schemeClr val="tx1"/>
          </a:solidFill>
          <a:prstDash val="solid"/>
        </a:ln>
      </c:spPr>
      <c:txPr>
        <a:bodyPr/>
        <a:lstStyle/>
        <a:p>
          <a:pPr>
            <a:defRPr sz="1098" b="1" i="0" u="none" strike="noStrike" baseline="0">
              <a:solidFill>
                <a:schemeClr val="tx1"/>
              </a:solidFill>
              <a:latin typeface="Arial"/>
              <a:ea typeface="Arial"/>
              <a:cs typeface="Arial"/>
            </a:defRPr>
          </a:pPr>
          <a:endParaRPr lang="ko-KR"/>
        </a:p>
      </c:txPr>
    </c:legend>
    <c:plotVisOnly val="1"/>
    <c:dispBlanksAs val="gap"/>
    <c:showDLblsOverMax val="0"/>
  </c:chart>
  <c:spPr>
    <a:noFill/>
    <a:ln>
      <a:noFill/>
    </a:ln>
  </c:spPr>
  <c:txPr>
    <a:bodyPr/>
    <a:lstStyle/>
    <a:p>
      <a:pPr>
        <a:defRPr sz="2246" b="1" i="0" u="none" strike="noStrike" baseline="0">
          <a:solidFill>
            <a:schemeClr val="tx1"/>
          </a:solidFill>
          <a:latin typeface="宋体"/>
          <a:ea typeface="宋体"/>
          <a:cs typeface="宋体"/>
        </a:defRPr>
      </a:pPr>
      <a:endParaRPr lang="ko-KR"/>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87813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t" anchorCtr="0" compatLnSpc="1">
            <a:prstTxWarp prst="textNoShape">
              <a:avLst/>
            </a:prstTxWarp>
          </a:bodyPr>
          <a:lstStyle>
            <a:lvl1pPr defTabSz="895350" latinLnBrk="0">
              <a:defRPr sz="1000" i="1">
                <a:ea typeface="돋움" pitchFamily="50" charset="-127"/>
              </a:defRPr>
            </a:lvl1pPr>
          </a:lstStyle>
          <a:p>
            <a:endParaRPr lang="en-US" altLang="ko-KR"/>
          </a:p>
        </p:txBody>
      </p:sp>
      <p:sp>
        <p:nvSpPr>
          <p:cNvPr id="4099" name="Rectangle 3"/>
          <p:cNvSpPr>
            <a:spLocks noGrp="1" noChangeArrowheads="1"/>
          </p:cNvSpPr>
          <p:nvPr>
            <p:ph type="dt" sz="quarter" idx="1"/>
          </p:nvPr>
        </p:nvSpPr>
        <p:spPr bwMode="auto">
          <a:xfrm>
            <a:off x="3763963" y="0"/>
            <a:ext cx="2878137"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t" anchorCtr="0" compatLnSpc="1">
            <a:prstTxWarp prst="textNoShape">
              <a:avLst/>
            </a:prstTxWarp>
          </a:bodyPr>
          <a:lstStyle>
            <a:lvl1pPr algn="r" defTabSz="895350" latinLnBrk="0">
              <a:defRPr sz="1000" i="1">
                <a:ea typeface="돋움" pitchFamily="50" charset="-127"/>
              </a:defRPr>
            </a:lvl1pPr>
          </a:lstStyle>
          <a:p>
            <a:endParaRPr lang="en-US" altLang="ko-KR"/>
          </a:p>
        </p:txBody>
      </p:sp>
      <p:sp>
        <p:nvSpPr>
          <p:cNvPr id="4100" name="Rectangle 4"/>
          <p:cNvSpPr>
            <a:spLocks noGrp="1" noChangeArrowheads="1"/>
          </p:cNvSpPr>
          <p:nvPr>
            <p:ph type="ftr" sz="quarter" idx="2"/>
          </p:nvPr>
        </p:nvSpPr>
        <p:spPr bwMode="auto">
          <a:xfrm>
            <a:off x="0" y="9170988"/>
            <a:ext cx="287813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b" anchorCtr="0" compatLnSpc="1">
            <a:prstTxWarp prst="textNoShape">
              <a:avLst/>
            </a:prstTxWarp>
          </a:bodyPr>
          <a:lstStyle>
            <a:lvl1pPr defTabSz="895350" latinLnBrk="0">
              <a:defRPr sz="1000" i="1">
                <a:ea typeface="돋움" pitchFamily="50" charset="-127"/>
              </a:defRPr>
            </a:lvl1pPr>
          </a:lstStyle>
          <a:p>
            <a:endParaRPr lang="en-US" altLang="ko-KR"/>
          </a:p>
        </p:txBody>
      </p:sp>
      <p:sp>
        <p:nvSpPr>
          <p:cNvPr id="4101" name="Rectangle 5"/>
          <p:cNvSpPr>
            <a:spLocks noGrp="1" noChangeArrowheads="1"/>
          </p:cNvSpPr>
          <p:nvPr>
            <p:ph type="sldNum" sz="quarter" idx="3"/>
          </p:nvPr>
        </p:nvSpPr>
        <p:spPr bwMode="auto">
          <a:xfrm>
            <a:off x="3763963" y="9170988"/>
            <a:ext cx="2878137"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b" anchorCtr="0" compatLnSpc="1">
            <a:prstTxWarp prst="textNoShape">
              <a:avLst/>
            </a:prstTxWarp>
          </a:bodyPr>
          <a:lstStyle>
            <a:lvl1pPr algn="r" defTabSz="895350" latinLnBrk="0">
              <a:defRPr sz="1000" i="1">
                <a:ea typeface="돋움" pitchFamily="50" charset="-127"/>
              </a:defRPr>
            </a:lvl1pPr>
          </a:lstStyle>
          <a:p>
            <a:fld id="{A958FF2F-0791-4F83-8CC1-57DD447D83FB}" type="slidenum">
              <a:rPr lang="en-US" altLang="ko-KR"/>
              <a:pPr/>
              <a:t>‹#›</a:t>
            </a:fld>
            <a:endParaRPr lang="en-US" altLang="ko-KR"/>
          </a:p>
        </p:txBody>
      </p:sp>
    </p:spTree>
    <p:extLst>
      <p:ext uri="{BB962C8B-B14F-4D97-AF65-F5344CB8AC3E}">
        <p14:creationId xmlns:p14="http://schemas.microsoft.com/office/powerpoint/2010/main" val="3274528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87813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t" anchorCtr="0" compatLnSpc="1">
            <a:prstTxWarp prst="textNoShape">
              <a:avLst/>
            </a:prstTxWarp>
          </a:bodyPr>
          <a:lstStyle>
            <a:lvl1pPr defTabSz="895350" latinLnBrk="0">
              <a:defRPr sz="1000" i="1">
                <a:ea typeface="돋움" pitchFamily="50" charset="-127"/>
              </a:defRPr>
            </a:lvl1pPr>
          </a:lstStyle>
          <a:p>
            <a:endParaRPr lang="en-US" altLang="ko-KR"/>
          </a:p>
        </p:txBody>
      </p:sp>
      <p:sp>
        <p:nvSpPr>
          <p:cNvPr id="2051" name="Rectangle 3"/>
          <p:cNvSpPr>
            <a:spLocks noGrp="1" noChangeArrowheads="1"/>
          </p:cNvSpPr>
          <p:nvPr>
            <p:ph type="dt" idx="1"/>
          </p:nvPr>
        </p:nvSpPr>
        <p:spPr bwMode="auto">
          <a:xfrm>
            <a:off x="3763963" y="0"/>
            <a:ext cx="2878137"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t" anchorCtr="0" compatLnSpc="1">
            <a:prstTxWarp prst="textNoShape">
              <a:avLst/>
            </a:prstTxWarp>
          </a:bodyPr>
          <a:lstStyle>
            <a:lvl1pPr algn="r" defTabSz="895350" latinLnBrk="0">
              <a:defRPr sz="1000" i="1">
                <a:ea typeface="돋움" pitchFamily="50" charset="-127"/>
              </a:defRPr>
            </a:lvl1pPr>
          </a:lstStyle>
          <a:p>
            <a:endParaRPr lang="en-US" altLang="ko-KR"/>
          </a:p>
        </p:txBody>
      </p:sp>
      <p:sp>
        <p:nvSpPr>
          <p:cNvPr id="68612" name="Rectangle 4"/>
          <p:cNvSpPr>
            <a:spLocks noGrp="1" noRot="1" noChangeAspect="1" noChangeArrowheads="1" noTextEdit="1"/>
          </p:cNvSpPr>
          <p:nvPr>
            <p:ph type="sldImg" idx="2"/>
          </p:nvPr>
        </p:nvSpPr>
        <p:spPr bwMode="auto">
          <a:xfrm>
            <a:off x="41275" y="639763"/>
            <a:ext cx="6589713" cy="49418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2053" name="Rectangle 5"/>
          <p:cNvSpPr>
            <a:spLocks noGrp="1" noChangeArrowheads="1"/>
          </p:cNvSpPr>
          <p:nvPr>
            <p:ph type="body" sz="quarter" idx="3"/>
          </p:nvPr>
        </p:nvSpPr>
        <p:spPr bwMode="auto">
          <a:xfrm>
            <a:off x="469900" y="5772150"/>
            <a:ext cx="5715000" cy="302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194" tIns="45097" rIns="90194" bIns="45097" numCol="1" anchor="t" anchorCtr="0" compatLnSpc="1">
            <a:prstTxWarp prst="textNoShape">
              <a:avLst/>
            </a:prstTxWarp>
          </a:bodyPr>
          <a:lstStyle/>
          <a:p>
            <a:pPr lvl="0"/>
            <a:r>
              <a:rPr lang="ko-KR" altLang="en-US" smtClean="0"/>
              <a:t>마스터 문자열 유형을 편집하려면 누르십시오</a:t>
            </a:r>
            <a:r>
              <a:rPr lang="en-US" altLang="ko-KR" smtClean="0"/>
              <a:t>.</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2054" name="Rectangle 6"/>
          <p:cNvSpPr>
            <a:spLocks noGrp="1" noChangeArrowheads="1"/>
          </p:cNvSpPr>
          <p:nvPr>
            <p:ph type="ftr" sz="quarter" idx="4"/>
          </p:nvPr>
        </p:nvSpPr>
        <p:spPr bwMode="auto">
          <a:xfrm>
            <a:off x="0" y="9170988"/>
            <a:ext cx="287813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b" anchorCtr="0" compatLnSpc="1">
            <a:prstTxWarp prst="textNoShape">
              <a:avLst/>
            </a:prstTxWarp>
          </a:bodyPr>
          <a:lstStyle>
            <a:lvl1pPr defTabSz="895350" latinLnBrk="0">
              <a:defRPr sz="1000" i="1">
                <a:ea typeface="돋움" pitchFamily="50" charset="-127"/>
              </a:defRPr>
            </a:lvl1pPr>
          </a:lstStyle>
          <a:p>
            <a:endParaRPr lang="en-US" altLang="ko-KR"/>
          </a:p>
        </p:txBody>
      </p:sp>
      <p:sp>
        <p:nvSpPr>
          <p:cNvPr id="2055" name="Rectangle 7"/>
          <p:cNvSpPr>
            <a:spLocks noGrp="1" noChangeArrowheads="1"/>
          </p:cNvSpPr>
          <p:nvPr>
            <p:ph type="sldNum" sz="quarter" idx="5"/>
          </p:nvPr>
        </p:nvSpPr>
        <p:spPr bwMode="auto">
          <a:xfrm>
            <a:off x="3763963" y="9170988"/>
            <a:ext cx="2878137"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b" anchorCtr="0" compatLnSpc="1">
            <a:prstTxWarp prst="textNoShape">
              <a:avLst/>
            </a:prstTxWarp>
          </a:bodyPr>
          <a:lstStyle>
            <a:lvl1pPr algn="r" defTabSz="895350" latinLnBrk="0">
              <a:defRPr sz="1000" i="1">
                <a:ea typeface="돋움" pitchFamily="50" charset="-127"/>
              </a:defRPr>
            </a:lvl1pPr>
          </a:lstStyle>
          <a:p>
            <a:fld id="{51BC0879-4465-4F96-BD3F-DFECAC432DE6}" type="slidenum">
              <a:rPr lang="en-US" altLang="ko-KR"/>
              <a:pPr/>
              <a:t>‹#›</a:t>
            </a:fld>
            <a:endParaRPr lang="en-US" altLang="ko-KR"/>
          </a:p>
        </p:txBody>
      </p:sp>
    </p:spTree>
    <p:extLst>
      <p:ext uri="{BB962C8B-B14F-4D97-AF65-F5344CB8AC3E}">
        <p14:creationId xmlns:p14="http://schemas.microsoft.com/office/powerpoint/2010/main" val="19608988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돋움" pitchFamily="50" charset="-127"/>
        <a:cs typeface="돋움" charset="0"/>
      </a:defRPr>
    </a:lvl1pPr>
    <a:lvl2pPr marL="457200" algn="l" rtl="0" eaLnBrk="0" fontAlgn="base" hangingPunct="0">
      <a:spcBef>
        <a:spcPct val="30000"/>
      </a:spcBef>
      <a:spcAft>
        <a:spcPct val="0"/>
      </a:spcAft>
      <a:defRPr kumimoji="1" sz="1200" kern="1200">
        <a:solidFill>
          <a:schemeClr val="tx1"/>
        </a:solidFill>
        <a:latin typeface="Arial" charset="0"/>
        <a:ea typeface="돋움" pitchFamily="50" charset="-127"/>
        <a:cs typeface="돋움" charset="0"/>
      </a:defRPr>
    </a:lvl2pPr>
    <a:lvl3pPr marL="914400" algn="l" rtl="0" eaLnBrk="0" fontAlgn="base" hangingPunct="0">
      <a:spcBef>
        <a:spcPct val="30000"/>
      </a:spcBef>
      <a:spcAft>
        <a:spcPct val="0"/>
      </a:spcAft>
      <a:defRPr kumimoji="1" sz="1200" kern="1200">
        <a:solidFill>
          <a:schemeClr val="tx1"/>
        </a:solidFill>
        <a:latin typeface="Arial" charset="0"/>
        <a:ea typeface="돋움" pitchFamily="50" charset="-127"/>
        <a:cs typeface="돋움" charset="0"/>
      </a:defRPr>
    </a:lvl3pPr>
    <a:lvl4pPr marL="1371600" algn="l" rtl="0" eaLnBrk="0" fontAlgn="base" hangingPunct="0">
      <a:spcBef>
        <a:spcPct val="30000"/>
      </a:spcBef>
      <a:spcAft>
        <a:spcPct val="0"/>
      </a:spcAft>
      <a:defRPr kumimoji="1" sz="1200" kern="1200">
        <a:solidFill>
          <a:schemeClr val="tx1"/>
        </a:solidFill>
        <a:latin typeface="Arial" charset="0"/>
        <a:ea typeface="돋움" pitchFamily="50" charset="-127"/>
        <a:cs typeface="돋움" charset="0"/>
      </a:defRPr>
    </a:lvl4pPr>
    <a:lvl5pPr marL="1828800" algn="l" rtl="0" eaLnBrk="0" fontAlgn="base" hangingPunct="0">
      <a:spcBef>
        <a:spcPct val="30000"/>
      </a:spcBef>
      <a:spcAft>
        <a:spcPct val="0"/>
      </a:spcAft>
      <a:defRPr kumimoji="1" sz="1200" kern="1200">
        <a:solidFill>
          <a:schemeClr val="tx1"/>
        </a:solidFill>
        <a:latin typeface="Arial" charset="0"/>
        <a:ea typeface="돋움" pitchFamily="50" charset="-127"/>
        <a:cs typeface="돋움" charset="0"/>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895350" eaLnBrk="0" hangingPunct="0">
              <a:defRPr kumimoji="1" sz="1600">
                <a:solidFill>
                  <a:schemeClr val="tx1"/>
                </a:solidFill>
                <a:latin typeface="Arial" pitchFamily="34" charset="0"/>
                <a:ea typeface="굴림" pitchFamily="50" charset="-127"/>
              </a:defRPr>
            </a:lvl1pPr>
            <a:lvl2pPr marL="742950" indent="-285750" defTabSz="895350" eaLnBrk="0" hangingPunct="0">
              <a:defRPr kumimoji="1" sz="1600">
                <a:solidFill>
                  <a:schemeClr val="tx1"/>
                </a:solidFill>
                <a:latin typeface="Arial" pitchFamily="34" charset="0"/>
                <a:ea typeface="굴림" pitchFamily="50" charset="-127"/>
              </a:defRPr>
            </a:lvl2pPr>
            <a:lvl3pPr marL="1143000" indent="-228600" defTabSz="895350" eaLnBrk="0" hangingPunct="0">
              <a:defRPr kumimoji="1" sz="1600">
                <a:solidFill>
                  <a:schemeClr val="tx1"/>
                </a:solidFill>
                <a:latin typeface="Arial" pitchFamily="34" charset="0"/>
                <a:ea typeface="굴림" pitchFamily="50" charset="-127"/>
              </a:defRPr>
            </a:lvl3pPr>
            <a:lvl4pPr marL="1600200" indent="-228600" defTabSz="895350" eaLnBrk="0" hangingPunct="0">
              <a:defRPr kumimoji="1" sz="1600">
                <a:solidFill>
                  <a:schemeClr val="tx1"/>
                </a:solidFill>
                <a:latin typeface="Arial" pitchFamily="34" charset="0"/>
                <a:ea typeface="굴림" pitchFamily="50" charset="-127"/>
              </a:defRPr>
            </a:lvl4pPr>
            <a:lvl5pPr marL="2057400" indent="-228600" defTabSz="895350" eaLnBrk="0" hangingPunct="0">
              <a:defRPr kumimoji="1" sz="1600">
                <a:solidFill>
                  <a:schemeClr val="tx1"/>
                </a:solidFill>
                <a:latin typeface="Arial" pitchFamily="34" charset="0"/>
                <a:ea typeface="굴림" pitchFamily="50" charset="-127"/>
              </a:defRPr>
            </a:lvl5pPr>
            <a:lvl6pPr marL="25146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eaLnBrk="1" hangingPunct="1"/>
            <a:fld id="{612A4EAB-73CD-46CE-91F2-90655C7CE712}" type="slidenum">
              <a:rPr lang="en-US" altLang="ko-KR" sz="1000">
                <a:ea typeface="돋움" pitchFamily="50" charset="-127"/>
              </a:rPr>
              <a:pPr eaLnBrk="1" hangingPunct="1"/>
              <a:t>1</a:t>
            </a:fld>
            <a:endParaRPr lang="en-US" altLang="ko-KR" sz="1000">
              <a:ea typeface="돋움" pitchFamily="50" charset="-127"/>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ko-KR" altLang="ko-KR"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328CC9-D318-4218-BBA8-8BA4C1658A60}" type="slidenum">
              <a:rPr lang="en-US" altLang="ko-KR"/>
              <a:pPr/>
              <a:t>10</a:t>
            </a:fld>
            <a:endParaRPr lang="en-US" altLang="ko-KR"/>
          </a:p>
        </p:txBody>
      </p:sp>
      <p:sp>
        <p:nvSpPr>
          <p:cNvPr id="1924098" name="Rectangle 2"/>
          <p:cNvSpPr>
            <a:spLocks noGrp="1" noRot="1" noChangeAspect="1" noChangeArrowheads="1" noTextEdit="1"/>
          </p:cNvSpPr>
          <p:nvPr>
            <p:ph type="sldImg"/>
          </p:nvPr>
        </p:nvSpPr>
        <p:spPr>
          <a:xfrm>
            <a:off x="908050" y="723900"/>
            <a:ext cx="4827588" cy="3621088"/>
          </a:xfrm>
          <a:ln/>
        </p:spPr>
      </p:sp>
      <p:sp>
        <p:nvSpPr>
          <p:cNvPr id="1924099" name="Rectangle 3"/>
          <p:cNvSpPr>
            <a:spLocks noGrp="1" noChangeArrowheads="1"/>
          </p:cNvSpPr>
          <p:nvPr>
            <p:ph type="body" idx="1"/>
          </p:nvPr>
        </p:nvSpPr>
        <p:spPr>
          <a:xfrm>
            <a:off x="664837" y="4586122"/>
            <a:ext cx="5312426" cy="4343095"/>
          </a:xfrm>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DCB75B-7FD4-4A85-8C2F-C2B52AD2A362}" type="slidenum">
              <a:rPr lang="en-US" altLang="ko-KR"/>
              <a:pPr/>
              <a:t>11</a:t>
            </a:fld>
            <a:endParaRPr lang="en-US" altLang="ko-KR"/>
          </a:p>
        </p:txBody>
      </p:sp>
      <p:sp>
        <p:nvSpPr>
          <p:cNvPr id="1922050" name="Rectangle 2"/>
          <p:cNvSpPr>
            <a:spLocks noGrp="1" noRot="1" noChangeAspect="1" noChangeArrowheads="1" noTextEdit="1"/>
          </p:cNvSpPr>
          <p:nvPr>
            <p:ph type="sldImg"/>
          </p:nvPr>
        </p:nvSpPr>
        <p:spPr>
          <a:ln/>
        </p:spPr>
      </p:sp>
      <p:sp>
        <p:nvSpPr>
          <p:cNvPr id="1922051"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6B957A-DFB0-4750-9606-F7FF706BCE53}" type="slidenum">
              <a:rPr lang="en-US" altLang="ko-KR"/>
              <a:pPr/>
              <a:t>12</a:t>
            </a:fld>
            <a:endParaRPr lang="en-US" altLang="ko-KR"/>
          </a:p>
        </p:txBody>
      </p:sp>
      <p:sp>
        <p:nvSpPr>
          <p:cNvPr id="1940482" name="Rectangle 2"/>
          <p:cNvSpPr>
            <a:spLocks noGrp="1" noRot="1" noChangeAspect="1" noChangeArrowheads="1" noTextEdit="1"/>
          </p:cNvSpPr>
          <p:nvPr>
            <p:ph type="sldImg"/>
          </p:nvPr>
        </p:nvSpPr>
        <p:spPr>
          <a:ln/>
        </p:spPr>
      </p:sp>
      <p:sp>
        <p:nvSpPr>
          <p:cNvPr id="1940483"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EDD69B-7998-4323-90C2-98D3E8E8577F}" type="slidenum">
              <a:rPr lang="en-US" altLang="ko-KR"/>
              <a:pPr/>
              <a:t>13</a:t>
            </a:fld>
            <a:endParaRPr lang="en-US" altLang="ko-KR"/>
          </a:p>
        </p:txBody>
      </p:sp>
      <p:sp>
        <p:nvSpPr>
          <p:cNvPr id="1933314" name="Rectangle 2"/>
          <p:cNvSpPr>
            <a:spLocks noGrp="1" noRot="1" noChangeAspect="1" noChangeArrowheads="1" noTextEdit="1"/>
          </p:cNvSpPr>
          <p:nvPr>
            <p:ph type="sldImg"/>
          </p:nvPr>
        </p:nvSpPr>
        <p:spPr>
          <a:ln/>
        </p:spPr>
      </p:sp>
      <p:sp>
        <p:nvSpPr>
          <p:cNvPr id="1933315"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EDD69B-7998-4323-90C2-98D3E8E8577F}" type="slidenum">
              <a:rPr lang="en-US" altLang="ko-KR"/>
              <a:pPr/>
              <a:t>14</a:t>
            </a:fld>
            <a:endParaRPr lang="en-US" altLang="ko-KR"/>
          </a:p>
        </p:txBody>
      </p:sp>
      <p:sp>
        <p:nvSpPr>
          <p:cNvPr id="1933314" name="Rectangle 2"/>
          <p:cNvSpPr>
            <a:spLocks noGrp="1" noRot="1" noChangeAspect="1" noChangeArrowheads="1" noTextEdit="1"/>
          </p:cNvSpPr>
          <p:nvPr>
            <p:ph type="sldImg"/>
          </p:nvPr>
        </p:nvSpPr>
        <p:spPr>
          <a:ln/>
        </p:spPr>
      </p:sp>
      <p:sp>
        <p:nvSpPr>
          <p:cNvPr id="1933315"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0A8564-8D6C-46C6-8A38-5FB368B5985E}" type="slidenum">
              <a:rPr lang="en-US" altLang="ko-KR"/>
              <a:pPr/>
              <a:t>15</a:t>
            </a:fld>
            <a:endParaRPr lang="en-US" altLang="ko-KR"/>
          </a:p>
        </p:txBody>
      </p:sp>
      <p:sp>
        <p:nvSpPr>
          <p:cNvPr id="1935362" name="Rectangle 2"/>
          <p:cNvSpPr>
            <a:spLocks noGrp="1" noRot="1" noChangeAspect="1" noChangeArrowheads="1" noTextEdit="1"/>
          </p:cNvSpPr>
          <p:nvPr>
            <p:ph type="sldImg"/>
          </p:nvPr>
        </p:nvSpPr>
        <p:spPr>
          <a:ln/>
        </p:spPr>
      </p:sp>
      <p:sp>
        <p:nvSpPr>
          <p:cNvPr id="1935363"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1A3F37-1486-49C5-A630-0355A718CD1D}" type="slidenum">
              <a:rPr lang="en-US" altLang="ko-KR"/>
              <a:pPr/>
              <a:t>16</a:t>
            </a:fld>
            <a:endParaRPr lang="en-US" altLang="ko-KR"/>
          </a:p>
        </p:txBody>
      </p:sp>
      <p:sp>
        <p:nvSpPr>
          <p:cNvPr id="1941506" name="Rectangle 2"/>
          <p:cNvSpPr>
            <a:spLocks noGrp="1" noRot="1" noChangeAspect="1" noChangeArrowheads="1" noTextEdit="1"/>
          </p:cNvSpPr>
          <p:nvPr>
            <p:ph type="sldImg"/>
          </p:nvPr>
        </p:nvSpPr>
        <p:spPr>
          <a:ln/>
        </p:spPr>
      </p:sp>
      <p:sp>
        <p:nvSpPr>
          <p:cNvPr id="1941507"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0CBB0D-1CA5-4380-A1B3-F47AF6D178CD}" type="slidenum">
              <a:rPr lang="en-US" altLang="ko-KR"/>
              <a:pPr/>
              <a:t>17</a:t>
            </a:fld>
            <a:endParaRPr lang="en-US" altLang="ko-KR"/>
          </a:p>
        </p:txBody>
      </p:sp>
      <p:sp>
        <p:nvSpPr>
          <p:cNvPr id="1942530" name="Rectangle 2"/>
          <p:cNvSpPr>
            <a:spLocks noGrp="1" noRot="1" noChangeAspect="1" noChangeArrowheads="1" noTextEdit="1"/>
          </p:cNvSpPr>
          <p:nvPr>
            <p:ph type="sldImg"/>
          </p:nvPr>
        </p:nvSpPr>
        <p:spPr>
          <a:ln/>
        </p:spPr>
      </p:sp>
      <p:sp>
        <p:nvSpPr>
          <p:cNvPr id="1942531"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18C68D-0B6D-4EA6-AD64-029E8EE91125}" type="slidenum">
              <a:rPr lang="en-US" altLang="ko-KR"/>
              <a:pPr/>
              <a:t>18</a:t>
            </a:fld>
            <a:endParaRPr lang="en-US" altLang="ko-KR"/>
          </a:p>
        </p:txBody>
      </p:sp>
      <p:sp>
        <p:nvSpPr>
          <p:cNvPr id="1943554" name="Rectangle 2"/>
          <p:cNvSpPr>
            <a:spLocks noGrp="1" noRot="1" noChangeAspect="1" noChangeArrowheads="1" noTextEdit="1"/>
          </p:cNvSpPr>
          <p:nvPr>
            <p:ph type="sldImg"/>
          </p:nvPr>
        </p:nvSpPr>
        <p:spPr>
          <a:ln/>
        </p:spPr>
      </p:sp>
      <p:sp>
        <p:nvSpPr>
          <p:cNvPr id="1943555"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CC1F6B-DA12-4A12-BF76-B0BAACB42EE7}" type="slidenum">
              <a:rPr lang="en-US" altLang="ko-KR"/>
              <a:pPr/>
              <a:t>19</a:t>
            </a:fld>
            <a:endParaRPr lang="en-US" altLang="ko-KR"/>
          </a:p>
        </p:txBody>
      </p:sp>
      <p:sp>
        <p:nvSpPr>
          <p:cNvPr id="1957890" name="Rectangle 2"/>
          <p:cNvSpPr>
            <a:spLocks noGrp="1" noRot="1" noChangeAspect="1" noChangeArrowheads="1" noTextEdit="1"/>
          </p:cNvSpPr>
          <p:nvPr>
            <p:ph type="sldImg"/>
          </p:nvPr>
        </p:nvSpPr>
        <p:spPr>
          <a:ln/>
        </p:spPr>
      </p:sp>
      <p:sp>
        <p:nvSpPr>
          <p:cNvPr id="1957891"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537BE0-3826-4EDB-99AA-D811526F188F}" type="slidenum">
              <a:rPr lang="en-US" altLang="ko-KR"/>
              <a:pPr/>
              <a:t>2</a:t>
            </a:fld>
            <a:endParaRPr lang="en-US" altLang="ko-KR"/>
          </a:p>
        </p:txBody>
      </p:sp>
      <p:sp>
        <p:nvSpPr>
          <p:cNvPr id="1913858" name="Rectangle 2"/>
          <p:cNvSpPr>
            <a:spLocks noGrp="1" noRot="1" noChangeAspect="1" noChangeArrowheads="1" noTextEdit="1"/>
          </p:cNvSpPr>
          <p:nvPr>
            <p:ph type="sldImg"/>
          </p:nvPr>
        </p:nvSpPr>
        <p:spPr>
          <a:ln/>
        </p:spPr>
      </p:sp>
      <p:sp>
        <p:nvSpPr>
          <p:cNvPr id="1913859"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CC1F6B-DA12-4A12-BF76-B0BAACB42EE7}" type="slidenum">
              <a:rPr lang="en-US" altLang="ko-KR"/>
              <a:pPr/>
              <a:t>20</a:t>
            </a:fld>
            <a:endParaRPr lang="en-US" altLang="ko-KR"/>
          </a:p>
        </p:txBody>
      </p:sp>
      <p:sp>
        <p:nvSpPr>
          <p:cNvPr id="1957890" name="Rectangle 2"/>
          <p:cNvSpPr>
            <a:spLocks noGrp="1" noRot="1" noChangeAspect="1" noChangeArrowheads="1" noTextEdit="1"/>
          </p:cNvSpPr>
          <p:nvPr>
            <p:ph type="sldImg"/>
          </p:nvPr>
        </p:nvSpPr>
        <p:spPr>
          <a:ln/>
        </p:spPr>
      </p:sp>
      <p:sp>
        <p:nvSpPr>
          <p:cNvPr id="1957891"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82D0AD-0A25-4717-A4A2-58B67A036D0D}" type="slidenum">
              <a:rPr lang="en-US" altLang="ko-KR"/>
              <a:pPr/>
              <a:t>21</a:t>
            </a:fld>
            <a:endParaRPr lang="en-US" altLang="ko-KR"/>
          </a:p>
        </p:txBody>
      </p:sp>
      <p:sp>
        <p:nvSpPr>
          <p:cNvPr id="1887234" name="Rectangle 2"/>
          <p:cNvSpPr>
            <a:spLocks noGrp="1" noRot="1" noChangeAspect="1" noChangeArrowheads="1" noTextEdit="1"/>
          </p:cNvSpPr>
          <p:nvPr>
            <p:ph type="sldImg"/>
          </p:nvPr>
        </p:nvSpPr>
        <p:spPr>
          <a:ln/>
        </p:spPr>
      </p:sp>
      <p:sp>
        <p:nvSpPr>
          <p:cNvPr id="1887235"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68F836-68AB-40CF-B414-64F5E0620984}" type="slidenum">
              <a:rPr lang="en-US" altLang="ko-KR"/>
              <a:pPr/>
              <a:t>22</a:t>
            </a:fld>
            <a:endParaRPr lang="en-US" altLang="ko-KR"/>
          </a:p>
        </p:txBody>
      </p:sp>
      <p:sp>
        <p:nvSpPr>
          <p:cNvPr id="1889282" name="Rectangle 2"/>
          <p:cNvSpPr>
            <a:spLocks noGrp="1" noRot="1" noChangeAspect="1" noChangeArrowheads="1" noTextEdit="1"/>
          </p:cNvSpPr>
          <p:nvPr>
            <p:ph type="sldImg"/>
          </p:nvPr>
        </p:nvSpPr>
        <p:spPr>
          <a:ln/>
        </p:spPr>
      </p:sp>
      <p:sp>
        <p:nvSpPr>
          <p:cNvPr id="1889283"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68F836-68AB-40CF-B414-64F5E0620984}" type="slidenum">
              <a:rPr lang="en-US" altLang="ko-KR"/>
              <a:pPr/>
              <a:t>23</a:t>
            </a:fld>
            <a:endParaRPr lang="en-US" altLang="ko-KR"/>
          </a:p>
        </p:txBody>
      </p:sp>
      <p:sp>
        <p:nvSpPr>
          <p:cNvPr id="1889282" name="Rectangle 2"/>
          <p:cNvSpPr>
            <a:spLocks noGrp="1" noRot="1" noChangeAspect="1" noChangeArrowheads="1" noTextEdit="1"/>
          </p:cNvSpPr>
          <p:nvPr>
            <p:ph type="sldImg"/>
          </p:nvPr>
        </p:nvSpPr>
        <p:spPr>
          <a:ln/>
        </p:spPr>
      </p:sp>
      <p:sp>
        <p:nvSpPr>
          <p:cNvPr id="1889283"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BD6B76-DF23-4EEE-A49F-029475579B0F}" type="slidenum">
              <a:rPr lang="en-US" altLang="ko-KR"/>
              <a:pPr/>
              <a:t>24</a:t>
            </a:fld>
            <a:endParaRPr lang="en-US" altLang="ko-KR"/>
          </a:p>
        </p:txBody>
      </p:sp>
      <p:sp>
        <p:nvSpPr>
          <p:cNvPr id="1891330" name="Rectangle 2"/>
          <p:cNvSpPr>
            <a:spLocks noGrp="1" noRot="1" noChangeAspect="1" noChangeArrowheads="1" noTextEdit="1"/>
          </p:cNvSpPr>
          <p:nvPr>
            <p:ph type="sldImg"/>
          </p:nvPr>
        </p:nvSpPr>
        <p:spPr>
          <a:ln/>
        </p:spPr>
      </p:sp>
      <p:sp>
        <p:nvSpPr>
          <p:cNvPr id="1891331"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BD6B76-DF23-4EEE-A49F-029475579B0F}" type="slidenum">
              <a:rPr lang="en-US" altLang="ko-KR"/>
              <a:pPr/>
              <a:t>25</a:t>
            </a:fld>
            <a:endParaRPr lang="en-US" altLang="ko-KR"/>
          </a:p>
        </p:txBody>
      </p:sp>
      <p:sp>
        <p:nvSpPr>
          <p:cNvPr id="1891330" name="Rectangle 2"/>
          <p:cNvSpPr>
            <a:spLocks noGrp="1" noRot="1" noChangeAspect="1" noChangeArrowheads="1" noTextEdit="1"/>
          </p:cNvSpPr>
          <p:nvPr>
            <p:ph type="sldImg"/>
          </p:nvPr>
        </p:nvSpPr>
        <p:spPr>
          <a:ln/>
        </p:spPr>
      </p:sp>
      <p:sp>
        <p:nvSpPr>
          <p:cNvPr id="1891331"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980172-5370-43AA-99DB-7BB8C8825DE8}" type="slidenum">
              <a:rPr lang="en-US" altLang="ko-KR"/>
              <a:pPr/>
              <a:t>26</a:t>
            </a:fld>
            <a:endParaRPr lang="en-US" altLang="ko-KR"/>
          </a:p>
        </p:txBody>
      </p:sp>
      <p:sp>
        <p:nvSpPr>
          <p:cNvPr id="1893378" name="Rectangle 2"/>
          <p:cNvSpPr>
            <a:spLocks noGrp="1" noRot="1" noChangeAspect="1" noChangeArrowheads="1" noTextEdit="1"/>
          </p:cNvSpPr>
          <p:nvPr>
            <p:ph type="sldImg"/>
          </p:nvPr>
        </p:nvSpPr>
        <p:spPr>
          <a:ln/>
        </p:spPr>
      </p:sp>
      <p:sp>
        <p:nvSpPr>
          <p:cNvPr id="1893379"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980172-5370-43AA-99DB-7BB8C8825DE8}" type="slidenum">
              <a:rPr lang="en-US" altLang="ko-KR"/>
              <a:pPr/>
              <a:t>27</a:t>
            </a:fld>
            <a:endParaRPr lang="en-US" altLang="ko-KR"/>
          </a:p>
        </p:txBody>
      </p:sp>
      <p:sp>
        <p:nvSpPr>
          <p:cNvPr id="1893378" name="Rectangle 2"/>
          <p:cNvSpPr>
            <a:spLocks noGrp="1" noRot="1" noChangeAspect="1" noChangeArrowheads="1" noTextEdit="1"/>
          </p:cNvSpPr>
          <p:nvPr>
            <p:ph type="sldImg"/>
          </p:nvPr>
        </p:nvSpPr>
        <p:spPr>
          <a:ln/>
        </p:spPr>
      </p:sp>
      <p:sp>
        <p:nvSpPr>
          <p:cNvPr id="1893379"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F7A209-076A-4F4F-9DA7-DB2C2B3C1A37}" type="slidenum">
              <a:rPr lang="en-US" altLang="ko-KR"/>
              <a:pPr/>
              <a:t>28</a:t>
            </a:fld>
            <a:endParaRPr lang="en-US" altLang="ko-KR"/>
          </a:p>
        </p:txBody>
      </p:sp>
      <p:sp>
        <p:nvSpPr>
          <p:cNvPr id="1895426" name="Rectangle 2"/>
          <p:cNvSpPr>
            <a:spLocks noGrp="1" noRot="1" noChangeAspect="1" noChangeArrowheads="1" noTextEdit="1"/>
          </p:cNvSpPr>
          <p:nvPr>
            <p:ph type="sldImg"/>
          </p:nvPr>
        </p:nvSpPr>
        <p:spPr>
          <a:ln/>
        </p:spPr>
      </p:sp>
      <p:sp>
        <p:nvSpPr>
          <p:cNvPr id="1895427"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AB6C38-1C76-4129-852F-C8361A013BF8}" type="slidenum">
              <a:rPr lang="en-US" altLang="ko-KR"/>
              <a:pPr/>
              <a:t>29</a:t>
            </a:fld>
            <a:endParaRPr lang="en-US" altLang="ko-KR"/>
          </a:p>
        </p:txBody>
      </p:sp>
      <p:sp>
        <p:nvSpPr>
          <p:cNvPr id="1897474" name="Rectangle 2"/>
          <p:cNvSpPr>
            <a:spLocks noGrp="1" noRot="1" noChangeAspect="1" noChangeArrowheads="1" noTextEdit="1"/>
          </p:cNvSpPr>
          <p:nvPr>
            <p:ph type="sldImg"/>
          </p:nvPr>
        </p:nvSpPr>
        <p:spPr>
          <a:ln/>
        </p:spPr>
      </p:sp>
      <p:sp>
        <p:nvSpPr>
          <p:cNvPr id="1897475"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537BE0-3826-4EDB-99AA-D811526F188F}" type="slidenum">
              <a:rPr lang="en-US" altLang="ko-KR"/>
              <a:pPr/>
              <a:t>3</a:t>
            </a:fld>
            <a:endParaRPr lang="en-US" altLang="ko-KR"/>
          </a:p>
        </p:txBody>
      </p:sp>
      <p:sp>
        <p:nvSpPr>
          <p:cNvPr id="1913858" name="Rectangle 2"/>
          <p:cNvSpPr>
            <a:spLocks noGrp="1" noRot="1" noChangeAspect="1" noChangeArrowheads="1" noTextEdit="1"/>
          </p:cNvSpPr>
          <p:nvPr>
            <p:ph type="sldImg"/>
          </p:nvPr>
        </p:nvSpPr>
        <p:spPr>
          <a:ln/>
        </p:spPr>
      </p:sp>
      <p:sp>
        <p:nvSpPr>
          <p:cNvPr id="1913859"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895350" eaLnBrk="0" hangingPunct="0">
              <a:defRPr kumimoji="1" sz="1600">
                <a:solidFill>
                  <a:schemeClr val="tx1"/>
                </a:solidFill>
                <a:latin typeface="Arial" pitchFamily="34" charset="0"/>
                <a:ea typeface="굴림" pitchFamily="50" charset="-127"/>
              </a:defRPr>
            </a:lvl1pPr>
            <a:lvl2pPr marL="742950" indent="-285750" defTabSz="895350" eaLnBrk="0" hangingPunct="0">
              <a:defRPr kumimoji="1" sz="1600">
                <a:solidFill>
                  <a:schemeClr val="tx1"/>
                </a:solidFill>
                <a:latin typeface="Arial" pitchFamily="34" charset="0"/>
                <a:ea typeface="굴림" pitchFamily="50" charset="-127"/>
              </a:defRPr>
            </a:lvl2pPr>
            <a:lvl3pPr marL="1143000" indent="-228600" defTabSz="895350" eaLnBrk="0" hangingPunct="0">
              <a:defRPr kumimoji="1" sz="1600">
                <a:solidFill>
                  <a:schemeClr val="tx1"/>
                </a:solidFill>
                <a:latin typeface="Arial" pitchFamily="34" charset="0"/>
                <a:ea typeface="굴림" pitchFamily="50" charset="-127"/>
              </a:defRPr>
            </a:lvl3pPr>
            <a:lvl4pPr marL="1600200" indent="-228600" defTabSz="895350" eaLnBrk="0" hangingPunct="0">
              <a:defRPr kumimoji="1" sz="1600">
                <a:solidFill>
                  <a:schemeClr val="tx1"/>
                </a:solidFill>
                <a:latin typeface="Arial" pitchFamily="34" charset="0"/>
                <a:ea typeface="굴림" pitchFamily="50" charset="-127"/>
              </a:defRPr>
            </a:lvl4pPr>
            <a:lvl5pPr marL="2057400" indent="-228600" defTabSz="895350" eaLnBrk="0" hangingPunct="0">
              <a:defRPr kumimoji="1" sz="1600">
                <a:solidFill>
                  <a:schemeClr val="tx1"/>
                </a:solidFill>
                <a:latin typeface="Arial" pitchFamily="34" charset="0"/>
                <a:ea typeface="굴림" pitchFamily="50" charset="-127"/>
              </a:defRPr>
            </a:lvl5pPr>
            <a:lvl6pPr marL="25146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eaLnBrk="1" hangingPunct="1"/>
            <a:fld id="{52A973C5-FFC8-4733-ABF7-71F75B97CBF1}" type="slidenum">
              <a:rPr lang="en-US" altLang="ko-KR" sz="1000">
                <a:ea typeface="돋움" pitchFamily="50" charset="-127"/>
              </a:rPr>
              <a:pPr eaLnBrk="1" hangingPunct="1"/>
              <a:t>33</a:t>
            </a:fld>
            <a:endParaRPr lang="en-US" altLang="ko-KR" sz="1000">
              <a:ea typeface="돋움" pitchFamily="50" charset="-127"/>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ko-KR" altLang="ko-KR" smtClean="0">
              <a:latin typeface="Arial" pitchFamily="34" charset="0"/>
            </a:endParaRPr>
          </a:p>
        </p:txBody>
      </p:sp>
    </p:spTree>
    <p:extLst>
      <p:ext uri="{BB962C8B-B14F-4D97-AF65-F5344CB8AC3E}">
        <p14:creationId xmlns:p14="http://schemas.microsoft.com/office/powerpoint/2010/main" val="131238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895350" eaLnBrk="0" hangingPunct="0">
              <a:defRPr kumimoji="1" sz="1600">
                <a:solidFill>
                  <a:schemeClr val="tx1"/>
                </a:solidFill>
                <a:latin typeface="Arial" pitchFamily="34" charset="0"/>
                <a:ea typeface="굴림" pitchFamily="50" charset="-127"/>
              </a:defRPr>
            </a:lvl1pPr>
            <a:lvl2pPr marL="742950" indent="-285750" defTabSz="895350" eaLnBrk="0" hangingPunct="0">
              <a:defRPr kumimoji="1" sz="1600">
                <a:solidFill>
                  <a:schemeClr val="tx1"/>
                </a:solidFill>
                <a:latin typeface="Arial" pitchFamily="34" charset="0"/>
                <a:ea typeface="굴림" pitchFamily="50" charset="-127"/>
              </a:defRPr>
            </a:lvl2pPr>
            <a:lvl3pPr marL="1143000" indent="-228600" defTabSz="895350" eaLnBrk="0" hangingPunct="0">
              <a:defRPr kumimoji="1" sz="1600">
                <a:solidFill>
                  <a:schemeClr val="tx1"/>
                </a:solidFill>
                <a:latin typeface="Arial" pitchFamily="34" charset="0"/>
                <a:ea typeface="굴림" pitchFamily="50" charset="-127"/>
              </a:defRPr>
            </a:lvl3pPr>
            <a:lvl4pPr marL="1600200" indent="-228600" defTabSz="895350" eaLnBrk="0" hangingPunct="0">
              <a:defRPr kumimoji="1" sz="1600">
                <a:solidFill>
                  <a:schemeClr val="tx1"/>
                </a:solidFill>
                <a:latin typeface="Arial" pitchFamily="34" charset="0"/>
                <a:ea typeface="굴림" pitchFamily="50" charset="-127"/>
              </a:defRPr>
            </a:lvl4pPr>
            <a:lvl5pPr marL="2057400" indent="-228600" defTabSz="895350" eaLnBrk="0" hangingPunct="0">
              <a:defRPr kumimoji="1" sz="1600">
                <a:solidFill>
                  <a:schemeClr val="tx1"/>
                </a:solidFill>
                <a:latin typeface="Arial" pitchFamily="34" charset="0"/>
                <a:ea typeface="굴림" pitchFamily="50" charset="-127"/>
              </a:defRPr>
            </a:lvl5pPr>
            <a:lvl6pPr marL="25146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eaLnBrk="1" hangingPunct="1"/>
            <a:fld id="{52A973C5-FFC8-4733-ABF7-71F75B97CBF1}" type="slidenum">
              <a:rPr lang="en-US" altLang="ko-KR" sz="1000">
                <a:ea typeface="돋움" pitchFamily="50" charset="-127"/>
              </a:rPr>
              <a:pPr eaLnBrk="1" hangingPunct="1"/>
              <a:t>34</a:t>
            </a:fld>
            <a:endParaRPr lang="en-US" altLang="ko-KR" sz="1000">
              <a:ea typeface="돋움" pitchFamily="50" charset="-127"/>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ko-KR" altLang="ko-KR" smtClean="0">
              <a:latin typeface="Arial" pitchFamily="34" charset="0"/>
            </a:endParaRPr>
          </a:p>
        </p:txBody>
      </p:sp>
    </p:spTree>
    <p:extLst>
      <p:ext uri="{BB962C8B-B14F-4D97-AF65-F5344CB8AC3E}">
        <p14:creationId xmlns:p14="http://schemas.microsoft.com/office/powerpoint/2010/main" val="131238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895350" eaLnBrk="0" hangingPunct="0">
              <a:defRPr kumimoji="1" sz="1600">
                <a:solidFill>
                  <a:schemeClr val="tx1"/>
                </a:solidFill>
                <a:latin typeface="Arial" pitchFamily="34" charset="0"/>
                <a:ea typeface="굴림" pitchFamily="50" charset="-127"/>
              </a:defRPr>
            </a:lvl1pPr>
            <a:lvl2pPr marL="742950" indent="-285750" defTabSz="895350" eaLnBrk="0" hangingPunct="0">
              <a:defRPr kumimoji="1" sz="1600">
                <a:solidFill>
                  <a:schemeClr val="tx1"/>
                </a:solidFill>
                <a:latin typeface="Arial" pitchFamily="34" charset="0"/>
                <a:ea typeface="굴림" pitchFamily="50" charset="-127"/>
              </a:defRPr>
            </a:lvl2pPr>
            <a:lvl3pPr marL="1143000" indent="-228600" defTabSz="895350" eaLnBrk="0" hangingPunct="0">
              <a:defRPr kumimoji="1" sz="1600">
                <a:solidFill>
                  <a:schemeClr val="tx1"/>
                </a:solidFill>
                <a:latin typeface="Arial" pitchFamily="34" charset="0"/>
                <a:ea typeface="굴림" pitchFamily="50" charset="-127"/>
              </a:defRPr>
            </a:lvl3pPr>
            <a:lvl4pPr marL="1600200" indent="-228600" defTabSz="895350" eaLnBrk="0" hangingPunct="0">
              <a:defRPr kumimoji="1" sz="1600">
                <a:solidFill>
                  <a:schemeClr val="tx1"/>
                </a:solidFill>
                <a:latin typeface="Arial" pitchFamily="34" charset="0"/>
                <a:ea typeface="굴림" pitchFamily="50" charset="-127"/>
              </a:defRPr>
            </a:lvl4pPr>
            <a:lvl5pPr marL="2057400" indent="-228600" defTabSz="895350" eaLnBrk="0" hangingPunct="0">
              <a:defRPr kumimoji="1" sz="1600">
                <a:solidFill>
                  <a:schemeClr val="tx1"/>
                </a:solidFill>
                <a:latin typeface="Arial" pitchFamily="34" charset="0"/>
                <a:ea typeface="굴림" pitchFamily="50" charset="-127"/>
              </a:defRPr>
            </a:lvl5pPr>
            <a:lvl6pPr marL="25146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eaLnBrk="1" hangingPunct="1"/>
            <a:fld id="{52A973C5-FFC8-4733-ABF7-71F75B97CBF1}" type="slidenum">
              <a:rPr lang="en-US" altLang="ko-KR" sz="1000">
                <a:ea typeface="돋움" pitchFamily="50" charset="-127"/>
              </a:rPr>
              <a:pPr eaLnBrk="1" hangingPunct="1"/>
              <a:t>35</a:t>
            </a:fld>
            <a:endParaRPr lang="en-US" altLang="ko-KR" sz="1000">
              <a:ea typeface="돋움" pitchFamily="50" charset="-127"/>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ko-KR" altLang="ko-KR" smtClean="0">
              <a:latin typeface="Arial" pitchFamily="34" charset="0"/>
            </a:endParaRPr>
          </a:p>
        </p:txBody>
      </p:sp>
    </p:spTree>
    <p:extLst>
      <p:ext uri="{BB962C8B-B14F-4D97-AF65-F5344CB8AC3E}">
        <p14:creationId xmlns:p14="http://schemas.microsoft.com/office/powerpoint/2010/main" val="13123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895350" eaLnBrk="0" hangingPunct="0">
              <a:defRPr kumimoji="1" sz="1600">
                <a:solidFill>
                  <a:schemeClr val="tx1"/>
                </a:solidFill>
                <a:latin typeface="Arial" pitchFamily="34" charset="0"/>
                <a:ea typeface="굴림" pitchFamily="50" charset="-127"/>
              </a:defRPr>
            </a:lvl1pPr>
            <a:lvl2pPr marL="742950" indent="-285750" defTabSz="895350" eaLnBrk="0" hangingPunct="0">
              <a:defRPr kumimoji="1" sz="1600">
                <a:solidFill>
                  <a:schemeClr val="tx1"/>
                </a:solidFill>
                <a:latin typeface="Arial" pitchFamily="34" charset="0"/>
                <a:ea typeface="굴림" pitchFamily="50" charset="-127"/>
              </a:defRPr>
            </a:lvl2pPr>
            <a:lvl3pPr marL="1143000" indent="-228600" defTabSz="895350" eaLnBrk="0" hangingPunct="0">
              <a:defRPr kumimoji="1" sz="1600">
                <a:solidFill>
                  <a:schemeClr val="tx1"/>
                </a:solidFill>
                <a:latin typeface="Arial" pitchFamily="34" charset="0"/>
                <a:ea typeface="굴림" pitchFamily="50" charset="-127"/>
              </a:defRPr>
            </a:lvl3pPr>
            <a:lvl4pPr marL="1600200" indent="-228600" defTabSz="895350" eaLnBrk="0" hangingPunct="0">
              <a:defRPr kumimoji="1" sz="1600">
                <a:solidFill>
                  <a:schemeClr val="tx1"/>
                </a:solidFill>
                <a:latin typeface="Arial" pitchFamily="34" charset="0"/>
                <a:ea typeface="굴림" pitchFamily="50" charset="-127"/>
              </a:defRPr>
            </a:lvl4pPr>
            <a:lvl5pPr marL="2057400" indent="-228600" defTabSz="895350" eaLnBrk="0" hangingPunct="0">
              <a:defRPr kumimoji="1" sz="1600">
                <a:solidFill>
                  <a:schemeClr val="tx1"/>
                </a:solidFill>
                <a:latin typeface="Arial" pitchFamily="34" charset="0"/>
                <a:ea typeface="굴림" pitchFamily="50" charset="-127"/>
              </a:defRPr>
            </a:lvl5pPr>
            <a:lvl6pPr marL="25146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eaLnBrk="1" hangingPunct="1"/>
            <a:fld id="{52A973C5-FFC8-4733-ABF7-71F75B97CBF1}" type="slidenum">
              <a:rPr lang="en-US" altLang="ko-KR" sz="1000">
                <a:ea typeface="돋움" pitchFamily="50" charset="-127"/>
              </a:rPr>
              <a:pPr eaLnBrk="1" hangingPunct="1"/>
              <a:t>36</a:t>
            </a:fld>
            <a:endParaRPr lang="en-US" altLang="ko-KR" sz="1000">
              <a:ea typeface="돋움" pitchFamily="50" charset="-127"/>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ko-KR" altLang="ko-KR" smtClean="0">
              <a:latin typeface="Arial" pitchFamily="34" charset="0"/>
            </a:endParaRPr>
          </a:p>
        </p:txBody>
      </p:sp>
    </p:spTree>
    <p:extLst>
      <p:ext uri="{BB962C8B-B14F-4D97-AF65-F5344CB8AC3E}">
        <p14:creationId xmlns:p14="http://schemas.microsoft.com/office/powerpoint/2010/main" val="131238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895350" eaLnBrk="0" hangingPunct="0">
              <a:defRPr kumimoji="1" sz="1600">
                <a:solidFill>
                  <a:schemeClr val="tx1"/>
                </a:solidFill>
                <a:latin typeface="Arial" pitchFamily="34" charset="0"/>
                <a:ea typeface="굴림" pitchFamily="50" charset="-127"/>
              </a:defRPr>
            </a:lvl1pPr>
            <a:lvl2pPr marL="742950" indent="-285750" defTabSz="895350" eaLnBrk="0" hangingPunct="0">
              <a:defRPr kumimoji="1" sz="1600">
                <a:solidFill>
                  <a:schemeClr val="tx1"/>
                </a:solidFill>
                <a:latin typeface="Arial" pitchFamily="34" charset="0"/>
                <a:ea typeface="굴림" pitchFamily="50" charset="-127"/>
              </a:defRPr>
            </a:lvl2pPr>
            <a:lvl3pPr marL="1143000" indent="-228600" defTabSz="895350" eaLnBrk="0" hangingPunct="0">
              <a:defRPr kumimoji="1" sz="1600">
                <a:solidFill>
                  <a:schemeClr val="tx1"/>
                </a:solidFill>
                <a:latin typeface="Arial" pitchFamily="34" charset="0"/>
                <a:ea typeface="굴림" pitchFamily="50" charset="-127"/>
              </a:defRPr>
            </a:lvl3pPr>
            <a:lvl4pPr marL="1600200" indent="-228600" defTabSz="895350" eaLnBrk="0" hangingPunct="0">
              <a:defRPr kumimoji="1" sz="1600">
                <a:solidFill>
                  <a:schemeClr val="tx1"/>
                </a:solidFill>
                <a:latin typeface="Arial" pitchFamily="34" charset="0"/>
                <a:ea typeface="굴림" pitchFamily="50" charset="-127"/>
              </a:defRPr>
            </a:lvl4pPr>
            <a:lvl5pPr marL="2057400" indent="-228600" defTabSz="895350" eaLnBrk="0" hangingPunct="0">
              <a:defRPr kumimoji="1" sz="1600">
                <a:solidFill>
                  <a:schemeClr val="tx1"/>
                </a:solidFill>
                <a:latin typeface="Arial" pitchFamily="34" charset="0"/>
                <a:ea typeface="굴림" pitchFamily="50" charset="-127"/>
              </a:defRPr>
            </a:lvl5pPr>
            <a:lvl6pPr marL="25146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eaLnBrk="1" hangingPunct="1"/>
            <a:fld id="{52A973C5-FFC8-4733-ABF7-71F75B97CBF1}" type="slidenum">
              <a:rPr lang="en-US" altLang="ko-KR" sz="1000">
                <a:ea typeface="돋움" pitchFamily="50" charset="-127"/>
              </a:rPr>
              <a:pPr eaLnBrk="1" hangingPunct="1"/>
              <a:t>37</a:t>
            </a:fld>
            <a:endParaRPr lang="en-US" altLang="ko-KR" sz="1000">
              <a:ea typeface="돋움" pitchFamily="50" charset="-127"/>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ko-KR" altLang="ko-KR" smtClean="0">
              <a:latin typeface="Arial" pitchFamily="34" charset="0"/>
            </a:endParaRPr>
          </a:p>
        </p:txBody>
      </p:sp>
    </p:spTree>
    <p:extLst>
      <p:ext uri="{BB962C8B-B14F-4D97-AF65-F5344CB8AC3E}">
        <p14:creationId xmlns:p14="http://schemas.microsoft.com/office/powerpoint/2010/main" val="13123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537BE0-3826-4EDB-99AA-D811526F188F}" type="slidenum">
              <a:rPr lang="en-US" altLang="ko-KR"/>
              <a:pPr/>
              <a:t>4</a:t>
            </a:fld>
            <a:endParaRPr lang="en-US" altLang="ko-KR"/>
          </a:p>
        </p:txBody>
      </p:sp>
      <p:sp>
        <p:nvSpPr>
          <p:cNvPr id="1913858" name="Rectangle 2"/>
          <p:cNvSpPr>
            <a:spLocks noGrp="1" noRot="1" noChangeAspect="1" noChangeArrowheads="1" noTextEdit="1"/>
          </p:cNvSpPr>
          <p:nvPr>
            <p:ph type="sldImg"/>
          </p:nvPr>
        </p:nvSpPr>
        <p:spPr>
          <a:ln/>
        </p:spPr>
      </p:sp>
      <p:sp>
        <p:nvSpPr>
          <p:cNvPr id="1913859"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001E08-4580-445C-9895-8FC2C347D311}" type="slidenum">
              <a:rPr lang="en-US" altLang="ko-KR"/>
              <a:pPr/>
              <a:t>5</a:t>
            </a:fld>
            <a:endParaRPr lang="en-US" altLang="ko-KR"/>
          </a:p>
        </p:txBody>
      </p:sp>
      <p:sp>
        <p:nvSpPr>
          <p:cNvPr id="1915906" name="Rectangle 2"/>
          <p:cNvSpPr>
            <a:spLocks noGrp="1" noRot="1" noChangeAspect="1" noChangeArrowheads="1" noTextEdit="1"/>
          </p:cNvSpPr>
          <p:nvPr>
            <p:ph type="sldImg"/>
          </p:nvPr>
        </p:nvSpPr>
        <p:spPr>
          <a:ln/>
        </p:spPr>
      </p:sp>
      <p:sp>
        <p:nvSpPr>
          <p:cNvPr id="1915907"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54ABE7-CE6B-4347-97EB-0FF02A06687D}" type="slidenum">
              <a:rPr lang="en-US" altLang="ko-KR"/>
              <a:pPr/>
              <a:t>6</a:t>
            </a:fld>
            <a:endParaRPr lang="en-US" altLang="ko-KR"/>
          </a:p>
        </p:txBody>
      </p:sp>
      <p:sp>
        <p:nvSpPr>
          <p:cNvPr id="1917954" name="Rectangle 2"/>
          <p:cNvSpPr>
            <a:spLocks noGrp="1" noRot="1" noChangeAspect="1" noChangeArrowheads="1" noTextEdit="1"/>
          </p:cNvSpPr>
          <p:nvPr>
            <p:ph type="sldImg"/>
          </p:nvPr>
        </p:nvSpPr>
        <p:spPr>
          <a:ln/>
        </p:spPr>
      </p:sp>
      <p:sp>
        <p:nvSpPr>
          <p:cNvPr id="1917955"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427A08-46C4-4D19-A4EC-BF9438EB74A1}" type="slidenum">
              <a:rPr lang="en-US" altLang="ko-KR"/>
              <a:pPr/>
              <a:t>7</a:t>
            </a:fld>
            <a:endParaRPr lang="en-US" altLang="ko-KR"/>
          </a:p>
        </p:txBody>
      </p:sp>
      <p:sp>
        <p:nvSpPr>
          <p:cNvPr id="1920002" name="Rectangle 2"/>
          <p:cNvSpPr>
            <a:spLocks noGrp="1" noRot="1" noChangeAspect="1" noChangeArrowheads="1" noTextEdit="1"/>
          </p:cNvSpPr>
          <p:nvPr>
            <p:ph type="sldImg"/>
          </p:nvPr>
        </p:nvSpPr>
        <p:spPr>
          <a:ln/>
        </p:spPr>
      </p:sp>
      <p:sp>
        <p:nvSpPr>
          <p:cNvPr id="1920003"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DCB75B-7FD4-4A85-8C2F-C2B52AD2A362}" type="slidenum">
              <a:rPr lang="en-US" altLang="ko-KR"/>
              <a:pPr/>
              <a:t>8</a:t>
            </a:fld>
            <a:endParaRPr lang="en-US" altLang="ko-KR"/>
          </a:p>
        </p:txBody>
      </p:sp>
      <p:sp>
        <p:nvSpPr>
          <p:cNvPr id="1922050" name="Rectangle 2"/>
          <p:cNvSpPr>
            <a:spLocks noGrp="1" noRot="1" noChangeAspect="1" noChangeArrowheads="1" noTextEdit="1"/>
          </p:cNvSpPr>
          <p:nvPr>
            <p:ph type="sldImg"/>
          </p:nvPr>
        </p:nvSpPr>
        <p:spPr>
          <a:ln/>
        </p:spPr>
      </p:sp>
      <p:sp>
        <p:nvSpPr>
          <p:cNvPr id="1922051"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DCB75B-7FD4-4A85-8C2F-C2B52AD2A362}" type="slidenum">
              <a:rPr lang="en-US" altLang="ko-KR"/>
              <a:pPr/>
              <a:t>9</a:t>
            </a:fld>
            <a:endParaRPr lang="en-US" altLang="ko-KR"/>
          </a:p>
        </p:txBody>
      </p:sp>
      <p:sp>
        <p:nvSpPr>
          <p:cNvPr id="1922050" name="Rectangle 2"/>
          <p:cNvSpPr>
            <a:spLocks noGrp="1" noRot="1" noChangeAspect="1" noChangeArrowheads="1" noTextEdit="1"/>
          </p:cNvSpPr>
          <p:nvPr>
            <p:ph type="sldImg"/>
          </p:nvPr>
        </p:nvSpPr>
        <p:spPr>
          <a:ln/>
        </p:spPr>
      </p:sp>
      <p:sp>
        <p:nvSpPr>
          <p:cNvPr id="1922051" name="Rectangle 3"/>
          <p:cNvSpPr>
            <a:spLocks noGrp="1" noChangeArrowheads="1"/>
          </p:cNvSpPr>
          <p:nvPr>
            <p:ph type="body" idx="1"/>
          </p:nvPr>
        </p:nvSpPr>
        <p:spPr/>
        <p:txBody>
          <a:bodyPr/>
          <a:lstStyle/>
          <a:p>
            <a:endParaRPr lang="ko-KR" altLang="ko-K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4" name="Line 2"/>
          <p:cNvSpPr>
            <a:spLocks noChangeShapeType="1"/>
          </p:cNvSpPr>
          <p:nvPr/>
        </p:nvSpPr>
        <p:spPr bwMode="auto">
          <a:xfrm>
            <a:off x="19050" y="2628900"/>
            <a:ext cx="8026400" cy="0"/>
          </a:xfrm>
          <a:prstGeom prst="line">
            <a:avLst/>
          </a:prstGeom>
          <a:noFill/>
          <a:ln w="50800">
            <a:solidFill>
              <a:srgbClr val="3366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굴림" charset="0"/>
              <a:cs typeface="굴림" charset="0"/>
            </a:endParaRPr>
          </a:p>
        </p:txBody>
      </p:sp>
      <p:pic>
        <p:nvPicPr>
          <p:cNvPr id="5" name="Picture 14" descr="http://imgnews.naver.com/image/277/2009/02/24/2009022410005795830_1.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950" y="6381750"/>
            <a:ext cx="1368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547" name="Rectangle 3"/>
          <p:cNvSpPr>
            <a:spLocks noGrp="1" noChangeArrowheads="1"/>
          </p:cNvSpPr>
          <p:nvPr>
            <p:ph type="ctrTitle" sz="quarter"/>
          </p:nvPr>
        </p:nvSpPr>
        <p:spPr>
          <a:xfrm>
            <a:off x="400050" y="1333500"/>
            <a:ext cx="7772400" cy="1143000"/>
          </a:xfrm>
        </p:spPr>
        <p:txBody>
          <a:bodyPr/>
          <a:lstStyle>
            <a:lvl1pPr>
              <a:defRPr/>
            </a:lvl1pPr>
          </a:lstStyle>
          <a:p>
            <a:pPr lvl="0"/>
            <a:r>
              <a:rPr lang="ko-KR" altLang="en-US" noProof="0" smtClean="0"/>
              <a:t>마스터 제목 유형 편집</a:t>
            </a:r>
          </a:p>
        </p:txBody>
      </p:sp>
      <p:sp>
        <p:nvSpPr>
          <p:cNvPr id="236548" name="Rectangle 4"/>
          <p:cNvSpPr>
            <a:spLocks noGrp="1" noChangeArrowheads="1"/>
          </p:cNvSpPr>
          <p:nvPr>
            <p:ph type="subTitle" sz="quarter" idx="1"/>
          </p:nvPr>
        </p:nvSpPr>
        <p:spPr>
          <a:xfrm>
            <a:off x="1333500" y="3448050"/>
            <a:ext cx="6400800" cy="1752600"/>
          </a:xfrm>
        </p:spPr>
        <p:txBody>
          <a:bodyPr/>
          <a:lstStyle>
            <a:lvl1pPr marL="0" indent="0" algn="ctr">
              <a:buFont typeface="Monotype Sorts" pitchFamily="2" charset="2"/>
              <a:buNone/>
              <a:defRPr/>
            </a:lvl1pPr>
          </a:lstStyle>
          <a:p>
            <a:pPr lvl="0"/>
            <a:r>
              <a:rPr lang="ko-KR" altLang="en-US" noProof="0" smtClean="0"/>
              <a:t>마스터 부제목 유형 편집</a:t>
            </a:r>
          </a:p>
        </p:txBody>
      </p:sp>
      <p:sp>
        <p:nvSpPr>
          <p:cNvPr id="6" name="Rectangle 10"/>
          <p:cNvSpPr>
            <a:spLocks noGrp="1" noChangeArrowheads="1"/>
          </p:cNvSpPr>
          <p:nvPr>
            <p:ph type="ftr" sz="quarter" idx="10"/>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eaLnBrk="0" latinLnBrk="0" hangingPunct="0">
              <a:defRPr sz="1400">
                <a:ea typeface="돋움" pitchFamily="50" charset="-127"/>
              </a:defRPr>
            </a:lvl1pPr>
          </a:lstStyle>
          <a:p>
            <a:endParaRPr lang="en-US" altLang="ko-KR"/>
          </a:p>
        </p:txBody>
      </p:sp>
      <p:sp>
        <p:nvSpPr>
          <p:cNvPr id="7" name="Rectangle 11"/>
          <p:cNvSpPr>
            <a:spLocks noGrp="1" noChangeArrowheads="1"/>
          </p:cNvSpPr>
          <p:nvPr>
            <p:ph type="dt" sz="quarter" idx="11"/>
          </p:nvPr>
        </p:nvSpPr>
        <p:spPr bwMode="auto">
          <a:xfrm>
            <a:off x="6858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eaLnBrk="0" latinLnBrk="0" hangingPunct="0">
              <a:defRPr sz="1400">
                <a:ea typeface="돋움" pitchFamily="50" charset="-127"/>
              </a:defRPr>
            </a:lvl1pPr>
          </a:lstStyle>
          <a:p>
            <a:endParaRPr lang="en-US" altLang="ko-KR"/>
          </a:p>
        </p:txBody>
      </p:sp>
      <p:sp>
        <p:nvSpPr>
          <p:cNvPr id="8" name="Rectangle 12"/>
          <p:cNvSpPr>
            <a:spLocks noGrp="1" noChangeArrowheads="1"/>
          </p:cNvSpPr>
          <p:nvPr>
            <p:ph type="sldNum" sz="quarter" idx="12"/>
          </p:nvPr>
        </p:nvSpPr>
        <p:spPr>
          <a:xfrm>
            <a:off x="6553200" y="6248400"/>
            <a:ext cx="1905000" cy="457200"/>
          </a:xfrm>
        </p:spPr>
        <p:txBody>
          <a:bodyPr/>
          <a:lstStyle>
            <a:lvl1pPr>
              <a:defRPr sz="1400"/>
            </a:lvl1pPr>
          </a:lstStyle>
          <a:p>
            <a:fld id="{94BE1A69-7204-4669-835C-56DF833B1372}" type="slidenum">
              <a:rPr lang="en-US" altLang="ko-KR"/>
              <a:pPr/>
              <a:t>‹#›</a:t>
            </a:fld>
            <a:endParaRPr lang="en-US" altLang="ko-KR"/>
          </a:p>
        </p:txBody>
      </p:sp>
    </p:spTree>
    <p:extLst>
      <p:ext uri="{BB962C8B-B14F-4D97-AF65-F5344CB8AC3E}">
        <p14:creationId xmlns:p14="http://schemas.microsoft.com/office/powerpoint/2010/main" val="2772637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슬라이드 번호 개체 틀 3"/>
          <p:cNvSpPr>
            <a:spLocks noGrp="1"/>
          </p:cNvSpPr>
          <p:nvPr>
            <p:ph type="sldNum" sz="quarter" idx="10"/>
          </p:nvPr>
        </p:nvSpPr>
        <p:spPr>
          <a:xfrm>
            <a:off x="7000875" y="6240463"/>
            <a:ext cx="1905000" cy="457200"/>
          </a:xfrm>
        </p:spPr>
        <p:txBody>
          <a:bodyPr/>
          <a:lstStyle>
            <a:lvl1pPr>
              <a:defRPr/>
            </a:lvl1pPr>
          </a:lstStyle>
          <a:p>
            <a:fld id="{91E68CE8-B7C5-451B-9773-D2B2272F0A45}" type="slidenum">
              <a:rPr lang="en-US" altLang="ko-KR"/>
              <a:pPr/>
              <a:t>‹#›</a:t>
            </a:fld>
            <a:endParaRPr lang="en-US" altLang="ko-KR" sz="1000"/>
          </a:p>
        </p:txBody>
      </p:sp>
    </p:spTree>
    <p:extLst>
      <p:ext uri="{BB962C8B-B14F-4D97-AF65-F5344CB8AC3E}">
        <p14:creationId xmlns:p14="http://schemas.microsoft.com/office/powerpoint/2010/main" val="1338998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724650" y="400050"/>
            <a:ext cx="2038350" cy="5391150"/>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400050"/>
            <a:ext cx="5962650" cy="539115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슬라이드 번호 개체 틀 3"/>
          <p:cNvSpPr>
            <a:spLocks noGrp="1"/>
          </p:cNvSpPr>
          <p:nvPr>
            <p:ph type="sldNum" sz="quarter" idx="10"/>
          </p:nvPr>
        </p:nvSpPr>
        <p:spPr>
          <a:xfrm>
            <a:off x="7000875" y="6240463"/>
            <a:ext cx="1905000" cy="457200"/>
          </a:xfrm>
        </p:spPr>
        <p:txBody>
          <a:bodyPr/>
          <a:lstStyle>
            <a:lvl1pPr>
              <a:defRPr/>
            </a:lvl1pPr>
          </a:lstStyle>
          <a:p>
            <a:fld id="{26B5ECE0-3097-4929-AF42-426F9871410C}" type="slidenum">
              <a:rPr lang="en-US" altLang="ko-KR"/>
              <a:pPr/>
              <a:t>‹#›</a:t>
            </a:fld>
            <a:endParaRPr lang="en-US" altLang="ko-KR" sz="1000"/>
          </a:p>
        </p:txBody>
      </p:sp>
    </p:spTree>
    <p:extLst>
      <p:ext uri="{BB962C8B-B14F-4D97-AF65-F5344CB8AC3E}">
        <p14:creationId xmlns:p14="http://schemas.microsoft.com/office/powerpoint/2010/main" val="3237203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제목, 텍스트 및 차트">
    <p:spTree>
      <p:nvGrpSpPr>
        <p:cNvPr id="1" name=""/>
        <p:cNvGrpSpPr/>
        <p:nvPr/>
      </p:nvGrpSpPr>
      <p:grpSpPr>
        <a:xfrm>
          <a:off x="0" y="0"/>
          <a:ext cx="0" cy="0"/>
          <a:chOff x="0" y="0"/>
          <a:chExt cx="0" cy="0"/>
        </a:xfrm>
      </p:grpSpPr>
      <p:sp>
        <p:nvSpPr>
          <p:cNvPr id="2" name="제목 1"/>
          <p:cNvSpPr>
            <a:spLocks noGrp="1"/>
          </p:cNvSpPr>
          <p:nvPr>
            <p:ph type="title"/>
          </p:nvPr>
        </p:nvSpPr>
        <p:spPr>
          <a:xfrm>
            <a:off x="701675" y="400050"/>
            <a:ext cx="7451725" cy="647700"/>
          </a:xfrm>
        </p:spPr>
        <p:txBody>
          <a:bodyPr/>
          <a:lstStyle/>
          <a:p>
            <a:r>
              <a:rPr lang="ko-KR" altLang="en-US" smtClean="0"/>
              <a:t>마스터 제목 스타일 편집</a:t>
            </a:r>
            <a:endParaRPr lang="ko-KR" altLang="en-US"/>
          </a:p>
        </p:txBody>
      </p:sp>
      <p:sp>
        <p:nvSpPr>
          <p:cNvPr id="3" name="텍스트 개체 틀 2"/>
          <p:cNvSpPr>
            <a:spLocks noGrp="1"/>
          </p:cNvSpPr>
          <p:nvPr>
            <p:ph type="body" sz="half" idx="1"/>
          </p:nvPr>
        </p:nvSpPr>
        <p:spPr>
          <a:xfrm>
            <a:off x="609600" y="1295400"/>
            <a:ext cx="4000500" cy="44958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차트 개체 틀 3"/>
          <p:cNvSpPr>
            <a:spLocks noGrp="1"/>
          </p:cNvSpPr>
          <p:nvPr>
            <p:ph type="chart" sz="half" idx="2"/>
          </p:nvPr>
        </p:nvSpPr>
        <p:spPr>
          <a:xfrm>
            <a:off x="4762500" y="1295400"/>
            <a:ext cx="4000500" cy="4495800"/>
          </a:xfrm>
        </p:spPr>
        <p:txBody>
          <a:bodyPr/>
          <a:lstStyle/>
          <a:p>
            <a:pPr lvl="0"/>
            <a:endParaRPr lang="ko-KR" altLang="en-US" noProof="0" smtClean="0"/>
          </a:p>
        </p:txBody>
      </p:sp>
      <p:sp>
        <p:nvSpPr>
          <p:cNvPr id="5" name="슬라이드 번호 개체 틀 4"/>
          <p:cNvSpPr>
            <a:spLocks noGrp="1"/>
          </p:cNvSpPr>
          <p:nvPr>
            <p:ph type="sldNum" sz="quarter" idx="10"/>
          </p:nvPr>
        </p:nvSpPr>
        <p:spPr>
          <a:xfrm>
            <a:off x="7000875" y="6240463"/>
            <a:ext cx="1905000" cy="457200"/>
          </a:xfrm>
        </p:spPr>
        <p:txBody>
          <a:bodyPr/>
          <a:lstStyle>
            <a:lvl1pPr>
              <a:defRPr/>
            </a:lvl1pPr>
          </a:lstStyle>
          <a:p>
            <a:fld id="{970EC80D-BCCC-416E-848B-7BA1F2D3A4BD}" type="slidenum">
              <a:rPr lang="en-US" altLang="ko-KR"/>
              <a:pPr/>
              <a:t>‹#›</a:t>
            </a:fld>
            <a:endParaRPr lang="en-US" altLang="ko-KR" sz="1000"/>
          </a:p>
        </p:txBody>
      </p:sp>
    </p:spTree>
    <p:extLst>
      <p:ext uri="{BB962C8B-B14F-4D97-AF65-F5344CB8AC3E}">
        <p14:creationId xmlns:p14="http://schemas.microsoft.com/office/powerpoint/2010/main" val="518458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701675" y="400050"/>
            <a:ext cx="7451725" cy="647700"/>
          </a:xfrm>
        </p:spPr>
        <p:txBody>
          <a:bodyPr/>
          <a:lstStyle/>
          <a:p>
            <a:r>
              <a:rPr lang="ko-KR" altLang="en-US" smtClean="0"/>
              <a:t>마스터 제목 스타일 편집</a:t>
            </a:r>
            <a:endParaRPr lang="ko-KR" altLang="en-US"/>
          </a:p>
        </p:txBody>
      </p:sp>
      <p:sp>
        <p:nvSpPr>
          <p:cNvPr id="3" name="텍스트 개체 틀 2"/>
          <p:cNvSpPr>
            <a:spLocks noGrp="1"/>
          </p:cNvSpPr>
          <p:nvPr>
            <p:ph type="body" sz="half" idx="1"/>
          </p:nvPr>
        </p:nvSpPr>
        <p:spPr>
          <a:xfrm>
            <a:off x="609600" y="1295400"/>
            <a:ext cx="4000500" cy="44958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quarter" idx="2"/>
          </p:nvPr>
        </p:nvSpPr>
        <p:spPr>
          <a:xfrm>
            <a:off x="4762500" y="1295400"/>
            <a:ext cx="4000500" cy="21717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내용 개체 틀 4"/>
          <p:cNvSpPr>
            <a:spLocks noGrp="1"/>
          </p:cNvSpPr>
          <p:nvPr>
            <p:ph sz="quarter" idx="3"/>
          </p:nvPr>
        </p:nvSpPr>
        <p:spPr>
          <a:xfrm>
            <a:off x="4762500" y="3619500"/>
            <a:ext cx="4000500" cy="21717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슬라이드 번호 개체 틀 5"/>
          <p:cNvSpPr>
            <a:spLocks noGrp="1"/>
          </p:cNvSpPr>
          <p:nvPr>
            <p:ph type="sldNum" sz="quarter" idx="10"/>
          </p:nvPr>
        </p:nvSpPr>
        <p:spPr>
          <a:xfrm>
            <a:off x="7000875" y="6240463"/>
            <a:ext cx="1905000" cy="457200"/>
          </a:xfrm>
        </p:spPr>
        <p:txBody>
          <a:bodyPr/>
          <a:lstStyle>
            <a:lvl1pPr>
              <a:defRPr/>
            </a:lvl1pPr>
          </a:lstStyle>
          <a:p>
            <a:fld id="{A595AADB-1CC5-4F76-AAAB-457E29130209}" type="slidenum">
              <a:rPr lang="en-US" altLang="ko-KR"/>
              <a:pPr/>
              <a:t>‹#›</a:t>
            </a:fld>
            <a:endParaRPr lang="en-US" altLang="ko-KR" sz="1000"/>
          </a:p>
        </p:txBody>
      </p:sp>
    </p:spTree>
    <p:extLst>
      <p:ext uri="{BB962C8B-B14F-4D97-AF65-F5344CB8AC3E}">
        <p14:creationId xmlns:p14="http://schemas.microsoft.com/office/powerpoint/2010/main" val="1149224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cSld name="제목 및 차트">
    <p:spTree>
      <p:nvGrpSpPr>
        <p:cNvPr id="1" name=""/>
        <p:cNvGrpSpPr/>
        <p:nvPr/>
      </p:nvGrpSpPr>
      <p:grpSpPr>
        <a:xfrm>
          <a:off x="0" y="0"/>
          <a:ext cx="0" cy="0"/>
          <a:chOff x="0" y="0"/>
          <a:chExt cx="0" cy="0"/>
        </a:xfrm>
      </p:grpSpPr>
      <p:sp>
        <p:nvSpPr>
          <p:cNvPr id="2" name="제목 1"/>
          <p:cNvSpPr>
            <a:spLocks noGrp="1"/>
          </p:cNvSpPr>
          <p:nvPr>
            <p:ph type="title"/>
          </p:nvPr>
        </p:nvSpPr>
        <p:spPr>
          <a:xfrm>
            <a:off x="701675" y="400050"/>
            <a:ext cx="7451725" cy="647700"/>
          </a:xfrm>
        </p:spPr>
        <p:txBody>
          <a:bodyPr/>
          <a:lstStyle/>
          <a:p>
            <a:r>
              <a:rPr lang="ko-KR" altLang="en-US" smtClean="0"/>
              <a:t>마스터 제목 스타일 편집</a:t>
            </a:r>
            <a:endParaRPr lang="ko-KR" altLang="en-US"/>
          </a:p>
        </p:txBody>
      </p:sp>
      <p:sp>
        <p:nvSpPr>
          <p:cNvPr id="3" name="차트 개체 틀 2"/>
          <p:cNvSpPr>
            <a:spLocks noGrp="1"/>
          </p:cNvSpPr>
          <p:nvPr>
            <p:ph type="chart" idx="1"/>
          </p:nvPr>
        </p:nvSpPr>
        <p:spPr>
          <a:xfrm>
            <a:off x="609600" y="1295400"/>
            <a:ext cx="8153400" cy="4495800"/>
          </a:xfrm>
        </p:spPr>
        <p:txBody>
          <a:bodyPr/>
          <a:lstStyle/>
          <a:p>
            <a:endParaRPr lang="ko-KR" altLang="en-US"/>
          </a:p>
        </p:txBody>
      </p:sp>
      <p:sp>
        <p:nvSpPr>
          <p:cNvPr id="4" name="슬라이드 번호 개체 틀 3"/>
          <p:cNvSpPr>
            <a:spLocks noGrp="1"/>
          </p:cNvSpPr>
          <p:nvPr>
            <p:ph type="sldNum" sz="quarter" idx="10"/>
          </p:nvPr>
        </p:nvSpPr>
        <p:spPr>
          <a:xfrm>
            <a:off x="7000875" y="6240463"/>
            <a:ext cx="1905000" cy="457200"/>
          </a:xfrm>
        </p:spPr>
        <p:txBody>
          <a:bodyPr/>
          <a:lstStyle>
            <a:lvl1pPr>
              <a:defRPr/>
            </a:lvl1pPr>
          </a:lstStyle>
          <a:p>
            <a:fld id="{389CFA89-5F41-4A5E-A041-EBCF25F0B1E8}" type="slidenum">
              <a:rPr lang="en-US" altLang="ko-KR"/>
              <a:pPr/>
              <a:t>‹#›</a:t>
            </a:fld>
            <a:endParaRPr lang="en-US" altLang="ko-KR" sz="1000"/>
          </a:p>
        </p:txBody>
      </p:sp>
    </p:spTree>
    <p:extLst>
      <p:ext uri="{BB962C8B-B14F-4D97-AF65-F5344CB8AC3E}">
        <p14:creationId xmlns:p14="http://schemas.microsoft.com/office/powerpoint/2010/main" val="2986501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lvl1pPr>
              <a:defRPr/>
            </a:lvl1pPr>
          </a:lstStyle>
          <a:p>
            <a:fld id="{2240CDBD-162A-47EC-B54D-C7EE496DF4C1}" type="datetimeFigureOut">
              <a:rPr lang="ko-KR" altLang="en-US"/>
              <a:pPr/>
              <a:t>2016-10-11</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49849023-269E-4F14-983F-B95BAA2D6EF4}" type="slidenum">
              <a:rPr lang="ko-KR" altLang="en-US"/>
              <a:pPr/>
              <a:t>‹#›</a:t>
            </a:fld>
            <a:endParaRPr lang="ko-KR" altLang="en-US"/>
          </a:p>
        </p:txBody>
      </p:sp>
    </p:spTree>
    <p:extLst>
      <p:ext uri="{BB962C8B-B14F-4D97-AF65-F5344CB8AC3E}">
        <p14:creationId xmlns:p14="http://schemas.microsoft.com/office/powerpoint/2010/main" val="35241947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fld id="{72B8FA63-E30A-457C-9209-1D1EAA5A8E16}" type="datetimeFigureOut">
              <a:rPr lang="ko-KR" altLang="en-US"/>
              <a:pPr/>
              <a:t>2016-10-11</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78B07341-95FD-4A36-A4AA-763502469ECD}" type="slidenum">
              <a:rPr lang="ko-KR" altLang="en-US"/>
              <a:pPr/>
              <a:t>‹#›</a:t>
            </a:fld>
            <a:endParaRPr lang="ko-KR" altLang="en-US"/>
          </a:p>
        </p:txBody>
      </p:sp>
    </p:spTree>
    <p:extLst>
      <p:ext uri="{BB962C8B-B14F-4D97-AF65-F5344CB8AC3E}">
        <p14:creationId xmlns:p14="http://schemas.microsoft.com/office/powerpoint/2010/main" val="13504985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lvl1pPr>
              <a:defRPr/>
            </a:lvl1pPr>
          </a:lstStyle>
          <a:p>
            <a:fld id="{D472D206-D290-4B33-AB31-497FB6BB785F}" type="datetimeFigureOut">
              <a:rPr lang="ko-KR" altLang="en-US"/>
              <a:pPr/>
              <a:t>2016-10-11</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EBD270A5-C988-46B4-A15E-4E4939203A49}" type="slidenum">
              <a:rPr lang="ko-KR" altLang="en-US"/>
              <a:pPr/>
              <a:t>‹#›</a:t>
            </a:fld>
            <a:endParaRPr lang="ko-KR" altLang="en-US"/>
          </a:p>
        </p:txBody>
      </p:sp>
    </p:spTree>
    <p:extLst>
      <p:ext uri="{BB962C8B-B14F-4D97-AF65-F5344CB8AC3E}">
        <p14:creationId xmlns:p14="http://schemas.microsoft.com/office/powerpoint/2010/main" val="2392459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3"/>
          <p:cNvSpPr>
            <a:spLocks noGrp="1"/>
          </p:cNvSpPr>
          <p:nvPr>
            <p:ph type="dt" sz="half" idx="10"/>
          </p:nvPr>
        </p:nvSpPr>
        <p:spPr/>
        <p:txBody>
          <a:bodyPr/>
          <a:lstStyle>
            <a:lvl1pPr>
              <a:defRPr/>
            </a:lvl1pPr>
          </a:lstStyle>
          <a:p>
            <a:fld id="{C1A4FC6E-DE6D-465B-878A-971AF4D10F2F}" type="datetimeFigureOut">
              <a:rPr lang="ko-KR" altLang="en-US"/>
              <a:pPr/>
              <a:t>2016-10-11</a:t>
            </a:fld>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86A902AF-8FD7-423D-AC29-486DE49E8638}" type="slidenum">
              <a:rPr lang="ko-KR" altLang="en-US"/>
              <a:pPr/>
              <a:t>‹#›</a:t>
            </a:fld>
            <a:endParaRPr lang="ko-KR" altLang="en-US"/>
          </a:p>
        </p:txBody>
      </p:sp>
    </p:spTree>
    <p:extLst>
      <p:ext uri="{BB962C8B-B14F-4D97-AF65-F5344CB8AC3E}">
        <p14:creationId xmlns:p14="http://schemas.microsoft.com/office/powerpoint/2010/main" val="18850081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3"/>
          <p:cNvSpPr>
            <a:spLocks noGrp="1"/>
          </p:cNvSpPr>
          <p:nvPr>
            <p:ph type="dt" sz="half" idx="10"/>
          </p:nvPr>
        </p:nvSpPr>
        <p:spPr/>
        <p:txBody>
          <a:bodyPr/>
          <a:lstStyle>
            <a:lvl1pPr>
              <a:defRPr/>
            </a:lvl1pPr>
          </a:lstStyle>
          <a:p>
            <a:fld id="{77043982-8EC5-429F-B21F-EAC72D48439F}" type="datetimeFigureOut">
              <a:rPr lang="ko-KR" altLang="en-US"/>
              <a:pPr/>
              <a:t>2016-10-11</a:t>
            </a:fld>
            <a:endParaRPr lang="ko-KR" altLang="en-US"/>
          </a:p>
        </p:txBody>
      </p:sp>
      <p:sp>
        <p:nvSpPr>
          <p:cNvPr id="8" name="바닥글 개체 틀 4"/>
          <p:cNvSpPr>
            <a:spLocks noGrp="1"/>
          </p:cNvSpPr>
          <p:nvPr>
            <p:ph type="ftr" sz="quarter" idx="11"/>
          </p:nvPr>
        </p:nvSpPr>
        <p:spPr/>
        <p:txBody>
          <a:bodyPr/>
          <a:lstStyle>
            <a:lvl1pPr>
              <a:defRPr/>
            </a:lvl1pPr>
          </a:lstStyle>
          <a:p>
            <a:endParaRPr lang="ko-KR" altLang="en-US"/>
          </a:p>
        </p:txBody>
      </p:sp>
      <p:sp>
        <p:nvSpPr>
          <p:cNvPr id="9" name="슬라이드 번호 개체 틀 5"/>
          <p:cNvSpPr>
            <a:spLocks noGrp="1"/>
          </p:cNvSpPr>
          <p:nvPr>
            <p:ph type="sldNum" sz="quarter" idx="12"/>
          </p:nvPr>
        </p:nvSpPr>
        <p:spPr/>
        <p:txBody>
          <a:bodyPr/>
          <a:lstStyle>
            <a:lvl1pPr>
              <a:defRPr/>
            </a:lvl1pPr>
          </a:lstStyle>
          <a:p>
            <a:fld id="{1B1A6E71-8478-4178-9F18-2EDE888C3BC0}" type="slidenum">
              <a:rPr lang="ko-KR" altLang="en-US"/>
              <a:pPr/>
              <a:t>‹#›</a:t>
            </a:fld>
            <a:endParaRPr lang="ko-KR" altLang="en-US"/>
          </a:p>
        </p:txBody>
      </p:sp>
    </p:spTree>
    <p:extLst>
      <p:ext uri="{BB962C8B-B14F-4D97-AF65-F5344CB8AC3E}">
        <p14:creationId xmlns:p14="http://schemas.microsoft.com/office/powerpoint/2010/main" val="162545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6267193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3"/>
          <p:cNvSpPr>
            <a:spLocks noGrp="1"/>
          </p:cNvSpPr>
          <p:nvPr>
            <p:ph type="dt" sz="half" idx="10"/>
          </p:nvPr>
        </p:nvSpPr>
        <p:spPr/>
        <p:txBody>
          <a:bodyPr/>
          <a:lstStyle>
            <a:lvl1pPr>
              <a:defRPr/>
            </a:lvl1pPr>
          </a:lstStyle>
          <a:p>
            <a:fld id="{C9E0A0E7-CE5F-46ED-A831-154D5E8BE255}" type="datetimeFigureOut">
              <a:rPr lang="ko-KR" altLang="en-US"/>
              <a:pPr/>
              <a:t>2016-10-11</a:t>
            </a:fld>
            <a:endParaRPr lang="ko-KR" altLang="en-US"/>
          </a:p>
        </p:txBody>
      </p:sp>
      <p:sp>
        <p:nvSpPr>
          <p:cNvPr id="4" name="바닥글 개체 틀 4"/>
          <p:cNvSpPr>
            <a:spLocks noGrp="1"/>
          </p:cNvSpPr>
          <p:nvPr>
            <p:ph type="ftr" sz="quarter" idx="11"/>
          </p:nvPr>
        </p:nvSpPr>
        <p:spPr/>
        <p:txBody>
          <a:bodyPr/>
          <a:lstStyle>
            <a:lvl1pPr>
              <a:defRPr/>
            </a:lvl1pPr>
          </a:lstStyle>
          <a:p>
            <a:endParaRPr lang="ko-KR" altLang="en-US"/>
          </a:p>
        </p:txBody>
      </p:sp>
      <p:sp>
        <p:nvSpPr>
          <p:cNvPr id="5" name="슬라이드 번호 개체 틀 5"/>
          <p:cNvSpPr>
            <a:spLocks noGrp="1"/>
          </p:cNvSpPr>
          <p:nvPr>
            <p:ph type="sldNum" sz="quarter" idx="12"/>
          </p:nvPr>
        </p:nvSpPr>
        <p:spPr/>
        <p:txBody>
          <a:bodyPr/>
          <a:lstStyle>
            <a:lvl1pPr>
              <a:defRPr/>
            </a:lvl1pPr>
          </a:lstStyle>
          <a:p>
            <a:fld id="{F54E0494-1727-4F0B-9099-E9060EEA34EA}" type="slidenum">
              <a:rPr lang="ko-KR" altLang="en-US"/>
              <a:pPr/>
              <a:t>‹#›</a:t>
            </a:fld>
            <a:endParaRPr lang="ko-KR" altLang="en-US"/>
          </a:p>
        </p:txBody>
      </p:sp>
    </p:spTree>
    <p:extLst>
      <p:ext uri="{BB962C8B-B14F-4D97-AF65-F5344CB8AC3E}">
        <p14:creationId xmlns:p14="http://schemas.microsoft.com/office/powerpoint/2010/main" val="11735308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lvl1pPr>
              <a:defRPr/>
            </a:lvl1pPr>
          </a:lstStyle>
          <a:p>
            <a:fld id="{1B2E93A1-9D87-4BD3-A1B1-46F7616FBC88}" type="datetimeFigureOut">
              <a:rPr lang="ko-KR" altLang="en-US"/>
              <a:pPr/>
              <a:t>2016-10-11</a:t>
            </a:fld>
            <a:endParaRPr lang="ko-KR" altLang="en-US"/>
          </a:p>
        </p:txBody>
      </p:sp>
      <p:sp>
        <p:nvSpPr>
          <p:cNvPr id="3" name="바닥글 개체 틀 4"/>
          <p:cNvSpPr>
            <a:spLocks noGrp="1"/>
          </p:cNvSpPr>
          <p:nvPr>
            <p:ph type="ftr" sz="quarter" idx="11"/>
          </p:nvPr>
        </p:nvSpPr>
        <p:spPr/>
        <p:txBody>
          <a:bodyPr/>
          <a:lstStyle>
            <a:lvl1pPr>
              <a:defRPr/>
            </a:lvl1pPr>
          </a:lstStyle>
          <a:p>
            <a:endParaRPr lang="ko-KR" altLang="en-US"/>
          </a:p>
        </p:txBody>
      </p:sp>
      <p:sp>
        <p:nvSpPr>
          <p:cNvPr id="4" name="슬라이드 번호 개체 틀 5"/>
          <p:cNvSpPr>
            <a:spLocks noGrp="1"/>
          </p:cNvSpPr>
          <p:nvPr>
            <p:ph type="sldNum" sz="quarter" idx="12"/>
          </p:nvPr>
        </p:nvSpPr>
        <p:spPr/>
        <p:txBody>
          <a:bodyPr/>
          <a:lstStyle>
            <a:lvl1pPr>
              <a:defRPr/>
            </a:lvl1pPr>
          </a:lstStyle>
          <a:p>
            <a:fld id="{4C5DAFC8-FF0E-4663-9210-4AD8B89742F6}" type="slidenum">
              <a:rPr lang="ko-KR" altLang="en-US"/>
              <a:pPr/>
              <a:t>‹#›</a:t>
            </a:fld>
            <a:endParaRPr lang="ko-KR" altLang="en-US"/>
          </a:p>
        </p:txBody>
      </p:sp>
    </p:spTree>
    <p:extLst>
      <p:ext uri="{BB962C8B-B14F-4D97-AF65-F5344CB8AC3E}">
        <p14:creationId xmlns:p14="http://schemas.microsoft.com/office/powerpoint/2010/main" val="19863829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fld id="{FDA0C02A-52C6-40D3-A279-81FC622C664C}" type="datetimeFigureOut">
              <a:rPr lang="ko-KR" altLang="en-US"/>
              <a:pPr/>
              <a:t>2016-10-11</a:t>
            </a:fld>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84EBFB49-7D22-4250-842B-7FCFFC1958F1}" type="slidenum">
              <a:rPr lang="ko-KR" altLang="en-US"/>
              <a:pPr/>
              <a:t>‹#›</a:t>
            </a:fld>
            <a:endParaRPr lang="ko-KR" altLang="en-US"/>
          </a:p>
        </p:txBody>
      </p:sp>
    </p:spTree>
    <p:extLst>
      <p:ext uri="{BB962C8B-B14F-4D97-AF65-F5344CB8AC3E}">
        <p14:creationId xmlns:p14="http://schemas.microsoft.com/office/powerpoint/2010/main" val="9072869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smtClean="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fld id="{384B8645-FB74-4649-973D-49CE2D02FEB0}" type="datetimeFigureOut">
              <a:rPr lang="ko-KR" altLang="en-US"/>
              <a:pPr/>
              <a:t>2016-10-11</a:t>
            </a:fld>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5AE1B44F-63C1-49A6-923C-E336A21B787A}" type="slidenum">
              <a:rPr lang="ko-KR" altLang="en-US"/>
              <a:pPr/>
              <a:t>‹#›</a:t>
            </a:fld>
            <a:endParaRPr lang="ko-KR" altLang="en-US"/>
          </a:p>
        </p:txBody>
      </p:sp>
    </p:spTree>
    <p:extLst>
      <p:ext uri="{BB962C8B-B14F-4D97-AF65-F5344CB8AC3E}">
        <p14:creationId xmlns:p14="http://schemas.microsoft.com/office/powerpoint/2010/main" val="12902517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fld id="{8D09C18E-EC3A-44DA-ABCD-5F56711EE203}" type="datetimeFigureOut">
              <a:rPr lang="ko-KR" altLang="en-US"/>
              <a:pPr/>
              <a:t>2016-10-11</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7C632ED9-EE85-4A4E-B406-28E9D81F5FE2}" type="slidenum">
              <a:rPr lang="ko-KR" altLang="en-US"/>
              <a:pPr/>
              <a:t>‹#›</a:t>
            </a:fld>
            <a:endParaRPr lang="ko-KR" altLang="en-US"/>
          </a:p>
        </p:txBody>
      </p:sp>
    </p:spTree>
    <p:extLst>
      <p:ext uri="{BB962C8B-B14F-4D97-AF65-F5344CB8AC3E}">
        <p14:creationId xmlns:p14="http://schemas.microsoft.com/office/powerpoint/2010/main" val="7598595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fld id="{3B9B1043-6391-493C-857B-0F02EC3D5CA7}" type="datetimeFigureOut">
              <a:rPr lang="ko-KR" altLang="en-US"/>
              <a:pPr/>
              <a:t>2016-10-11</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6E2EA9A9-D815-45DD-947D-E0163D8F7E5A}" type="slidenum">
              <a:rPr lang="ko-KR" altLang="en-US"/>
              <a:pPr/>
              <a:t>‹#›</a:t>
            </a:fld>
            <a:endParaRPr lang="ko-KR" altLang="en-US"/>
          </a:p>
        </p:txBody>
      </p:sp>
    </p:spTree>
    <p:extLst>
      <p:ext uri="{BB962C8B-B14F-4D97-AF65-F5344CB8AC3E}">
        <p14:creationId xmlns:p14="http://schemas.microsoft.com/office/powerpoint/2010/main" val="15309582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lvl1pPr>
              <a:defRPr/>
            </a:lvl1pPr>
          </a:lstStyle>
          <a:p>
            <a:fld id="{FAE49ED5-A9F3-4B23-B773-E75C242F94E9}" type="datetimeFigureOut">
              <a:rPr lang="ko-KR" altLang="en-US"/>
              <a:pPr/>
              <a:t>2016-10-11</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14B0F370-4554-40C9-BC0A-B3675FF8E6B6}" type="slidenum">
              <a:rPr lang="ko-KR" altLang="en-US"/>
              <a:pPr/>
              <a:t>‹#›</a:t>
            </a:fld>
            <a:endParaRPr lang="ko-KR" altLang="en-US"/>
          </a:p>
        </p:txBody>
      </p:sp>
    </p:spTree>
    <p:extLst>
      <p:ext uri="{BB962C8B-B14F-4D97-AF65-F5344CB8AC3E}">
        <p14:creationId xmlns:p14="http://schemas.microsoft.com/office/powerpoint/2010/main" val="8903403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fld id="{BF146EB5-5D9E-4F23-8304-E6FCFC993197}" type="datetimeFigureOut">
              <a:rPr lang="ko-KR" altLang="en-US"/>
              <a:pPr/>
              <a:t>2016-10-11</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096FA026-E480-4BD7-9C72-0E54A5976603}" type="slidenum">
              <a:rPr lang="ko-KR" altLang="en-US"/>
              <a:pPr/>
              <a:t>‹#›</a:t>
            </a:fld>
            <a:endParaRPr lang="ko-KR" altLang="en-US"/>
          </a:p>
        </p:txBody>
      </p:sp>
    </p:spTree>
    <p:extLst>
      <p:ext uri="{BB962C8B-B14F-4D97-AF65-F5344CB8AC3E}">
        <p14:creationId xmlns:p14="http://schemas.microsoft.com/office/powerpoint/2010/main" val="34697841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lvl1pPr>
              <a:defRPr/>
            </a:lvl1pPr>
          </a:lstStyle>
          <a:p>
            <a:fld id="{23D970E6-7840-4FE4-A210-F82F99086A1C}" type="datetimeFigureOut">
              <a:rPr lang="ko-KR" altLang="en-US"/>
              <a:pPr/>
              <a:t>2016-10-11</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74BBA527-57C2-4351-95BA-DE731E10A2A8}" type="slidenum">
              <a:rPr lang="ko-KR" altLang="en-US"/>
              <a:pPr/>
              <a:t>‹#›</a:t>
            </a:fld>
            <a:endParaRPr lang="ko-KR" altLang="en-US"/>
          </a:p>
        </p:txBody>
      </p:sp>
    </p:spTree>
    <p:extLst>
      <p:ext uri="{BB962C8B-B14F-4D97-AF65-F5344CB8AC3E}">
        <p14:creationId xmlns:p14="http://schemas.microsoft.com/office/powerpoint/2010/main" val="2697522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3"/>
          <p:cNvSpPr>
            <a:spLocks noGrp="1"/>
          </p:cNvSpPr>
          <p:nvPr>
            <p:ph type="dt" sz="half" idx="10"/>
          </p:nvPr>
        </p:nvSpPr>
        <p:spPr/>
        <p:txBody>
          <a:bodyPr/>
          <a:lstStyle>
            <a:lvl1pPr>
              <a:defRPr/>
            </a:lvl1pPr>
          </a:lstStyle>
          <a:p>
            <a:fld id="{F99FFA2D-F850-4573-9905-689A4711956B}" type="datetimeFigureOut">
              <a:rPr lang="ko-KR" altLang="en-US"/>
              <a:pPr/>
              <a:t>2016-10-11</a:t>
            </a:fld>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07E44B9C-1138-4E17-9F55-94B5F7D6619B}" type="slidenum">
              <a:rPr lang="ko-KR" altLang="en-US"/>
              <a:pPr/>
              <a:t>‹#›</a:t>
            </a:fld>
            <a:endParaRPr lang="ko-KR" altLang="en-US"/>
          </a:p>
        </p:txBody>
      </p:sp>
    </p:spTree>
    <p:extLst>
      <p:ext uri="{BB962C8B-B14F-4D97-AF65-F5344CB8AC3E}">
        <p14:creationId xmlns:p14="http://schemas.microsoft.com/office/powerpoint/2010/main" val="992824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
        <p:nvSpPr>
          <p:cNvPr id="4" name="슬라이드 번호 개체 틀 3"/>
          <p:cNvSpPr>
            <a:spLocks noGrp="1"/>
          </p:cNvSpPr>
          <p:nvPr>
            <p:ph type="sldNum" sz="quarter" idx="10"/>
          </p:nvPr>
        </p:nvSpPr>
        <p:spPr>
          <a:xfrm>
            <a:off x="7000875" y="6240463"/>
            <a:ext cx="1905000" cy="457200"/>
          </a:xfrm>
        </p:spPr>
        <p:txBody>
          <a:bodyPr/>
          <a:lstStyle>
            <a:lvl1pPr>
              <a:defRPr/>
            </a:lvl1pPr>
          </a:lstStyle>
          <a:p>
            <a:fld id="{9402A2B7-5303-4473-A91B-3F3B6909D3D7}" type="slidenum">
              <a:rPr lang="en-US" altLang="ko-KR"/>
              <a:pPr/>
              <a:t>‹#›</a:t>
            </a:fld>
            <a:endParaRPr lang="en-US" altLang="ko-KR" sz="1000"/>
          </a:p>
        </p:txBody>
      </p:sp>
    </p:spTree>
    <p:extLst>
      <p:ext uri="{BB962C8B-B14F-4D97-AF65-F5344CB8AC3E}">
        <p14:creationId xmlns:p14="http://schemas.microsoft.com/office/powerpoint/2010/main" val="12493323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3"/>
          <p:cNvSpPr>
            <a:spLocks noGrp="1"/>
          </p:cNvSpPr>
          <p:nvPr>
            <p:ph type="dt" sz="half" idx="10"/>
          </p:nvPr>
        </p:nvSpPr>
        <p:spPr/>
        <p:txBody>
          <a:bodyPr/>
          <a:lstStyle>
            <a:lvl1pPr>
              <a:defRPr/>
            </a:lvl1pPr>
          </a:lstStyle>
          <a:p>
            <a:fld id="{39AC5749-7572-4C94-B37F-0E02062889D2}" type="datetimeFigureOut">
              <a:rPr lang="ko-KR" altLang="en-US"/>
              <a:pPr/>
              <a:t>2016-10-11</a:t>
            </a:fld>
            <a:endParaRPr lang="ko-KR" altLang="en-US"/>
          </a:p>
        </p:txBody>
      </p:sp>
      <p:sp>
        <p:nvSpPr>
          <p:cNvPr id="8" name="바닥글 개체 틀 4"/>
          <p:cNvSpPr>
            <a:spLocks noGrp="1"/>
          </p:cNvSpPr>
          <p:nvPr>
            <p:ph type="ftr" sz="quarter" idx="11"/>
          </p:nvPr>
        </p:nvSpPr>
        <p:spPr/>
        <p:txBody>
          <a:bodyPr/>
          <a:lstStyle>
            <a:lvl1pPr>
              <a:defRPr/>
            </a:lvl1pPr>
          </a:lstStyle>
          <a:p>
            <a:endParaRPr lang="ko-KR" altLang="en-US"/>
          </a:p>
        </p:txBody>
      </p:sp>
      <p:sp>
        <p:nvSpPr>
          <p:cNvPr id="9" name="슬라이드 번호 개체 틀 5"/>
          <p:cNvSpPr>
            <a:spLocks noGrp="1"/>
          </p:cNvSpPr>
          <p:nvPr>
            <p:ph type="sldNum" sz="quarter" idx="12"/>
          </p:nvPr>
        </p:nvSpPr>
        <p:spPr/>
        <p:txBody>
          <a:bodyPr/>
          <a:lstStyle>
            <a:lvl1pPr>
              <a:defRPr/>
            </a:lvl1pPr>
          </a:lstStyle>
          <a:p>
            <a:fld id="{5CB5E1A5-2652-49C7-8953-10343D9466BD}" type="slidenum">
              <a:rPr lang="ko-KR" altLang="en-US"/>
              <a:pPr/>
              <a:t>‹#›</a:t>
            </a:fld>
            <a:endParaRPr lang="ko-KR" altLang="en-US"/>
          </a:p>
        </p:txBody>
      </p:sp>
    </p:spTree>
    <p:extLst>
      <p:ext uri="{BB962C8B-B14F-4D97-AF65-F5344CB8AC3E}">
        <p14:creationId xmlns:p14="http://schemas.microsoft.com/office/powerpoint/2010/main" val="26915089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3"/>
          <p:cNvSpPr>
            <a:spLocks noGrp="1"/>
          </p:cNvSpPr>
          <p:nvPr>
            <p:ph type="dt" sz="half" idx="10"/>
          </p:nvPr>
        </p:nvSpPr>
        <p:spPr/>
        <p:txBody>
          <a:bodyPr/>
          <a:lstStyle>
            <a:lvl1pPr>
              <a:defRPr/>
            </a:lvl1pPr>
          </a:lstStyle>
          <a:p>
            <a:fld id="{BEC9537D-68F5-4062-9A0A-A9AA73640A2D}" type="datetimeFigureOut">
              <a:rPr lang="ko-KR" altLang="en-US"/>
              <a:pPr/>
              <a:t>2016-10-11</a:t>
            </a:fld>
            <a:endParaRPr lang="ko-KR" altLang="en-US"/>
          </a:p>
        </p:txBody>
      </p:sp>
      <p:sp>
        <p:nvSpPr>
          <p:cNvPr id="4" name="바닥글 개체 틀 4"/>
          <p:cNvSpPr>
            <a:spLocks noGrp="1"/>
          </p:cNvSpPr>
          <p:nvPr>
            <p:ph type="ftr" sz="quarter" idx="11"/>
          </p:nvPr>
        </p:nvSpPr>
        <p:spPr/>
        <p:txBody>
          <a:bodyPr/>
          <a:lstStyle>
            <a:lvl1pPr>
              <a:defRPr/>
            </a:lvl1pPr>
          </a:lstStyle>
          <a:p>
            <a:endParaRPr lang="ko-KR" altLang="en-US"/>
          </a:p>
        </p:txBody>
      </p:sp>
      <p:sp>
        <p:nvSpPr>
          <p:cNvPr id="5" name="슬라이드 번호 개체 틀 5"/>
          <p:cNvSpPr>
            <a:spLocks noGrp="1"/>
          </p:cNvSpPr>
          <p:nvPr>
            <p:ph type="sldNum" sz="quarter" idx="12"/>
          </p:nvPr>
        </p:nvSpPr>
        <p:spPr/>
        <p:txBody>
          <a:bodyPr/>
          <a:lstStyle>
            <a:lvl1pPr>
              <a:defRPr/>
            </a:lvl1pPr>
          </a:lstStyle>
          <a:p>
            <a:fld id="{757D8BE0-D732-441C-A3D8-EB9285B15076}" type="slidenum">
              <a:rPr lang="ko-KR" altLang="en-US"/>
              <a:pPr/>
              <a:t>‹#›</a:t>
            </a:fld>
            <a:endParaRPr lang="ko-KR" altLang="en-US"/>
          </a:p>
        </p:txBody>
      </p:sp>
    </p:spTree>
    <p:extLst>
      <p:ext uri="{BB962C8B-B14F-4D97-AF65-F5344CB8AC3E}">
        <p14:creationId xmlns:p14="http://schemas.microsoft.com/office/powerpoint/2010/main" val="34476688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lvl1pPr>
              <a:defRPr/>
            </a:lvl1pPr>
          </a:lstStyle>
          <a:p>
            <a:fld id="{4BAE5796-188C-4602-A960-747250447D0F}" type="datetimeFigureOut">
              <a:rPr lang="ko-KR" altLang="en-US"/>
              <a:pPr/>
              <a:t>2016-10-11</a:t>
            </a:fld>
            <a:endParaRPr lang="ko-KR" altLang="en-US"/>
          </a:p>
        </p:txBody>
      </p:sp>
      <p:sp>
        <p:nvSpPr>
          <p:cNvPr id="3" name="바닥글 개체 틀 4"/>
          <p:cNvSpPr>
            <a:spLocks noGrp="1"/>
          </p:cNvSpPr>
          <p:nvPr>
            <p:ph type="ftr" sz="quarter" idx="11"/>
          </p:nvPr>
        </p:nvSpPr>
        <p:spPr/>
        <p:txBody>
          <a:bodyPr/>
          <a:lstStyle>
            <a:lvl1pPr>
              <a:defRPr/>
            </a:lvl1pPr>
          </a:lstStyle>
          <a:p>
            <a:endParaRPr lang="ko-KR" altLang="en-US"/>
          </a:p>
        </p:txBody>
      </p:sp>
      <p:sp>
        <p:nvSpPr>
          <p:cNvPr id="4" name="슬라이드 번호 개체 틀 5"/>
          <p:cNvSpPr>
            <a:spLocks noGrp="1"/>
          </p:cNvSpPr>
          <p:nvPr>
            <p:ph type="sldNum" sz="quarter" idx="12"/>
          </p:nvPr>
        </p:nvSpPr>
        <p:spPr/>
        <p:txBody>
          <a:bodyPr/>
          <a:lstStyle>
            <a:lvl1pPr>
              <a:defRPr/>
            </a:lvl1pPr>
          </a:lstStyle>
          <a:p>
            <a:fld id="{70D29304-EDF5-45DF-9577-EEAAF07E4A80}" type="slidenum">
              <a:rPr lang="ko-KR" altLang="en-US"/>
              <a:pPr/>
              <a:t>‹#›</a:t>
            </a:fld>
            <a:endParaRPr lang="ko-KR" altLang="en-US"/>
          </a:p>
        </p:txBody>
      </p:sp>
    </p:spTree>
    <p:extLst>
      <p:ext uri="{BB962C8B-B14F-4D97-AF65-F5344CB8AC3E}">
        <p14:creationId xmlns:p14="http://schemas.microsoft.com/office/powerpoint/2010/main" val="5598534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fld id="{31B7D086-2E22-4C5F-A071-6BEE733F7CD2}" type="datetimeFigureOut">
              <a:rPr lang="ko-KR" altLang="en-US"/>
              <a:pPr/>
              <a:t>2016-10-11</a:t>
            </a:fld>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21AC6D70-F5DE-41FA-B9ED-8D343734B611}" type="slidenum">
              <a:rPr lang="ko-KR" altLang="en-US"/>
              <a:pPr/>
              <a:t>‹#›</a:t>
            </a:fld>
            <a:endParaRPr lang="ko-KR" altLang="en-US"/>
          </a:p>
        </p:txBody>
      </p:sp>
    </p:spTree>
    <p:extLst>
      <p:ext uri="{BB962C8B-B14F-4D97-AF65-F5344CB8AC3E}">
        <p14:creationId xmlns:p14="http://schemas.microsoft.com/office/powerpoint/2010/main" val="3460998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smtClean="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fld id="{5AD8B7E3-B228-454D-9662-91072AA284DF}" type="datetimeFigureOut">
              <a:rPr lang="ko-KR" altLang="en-US"/>
              <a:pPr/>
              <a:t>2016-10-11</a:t>
            </a:fld>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A13DDA23-554F-4BA3-B698-C015F25DC515}" type="slidenum">
              <a:rPr lang="ko-KR" altLang="en-US"/>
              <a:pPr/>
              <a:t>‹#›</a:t>
            </a:fld>
            <a:endParaRPr lang="ko-KR" altLang="en-US"/>
          </a:p>
        </p:txBody>
      </p:sp>
    </p:spTree>
    <p:extLst>
      <p:ext uri="{BB962C8B-B14F-4D97-AF65-F5344CB8AC3E}">
        <p14:creationId xmlns:p14="http://schemas.microsoft.com/office/powerpoint/2010/main" val="19702241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fld id="{52F7936C-6835-481C-A24C-D3BF06EF97E1}" type="datetimeFigureOut">
              <a:rPr lang="ko-KR" altLang="en-US"/>
              <a:pPr/>
              <a:t>2016-10-11</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133B78CA-8DD4-41B1-82D3-EE24F2EDDDAA}" type="slidenum">
              <a:rPr lang="ko-KR" altLang="en-US"/>
              <a:pPr/>
              <a:t>‹#›</a:t>
            </a:fld>
            <a:endParaRPr lang="ko-KR" altLang="en-US"/>
          </a:p>
        </p:txBody>
      </p:sp>
    </p:spTree>
    <p:extLst>
      <p:ext uri="{BB962C8B-B14F-4D97-AF65-F5344CB8AC3E}">
        <p14:creationId xmlns:p14="http://schemas.microsoft.com/office/powerpoint/2010/main" val="24629379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fld id="{FE9B023C-0D79-4F0F-956F-A57BD2C29D75}" type="datetimeFigureOut">
              <a:rPr lang="ko-KR" altLang="en-US"/>
              <a:pPr/>
              <a:t>2016-10-11</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B070AFEF-6A86-4E29-BF65-BA0B19D1119F}" type="slidenum">
              <a:rPr lang="ko-KR" altLang="en-US"/>
              <a:pPr/>
              <a:t>‹#›</a:t>
            </a:fld>
            <a:endParaRPr lang="ko-KR" altLang="en-US"/>
          </a:p>
        </p:txBody>
      </p:sp>
    </p:spTree>
    <p:extLst>
      <p:ext uri="{BB962C8B-B14F-4D97-AF65-F5344CB8AC3E}">
        <p14:creationId xmlns:p14="http://schemas.microsoft.com/office/powerpoint/2010/main" val="156451641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lvl1pPr>
              <a:defRPr/>
            </a:lvl1pPr>
          </a:lstStyle>
          <a:p>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531D674D-6432-41AE-B83A-46E0332F6C9D}" type="slidenum">
              <a:rPr lang="ko-KR" altLang="en-US"/>
              <a:pPr/>
              <a:t>‹#›</a:t>
            </a:fld>
            <a:endParaRPr lang="ko-KR" altLang="en-US"/>
          </a:p>
        </p:txBody>
      </p:sp>
    </p:spTree>
    <p:extLst>
      <p:ext uri="{BB962C8B-B14F-4D97-AF65-F5344CB8AC3E}">
        <p14:creationId xmlns:p14="http://schemas.microsoft.com/office/powerpoint/2010/main" val="16474710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1DE0270C-0C10-46F4-9431-54564CA9D17C}" type="slidenum">
              <a:rPr lang="ko-KR" altLang="en-US"/>
              <a:pPr/>
              <a:t>‹#›</a:t>
            </a:fld>
            <a:endParaRPr lang="ko-KR" altLang="en-US"/>
          </a:p>
        </p:txBody>
      </p:sp>
    </p:spTree>
    <p:extLst>
      <p:ext uri="{BB962C8B-B14F-4D97-AF65-F5344CB8AC3E}">
        <p14:creationId xmlns:p14="http://schemas.microsoft.com/office/powerpoint/2010/main" val="26895721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lvl1pPr>
              <a:defRPr/>
            </a:lvl1pPr>
          </a:lstStyle>
          <a:p>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BCB656E3-206B-407A-ABE4-241F8E8560C6}" type="slidenum">
              <a:rPr lang="ko-KR" altLang="en-US"/>
              <a:pPr/>
              <a:t>‹#›</a:t>
            </a:fld>
            <a:endParaRPr lang="ko-KR" altLang="en-US"/>
          </a:p>
        </p:txBody>
      </p:sp>
    </p:spTree>
    <p:extLst>
      <p:ext uri="{BB962C8B-B14F-4D97-AF65-F5344CB8AC3E}">
        <p14:creationId xmlns:p14="http://schemas.microsoft.com/office/powerpoint/2010/main" val="2458914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09600" y="1295400"/>
            <a:ext cx="4000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762500" y="1295400"/>
            <a:ext cx="4000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슬라이드 번호 개체 틀 4"/>
          <p:cNvSpPr>
            <a:spLocks noGrp="1"/>
          </p:cNvSpPr>
          <p:nvPr>
            <p:ph type="sldNum" sz="quarter" idx="10"/>
          </p:nvPr>
        </p:nvSpPr>
        <p:spPr>
          <a:xfrm>
            <a:off x="7000875" y="6240463"/>
            <a:ext cx="1905000" cy="457200"/>
          </a:xfrm>
        </p:spPr>
        <p:txBody>
          <a:bodyPr/>
          <a:lstStyle>
            <a:lvl1pPr>
              <a:defRPr/>
            </a:lvl1pPr>
          </a:lstStyle>
          <a:p>
            <a:fld id="{46FC87E7-139E-46B6-B37D-94F7E54379A1}" type="slidenum">
              <a:rPr lang="en-US" altLang="ko-KR"/>
              <a:pPr/>
              <a:t>‹#›</a:t>
            </a:fld>
            <a:endParaRPr lang="en-US" altLang="ko-KR" sz="1000"/>
          </a:p>
        </p:txBody>
      </p:sp>
    </p:spTree>
    <p:extLst>
      <p:ext uri="{BB962C8B-B14F-4D97-AF65-F5344CB8AC3E}">
        <p14:creationId xmlns:p14="http://schemas.microsoft.com/office/powerpoint/2010/main" val="124977596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3"/>
          <p:cNvSpPr>
            <a:spLocks noGrp="1"/>
          </p:cNvSpPr>
          <p:nvPr>
            <p:ph type="dt" sz="half" idx="10"/>
          </p:nvPr>
        </p:nvSpPr>
        <p:spPr/>
        <p:txBody>
          <a:bodyPr/>
          <a:lstStyle>
            <a:lvl1pPr>
              <a:defRPr/>
            </a:lvl1pPr>
          </a:lstStyle>
          <a:p>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3D23608E-B9B8-4A3C-8028-9DE3F12DE76F}" type="slidenum">
              <a:rPr lang="ko-KR" altLang="en-US"/>
              <a:pPr/>
              <a:t>‹#›</a:t>
            </a:fld>
            <a:endParaRPr lang="ko-KR" altLang="en-US"/>
          </a:p>
        </p:txBody>
      </p:sp>
    </p:spTree>
    <p:extLst>
      <p:ext uri="{BB962C8B-B14F-4D97-AF65-F5344CB8AC3E}">
        <p14:creationId xmlns:p14="http://schemas.microsoft.com/office/powerpoint/2010/main" val="2640580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3"/>
          <p:cNvSpPr>
            <a:spLocks noGrp="1"/>
          </p:cNvSpPr>
          <p:nvPr>
            <p:ph type="dt" sz="half" idx="10"/>
          </p:nvPr>
        </p:nvSpPr>
        <p:spPr/>
        <p:txBody>
          <a:bodyPr/>
          <a:lstStyle>
            <a:lvl1pPr>
              <a:defRPr/>
            </a:lvl1pPr>
          </a:lstStyle>
          <a:p>
            <a:endParaRPr lang="ko-KR" altLang="en-US"/>
          </a:p>
        </p:txBody>
      </p:sp>
      <p:sp>
        <p:nvSpPr>
          <p:cNvPr id="8" name="바닥글 개체 틀 4"/>
          <p:cNvSpPr>
            <a:spLocks noGrp="1"/>
          </p:cNvSpPr>
          <p:nvPr>
            <p:ph type="ftr" sz="quarter" idx="11"/>
          </p:nvPr>
        </p:nvSpPr>
        <p:spPr/>
        <p:txBody>
          <a:bodyPr/>
          <a:lstStyle>
            <a:lvl1pPr>
              <a:defRPr/>
            </a:lvl1pPr>
          </a:lstStyle>
          <a:p>
            <a:endParaRPr lang="ko-KR" altLang="en-US"/>
          </a:p>
        </p:txBody>
      </p:sp>
      <p:sp>
        <p:nvSpPr>
          <p:cNvPr id="9" name="슬라이드 번호 개체 틀 5"/>
          <p:cNvSpPr>
            <a:spLocks noGrp="1"/>
          </p:cNvSpPr>
          <p:nvPr>
            <p:ph type="sldNum" sz="quarter" idx="12"/>
          </p:nvPr>
        </p:nvSpPr>
        <p:spPr/>
        <p:txBody>
          <a:bodyPr/>
          <a:lstStyle>
            <a:lvl1pPr>
              <a:defRPr/>
            </a:lvl1pPr>
          </a:lstStyle>
          <a:p>
            <a:fld id="{CBCF2222-1A46-4D0B-9DAA-0B038CD197C4}" type="slidenum">
              <a:rPr lang="ko-KR" altLang="en-US"/>
              <a:pPr/>
              <a:t>‹#›</a:t>
            </a:fld>
            <a:endParaRPr lang="ko-KR" altLang="en-US"/>
          </a:p>
        </p:txBody>
      </p:sp>
    </p:spTree>
    <p:extLst>
      <p:ext uri="{BB962C8B-B14F-4D97-AF65-F5344CB8AC3E}">
        <p14:creationId xmlns:p14="http://schemas.microsoft.com/office/powerpoint/2010/main" val="153015657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3"/>
          <p:cNvSpPr>
            <a:spLocks noGrp="1"/>
          </p:cNvSpPr>
          <p:nvPr>
            <p:ph type="dt" sz="half" idx="10"/>
          </p:nvPr>
        </p:nvSpPr>
        <p:spPr/>
        <p:txBody>
          <a:bodyPr/>
          <a:lstStyle>
            <a:lvl1pPr>
              <a:defRPr/>
            </a:lvl1pPr>
          </a:lstStyle>
          <a:p>
            <a:endParaRPr lang="ko-KR" altLang="en-US"/>
          </a:p>
        </p:txBody>
      </p:sp>
      <p:sp>
        <p:nvSpPr>
          <p:cNvPr id="4" name="바닥글 개체 틀 4"/>
          <p:cNvSpPr>
            <a:spLocks noGrp="1"/>
          </p:cNvSpPr>
          <p:nvPr>
            <p:ph type="ftr" sz="quarter" idx="11"/>
          </p:nvPr>
        </p:nvSpPr>
        <p:spPr/>
        <p:txBody>
          <a:bodyPr/>
          <a:lstStyle>
            <a:lvl1pPr>
              <a:defRPr/>
            </a:lvl1pPr>
          </a:lstStyle>
          <a:p>
            <a:endParaRPr lang="ko-KR" altLang="en-US"/>
          </a:p>
        </p:txBody>
      </p:sp>
      <p:sp>
        <p:nvSpPr>
          <p:cNvPr id="5" name="슬라이드 번호 개체 틀 5"/>
          <p:cNvSpPr>
            <a:spLocks noGrp="1"/>
          </p:cNvSpPr>
          <p:nvPr>
            <p:ph type="sldNum" sz="quarter" idx="12"/>
          </p:nvPr>
        </p:nvSpPr>
        <p:spPr/>
        <p:txBody>
          <a:bodyPr/>
          <a:lstStyle>
            <a:lvl1pPr>
              <a:defRPr/>
            </a:lvl1pPr>
          </a:lstStyle>
          <a:p>
            <a:fld id="{57DA6C1C-FBC6-453A-9658-BBEFF3E101D1}" type="slidenum">
              <a:rPr lang="ko-KR" altLang="en-US"/>
              <a:pPr/>
              <a:t>‹#›</a:t>
            </a:fld>
            <a:endParaRPr lang="ko-KR" altLang="en-US"/>
          </a:p>
        </p:txBody>
      </p:sp>
    </p:spTree>
    <p:extLst>
      <p:ext uri="{BB962C8B-B14F-4D97-AF65-F5344CB8AC3E}">
        <p14:creationId xmlns:p14="http://schemas.microsoft.com/office/powerpoint/2010/main" val="223261431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lvl1pPr>
              <a:defRPr/>
            </a:lvl1pPr>
          </a:lstStyle>
          <a:p>
            <a:endParaRPr lang="ko-KR" altLang="en-US"/>
          </a:p>
        </p:txBody>
      </p:sp>
      <p:sp>
        <p:nvSpPr>
          <p:cNvPr id="3" name="바닥글 개체 틀 4"/>
          <p:cNvSpPr>
            <a:spLocks noGrp="1"/>
          </p:cNvSpPr>
          <p:nvPr>
            <p:ph type="ftr" sz="quarter" idx="11"/>
          </p:nvPr>
        </p:nvSpPr>
        <p:spPr/>
        <p:txBody>
          <a:bodyPr/>
          <a:lstStyle>
            <a:lvl1pPr>
              <a:defRPr/>
            </a:lvl1pPr>
          </a:lstStyle>
          <a:p>
            <a:endParaRPr lang="ko-KR" altLang="en-US"/>
          </a:p>
        </p:txBody>
      </p:sp>
      <p:sp>
        <p:nvSpPr>
          <p:cNvPr id="4" name="슬라이드 번호 개체 틀 5"/>
          <p:cNvSpPr>
            <a:spLocks noGrp="1"/>
          </p:cNvSpPr>
          <p:nvPr>
            <p:ph type="sldNum" sz="quarter" idx="12"/>
          </p:nvPr>
        </p:nvSpPr>
        <p:spPr/>
        <p:txBody>
          <a:bodyPr/>
          <a:lstStyle>
            <a:lvl1pPr>
              <a:defRPr/>
            </a:lvl1pPr>
          </a:lstStyle>
          <a:p>
            <a:fld id="{62954780-3343-4768-81DF-73B444703FDD}" type="slidenum">
              <a:rPr lang="ko-KR" altLang="en-US"/>
              <a:pPr/>
              <a:t>‹#›</a:t>
            </a:fld>
            <a:endParaRPr lang="ko-KR" altLang="en-US"/>
          </a:p>
        </p:txBody>
      </p:sp>
    </p:spTree>
    <p:extLst>
      <p:ext uri="{BB962C8B-B14F-4D97-AF65-F5344CB8AC3E}">
        <p14:creationId xmlns:p14="http://schemas.microsoft.com/office/powerpoint/2010/main" val="21926935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B7995A49-35DF-4580-A077-398F2738FB8F}" type="slidenum">
              <a:rPr lang="ko-KR" altLang="en-US"/>
              <a:pPr/>
              <a:t>‹#›</a:t>
            </a:fld>
            <a:endParaRPr lang="ko-KR" altLang="en-US"/>
          </a:p>
        </p:txBody>
      </p:sp>
    </p:spTree>
    <p:extLst>
      <p:ext uri="{BB962C8B-B14F-4D97-AF65-F5344CB8AC3E}">
        <p14:creationId xmlns:p14="http://schemas.microsoft.com/office/powerpoint/2010/main" val="17908865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smtClean="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419014F1-89C3-44B2-9D10-62264ADB9EFA}" type="slidenum">
              <a:rPr lang="ko-KR" altLang="en-US"/>
              <a:pPr/>
              <a:t>‹#›</a:t>
            </a:fld>
            <a:endParaRPr lang="ko-KR" altLang="en-US"/>
          </a:p>
        </p:txBody>
      </p:sp>
    </p:spTree>
    <p:extLst>
      <p:ext uri="{BB962C8B-B14F-4D97-AF65-F5344CB8AC3E}">
        <p14:creationId xmlns:p14="http://schemas.microsoft.com/office/powerpoint/2010/main" val="20875949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331C4F3A-72DF-41F5-A78C-0AC82FC6C4DB}" type="slidenum">
              <a:rPr lang="ko-KR" altLang="en-US"/>
              <a:pPr/>
              <a:t>‹#›</a:t>
            </a:fld>
            <a:endParaRPr lang="ko-KR" altLang="en-US"/>
          </a:p>
        </p:txBody>
      </p:sp>
    </p:spTree>
    <p:extLst>
      <p:ext uri="{BB962C8B-B14F-4D97-AF65-F5344CB8AC3E}">
        <p14:creationId xmlns:p14="http://schemas.microsoft.com/office/powerpoint/2010/main" val="40789706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96ACB097-55FC-42EF-AD6F-AB3162F61648}" type="slidenum">
              <a:rPr lang="ko-KR" altLang="en-US"/>
              <a:pPr/>
              <a:t>‹#›</a:t>
            </a:fld>
            <a:endParaRPr lang="ko-KR" altLang="en-US"/>
          </a:p>
        </p:txBody>
      </p:sp>
    </p:spTree>
    <p:extLst>
      <p:ext uri="{BB962C8B-B14F-4D97-AF65-F5344CB8AC3E}">
        <p14:creationId xmlns:p14="http://schemas.microsoft.com/office/powerpoint/2010/main" val="2135476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슬라이드 번호 개체 틀 6"/>
          <p:cNvSpPr>
            <a:spLocks noGrp="1"/>
          </p:cNvSpPr>
          <p:nvPr>
            <p:ph type="sldNum" sz="quarter" idx="10"/>
          </p:nvPr>
        </p:nvSpPr>
        <p:spPr>
          <a:xfrm>
            <a:off x="7000875" y="6240463"/>
            <a:ext cx="1905000" cy="457200"/>
          </a:xfrm>
        </p:spPr>
        <p:txBody>
          <a:bodyPr/>
          <a:lstStyle>
            <a:lvl1pPr>
              <a:defRPr/>
            </a:lvl1pPr>
          </a:lstStyle>
          <a:p>
            <a:fld id="{3075D844-74CE-419F-9466-D8C0FB5D7C44}" type="slidenum">
              <a:rPr lang="en-US" altLang="ko-KR"/>
              <a:pPr/>
              <a:t>‹#›</a:t>
            </a:fld>
            <a:endParaRPr lang="en-US" altLang="ko-KR" sz="1000"/>
          </a:p>
        </p:txBody>
      </p:sp>
    </p:spTree>
    <p:extLst>
      <p:ext uri="{BB962C8B-B14F-4D97-AF65-F5344CB8AC3E}">
        <p14:creationId xmlns:p14="http://schemas.microsoft.com/office/powerpoint/2010/main" val="2771320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슬라이드 번호 개체 틀 2"/>
          <p:cNvSpPr>
            <a:spLocks noGrp="1"/>
          </p:cNvSpPr>
          <p:nvPr>
            <p:ph type="sldNum" sz="quarter" idx="10"/>
          </p:nvPr>
        </p:nvSpPr>
        <p:spPr>
          <a:xfrm>
            <a:off x="7000875" y="6240463"/>
            <a:ext cx="1905000" cy="457200"/>
          </a:xfrm>
        </p:spPr>
        <p:txBody>
          <a:bodyPr/>
          <a:lstStyle>
            <a:lvl1pPr>
              <a:defRPr/>
            </a:lvl1pPr>
          </a:lstStyle>
          <a:p>
            <a:fld id="{EBEDD3AC-F526-42BE-928A-3A70F5EB75BF}" type="slidenum">
              <a:rPr lang="en-US" altLang="ko-KR"/>
              <a:pPr/>
              <a:t>‹#›</a:t>
            </a:fld>
            <a:endParaRPr lang="en-US" altLang="ko-KR" sz="1000"/>
          </a:p>
        </p:txBody>
      </p:sp>
    </p:spTree>
    <p:extLst>
      <p:ext uri="{BB962C8B-B14F-4D97-AF65-F5344CB8AC3E}">
        <p14:creationId xmlns:p14="http://schemas.microsoft.com/office/powerpoint/2010/main" val="2836101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a:xfrm>
            <a:off x="7000875" y="6240463"/>
            <a:ext cx="1905000" cy="457200"/>
          </a:xfrm>
        </p:spPr>
        <p:txBody>
          <a:bodyPr/>
          <a:lstStyle>
            <a:lvl1pPr>
              <a:defRPr/>
            </a:lvl1pPr>
          </a:lstStyle>
          <a:p>
            <a:fld id="{CEDACEAD-C319-4031-9F75-AD10A62FFAE3}" type="slidenum">
              <a:rPr lang="en-US" altLang="ko-KR"/>
              <a:pPr/>
              <a:t>‹#›</a:t>
            </a:fld>
            <a:endParaRPr lang="en-US" altLang="ko-KR" sz="1000"/>
          </a:p>
        </p:txBody>
      </p:sp>
    </p:spTree>
    <p:extLst>
      <p:ext uri="{BB962C8B-B14F-4D97-AF65-F5344CB8AC3E}">
        <p14:creationId xmlns:p14="http://schemas.microsoft.com/office/powerpoint/2010/main" val="3141644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슬라이드 번호 개체 틀 4"/>
          <p:cNvSpPr>
            <a:spLocks noGrp="1"/>
          </p:cNvSpPr>
          <p:nvPr>
            <p:ph type="sldNum" sz="quarter" idx="10"/>
          </p:nvPr>
        </p:nvSpPr>
        <p:spPr>
          <a:xfrm>
            <a:off x="7000875" y="6240463"/>
            <a:ext cx="1905000" cy="457200"/>
          </a:xfrm>
        </p:spPr>
        <p:txBody>
          <a:bodyPr/>
          <a:lstStyle>
            <a:lvl1pPr>
              <a:defRPr/>
            </a:lvl1pPr>
          </a:lstStyle>
          <a:p>
            <a:fld id="{96D5F340-C603-43C9-AFD0-020B8B904189}" type="slidenum">
              <a:rPr lang="en-US" altLang="ko-KR"/>
              <a:pPr/>
              <a:t>‹#›</a:t>
            </a:fld>
            <a:endParaRPr lang="en-US" altLang="ko-KR" sz="1000"/>
          </a:p>
        </p:txBody>
      </p:sp>
    </p:spTree>
    <p:extLst>
      <p:ext uri="{BB962C8B-B14F-4D97-AF65-F5344CB8AC3E}">
        <p14:creationId xmlns:p14="http://schemas.microsoft.com/office/powerpoint/2010/main" val="4189096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smtClean="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슬라이드 번호 개체 틀 4"/>
          <p:cNvSpPr>
            <a:spLocks noGrp="1"/>
          </p:cNvSpPr>
          <p:nvPr>
            <p:ph type="sldNum" sz="quarter" idx="10"/>
          </p:nvPr>
        </p:nvSpPr>
        <p:spPr>
          <a:xfrm>
            <a:off x="7000875" y="6240463"/>
            <a:ext cx="1905000" cy="457200"/>
          </a:xfrm>
        </p:spPr>
        <p:txBody>
          <a:bodyPr/>
          <a:lstStyle>
            <a:lvl1pPr>
              <a:defRPr/>
            </a:lvl1pPr>
          </a:lstStyle>
          <a:p>
            <a:fld id="{16238BFD-8519-4D96-AC23-38C6C18D6F8E}" type="slidenum">
              <a:rPr lang="en-US" altLang="ko-KR"/>
              <a:pPr/>
              <a:t>‹#›</a:t>
            </a:fld>
            <a:endParaRPr lang="en-US" altLang="ko-KR" sz="1000"/>
          </a:p>
        </p:txBody>
      </p:sp>
    </p:spTree>
    <p:extLst>
      <p:ext uri="{BB962C8B-B14F-4D97-AF65-F5344CB8AC3E}">
        <p14:creationId xmlns:p14="http://schemas.microsoft.com/office/powerpoint/2010/main" val="397583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0" y="1143000"/>
            <a:ext cx="8026400" cy="0"/>
          </a:xfrm>
          <a:prstGeom prst="line">
            <a:avLst/>
          </a:prstGeom>
          <a:noFill/>
          <a:ln w="50800">
            <a:solidFill>
              <a:srgbClr val="3366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굴림" charset="0"/>
              <a:cs typeface="굴림" charset="0"/>
            </a:endParaRPr>
          </a:p>
        </p:txBody>
      </p:sp>
      <p:sp>
        <p:nvSpPr>
          <p:cNvPr id="1027" name="Rectangle 3"/>
          <p:cNvSpPr>
            <a:spLocks noGrp="1" noChangeArrowheads="1"/>
          </p:cNvSpPr>
          <p:nvPr>
            <p:ph type="title"/>
          </p:nvPr>
        </p:nvSpPr>
        <p:spPr bwMode="auto">
          <a:xfrm>
            <a:off x="701675" y="400050"/>
            <a:ext cx="74517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2075" tIns="46038" rIns="92075" bIns="46038" numCol="1" anchor="b" anchorCtr="0" compatLnSpc="1">
            <a:prstTxWarp prst="textNoShape">
              <a:avLst/>
            </a:prstTxWarp>
          </a:bodyPr>
          <a:lstStyle/>
          <a:p>
            <a:pPr lvl="0"/>
            <a:r>
              <a:rPr lang="ko-KR" altLang="en-US"/>
              <a:t>마스터 제목 유형 편집</a:t>
            </a:r>
          </a:p>
        </p:txBody>
      </p:sp>
      <p:sp>
        <p:nvSpPr>
          <p:cNvPr id="1028" name="Rectangle 4"/>
          <p:cNvSpPr>
            <a:spLocks noGrp="1" noChangeArrowheads="1"/>
          </p:cNvSpPr>
          <p:nvPr>
            <p:ph type="body" idx="1"/>
          </p:nvPr>
        </p:nvSpPr>
        <p:spPr bwMode="auto">
          <a:xfrm>
            <a:off x="609600" y="1295400"/>
            <a:ext cx="8153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p>
            <a:pPr lvl="0"/>
            <a:r>
              <a:rPr lang="ko-KR" altLang="en-US"/>
              <a:t>마스터 문자열 유형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029" name="Line 8"/>
          <p:cNvSpPr>
            <a:spLocks noChangeShapeType="1"/>
          </p:cNvSpPr>
          <p:nvPr/>
        </p:nvSpPr>
        <p:spPr bwMode="auto">
          <a:xfrm>
            <a:off x="1619250" y="6742113"/>
            <a:ext cx="7200900"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71842" dir="2700000" algn="ctr" rotWithShape="0">
                    <a:schemeClr val="bg2">
                      <a:alpha val="74998"/>
                    </a:schemeClr>
                  </a:outerShdw>
                </a:effectLst>
              </a14:hiddenEffects>
            </a:ext>
          </a:extLst>
        </p:spPr>
        <p:txBody>
          <a:bodyPr anchor="ctr">
            <a:spAutoFit/>
          </a:bodyPr>
          <a:lstStyle/>
          <a:p>
            <a:pPr>
              <a:defRPr/>
            </a:pPr>
            <a:endParaRPr lang="en-US">
              <a:latin typeface="Arial" charset="0"/>
              <a:ea typeface="굴림" charset="0"/>
              <a:cs typeface="굴림" charset="0"/>
            </a:endParaRPr>
          </a:p>
        </p:txBody>
      </p:sp>
      <p:sp>
        <p:nvSpPr>
          <p:cNvPr id="1030" name="Text Box 9"/>
          <p:cNvSpPr txBox="1">
            <a:spLocks noChangeArrowheads="1"/>
          </p:cNvSpPr>
          <p:nvPr/>
        </p:nvSpPr>
        <p:spPr bwMode="auto">
          <a:xfrm>
            <a:off x="3708400" y="6453188"/>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Arial" pitchFamily="34" charset="0"/>
                <a:ea typeface="굴림" pitchFamily="50" charset="-127"/>
              </a:defRPr>
            </a:lvl1pPr>
            <a:lvl2pPr marL="742950" indent="-285750" eaLnBrk="0" hangingPunct="0">
              <a:defRPr kumimoji="1" sz="1600">
                <a:solidFill>
                  <a:schemeClr val="tx1"/>
                </a:solidFill>
                <a:latin typeface="Arial" pitchFamily="34" charset="0"/>
                <a:ea typeface="굴림" pitchFamily="50" charset="-127"/>
              </a:defRPr>
            </a:lvl2pPr>
            <a:lvl3pPr marL="1143000" indent="-228600" eaLnBrk="0" hangingPunct="0">
              <a:defRPr kumimoji="1" sz="1600">
                <a:solidFill>
                  <a:schemeClr val="tx1"/>
                </a:solidFill>
                <a:latin typeface="Arial" pitchFamily="34" charset="0"/>
                <a:ea typeface="굴림" pitchFamily="50" charset="-127"/>
              </a:defRPr>
            </a:lvl3pPr>
            <a:lvl4pPr marL="1600200" indent="-228600" eaLnBrk="0" hangingPunct="0">
              <a:defRPr kumimoji="1" sz="1600">
                <a:solidFill>
                  <a:schemeClr val="tx1"/>
                </a:solidFill>
                <a:latin typeface="Arial" pitchFamily="34" charset="0"/>
                <a:ea typeface="굴림" pitchFamily="50" charset="-127"/>
              </a:defRPr>
            </a:lvl4pPr>
            <a:lvl5pPr marL="2057400" indent="-228600" eaLnBrk="0" hangingPunct="0">
              <a:defRPr kumimoji="1" sz="1600">
                <a:solidFill>
                  <a:schemeClr val="tx1"/>
                </a:solidFill>
                <a:latin typeface="Arial" pitchFamily="34" charset="0"/>
                <a:ea typeface="굴림" pitchFamily="50" charset="-127"/>
              </a:defRPr>
            </a:lvl5pPr>
            <a:lvl6pPr marL="2514600" indent="-22860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latinLnBrk="0">
              <a:spcBef>
                <a:spcPct val="50000"/>
              </a:spcBef>
            </a:pPr>
            <a:r>
              <a:rPr lang="en-US" altLang="ko-KR" sz="1400" b="1"/>
              <a:t>Prof. Younghee Lee</a:t>
            </a:r>
            <a:endParaRPr lang="en-US" altLang="ko-KR"/>
          </a:p>
        </p:txBody>
      </p:sp>
      <p:pic>
        <p:nvPicPr>
          <p:cNvPr id="1031" name="Picture 14" descr="http://imgnews.naver.com/image/277/2009/02/24/2009022410005795830_1.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7950" y="6381750"/>
            <a:ext cx="1368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슬라이드 번호 개체 틀 1"/>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0" latinLnBrk="0" hangingPunct="0">
              <a:defRPr sz="1200">
                <a:solidFill>
                  <a:srgbClr val="898989"/>
                </a:solidFill>
              </a:defRPr>
            </a:lvl1pPr>
          </a:lstStyle>
          <a:p>
            <a:fld id="{5621ECD6-F548-4B63-8C64-2C4E0412DC11}" type="slidenum">
              <a:rPr lang="ko-KR" altLang="en-US"/>
              <a:pPr/>
              <a:t>‹#›</a:t>
            </a:fld>
            <a:endParaRPr lang="ko-KR" altLang="en-US"/>
          </a:p>
        </p:txBody>
      </p:sp>
    </p:spTree>
  </p:cSld>
  <p:clrMap bg1="lt1" tx1="dk1" bg2="lt2" tx2="dk2" accent1="accent1" accent2="accent2" accent3="accent3" accent4="accent4" accent5="accent5" accent6="accent6" hlink="hlink" folHlink="folHlink"/>
  <p:sldLayoutIdLst>
    <p:sldLayoutId id="2147484030" r:id="rId1"/>
    <p:sldLayoutId id="2147484031" r:id="rId2"/>
    <p:sldLayoutId id="2147484032" r:id="rId3"/>
    <p:sldLayoutId id="2147484033" r:id="rId4"/>
    <p:sldLayoutId id="2147484034" r:id="rId5"/>
    <p:sldLayoutId id="2147484035" r:id="rId6"/>
    <p:sldLayoutId id="2147484036" r:id="rId7"/>
    <p:sldLayoutId id="2147484037" r:id="rId8"/>
    <p:sldLayoutId id="2147484038" r:id="rId9"/>
    <p:sldLayoutId id="2147484039" r:id="rId10"/>
    <p:sldLayoutId id="2147484040" r:id="rId11"/>
    <p:sldLayoutId id="2147484041" r:id="rId12"/>
    <p:sldLayoutId id="2147484042" r:id="rId13"/>
    <p:sldLayoutId id="2147484044" r:id="rId14"/>
  </p:sldLayoutIdLst>
  <p:hf hdr="0" ftr="0" dt="0"/>
  <p:txStyles>
    <p:titleStyle>
      <a:lvl1pPr algn="l" rtl="0" eaLnBrk="0" fontAlgn="base" latinLnBrk="1" hangingPunct="0">
        <a:spcBef>
          <a:spcPct val="0"/>
        </a:spcBef>
        <a:spcAft>
          <a:spcPct val="0"/>
        </a:spcAft>
        <a:defRPr kumimoji="1" sz="3600" b="1">
          <a:solidFill>
            <a:srgbClr val="000099"/>
          </a:solidFill>
          <a:latin typeface="+mj-lt"/>
          <a:ea typeface="+mj-ea"/>
          <a:cs typeface="굴림" charset="0"/>
        </a:defRPr>
      </a:lvl1pPr>
      <a:lvl2pPr algn="l" rtl="0" eaLnBrk="0" fontAlgn="base" latinLnBrk="1" hangingPunct="0">
        <a:spcBef>
          <a:spcPct val="0"/>
        </a:spcBef>
        <a:spcAft>
          <a:spcPct val="0"/>
        </a:spcAft>
        <a:defRPr kumimoji="1" sz="3600" b="1">
          <a:solidFill>
            <a:srgbClr val="000099"/>
          </a:solidFill>
          <a:latin typeface="굴림" pitchFamily="50" charset="-127"/>
          <a:ea typeface="굴림" pitchFamily="50" charset="-127"/>
          <a:cs typeface="굴림" charset="0"/>
        </a:defRPr>
      </a:lvl2pPr>
      <a:lvl3pPr algn="l" rtl="0" eaLnBrk="0" fontAlgn="base" latinLnBrk="1" hangingPunct="0">
        <a:spcBef>
          <a:spcPct val="0"/>
        </a:spcBef>
        <a:spcAft>
          <a:spcPct val="0"/>
        </a:spcAft>
        <a:defRPr kumimoji="1" sz="3600" b="1">
          <a:solidFill>
            <a:srgbClr val="000099"/>
          </a:solidFill>
          <a:latin typeface="굴림" pitchFamily="50" charset="-127"/>
          <a:ea typeface="굴림" pitchFamily="50" charset="-127"/>
          <a:cs typeface="굴림" charset="0"/>
        </a:defRPr>
      </a:lvl3pPr>
      <a:lvl4pPr algn="l" rtl="0" eaLnBrk="0" fontAlgn="base" latinLnBrk="1" hangingPunct="0">
        <a:spcBef>
          <a:spcPct val="0"/>
        </a:spcBef>
        <a:spcAft>
          <a:spcPct val="0"/>
        </a:spcAft>
        <a:defRPr kumimoji="1" sz="3600" b="1">
          <a:solidFill>
            <a:srgbClr val="000099"/>
          </a:solidFill>
          <a:latin typeface="굴림" pitchFamily="50" charset="-127"/>
          <a:ea typeface="굴림" pitchFamily="50" charset="-127"/>
          <a:cs typeface="굴림" charset="0"/>
        </a:defRPr>
      </a:lvl4pPr>
      <a:lvl5pPr algn="l" rtl="0" eaLnBrk="0" fontAlgn="base" latinLnBrk="1" hangingPunct="0">
        <a:spcBef>
          <a:spcPct val="0"/>
        </a:spcBef>
        <a:spcAft>
          <a:spcPct val="0"/>
        </a:spcAft>
        <a:defRPr kumimoji="1" sz="3600" b="1">
          <a:solidFill>
            <a:srgbClr val="000099"/>
          </a:solidFill>
          <a:latin typeface="굴림" pitchFamily="50" charset="-127"/>
          <a:ea typeface="굴림" pitchFamily="50" charset="-127"/>
          <a:cs typeface="굴림" charset="0"/>
        </a:defRPr>
      </a:lvl5pPr>
      <a:lvl6pPr marL="457200" algn="l" rtl="0" fontAlgn="base" latinLnBrk="1">
        <a:spcBef>
          <a:spcPct val="0"/>
        </a:spcBef>
        <a:spcAft>
          <a:spcPct val="0"/>
        </a:spcAft>
        <a:defRPr kumimoji="1" sz="3600" b="1">
          <a:solidFill>
            <a:srgbClr val="000099"/>
          </a:solidFill>
          <a:latin typeface="굴림" pitchFamily="50" charset="-127"/>
          <a:ea typeface="굴림" pitchFamily="50" charset="-127"/>
        </a:defRPr>
      </a:lvl6pPr>
      <a:lvl7pPr marL="914400" algn="l" rtl="0" fontAlgn="base" latinLnBrk="1">
        <a:spcBef>
          <a:spcPct val="0"/>
        </a:spcBef>
        <a:spcAft>
          <a:spcPct val="0"/>
        </a:spcAft>
        <a:defRPr kumimoji="1" sz="3600" b="1">
          <a:solidFill>
            <a:srgbClr val="000099"/>
          </a:solidFill>
          <a:latin typeface="굴림" pitchFamily="50" charset="-127"/>
          <a:ea typeface="굴림" pitchFamily="50" charset="-127"/>
        </a:defRPr>
      </a:lvl7pPr>
      <a:lvl8pPr marL="1371600" algn="l" rtl="0" fontAlgn="base" latinLnBrk="1">
        <a:spcBef>
          <a:spcPct val="0"/>
        </a:spcBef>
        <a:spcAft>
          <a:spcPct val="0"/>
        </a:spcAft>
        <a:defRPr kumimoji="1" sz="3600" b="1">
          <a:solidFill>
            <a:srgbClr val="000099"/>
          </a:solidFill>
          <a:latin typeface="굴림" pitchFamily="50" charset="-127"/>
          <a:ea typeface="굴림" pitchFamily="50" charset="-127"/>
        </a:defRPr>
      </a:lvl8pPr>
      <a:lvl9pPr marL="1828800" algn="l" rtl="0" fontAlgn="base" latinLnBrk="1">
        <a:spcBef>
          <a:spcPct val="0"/>
        </a:spcBef>
        <a:spcAft>
          <a:spcPct val="0"/>
        </a:spcAft>
        <a:defRPr kumimoji="1" sz="3600" b="1">
          <a:solidFill>
            <a:srgbClr val="000099"/>
          </a:solidFill>
          <a:latin typeface="굴림" pitchFamily="50" charset="-127"/>
          <a:ea typeface="굴림" pitchFamily="50" charset="-127"/>
        </a:defRPr>
      </a:lvl9pPr>
    </p:titleStyle>
    <p:bodyStyle>
      <a:lvl1pPr marL="342900" indent="-342900" algn="l" rtl="0" eaLnBrk="0" fontAlgn="base" latinLnBrk="1" hangingPunct="0">
        <a:spcBef>
          <a:spcPct val="20000"/>
        </a:spcBef>
        <a:spcAft>
          <a:spcPct val="0"/>
        </a:spcAft>
        <a:buClr>
          <a:schemeClr val="accent2"/>
        </a:buClr>
        <a:buSzPct val="75000"/>
        <a:buFont typeface="Monotype Sorts" charset="2"/>
        <a:buChar char="u"/>
        <a:defRPr kumimoji="1" sz="2800">
          <a:solidFill>
            <a:schemeClr val="tx1"/>
          </a:solidFill>
          <a:latin typeface="+mn-lt"/>
          <a:ea typeface="+mn-ea"/>
          <a:cs typeface="굴림" charset="0"/>
        </a:defRPr>
      </a:lvl1pPr>
      <a:lvl2pPr marL="742950" indent="-285750" algn="l" rtl="0" eaLnBrk="0" fontAlgn="base" latinLnBrk="1" hangingPunct="0">
        <a:spcBef>
          <a:spcPct val="20000"/>
        </a:spcBef>
        <a:spcAft>
          <a:spcPct val="0"/>
        </a:spcAft>
        <a:buClr>
          <a:schemeClr val="tx1"/>
        </a:buClr>
        <a:buChar char="–"/>
        <a:defRPr kumimoji="1" sz="2400">
          <a:solidFill>
            <a:schemeClr val="tx1"/>
          </a:solidFill>
          <a:latin typeface="+mn-lt"/>
          <a:ea typeface="+mn-ea"/>
          <a:cs typeface="굴림" charset="0"/>
        </a:defRPr>
      </a:lvl2pPr>
      <a:lvl3pPr marL="1143000" indent="-228600" algn="l" rtl="0" eaLnBrk="0" fontAlgn="base" latinLnBrk="1" hangingPunct="0">
        <a:spcBef>
          <a:spcPct val="20000"/>
        </a:spcBef>
        <a:spcAft>
          <a:spcPct val="0"/>
        </a:spcAft>
        <a:buClr>
          <a:schemeClr val="tx1"/>
        </a:buClr>
        <a:buChar char="»"/>
        <a:defRPr kumimoji="1">
          <a:solidFill>
            <a:schemeClr val="tx1"/>
          </a:solidFill>
          <a:latin typeface="+mn-lt"/>
          <a:ea typeface="+mn-ea"/>
          <a:cs typeface="굴림" charset="0"/>
        </a:defRPr>
      </a:lvl3pPr>
      <a:lvl4pPr marL="1600200" indent="-228600" algn="l" rtl="0" eaLnBrk="0" fontAlgn="base" latinLnBrk="1" hangingPunct="0">
        <a:spcBef>
          <a:spcPct val="20000"/>
        </a:spcBef>
        <a:spcAft>
          <a:spcPct val="0"/>
        </a:spcAft>
        <a:buClr>
          <a:schemeClr val="accent2"/>
        </a:buClr>
        <a:buSzPct val="65000"/>
        <a:buFont typeface="Monotype Sorts" charset="2"/>
        <a:buChar char="u"/>
        <a:defRPr kumimoji="1">
          <a:solidFill>
            <a:schemeClr val="tx1"/>
          </a:solidFill>
          <a:latin typeface="+mn-lt"/>
          <a:ea typeface="+mn-ea"/>
          <a:cs typeface="굴림" charset="0"/>
        </a:defRPr>
      </a:lvl4pPr>
      <a:lvl5pPr marL="2057400" indent="-228600" algn="l" rtl="0" eaLnBrk="0" fontAlgn="base" latinLnBrk="1" hangingPunct="0">
        <a:spcBef>
          <a:spcPct val="20000"/>
        </a:spcBef>
        <a:spcAft>
          <a:spcPct val="0"/>
        </a:spcAft>
        <a:buClr>
          <a:schemeClr val="tx1"/>
        </a:buClr>
        <a:buChar char="–"/>
        <a:defRPr kumimoji="1">
          <a:solidFill>
            <a:schemeClr val="tx1"/>
          </a:solidFill>
          <a:latin typeface="+mn-lt"/>
          <a:ea typeface="+mn-ea"/>
          <a:cs typeface="굴림" charset="0"/>
        </a:defRPr>
      </a:lvl5pPr>
      <a:lvl6pPr marL="2514600" indent="-228600" algn="l" rtl="0" fontAlgn="base" latinLnBrk="1">
        <a:spcBef>
          <a:spcPct val="20000"/>
        </a:spcBef>
        <a:spcAft>
          <a:spcPct val="0"/>
        </a:spcAft>
        <a:buClr>
          <a:schemeClr val="tx1"/>
        </a:buClr>
        <a:buChar char="–"/>
        <a:defRPr kumimoji="1">
          <a:solidFill>
            <a:schemeClr val="tx1"/>
          </a:solidFill>
          <a:latin typeface="+mn-lt"/>
          <a:ea typeface="+mn-ea"/>
        </a:defRPr>
      </a:lvl6pPr>
      <a:lvl7pPr marL="2971800" indent="-228600" algn="l" rtl="0" fontAlgn="base" latinLnBrk="1">
        <a:spcBef>
          <a:spcPct val="20000"/>
        </a:spcBef>
        <a:spcAft>
          <a:spcPct val="0"/>
        </a:spcAft>
        <a:buClr>
          <a:schemeClr val="tx1"/>
        </a:buClr>
        <a:buChar char="–"/>
        <a:defRPr kumimoji="1">
          <a:solidFill>
            <a:schemeClr val="tx1"/>
          </a:solidFill>
          <a:latin typeface="+mn-lt"/>
          <a:ea typeface="+mn-ea"/>
        </a:defRPr>
      </a:lvl7pPr>
      <a:lvl8pPr marL="3429000" indent="-228600" algn="l" rtl="0" fontAlgn="base" latinLnBrk="1">
        <a:spcBef>
          <a:spcPct val="20000"/>
        </a:spcBef>
        <a:spcAft>
          <a:spcPct val="0"/>
        </a:spcAft>
        <a:buClr>
          <a:schemeClr val="tx1"/>
        </a:buClr>
        <a:buChar char="–"/>
        <a:defRPr kumimoji="1">
          <a:solidFill>
            <a:schemeClr val="tx1"/>
          </a:solidFill>
          <a:latin typeface="+mn-lt"/>
          <a:ea typeface="+mn-ea"/>
        </a:defRPr>
      </a:lvl8pPr>
      <a:lvl9pPr marL="3886200" indent="-228600" algn="l" rtl="0" fontAlgn="base" latinLnBrk="1">
        <a:spcBef>
          <a:spcPct val="20000"/>
        </a:spcBef>
        <a:spcAft>
          <a:spcPct val="0"/>
        </a:spcAft>
        <a:buClr>
          <a:schemeClr val="tx1"/>
        </a:buClr>
        <a:buChar char="–"/>
        <a:defRPr kumimoji="1">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338" name="제목 개체 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14339" name="텍스트 개체 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0" latinLnBrk="0" hangingPunct="0">
              <a:defRPr sz="1200">
                <a:solidFill>
                  <a:srgbClr val="898989"/>
                </a:solidFill>
              </a:defRPr>
            </a:lvl1pPr>
          </a:lstStyle>
          <a:p>
            <a:fld id="{AD97C94C-5411-43A7-BD80-5653C38686CC}" type="datetimeFigureOut">
              <a:rPr lang="ko-KR" altLang="en-US"/>
              <a:pPr/>
              <a:t>2016-10-11</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0" latinLnBrk="0" hangingPunct="0">
              <a:defRPr sz="1200">
                <a:solidFill>
                  <a:srgbClr val="898989"/>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0" latinLnBrk="0" hangingPunct="0">
              <a:defRPr sz="1200">
                <a:solidFill>
                  <a:srgbClr val="898989"/>
                </a:solidFill>
              </a:defRPr>
            </a:lvl1pPr>
          </a:lstStyle>
          <a:p>
            <a:fld id="{B364C18B-12D0-4192-A660-08D3F7317F9F}" type="slidenum">
              <a:rPr lang="ko-KR" altLang="en-US"/>
              <a:pPr/>
              <a:t>‹#›</a:t>
            </a:fld>
            <a:endParaRPr lang="ko-KR" altLang="en-US"/>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ctr" rtl="0" eaLnBrk="0" fontAlgn="base" latinLnBrk="1" hangingPunct="0">
        <a:spcBef>
          <a:spcPct val="0"/>
        </a:spcBef>
        <a:spcAft>
          <a:spcPct val="0"/>
        </a:spcAft>
        <a:defRPr sz="4400" kern="1200">
          <a:solidFill>
            <a:schemeClr val="tx1"/>
          </a:solidFill>
          <a:latin typeface="+mj-lt"/>
          <a:ea typeface="+mj-ea"/>
          <a:cs typeface="맑은 고딕" charset="0"/>
        </a:defRPr>
      </a:lvl1pPr>
      <a:lvl2pPr algn="ctr" rtl="0" eaLnBrk="0" fontAlgn="base" latinLnBrk="1" hangingPunct="0">
        <a:spcBef>
          <a:spcPct val="0"/>
        </a:spcBef>
        <a:spcAft>
          <a:spcPct val="0"/>
        </a:spcAft>
        <a:defRPr sz="4400">
          <a:solidFill>
            <a:schemeClr val="tx1"/>
          </a:solidFill>
          <a:latin typeface="맑은 고딕" charset="0"/>
          <a:ea typeface="맑은 고딕" charset="0"/>
          <a:cs typeface="맑은 고딕" charset="0"/>
        </a:defRPr>
      </a:lvl2pPr>
      <a:lvl3pPr algn="ctr" rtl="0" eaLnBrk="0" fontAlgn="base" latinLnBrk="1" hangingPunct="0">
        <a:spcBef>
          <a:spcPct val="0"/>
        </a:spcBef>
        <a:spcAft>
          <a:spcPct val="0"/>
        </a:spcAft>
        <a:defRPr sz="4400">
          <a:solidFill>
            <a:schemeClr val="tx1"/>
          </a:solidFill>
          <a:latin typeface="맑은 고딕" charset="0"/>
          <a:ea typeface="맑은 고딕" charset="0"/>
          <a:cs typeface="맑은 고딕" charset="0"/>
        </a:defRPr>
      </a:lvl3pPr>
      <a:lvl4pPr algn="ctr" rtl="0" eaLnBrk="0" fontAlgn="base" latinLnBrk="1" hangingPunct="0">
        <a:spcBef>
          <a:spcPct val="0"/>
        </a:spcBef>
        <a:spcAft>
          <a:spcPct val="0"/>
        </a:spcAft>
        <a:defRPr sz="4400">
          <a:solidFill>
            <a:schemeClr val="tx1"/>
          </a:solidFill>
          <a:latin typeface="맑은 고딕" charset="0"/>
          <a:ea typeface="맑은 고딕" charset="0"/>
          <a:cs typeface="맑은 고딕" charset="0"/>
        </a:defRPr>
      </a:lvl4pPr>
      <a:lvl5pPr algn="ctr" rtl="0" eaLnBrk="0" fontAlgn="base" latinLnBrk="1" hangingPunct="0">
        <a:spcBef>
          <a:spcPct val="0"/>
        </a:spcBef>
        <a:spcAft>
          <a:spcPct val="0"/>
        </a:spcAft>
        <a:defRPr sz="4400">
          <a:solidFill>
            <a:schemeClr val="tx1"/>
          </a:solidFill>
          <a:latin typeface="맑은 고딕" charset="0"/>
          <a:ea typeface="맑은 고딕" charset="0"/>
          <a:cs typeface="맑은 고딕" charset="0"/>
        </a:defRPr>
      </a:lvl5pPr>
      <a:lvl6pPr marL="457200" algn="ctr" rtl="0" fontAlgn="base" latinLnBrk="1">
        <a:spcBef>
          <a:spcPct val="0"/>
        </a:spcBef>
        <a:spcAft>
          <a:spcPct val="0"/>
        </a:spcAft>
        <a:defRPr sz="4400">
          <a:solidFill>
            <a:schemeClr val="tx1"/>
          </a:solidFill>
          <a:latin typeface="맑은 고딕" charset="0"/>
          <a:ea typeface="맑은 고딕" charset="0"/>
          <a:cs typeface="맑은 고딕" charset="0"/>
        </a:defRPr>
      </a:lvl6pPr>
      <a:lvl7pPr marL="914400" algn="ctr" rtl="0" fontAlgn="base" latinLnBrk="1">
        <a:spcBef>
          <a:spcPct val="0"/>
        </a:spcBef>
        <a:spcAft>
          <a:spcPct val="0"/>
        </a:spcAft>
        <a:defRPr sz="4400">
          <a:solidFill>
            <a:schemeClr val="tx1"/>
          </a:solidFill>
          <a:latin typeface="맑은 고딕" charset="0"/>
          <a:ea typeface="맑은 고딕" charset="0"/>
          <a:cs typeface="맑은 고딕" charset="0"/>
        </a:defRPr>
      </a:lvl7pPr>
      <a:lvl8pPr marL="1371600" algn="ctr" rtl="0" fontAlgn="base" latinLnBrk="1">
        <a:spcBef>
          <a:spcPct val="0"/>
        </a:spcBef>
        <a:spcAft>
          <a:spcPct val="0"/>
        </a:spcAft>
        <a:defRPr sz="4400">
          <a:solidFill>
            <a:schemeClr val="tx1"/>
          </a:solidFill>
          <a:latin typeface="맑은 고딕" charset="0"/>
          <a:ea typeface="맑은 고딕" charset="0"/>
          <a:cs typeface="맑은 고딕" charset="0"/>
        </a:defRPr>
      </a:lvl8pPr>
      <a:lvl9pPr marL="1828800" algn="ctr" rtl="0" fontAlgn="base" latinLnBrk="1">
        <a:spcBef>
          <a:spcPct val="0"/>
        </a:spcBef>
        <a:spcAft>
          <a:spcPct val="0"/>
        </a:spcAft>
        <a:defRPr sz="4400">
          <a:solidFill>
            <a:schemeClr val="tx1"/>
          </a:solidFill>
          <a:latin typeface="맑은 고딕" charset="0"/>
          <a:ea typeface="맑은 고딕" charset="0"/>
          <a:cs typeface="맑은 고딕" charset="0"/>
        </a:defRPr>
      </a:lvl9pPr>
    </p:titleStyle>
    <p:bodyStyle>
      <a:lvl1pPr marL="342900" indent="-342900" algn="l" rtl="0" eaLnBrk="0" fontAlgn="base" latinLnBrk="1" hangingPunct="0">
        <a:spcBef>
          <a:spcPct val="20000"/>
        </a:spcBef>
        <a:spcAft>
          <a:spcPct val="0"/>
        </a:spcAft>
        <a:buFont typeface="Arial" pitchFamily="34" charset="0"/>
        <a:buChar char="•"/>
        <a:defRPr sz="3200" kern="1200">
          <a:solidFill>
            <a:schemeClr val="tx1"/>
          </a:solidFill>
          <a:latin typeface="+mn-lt"/>
          <a:ea typeface="+mn-ea"/>
          <a:cs typeface="맑은 고딕" charset="0"/>
        </a:defRPr>
      </a:lvl1pPr>
      <a:lvl2pPr marL="742950" indent="-285750" algn="l"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맑은 고딕" charset="0"/>
        </a:defRPr>
      </a:lvl2pPr>
      <a:lvl3pPr marL="1143000" indent="-228600" algn="l" rtl="0" eaLnBrk="0" fontAlgn="base" latinLnBrk="1" hangingPunct="0">
        <a:spcBef>
          <a:spcPct val="20000"/>
        </a:spcBef>
        <a:spcAft>
          <a:spcPct val="0"/>
        </a:spcAft>
        <a:buFont typeface="Arial" pitchFamily="34" charset="0"/>
        <a:buChar char="•"/>
        <a:defRPr sz="2400" kern="1200">
          <a:solidFill>
            <a:schemeClr val="tx1"/>
          </a:solidFill>
          <a:latin typeface="+mn-lt"/>
          <a:ea typeface="+mn-ea"/>
          <a:cs typeface="맑은 고딕" charset="0"/>
        </a:defRPr>
      </a:lvl3pPr>
      <a:lvl4pPr marL="16002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맑은 고딕" charset="0"/>
        </a:defRPr>
      </a:lvl4pPr>
      <a:lvl5pPr marL="20574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맑은 고딕"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6626" name="제목 개체 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26627" name="텍스트 개체 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0" latinLnBrk="0" hangingPunct="0">
              <a:defRPr sz="1200">
                <a:solidFill>
                  <a:srgbClr val="898989"/>
                </a:solidFill>
              </a:defRPr>
            </a:lvl1pPr>
          </a:lstStyle>
          <a:p>
            <a:fld id="{D2F87966-3DDB-461C-AFC0-730BD3F555EC}" type="datetimeFigureOut">
              <a:rPr lang="ko-KR" altLang="en-US"/>
              <a:pPr/>
              <a:t>2016-10-11</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0" latinLnBrk="0" hangingPunct="0">
              <a:defRPr sz="1200">
                <a:solidFill>
                  <a:srgbClr val="898989"/>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0" latinLnBrk="0" hangingPunct="0">
              <a:defRPr sz="1200">
                <a:solidFill>
                  <a:srgbClr val="898989"/>
                </a:solidFill>
              </a:defRPr>
            </a:lvl1pPr>
          </a:lstStyle>
          <a:p>
            <a:fld id="{390B3EB5-9F31-4B03-BCA4-0B08C3E90F77}" type="slidenum">
              <a:rPr lang="ko-KR" altLang="en-US"/>
              <a:pPr/>
              <a:t>‹#›</a:t>
            </a:fld>
            <a:endParaRPr lang="ko-KR" altLang="en-US"/>
          </a:p>
        </p:txBody>
      </p:sp>
    </p:spTree>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Lst>
  <p:txStyles>
    <p:titleStyle>
      <a:lvl1pPr algn="ctr" rtl="0" eaLnBrk="0" fontAlgn="base" latinLnBrk="1" hangingPunct="0">
        <a:spcBef>
          <a:spcPct val="0"/>
        </a:spcBef>
        <a:spcAft>
          <a:spcPct val="0"/>
        </a:spcAft>
        <a:defRPr sz="4400" kern="1200">
          <a:solidFill>
            <a:schemeClr val="tx1"/>
          </a:solidFill>
          <a:latin typeface="+mj-lt"/>
          <a:ea typeface="+mj-ea"/>
          <a:cs typeface="맑은 고딕" charset="0"/>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Arial" pitchFamily="34" charset="0"/>
        <a:buChar char="•"/>
        <a:defRPr sz="3200" kern="1200">
          <a:solidFill>
            <a:schemeClr val="tx1"/>
          </a:solidFill>
          <a:latin typeface="+mn-lt"/>
          <a:ea typeface="+mn-ea"/>
          <a:cs typeface="맑은 고딕" charset="0"/>
        </a:defRPr>
      </a:lvl1pPr>
      <a:lvl2pPr marL="742950" indent="-285750" algn="l"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맑은 고딕" charset="0"/>
        </a:defRPr>
      </a:lvl2pPr>
      <a:lvl3pPr marL="1143000" indent="-228600" algn="l" rtl="0" eaLnBrk="0" fontAlgn="base" latinLnBrk="1" hangingPunct="0">
        <a:spcBef>
          <a:spcPct val="20000"/>
        </a:spcBef>
        <a:spcAft>
          <a:spcPct val="0"/>
        </a:spcAft>
        <a:buFont typeface="Arial" pitchFamily="34" charset="0"/>
        <a:buChar char="•"/>
        <a:defRPr sz="2400" kern="1200">
          <a:solidFill>
            <a:schemeClr val="tx1"/>
          </a:solidFill>
          <a:latin typeface="+mn-lt"/>
          <a:ea typeface="+mn-ea"/>
          <a:cs typeface="맑은 고딕" charset="0"/>
        </a:defRPr>
      </a:lvl3pPr>
      <a:lvl4pPr marL="16002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맑은 고딕" charset="0"/>
        </a:defRPr>
      </a:lvl4pPr>
      <a:lvl5pPr marL="20574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맑은 고딕"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8914" name="제목 개체 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38915" name="텍스트 개체 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0" latinLnBrk="0" hangingPunct="0">
              <a:defRPr sz="1200">
                <a:solidFill>
                  <a:srgbClr val="898989"/>
                </a:solidFill>
              </a:defRPr>
            </a:lvl1pPr>
          </a:lstStyle>
          <a:p>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0" latinLnBrk="0" hangingPunct="0">
              <a:defRPr sz="1200">
                <a:solidFill>
                  <a:srgbClr val="898989"/>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0" latinLnBrk="0" hangingPunct="0">
              <a:defRPr sz="1200">
                <a:solidFill>
                  <a:srgbClr val="898989"/>
                </a:solidFill>
              </a:defRPr>
            </a:lvl1pPr>
          </a:lstStyle>
          <a:p>
            <a:fld id="{DFDB8E15-D83C-4460-B21B-3B4A1AB36250}" type="slidenum">
              <a:rPr lang="ko-KR" altLang="en-US"/>
              <a:pPr/>
              <a:t>‹#›</a:t>
            </a:fld>
            <a:endParaRPr lang="ko-KR" altLang="en-US"/>
          </a:p>
        </p:txBody>
      </p:sp>
    </p:spTree>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Lst>
  <p:hf hdr="0" ftr="0" dt="0"/>
  <p:txStyles>
    <p:titleStyle>
      <a:lvl1pPr algn="ctr" rtl="0" eaLnBrk="0" fontAlgn="base" latinLnBrk="1" hangingPunct="0">
        <a:spcBef>
          <a:spcPct val="0"/>
        </a:spcBef>
        <a:spcAft>
          <a:spcPct val="0"/>
        </a:spcAft>
        <a:defRPr sz="4400" kern="1200">
          <a:solidFill>
            <a:schemeClr val="tx1"/>
          </a:solidFill>
          <a:latin typeface="+mj-lt"/>
          <a:ea typeface="+mj-ea"/>
          <a:cs typeface="맑은 고딕" charset="0"/>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Arial" pitchFamily="34" charset="0"/>
        <a:buChar char="•"/>
        <a:defRPr sz="3200" kern="1200">
          <a:solidFill>
            <a:schemeClr val="tx1"/>
          </a:solidFill>
          <a:latin typeface="+mn-lt"/>
          <a:ea typeface="+mn-ea"/>
          <a:cs typeface="맑은 고딕" charset="0"/>
        </a:defRPr>
      </a:lvl1pPr>
      <a:lvl2pPr marL="742950" indent="-285750" algn="l"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맑은 고딕" charset="0"/>
        </a:defRPr>
      </a:lvl2pPr>
      <a:lvl3pPr marL="1143000" indent="-228600" algn="l" rtl="0" eaLnBrk="0" fontAlgn="base" latinLnBrk="1" hangingPunct="0">
        <a:spcBef>
          <a:spcPct val="20000"/>
        </a:spcBef>
        <a:spcAft>
          <a:spcPct val="0"/>
        </a:spcAft>
        <a:buFont typeface="Arial" pitchFamily="34" charset="0"/>
        <a:buChar char="•"/>
        <a:defRPr sz="2400" kern="1200">
          <a:solidFill>
            <a:schemeClr val="tx1"/>
          </a:solidFill>
          <a:latin typeface="+mn-lt"/>
          <a:ea typeface="+mn-ea"/>
          <a:cs typeface="맑은 고딕" charset="0"/>
        </a:defRPr>
      </a:lvl3pPr>
      <a:lvl4pPr marL="16002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맑은 고딕" charset="0"/>
        </a:defRPr>
      </a:lvl4pPr>
      <a:lvl5pPr marL="20574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맑은 고딕"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tags" Target="../tags/tag1.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hyperlink" Target="http://androidmodguide.blogspot.kr/p/tcp-algorithms.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www.google.co.kr/webhp?sourceid=chrome-instant&amp;ion=1&amp;espv=2&amp;ie=UTF-8#q=high+speed+tcp&amp;newwindow=1&amp;tbs=qdr:y" TargetMode="Externa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w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6.wmf"/><Relationship Id="rId4"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mailto:tsvwg@ietf.or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sz="quarter"/>
          </p:nvPr>
        </p:nvSpPr>
        <p:spPr>
          <a:xfrm>
            <a:off x="107950" y="1052513"/>
            <a:ext cx="8712200" cy="1143000"/>
          </a:xfrm>
          <a:extLst>
            <a:ext uri="{FAA26D3D-D897-4be2-8F04-BA451C77F1D7}">
              <ma14:placeholderFlag xmlns:ma14="http://schemas.microsoft.com/office/mac/drawingml/2011/main" xmlns="" val="1"/>
            </a:ext>
          </a:extLst>
        </p:spPr>
        <p:txBody>
          <a:bodyPr/>
          <a:lstStyle/>
          <a:p>
            <a:pPr eaLnBrk="1" hangingPunct="1"/>
            <a:r>
              <a:rPr lang="en-US" altLang="ko-KR" sz="4000" dirty="0" smtClean="0">
                <a:latin typeface="Arial" pitchFamily="34" charset="0"/>
              </a:rPr>
              <a:t>CS 540 Network Architecture</a:t>
            </a:r>
            <a:endParaRPr lang="en-US" altLang="ko-KR" dirty="0" smtClean="0">
              <a:latin typeface="Arial" pitchFamily="34" charset="0"/>
            </a:endParaRPr>
          </a:p>
        </p:txBody>
      </p:sp>
      <p:sp>
        <p:nvSpPr>
          <p:cNvPr id="18435" name="Rectangle 3"/>
          <p:cNvSpPr>
            <a:spLocks noGrp="1" noChangeArrowheads="1"/>
          </p:cNvSpPr>
          <p:nvPr>
            <p:ph type="subTitle" sz="quarter" idx="1"/>
          </p:nvPr>
        </p:nvSpPr>
        <p:spPr>
          <a:xfrm>
            <a:off x="1979712" y="3068638"/>
            <a:ext cx="6840759" cy="1249362"/>
          </a:xfrm>
          <a:extLst>
            <a:ext uri="{FAA26D3D-D897-4be2-8F04-BA451C77F1D7}">
              <ma14:placeholderFlag xmlns:ma14="http://schemas.microsoft.com/office/mac/drawingml/2011/main" xmlns="" val="1"/>
            </a:ext>
          </a:extLst>
        </p:spPr>
        <p:txBody>
          <a:bodyPr/>
          <a:lstStyle/>
          <a:p>
            <a:pPr algn="r">
              <a:lnSpc>
                <a:spcPct val="90000"/>
              </a:lnSpc>
            </a:pPr>
            <a:r>
              <a:rPr lang="en-US" altLang="ko-KR" sz="2400" dirty="0" smtClean="0">
                <a:latin typeface="Arial" pitchFamily="34" charset="0"/>
                <a:cs typeface="Arial" pitchFamily="34" charset="0"/>
              </a:rPr>
              <a:t>Lecture 10 : TCP for  High Speed Transport, TCP friendly protocol</a:t>
            </a:r>
            <a:endParaRPr lang="en-US" altLang="ko-KR" sz="1600" dirty="0" smtClean="0">
              <a:latin typeface="Arial" pitchFamily="34" charset="0"/>
              <a:cs typeface="Arial" pitchFamily="34" charset="0"/>
            </a:endParaRPr>
          </a:p>
          <a:p>
            <a:pPr algn="r" eaLnBrk="1" hangingPunct="1">
              <a:lnSpc>
                <a:spcPct val="90000"/>
              </a:lnSpc>
              <a:buFont typeface="Monotype Sorts" charset="2"/>
              <a:buNone/>
            </a:pPr>
            <a:endParaRPr lang="en-US" altLang="ko-KR" sz="1600" dirty="0" smtClean="0">
              <a:latin typeface="Arial" pitchFamily="34" charset="0"/>
              <a:cs typeface="Arial" pitchFamily="34" charset="0"/>
            </a:endParaRPr>
          </a:p>
          <a:p>
            <a:pPr algn="r" eaLnBrk="1" hangingPunct="1">
              <a:lnSpc>
                <a:spcPct val="90000"/>
              </a:lnSpc>
              <a:buFont typeface="Monotype Sorts" charset="2"/>
              <a:buNone/>
            </a:pPr>
            <a:endParaRPr lang="en-US" altLang="ko-KR" sz="1600" dirty="0" smtClean="0">
              <a:latin typeface="Arial" pitchFamily="34" charset="0"/>
              <a:cs typeface="Arial" pitchFamily="34" charset="0"/>
            </a:endParaRPr>
          </a:p>
          <a:p>
            <a:pPr algn="r" eaLnBrk="1" hangingPunct="1">
              <a:lnSpc>
                <a:spcPct val="90000"/>
              </a:lnSpc>
              <a:buFont typeface="Monotype Sorts" charset="2"/>
              <a:buNone/>
            </a:pPr>
            <a:endParaRPr lang="en-US" altLang="ko-KR" sz="1600" dirty="0">
              <a:latin typeface="Arial" pitchFamily="34" charset="0"/>
              <a:cs typeface="Arial" pitchFamily="34" charset="0"/>
            </a:endParaRPr>
          </a:p>
          <a:p>
            <a:pPr algn="r" eaLnBrk="1" hangingPunct="1">
              <a:lnSpc>
                <a:spcPct val="90000"/>
              </a:lnSpc>
              <a:buFont typeface="Monotype Sorts" charset="2"/>
              <a:buNone/>
            </a:pPr>
            <a:endParaRPr lang="en-US" altLang="ko-KR" sz="1600" dirty="0" smtClean="0">
              <a:latin typeface="Arial" pitchFamily="34" charset="0"/>
              <a:cs typeface="Arial" pitchFamily="34" charset="0"/>
            </a:endParaRPr>
          </a:p>
          <a:p>
            <a:pPr eaLnBrk="1" hangingPunct="1">
              <a:lnSpc>
                <a:spcPct val="90000"/>
              </a:lnSpc>
              <a:buFont typeface="Monotype Sorts" charset="2"/>
              <a:buNone/>
            </a:pPr>
            <a:r>
              <a:rPr lang="en-US" altLang="ko-KR" sz="1800" b="1" dirty="0" smtClean="0">
                <a:latin typeface="Arial" pitchFamily="34" charset="0"/>
                <a:cs typeface="Arial" pitchFamily="34" charset="0"/>
              </a:rPr>
              <a:t>Prof. Younghee Lee</a:t>
            </a:r>
            <a:r>
              <a:rPr lang="en-US" altLang="ko-KR" dirty="0" smtClean="0">
                <a:latin typeface="Arial" pitchFamily="34" charset="0"/>
                <a:cs typeface="Arial" pitchFamily="34" charset="0"/>
              </a:rPr>
              <a:t> </a:t>
            </a:r>
          </a:p>
          <a:p>
            <a:pPr eaLnBrk="1" hangingPunct="1">
              <a:lnSpc>
                <a:spcPct val="90000"/>
              </a:lnSpc>
              <a:buFont typeface="Monotype Sorts" charset="2"/>
              <a:buNone/>
            </a:pPr>
            <a:endParaRPr lang="en-US" altLang="ko-KR" dirty="0" smtClean="0">
              <a:latin typeface="Arial" pitchFamily="34" charset="0"/>
              <a:cs typeface="Arial" pitchFamily="34" charset="0"/>
            </a:endParaRPr>
          </a:p>
          <a:p>
            <a:r>
              <a:rPr lang="en-US" altLang="ko-KR" sz="2000" i="1" dirty="0" smtClean="0">
                <a:solidFill>
                  <a:srgbClr val="990033"/>
                </a:solidFill>
                <a:latin typeface="Arial" pitchFamily="34" charset="0"/>
                <a:cs typeface="Arial" pitchFamily="34" charset="0"/>
              </a:rPr>
              <a:t> </a:t>
            </a:r>
            <a:endParaRPr lang="en-US" sz="1200" dirty="0">
              <a:latin typeface="Arial"/>
              <a:cs typeface="Arial"/>
            </a:endParaRPr>
          </a:p>
          <a:p>
            <a:pPr marL="723900" algn="l" eaLnBrk="1" hangingPunct="1">
              <a:lnSpc>
                <a:spcPct val="90000"/>
              </a:lnSpc>
              <a:buFont typeface="Monotype Sorts" charset="2"/>
              <a:buNone/>
            </a:pPr>
            <a:r>
              <a:rPr lang="en-US" altLang="ko-KR" sz="1200" i="1" dirty="0" smtClean="0">
                <a:solidFill>
                  <a:srgbClr val="990033"/>
                </a:solidFill>
                <a:latin typeface="Arial"/>
                <a:cs typeface="Arial"/>
              </a:rPr>
              <a:t> </a:t>
            </a:r>
            <a:endParaRPr lang="en-US" altLang="ko-KR" sz="1600" i="1" dirty="0" smtClean="0">
              <a:latin typeface="Arial"/>
              <a:cs typeface="Arial"/>
            </a:endParaRPr>
          </a:p>
          <a:p>
            <a:pPr marL="723900" algn="l" eaLnBrk="1" hangingPunct="1">
              <a:lnSpc>
                <a:spcPct val="90000"/>
              </a:lnSpc>
              <a:buFont typeface="Monotype Sorts" charset="2"/>
              <a:buNone/>
            </a:pPr>
            <a:r>
              <a:rPr lang="en-US" altLang="ko-KR" sz="1000" dirty="0" smtClean="0">
                <a:latin typeface="Arial"/>
                <a:cs typeface="Arial"/>
              </a:rPr>
              <a:t>						</a:t>
            </a:r>
            <a:r>
              <a:rPr lang="en-US" altLang="ko-KR" sz="1000" dirty="0" smtClean="0">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슬라이드 번호 개체 틀 3"/>
          <p:cNvSpPr>
            <a:spLocks noGrp="1"/>
          </p:cNvSpPr>
          <p:nvPr>
            <p:ph type="sldNum" sz="quarter" idx="10"/>
          </p:nvPr>
        </p:nvSpPr>
        <p:spPr/>
        <p:txBody>
          <a:bodyPr/>
          <a:lstStyle/>
          <a:p>
            <a:fld id="{C27EE6E5-5298-4FE2-BB64-C569B658EF0A}" type="slidenum">
              <a:rPr lang="en-US" altLang="ko-KR">
                <a:cs typeface="Arial" pitchFamily="34" charset="0"/>
              </a:rPr>
              <a:pPr/>
              <a:t>10</a:t>
            </a:fld>
            <a:endParaRPr lang="en-US" altLang="ko-KR" sz="1000">
              <a:cs typeface="Arial" pitchFamily="34" charset="0"/>
            </a:endParaRPr>
          </a:p>
        </p:txBody>
      </p:sp>
      <p:sp>
        <p:nvSpPr>
          <p:cNvPr id="1923074" name="Rectangle 2"/>
          <p:cNvSpPr>
            <a:spLocks noGrp="1" noChangeArrowheads="1"/>
          </p:cNvSpPr>
          <p:nvPr>
            <p:ph type="title"/>
          </p:nvPr>
        </p:nvSpPr>
        <p:spPr/>
        <p:txBody>
          <a:bodyPr/>
          <a:lstStyle/>
          <a:p>
            <a:r>
              <a:rPr lang="en-US" altLang="zh-CN" sz="3200">
                <a:latin typeface="Arial" pitchFamily="34" charset="0"/>
                <a:ea typeface="SimSun" pitchFamily="2" charset="-122"/>
                <a:cs typeface="Arial" pitchFamily="34" charset="0"/>
              </a:rPr>
              <a:t>Binary Search with Smax and Smin</a:t>
            </a:r>
          </a:p>
        </p:txBody>
      </p:sp>
      <p:graphicFrame>
        <p:nvGraphicFramePr>
          <p:cNvPr id="5" name="Object 3"/>
          <p:cNvGraphicFramePr>
            <a:graphicFrameLocks noGrp="1"/>
          </p:cNvGraphicFramePr>
          <p:nvPr>
            <p:ph idx="1"/>
            <p:extLst>
              <p:ext uri="{D42A27DB-BD31-4B8C-83A1-F6EECF244321}">
                <p14:modId xmlns:p14="http://schemas.microsoft.com/office/powerpoint/2010/main" val="2539094094"/>
              </p:ext>
            </p:extLst>
          </p:nvPr>
        </p:nvGraphicFramePr>
        <p:xfrm>
          <a:off x="590352" y="1274286"/>
          <a:ext cx="8181975" cy="4938713"/>
        </p:xfrm>
        <a:graphic>
          <a:graphicData uri="http://schemas.openxmlformats.org/drawingml/2006/chart">
            <c:chart xmlns:c="http://schemas.openxmlformats.org/drawingml/2006/chart" xmlns:r="http://schemas.openxmlformats.org/officeDocument/2006/relationships" r:id="rId4"/>
          </a:graphicData>
        </a:graphic>
      </p:graphicFrame>
      <p:grpSp>
        <p:nvGrpSpPr>
          <p:cNvPr id="1923076" name="Group 4"/>
          <p:cNvGrpSpPr>
            <a:grpSpLocks/>
          </p:cNvGrpSpPr>
          <p:nvPr/>
        </p:nvGrpSpPr>
        <p:grpSpPr bwMode="auto">
          <a:xfrm>
            <a:off x="4191000" y="1371603"/>
            <a:ext cx="1066800" cy="544514"/>
            <a:chOff x="2640" y="864"/>
            <a:chExt cx="672" cy="343"/>
          </a:xfrm>
        </p:grpSpPr>
        <p:sp>
          <p:nvSpPr>
            <p:cNvPr id="1923077" name="Oval 5"/>
            <p:cNvSpPr>
              <a:spLocks noChangeArrowheads="1"/>
            </p:cNvSpPr>
            <p:nvPr/>
          </p:nvSpPr>
          <p:spPr bwMode="auto">
            <a:xfrm>
              <a:off x="2640" y="864"/>
              <a:ext cx="672" cy="192"/>
            </a:xfrm>
            <a:prstGeom prst="ellipse">
              <a:avLst/>
            </a:prstGeom>
            <a:noFill/>
            <a:ln w="28575" algn="ctr">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0" lang="zh-CN" altLang="en-US" sz="1800">
                <a:solidFill>
                  <a:srgbClr val="FF0066"/>
                </a:solidFill>
                <a:ea typeface="SimSun" pitchFamily="2" charset="-122"/>
                <a:cs typeface="Arial" pitchFamily="34" charset="0"/>
              </a:endParaRPr>
            </a:p>
          </p:txBody>
        </p:sp>
        <p:sp>
          <p:nvSpPr>
            <p:cNvPr id="1923078" name="Text Box 6"/>
            <p:cNvSpPr txBox="1">
              <a:spLocks noChangeArrowheads="1"/>
            </p:cNvSpPr>
            <p:nvPr/>
          </p:nvSpPr>
          <p:spPr bwMode="auto">
            <a:xfrm>
              <a:off x="2875" y="1013"/>
              <a:ext cx="393"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0" lang="en-US" altLang="zh-CN" sz="1400" b="1" dirty="0" err="1">
                  <a:solidFill>
                    <a:srgbClr val="FF0066"/>
                  </a:solidFill>
                  <a:ea typeface="SimSun" pitchFamily="2" charset="-122"/>
                  <a:cs typeface="Arial" pitchFamily="34" charset="0"/>
                </a:rPr>
                <a:t>Smin</a:t>
              </a:r>
              <a:endParaRPr kumimoji="0" lang="en-US" altLang="zh-CN" sz="1400" b="1" dirty="0">
                <a:solidFill>
                  <a:srgbClr val="FF0066"/>
                </a:solidFill>
                <a:ea typeface="SimSun" pitchFamily="2" charset="-122"/>
                <a:cs typeface="Arial" pitchFamily="34" charset="0"/>
              </a:endParaRPr>
            </a:p>
          </p:txBody>
        </p:sp>
      </p:grpSp>
      <p:grpSp>
        <p:nvGrpSpPr>
          <p:cNvPr id="1923079" name="Group 7"/>
          <p:cNvGrpSpPr>
            <a:grpSpLocks/>
          </p:cNvGrpSpPr>
          <p:nvPr/>
        </p:nvGrpSpPr>
        <p:grpSpPr bwMode="auto">
          <a:xfrm>
            <a:off x="1456807" y="2420938"/>
            <a:ext cx="687466" cy="2979737"/>
            <a:chOff x="1001" y="1406"/>
            <a:chExt cx="392" cy="2041"/>
          </a:xfrm>
        </p:grpSpPr>
        <p:sp>
          <p:nvSpPr>
            <p:cNvPr id="1923080" name="Oval 8"/>
            <p:cNvSpPr>
              <a:spLocks noChangeArrowheads="1"/>
            </p:cNvSpPr>
            <p:nvPr/>
          </p:nvSpPr>
          <p:spPr bwMode="auto">
            <a:xfrm rot="-4109033">
              <a:off x="264" y="2318"/>
              <a:ext cx="2041" cy="217"/>
            </a:xfrm>
            <a:prstGeom prst="ellipse">
              <a:avLst/>
            </a:prstGeom>
            <a:noFill/>
            <a:ln w="28575" algn="ctr">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1" hangingPunct="1"/>
              <a:endParaRPr kumimoji="0" lang="zh-CN" altLang="en-US" sz="1800">
                <a:solidFill>
                  <a:srgbClr val="FF0066"/>
                </a:solidFill>
                <a:ea typeface="SimSun" pitchFamily="2" charset="-122"/>
                <a:cs typeface="Arial" pitchFamily="34" charset="0"/>
              </a:endParaRPr>
            </a:p>
          </p:txBody>
        </p:sp>
        <p:sp>
          <p:nvSpPr>
            <p:cNvPr id="1923081" name="Text Box 9"/>
            <p:cNvSpPr txBox="1">
              <a:spLocks noChangeArrowheads="1"/>
            </p:cNvSpPr>
            <p:nvPr/>
          </p:nvSpPr>
          <p:spPr bwMode="auto">
            <a:xfrm>
              <a:off x="1001" y="2931"/>
              <a:ext cx="379"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0" lang="en-US" altLang="zh-CN" sz="1400" b="1" dirty="0" err="1">
                  <a:ea typeface="SimSun" pitchFamily="2" charset="-122"/>
                  <a:cs typeface="Arial" pitchFamily="34" charset="0"/>
                </a:rPr>
                <a:t>Smax</a:t>
              </a:r>
              <a:endParaRPr kumimoji="0" lang="en-US" altLang="zh-CN" sz="1400" b="1" dirty="0">
                <a:ea typeface="SimSun" pitchFamily="2" charset="-122"/>
                <a:cs typeface="Arial" pitchFamily="34" charset="0"/>
              </a:endParaRPr>
            </a:p>
          </p:txBody>
        </p:sp>
      </p:grpSp>
      <p:sp>
        <p:nvSpPr>
          <p:cNvPr id="1923082" name="Text Box 10"/>
          <p:cNvSpPr txBox="1">
            <a:spLocks noChangeArrowheads="1"/>
          </p:cNvSpPr>
          <p:nvPr/>
        </p:nvSpPr>
        <p:spPr bwMode="auto">
          <a:xfrm>
            <a:off x="228600" y="1309688"/>
            <a:ext cx="857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0" lang="en-US" altLang="zh-CN" sz="1800" b="1">
                <a:solidFill>
                  <a:srgbClr val="00CC00"/>
                </a:solidFill>
                <a:ea typeface="SimSun" pitchFamily="2" charset="-122"/>
                <a:cs typeface="Arial" pitchFamily="34" charset="0"/>
              </a:rPr>
              <a:t>Wmax</a:t>
            </a:r>
          </a:p>
        </p:txBody>
      </p:sp>
      <p:sp>
        <p:nvSpPr>
          <p:cNvPr id="1923083" name="Text Box 11"/>
          <p:cNvSpPr txBox="1">
            <a:spLocks noChangeArrowheads="1"/>
          </p:cNvSpPr>
          <p:nvPr/>
        </p:nvSpPr>
        <p:spPr bwMode="auto">
          <a:xfrm>
            <a:off x="228600" y="5183285"/>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0" lang="en-US" altLang="zh-CN" sz="1800" b="1" dirty="0" err="1">
                <a:solidFill>
                  <a:srgbClr val="00CC00"/>
                </a:solidFill>
                <a:ea typeface="SimSun" pitchFamily="2" charset="-122"/>
                <a:cs typeface="Arial" pitchFamily="34" charset="0"/>
              </a:rPr>
              <a:t>Wmin</a:t>
            </a:r>
            <a:endParaRPr kumimoji="0" lang="en-US" altLang="zh-CN" sz="1800" b="1" dirty="0">
              <a:solidFill>
                <a:srgbClr val="00CC00"/>
              </a:solidFill>
              <a:ea typeface="SimSun" pitchFamily="2" charset="-122"/>
              <a:cs typeface="Arial" pitchFamily="34" charset="0"/>
            </a:endParaRPr>
          </a:p>
        </p:txBody>
      </p:sp>
      <p:sp>
        <p:nvSpPr>
          <p:cNvPr id="1923084" name="Line 12"/>
          <p:cNvSpPr>
            <a:spLocks noChangeShapeType="1"/>
          </p:cNvSpPr>
          <p:nvPr/>
        </p:nvSpPr>
        <p:spPr bwMode="auto">
          <a:xfrm>
            <a:off x="1524000" y="1524000"/>
            <a:ext cx="7086600"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cs typeface="Arial" pitchFamily="34" charset="0"/>
            </a:endParaRPr>
          </a:p>
        </p:txBody>
      </p:sp>
      <p:sp>
        <p:nvSpPr>
          <p:cNvPr id="1923085" name="Text Box 13"/>
          <p:cNvSpPr txBox="1">
            <a:spLocks noChangeArrowheads="1"/>
          </p:cNvSpPr>
          <p:nvPr/>
        </p:nvSpPr>
        <p:spPr bwMode="auto">
          <a:xfrm>
            <a:off x="1639888" y="1127125"/>
            <a:ext cx="24749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zh-CN" sz="2000">
                <a:solidFill>
                  <a:srgbClr val="FF0000"/>
                </a:solidFill>
                <a:ea typeface="SimSun" pitchFamily="2" charset="-122"/>
                <a:cs typeface="Arial" pitchFamily="34" charset="0"/>
              </a:rPr>
              <a:t>Available Bandwidth</a:t>
            </a:r>
          </a:p>
        </p:txBody>
      </p:sp>
      <p:sp>
        <p:nvSpPr>
          <p:cNvPr id="2" name="직사각형 1"/>
          <p:cNvSpPr/>
          <p:nvPr/>
        </p:nvSpPr>
        <p:spPr>
          <a:xfrm>
            <a:off x="2267744" y="4076433"/>
            <a:ext cx="5312673" cy="264688"/>
          </a:xfrm>
          <a:prstGeom prst="rect">
            <a:avLst/>
          </a:prstGeom>
          <a:ln>
            <a:solidFill>
              <a:schemeClr val="tx1"/>
            </a:solidFill>
          </a:ln>
        </p:spPr>
        <p:txBody>
          <a:bodyPr wrap="none">
            <a:spAutoFit/>
          </a:bodyPr>
          <a:lstStyle/>
          <a:p>
            <a:pPr>
              <a:lnSpc>
                <a:spcPct val="80000"/>
              </a:lnSpc>
            </a:pPr>
            <a:r>
              <a:rPr lang="en-US" altLang="ko-KR" sz="1400" b="1" dirty="0" smtClean="0">
                <a:solidFill>
                  <a:srgbClr val="0000FF"/>
                </a:solidFill>
                <a:cs typeface="Arial" pitchFamily="34" charset="0"/>
              </a:rPr>
              <a:t>Additive increase</a:t>
            </a:r>
            <a:r>
              <a:rPr lang="en-US" altLang="ko-KR" sz="1400" dirty="0" smtClean="0">
                <a:cs typeface="Arial" pitchFamily="34" charset="0"/>
              </a:rPr>
              <a:t>: |</a:t>
            </a:r>
            <a:r>
              <a:rPr lang="en-US" altLang="ko-KR" sz="1400" dirty="0" err="1" smtClean="0">
                <a:cs typeface="Arial" pitchFamily="34" charset="0"/>
              </a:rPr>
              <a:t>Wcurrent-Wmin</a:t>
            </a:r>
            <a:r>
              <a:rPr lang="en-US" altLang="ko-KR" sz="1400" dirty="0" smtClean="0">
                <a:cs typeface="Arial" pitchFamily="34" charset="0"/>
              </a:rPr>
              <a:t>|&gt;=</a:t>
            </a:r>
            <a:r>
              <a:rPr lang="en-US" altLang="ko-KR" sz="1400" dirty="0" err="1">
                <a:cs typeface="Arial" pitchFamily="34" charset="0"/>
              </a:rPr>
              <a:t>Smax</a:t>
            </a:r>
            <a:r>
              <a:rPr lang="en-US" altLang="ko-KR" sz="1400" dirty="0">
                <a:cs typeface="Arial" pitchFamily="34" charset="0"/>
              </a:rPr>
              <a:t>, increase by </a:t>
            </a:r>
            <a:r>
              <a:rPr lang="en-US" altLang="ko-KR" sz="1400" b="1" dirty="0" err="1">
                <a:cs typeface="Arial" pitchFamily="34" charset="0"/>
              </a:rPr>
              <a:t>Smax</a:t>
            </a:r>
            <a:endParaRPr lang="en-US" altLang="ko-KR" sz="1400" b="1" dirty="0">
              <a:cs typeface="Arial" pitchFamily="34" charset="0"/>
            </a:endParaRPr>
          </a:p>
        </p:txBody>
      </p:sp>
      <p:sp>
        <p:nvSpPr>
          <p:cNvPr id="3" name="직사각형 2"/>
          <p:cNvSpPr/>
          <p:nvPr/>
        </p:nvSpPr>
        <p:spPr>
          <a:xfrm>
            <a:off x="2686409" y="1916832"/>
            <a:ext cx="2351881" cy="815608"/>
          </a:xfrm>
          <a:prstGeom prst="rect">
            <a:avLst/>
          </a:prstGeom>
          <a:ln>
            <a:solidFill>
              <a:schemeClr val="tx1"/>
            </a:solidFill>
          </a:ln>
        </p:spPr>
        <p:txBody>
          <a:bodyPr wrap="square">
            <a:spAutoFit/>
          </a:bodyPr>
          <a:lstStyle/>
          <a:p>
            <a:r>
              <a:rPr lang="en-US" altLang="ko-KR" sz="1400" b="1" dirty="0">
                <a:solidFill>
                  <a:srgbClr val="0000FF"/>
                </a:solidFill>
                <a:cs typeface="Arial" pitchFamily="34" charset="0"/>
              </a:rPr>
              <a:t>Binary search </a:t>
            </a:r>
            <a:r>
              <a:rPr lang="en-US" altLang="ko-KR" sz="1400" b="1" dirty="0" smtClean="0">
                <a:solidFill>
                  <a:srgbClr val="0000FF"/>
                </a:solidFill>
                <a:cs typeface="Arial" pitchFamily="34" charset="0"/>
              </a:rPr>
              <a:t>increase</a:t>
            </a:r>
            <a:r>
              <a:rPr lang="en-US" altLang="ko-KR" sz="1100" b="1" dirty="0" smtClean="0">
                <a:solidFill>
                  <a:srgbClr val="0000FF"/>
                </a:solidFill>
                <a:cs typeface="Arial" pitchFamily="34" charset="0"/>
              </a:rPr>
              <a:t>: </a:t>
            </a:r>
            <a:r>
              <a:rPr lang="en-US" altLang="ko-KR" sz="1100" dirty="0" smtClean="0">
                <a:cs typeface="Arial" pitchFamily="34" charset="0"/>
              </a:rPr>
              <a:t>computes </a:t>
            </a:r>
            <a:r>
              <a:rPr lang="en-US" altLang="ko-KR" sz="1100" dirty="0">
                <a:cs typeface="Arial" pitchFamily="34" charset="0"/>
              </a:rPr>
              <a:t>the midpoint between </a:t>
            </a:r>
            <a:r>
              <a:rPr lang="en-US" altLang="ko-KR" sz="1100" dirty="0" err="1">
                <a:cs typeface="Arial" pitchFamily="34" charset="0"/>
              </a:rPr>
              <a:t>Wmax</a:t>
            </a:r>
            <a:r>
              <a:rPr lang="en-US" altLang="ko-KR" sz="1100" dirty="0">
                <a:cs typeface="Arial" pitchFamily="34" charset="0"/>
              </a:rPr>
              <a:t> and </a:t>
            </a:r>
            <a:r>
              <a:rPr lang="en-US" altLang="ko-KR" sz="1100" dirty="0" err="1">
                <a:cs typeface="Arial" pitchFamily="34" charset="0"/>
              </a:rPr>
              <a:t>Wmin</a:t>
            </a:r>
            <a:r>
              <a:rPr lang="en-US" altLang="ko-KR" sz="1100" dirty="0">
                <a:cs typeface="Arial" pitchFamily="34" charset="0"/>
              </a:rPr>
              <a:t>, sets the current window size to the midpoint</a:t>
            </a:r>
            <a:endParaRPr lang="ko-KR" altLang="en-US" sz="1100" dirty="0"/>
          </a:p>
        </p:txBody>
      </p:sp>
      <p:sp>
        <p:nvSpPr>
          <p:cNvPr id="4" name="직사각형 3"/>
          <p:cNvSpPr/>
          <p:nvPr/>
        </p:nvSpPr>
        <p:spPr>
          <a:xfrm>
            <a:off x="2699792" y="2747884"/>
            <a:ext cx="2177008" cy="553998"/>
          </a:xfrm>
          <a:prstGeom prst="rect">
            <a:avLst/>
          </a:prstGeom>
          <a:ln>
            <a:solidFill>
              <a:srgbClr val="FF0000"/>
            </a:solidFill>
          </a:ln>
        </p:spPr>
        <p:txBody>
          <a:bodyPr wrap="square">
            <a:spAutoFit/>
          </a:bodyPr>
          <a:lstStyle/>
          <a:p>
            <a:r>
              <a:rPr lang="en-US" altLang="ko-KR" sz="1000" dirty="0" smtClean="0">
                <a:solidFill>
                  <a:srgbClr val="FF0000"/>
                </a:solidFill>
                <a:cs typeface="Arial" pitchFamily="34" charset="0"/>
              </a:rPr>
              <a:t>- The </a:t>
            </a:r>
            <a:r>
              <a:rPr lang="en-US" altLang="ko-KR" sz="1000" dirty="0">
                <a:solidFill>
                  <a:srgbClr val="FF0000"/>
                </a:solidFill>
                <a:cs typeface="Arial" pitchFamily="34" charset="0"/>
              </a:rPr>
              <a:t>midpoint is taken as the new </a:t>
            </a:r>
            <a:r>
              <a:rPr lang="en-US" altLang="ko-KR" sz="1000" dirty="0" err="1">
                <a:solidFill>
                  <a:srgbClr val="FF0000"/>
                </a:solidFill>
                <a:cs typeface="Arial" pitchFamily="34" charset="0"/>
              </a:rPr>
              <a:t>Wmax</a:t>
            </a:r>
            <a:r>
              <a:rPr lang="en-US" altLang="ko-KR" sz="1000" dirty="0">
                <a:solidFill>
                  <a:srgbClr val="FF0000"/>
                </a:solidFill>
                <a:cs typeface="Arial" pitchFamily="34" charset="0"/>
              </a:rPr>
              <a:t> if there is a packet </a:t>
            </a:r>
            <a:r>
              <a:rPr lang="en-US" altLang="ko-KR" sz="1000" dirty="0" smtClean="0">
                <a:solidFill>
                  <a:srgbClr val="FF0000"/>
                </a:solidFill>
                <a:cs typeface="Arial" pitchFamily="34" charset="0"/>
              </a:rPr>
              <a:t>loss</a:t>
            </a:r>
          </a:p>
          <a:p>
            <a:r>
              <a:rPr lang="en-US" altLang="ko-KR" sz="1000" dirty="0" smtClean="0">
                <a:cs typeface="Arial" pitchFamily="34" charset="0"/>
              </a:rPr>
              <a:t>- w </a:t>
            </a:r>
            <a:r>
              <a:rPr lang="en-US" altLang="ko-KR" sz="1000" dirty="0">
                <a:cs typeface="Arial" pitchFamily="34" charset="0"/>
              </a:rPr>
              <a:t>= 0.875 </a:t>
            </a:r>
            <a:r>
              <a:rPr lang="en-US" altLang="ko-KR" sz="1000" dirty="0" smtClean="0">
                <a:cs typeface="Arial" pitchFamily="34" charset="0"/>
              </a:rPr>
              <a:t>w</a:t>
            </a:r>
            <a:endParaRPr lang="en-US" altLang="ko-KR" sz="1000" dirty="0">
              <a:cs typeface="Arial" pitchFamily="34" charset="0"/>
            </a:endParaRPr>
          </a:p>
        </p:txBody>
      </p:sp>
    </p:spTree>
    <p:custDataLst>
      <p:tags r:id="rId1"/>
    </p:custDataLst>
    <p:extLst>
      <p:ext uri="{BB962C8B-B14F-4D97-AF65-F5344CB8AC3E}">
        <p14:creationId xmlns:p14="http://schemas.microsoft.com/office/powerpoint/2010/main" val="1170831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graphicEl>
                                              <a:chart seriesIdx="0" categoryIdx="-4" bldStep="series"/>
                                            </p:graphicEl>
                                          </p:spTgt>
                                        </p:tgtEl>
                                        <p:attrNameLst>
                                          <p:attrName>style.visibility</p:attrName>
                                        </p:attrNameLst>
                                      </p:cBhvr>
                                      <p:to>
                                        <p:strVal val="visible"/>
                                      </p:to>
                                    </p:set>
                                    <p:animEffect transition="in" filter="wipe(left)">
                                      <p:cBhvr>
                                        <p:cTn id="7" dur="1000"/>
                                        <p:tgtEl>
                                          <p:spTgt spid="5">
                                            <p:graphicEl>
                                              <a:chart seriesIdx="0" categoryIdx="-4" bldStep="series"/>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graphicEl>
                                              <a:chart seriesIdx="1" categoryIdx="-4" bldStep="series"/>
                                            </p:graphicEl>
                                          </p:spTgt>
                                        </p:tgtEl>
                                        <p:attrNameLst>
                                          <p:attrName>style.visibility</p:attrName>
                                        </p:attrNameLst>
                                      </p:cBhvr>
                                      <p:to>
                                        <p:strVal val="visible"/>
                                      </p:to>
                                    </p:set>
                                    <p:animEffect transition="in" filter="wipe(left)">
                                      <p:cBhvr>
                                        <p:cTn id="12" dur="1000"/>
                                        <p:tgtEl>
                                          <p:spTgt spid="5">
                                            <p:graphicEl>
                                              <a:chart seriesIdx="1" categoryIdx="-4" bldStep="series"/>
                                            </p:graphic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923079"/>
                                        </p:tgtEl>
                                        <p:attrNameLst>
                                          <p:attrName>style.visibility</p:attrName>
                                        </p:attrNameLst>
                                      </p:cBhvr>
                                      <p:to>
                                        <p:strVal val="visible"/>
                                      </p:to>
                                    </p:set>
                                    <p:animEffect transition="in" filter="wipe(down)">
                                      <p:cBhvr>
                                        <p:cTn id="17" dur="500"/>
                                        <p:tgtEl>
                                          <p:spTgt spid="19230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923076"/>
                                        </p:tgtEl>
                                        <p:attrNameLst>
                                          <p:attrName>style.visibility</p:attrName>
                                        </p:attrNameLst>
                                      </p:cBhvr>
                                      <p:to>
                                        <p:strVal val="visible"/>
                                      </p:to>
                                    </p:set>
                                    <p:animEffect transition="in" filter="wipe(left)">
                                      <p:cBhvr>
                                        <p:cTn id="22" dur="500"/>
                                        <p:tgtEl>
                                          <p:spTgt spid="192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animBg="0"/>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C0534F2C-FFB3-4D0E-978B-75A4F4B12289}" type="slidenum">
              <a:rPr lang="en-US" altLang="ko-KR">
                <a:cs typeface="Arial" pitchFamily="34" charset="0"/>
              </a:rPr>
              <a:pPr/>
              <a:t>11</a:t>
            </a:fld>
            <a:endParaRPr lang="en-US" altLang="ko-KR" sz="1000">
              <a:cs typeface="Arial" pitchFamily="34" charset="0"/>
            </a:endParaRPr>
          </a:p>
        </p:txBody>
      </p:sp>
      <p:sp>
        <p:nvSpPr>
          <p:cNvPr id="1921026" name="Rectangle 2"/>
          <p:cNvSpPr>
            <a:spLocks noGrp="1" noChangeArrowheads="1"/>
          </p:cNvSpPr>
          <p:nvPr>
            <p:ph type="title"/>
          </p:nvPr>
        </p:nvSpPr>
        <p:spPr/>
        <p:txBody>
          <a:bodyPr/>
          <a:lstStyle/>
          <a:p>
            <a:r>
              <a:rPr lang="en-US" altLang="ko-KR">
                <a:latin typeface="Arial" pitchFamily="34" charset="0"/>
                <a:cs typeface="Arial" pitchFamily="34" charset="0"/>
              </a:rPr>
              <a:t>TCP Alternatives: BIC-TCP</a:t>
            </a:r>
          </a:p>
        </p:txBody>
      </p:sp>
      <p:sp>
        <p:nvSpPr>
          <p:cNvPr id="1921027" name="Rectangle 3"/>
          <p:cNvSpPr>
            <a:spLocks noGrp="1" noChangeArrowheads="1"/>
          </p:cNvSpPr>
          <p:nvPr>
            <p:ph type="body" idx="1"/>
          </p:nvPr>
        </p:nvSpPr>
        <p:spPr>
          <a:xfrm>
            <a:off x="35496" y="1268413"/>
            <a:ext cx="9001000" cy="5113337"/>
          </a:xfrm>
        </p:spPr>
        <p:txBody>
          <a:bodyPr/>
          <a:lstStyle/>
          <a:p>
            <a:pPr marL="342900" lvl="1" indent="-342900">
              <a:buClr>
                <a:schemeClr val="accent2"/>
              </a:buClr>
              <a:buSzPct val="75000"/>
              <a:buFont typeface="Monotype Sorts" charset="2"/>
              <a:buChar char="u"/>
            </a:pPr>
            <a:r>
              <a:rPr lang="en-US" altLang="ko-KR" dirty="0" smtClean="0">
                <a:latin typeface="Arial" pitchFamily="34" charset="0"/>
                <a:cs typeface="Arial" pitchFamily="34" charset="0"/>
              </a:rPr>
              <a:t>Slow </a:t>
            </a:r>
            <a:r>
              <a:rPr lang="en-US" altLang="ko-KR" dirty="0">
                <a:latin typeface="Arial" pitchFamily="34" charset="0"/>
                <a:cs typeface="Arial" pitchFamily="34" charset="0"/>
              </a:rPr>
              <a:t>Start: after the window grows past the current </a:t>
            </a:r>
            <a:r>
              <a:rPr lang="en-US" altLang="ko-KR" dirty="0" smtClean="0">
                <a:latin typeface="Arial" pitchFamily="34" charset="0"/>
                <a:cs typeface="Arial" pitchFamily="34" charset="0"/>
              </a:rPr>
              <a:t>maximum</a:t>
            </a:r>
          </a:p>
          <a:p>
            <a:pPr marL="742950" lvl="2" indent="-342900">
              <a:buSzPct val="75000"/>
            </a:pPr>
            <a:r>
              <a:rPr lang="en-US" altLang="ko-KR" dirty="0">
                <a:latin typeface="Arial" pitchFamily="34" charset="0"/>
                <a:cs typeface="Arial" pitchFamily="34" charset="0"/>
              </a:rPr>
              <a:t>Increase like slow start until </a:t>
            </a:r>
            <a:r>
              <a:rPr lang="en-US" altLang="ko-KR" dirty="0" err="1">
                <a:latin typeface="Arial" pitchFamily="34" charset="0"/>
                <a:cs typeface="Arial" pitchFamily="34" charset="0"/>
              </a:rPr>
              <a:t>cwnd</a:t>
            </a:r>
            <a:r>
              <a:rPr lang="en-US" altLang="ko-KR" dirty="0">
                <a:latin typeface="Arial" pitchFamily="34" charset="0"/>
                <a:cs typeface="Arial" pitchFamily="34" charset="0"/>
              </a:rPr>
              <a:t> &lt; </a:t>
            </a:r>
            <a:r>
              <a:rPr lang="en-US" altLang="ko-KR" dirty="0" err="1">
                <a:latin typeface="Arial" pitchFamily="34" charset="0"/>
                <a:cs typeface="Arial" pitchFamily="34" charset="0"/>
              </a:rPr>
              <a:t>Wmax</a:t>
            </a:r>
            <a:r>
              <a:rPr lang="en-US" altLang="ko-KR" dirty="0">
                <a:latin typeface="Arial" pitchFamily="34" charset="0"/>
                <a:cs typeface="Arial" pitchFamily="34" charset="0"/>
              </a:rPr>
              <a:t> + </a:t>
            </a:r>
            <a:r>
              <a:rPr lang="en-US" altLang="ko-KR" dirty="0" err="1" smtClean="0">
                <a:latin typeface="Arial" pitchFamily="34" charset="0"/>
                <a:cs typeface="Arial" pitchFamily="34" charset="0"/>
              </a:rPr>
              <a:t>Smax</a:t>
            </a:r>
            <a:endParaRPr lang="en-US" altLang="ko-KR" dirty="0">
              <a:latin typeface="Arial" pitchFamily="34" charset="0"/>
              <a:cs typeface="Arial" pitchFamily="34" charset="0"/>
            </a:endParaRPr>
          </a:p>
          <a:p>
            <a:pPr marL="1200150" lvl="3" indent="-342900">
              <a:buSzPct val="75000"/>
            </a:pPr>
            <a:r>
              <a:rPr lang="en-US" altLang="ko-KR" dirty="0" err="1" smtClean="0">
                <a:latin typeface="Arial" pitchFamily="34" charset="0"/>
                <a:cs typeface="Arial" pitchFamily="34" charset="0"/>
              </a:rPr>
              <a:t>Wmax+Smin</a:t>
            </a:r>
            <a:r>
              <a:rPr lang="en-US" altLang="ko-KR" dirty="0">
                <a:latin typeface="Arial" pitchFamily="34" charset="0"/>
                <a:cs typeface="Arial" pitchFamily="34" charset="0"/>
              </a:rPr>
              <a:t>, Wmax+2*</a:t>
            </a:r>
            <a:r>
              <a:rPr lang="en-US" altLang="ko-KR" dirty="0" err="1">
                <a:latin typeface="Arial" pitchFamily="34" charset="0"/>
                <a:cs typeface="Arial" pitchFamily="34" charset="0"/>
              </a:rPr>
              <a:t>Smin</a:t>
            </a:r>
            <a:r>
              <a:rPr lang="en-US" altLang="ko-KR" dirty="0">
                <a:latin typeface="Arial" pitchFamily="34" charset="0"/>
                <a:cs typeface="Arial" pitchFamily="34" charset="0"/>
              </a:rPr>
              <a:t>, Wmax+4*</a:t>
            </a:r>
            <a:r>
              <a:rPr lang="en-US" altLang="ko-KR" dirty="0" err="1">
                <a:latin typeface="Arial" pitchFamily="34" charset="0"/>
                <a:cs typeface="Arial" pitchFamily="34" charset="0"/>
              </a:rPr>
              <a:t>Smin</a:t>
            </a:r>
            <a:r>
              <a:rPr lang="en-US" altLang="ko-KR" dirty="0">
                <a:latin typeface="Arial" pitchFamily="34" charset="0"/>
                <a:cs typeface="Arial" pitchFamily="34" charset="0"/>
              </a:rPr>
              <a:t>, ..., </a:t>
            </a:r>
            <a:r>
              <a:rPr lang="en-US" altLang="ko-KR" dirty="0" err="1" smtClean="0">
                <a:latin typeface="Arial" pitchFamily="34" charset="0"/>
                <a:cs typeface="Arial" pitchFamily="34" charset="0"/>
              </a:rPr>
              <a:t>Wmax+Smax</a:t>
            </a:r>
            <a:endParaRPr lang="en-US" altLang="ko-KR" dirty="0" smtClean="0">
              <a:latin typeface="Arial" pitchFamily="34" charset="0"/>
              <a:cs typeface="Arial" pitchFamily="34" charset="0"/>
            </a:endParaRPr>
          </a:p>
          <a:p>
            <a:pPr marL="342900" lvl="1" indent="-342900">
              <a:buClr>
                <a:schemeClr val="accent2"/>
              </a:buClr>
              <a:buSzPct val="75000"/>
              <a:buFont typeface="Wingdings" panose="05000000000000000000" pitchFamily="2" charset="2"/>
              <a:buChar char="u"/>
            </a:pPr>
            <a:r>
              <a:rPr lang="en-US" altLang="ko-KR" dirty="0">
                <a:latin typeface="Arial" pitchFamily="34" charset="0"/>
                <a:cs typeface="Arial" pitchFamily="34" charset="0"/>
              </a:rPr>
              <a:t>If </a:t>
            </a:r>
            <a:r>
              <a:rPr lang="en-US" altLang="ko-KR" dirty="0" err="1">
                <a:latin typeface="Arial" pitchFamily="34" charset="0"/>
                <a:cs typeface="Arial" pitchFamily="34" charset="0"/>
              </a:rPr>
              <a:t>cwnd</a:t>
            </a:r>
            <a:r>
              <a:rPr lang="en-US" altLang="ko-KR" dirty="0">
                <a:latin typeface="Arial" pitchFamily="34" charset="0"/>
                <a:cs typeface="Arial" pitchFamily="34" charset="0"/>
              </a:rPr>
              <a:t> &gt; </a:t>
            </a:r>
            <a:r>
              <a:rPr lang="en-US" altLang="ko-KR" dirty="0" err="1">
                <a:latin typeface="Arial" pitchFamily="34" charset="0"/>
                <a:cs typeface="Arial" pitchFamily="34" charset="0"/>
              </a:rPr>
              <a:t>Wmax</a:t>
            </a:r>
            <a:r>
              <a:rPr lang="en-US" altLang="ko-KR" dirty="0">
                <a:latin typeface="Arial" pitchFamily="34" charset="0"/>
                <a:cs typeface="Arial" pitchFamily="34" charset="0"/>
              </a:rPr>
              <a:t> + </a:t>
            </a:r>
            <a:r>
              <a:rPr lang="en-US" altLang="ko-KR" dirty="0" err="1">
                <a:latin typeface="Arial" pitchFamily="34" charset="0"/>
                <a:cs typeface="Arial" pitchFamily="34" charset="0"/>
              </a:rPr>
              <a:t>Smax</a:t>
            </a:r>
            <a:r>
              <a:rPr lang="en-US" altLang="ko-KR" dirty="0">
                <a:latin typeface="Arial" pitchFamily="34" charset="0"/>
                <a:cs typeface="Arial" pitchFamily="34" charset="0"/>
              </a:rPr>
              <a:t>, </a:t>
            </a:r>
            <a:r>
              <a:rPr lang="en-US" altLang="ko-KR" dirty="0" err="1">
                <a:latin typeface="Arial" pitchFamily="34" charset="0"/>
                <a:cs typeface="Arial" pitchFamily="34" charset="0"/>
              </a:rPr>
              <a:t>cwnd</a:t>
            </a:r>
            <a:r>
              <a:rPr lang="en-US" altLang="ko-KR" dirty="0">
                <a:latin typeface="Arial" pitchFamily="34" charset="0"/>
                <a:cs typeface="Arial" pitchFamily="34" charset="0"/>
              </a:rPr>
              <a:t> = </a:t>
            </a:r>
            <a:r>
              <a:rPr lang="en-US" altLang="ko-KR" dirty="0" err="1">
                <a:latin typeface="Arial" pitchFamily="34" charset="0"/>
                <a:cs typeface="Arial" pitchFamily="34" charset="0"/>
              </a:rPr>
              <a:t>cwnd</a:t>
            </a:r>
            <a:r>
              <a:rPr lang="en-US" altLang="ko-KR" dirty="0">
                <a:latin typeface="Arial" pitchFamily="34" charset="0"/>
                <a:cs typeface="Arial" pitchFamily="34" charset="0"/>
              </a:rPr>
              <a:t> + </a:t>
            </a:r>
            <a:r>
              <a:rPr lang="en-US" altLang="ko-KR" dirty="0" err="1">
                <a:latin typeface="Arial" pitchFamily="34" charset="0"/>
                <a:cs typeface="Arial" pitchFamily="34" charset="0"/>
              </a:rPr>
              <a:t>Smax</a:t>
            </a:r>
            <a:r>
              <a:rPr lang="en-US" altLang="ko-KR" dirty="0">
                <a:latin typeface="Arial" pitchFamily="34" charset="0"/>
                <a:cs typeface="Arial" pitchFamily="34" charset="0"/>
              </a:rPr>
              <a:t> ; additive increase</a:t>
            </a:r>
          </a:p>
          <a:p>
            <a:pPr marL="400050" lvl="2" indent="0">
              <a:buClr>
                <a:schemeClr val="accent2"/>
              </a:buClr>
              <a:buSzPct val="75000"/>
              <a:buNone/>
            </a:pPr>
            <a:endParaRPr lang="en-US" altLang="ko-KR" sz="2000" dirty="0">
              <a:latin typeface="Arial" pitchFamily="34" charset="0"/>
              <a:cs typeface="Arial" pitchFamily="34" charset="0"/>
            </a:endParaRPr>
          </a:p>
          <a:p>
            <a:r>
              <a:rPr lang="en-US" altLang="ko-KR" sz="2400" dirty="0">
                <a:latin typeface="Arial" pitchFamily="34" charset="0"/>
                <a:cs typeface="Arial" pitchFamily="34" charset="0"/>
              </a:rPr>
              <a:t>Fast convergence: </a:t>
            </a:r>
            <a:endParaRPr lang="en-US" altLang="ko-KR" sz="2400" dirty="0" smtClean="0">
              <a:latin typeface="Arial" pitchFamily="34" charset="0"/>
              <a:cs typeface="Arial" pitchFamily="34" charset="0"/>
            </a:endParaRPr>
          </a:p>
          <a:p>
            <a:pPr lvl="1"/>
            <a:r>
              <a:rPr lang="en-US" altLang="ko-KR" sz="2000" dirty="0">
                <a:latin typeface="Arial" pitchFamily="34" charset="0"/>
                <a:cs typeface="Arial" pitchFamily="34" charset="0"/>
              </a:rPr>
              <a:t>Suppose there are </a:t>
            </a:r>
            <a:r>
              <a:rPr lang="en-US" altLang="ko-KR" sz="2000" dirty="0" smtClean="0">
                <a:latin typeface="Arial" pitchFamily="34" charset="0"/>
                <a:cs typeface="Arial" pitchFamily="34" charset="0"/>
              </a:rPr>
              <a:t>two flows </a:t>
            </a:r>
            <a:r>
              <a:rPr lang="en-US" altLang="ko-KR" sz="2000" dirty="0">
                <a:latin typeface="Arial" pitchFamily="34" charset="0"/>
                <a:cs typeface="Arial" pitchFamily="34" charset="0"/>
              </a:rPr>
              <a:t>with different window sizes, but with the same RTT. </a:t>
            </a:r>
            <a:r>
              <a:rPr lang="en-US" altLang="ko-KR" sz="2000" dirty="0" smtClean="0">
                <a:latin typeface="Arial" pitchFamily="34" charset="0"/>
                <a:cs typeface="Arial" pitchFamily="34" charset="0"/>
              </a:rPr>
              <a:t>Since the </a:t>
            </a:r>
            <a:r>
              <a:rPr lang="en-US" altLang="ko-KR" sz="2000" dirty="0">
                <a:latin typeface="Arial" pitchFamily="34" charset="0"/>
                <a:cs typeface="Arial" pitchFamily="34" charset="0"/>
              </a:rPr>
              <a:t>larger window reduces more in multiplicative decrease (</a:t>
            </a:r>
            <a:r>
              <a:rPr lang="en-US" altLang="ko-KR" sz="2000" dirty="0" smtClean="0">
                <a:latin typeface="Arial" pitchFamily="34" charset="0"/>
                <a:cs typeface="Arial" pitchFamily="34" charset="0"/>
              </a:rPr>
              <a:t>with a </a:t>
            </a:r>
            <a:r>
              <a:rPr lang="en-US" altLang="ko-KR" sz="2000" dirty="0">
                <a:latin typeface="Arial" pitchFamily="34" charset="0"/>
                <a:cs typeface="Arial" pitchFamily="34" charset="0"/>
              </a:rPr>
              <a:t>fixed factor </a:t>
            </a:r>
            <a:r>
              <a:rPr lang="en-US" altLang="ko-KR" sz="2000" i="1" dirty="0">
                <a:latin typeface="Arial" pitchFamily="34" charset="0"/>
                <a:cs typeface="Arial" pitchFamily="34" charset="0"/>
              </a:rPr>
              <a:t>β</a:t>
            </a:r>
            <a:r>
              <a:rPr lang="en-US" altLang="ko-KR" sz="2000" dirty="0">
                <a:latin typeface="Arial" pitchFamily="34" charset="0"/>
                <a:cs typeface="Arial" pitchFamily="34" charset="0"/>
              </a:rPr>
              <a:t>), the time to reach the target is longer for a </a:t>
            </a:r>
            <a:r>
              <a:rPr lang="en-US" altLang="ko-KR" sz="2000" dirty="0" smtClean="0">
                <a:latin typeface="Arial" pitchFamily="34" charset="0"/>
                <a:cs typeface="Arial" pitchFamily="34" charset="0"/>
              </a:rPr>
              <a:t>larger window</a:t>
            </a:r>
            <a:r>
              <a:rPr lang="en-US" altLang="ko-KR" sz="2000" dirty="0">
                <a:latin typeface="Arial" pitchFamily="34" charset="0"/>
                <a:cs typeface="Arial" pitchFamily="34" charset="0"/>
              </a:rPr>
              <a:t>.</a:t>
            </a:r>
          </a:p>
          <a:p>
            <a:pPr lvl="1"/>
            <a:r>
              <a:rPr lang="en-US" altLang="ko-KR" sz="2000" dirty="0" smtClean="0">
                <a:latin typeface="Arial" pitchFamily="34" charset="0"/>
                <a:cs typeface="Arial" pitchFamily="34" charset="0"/>
              </a:rPr>
              <a:t>Since </a:t>
            </a:r>
            <a:r>
              <a:rPr lang="en-US" altLang="ko-KR" sz="2000" dirty="0">
                <a:latin typeface="Arial" pitchFamily="34" charset="0"/>
                <a:cs typeface="Arial" pitchFamily="34" charset="0"/>
              </a:rPr>
              <a:t>window </a:t>
            </a:r>
            <a:r>
              <a:rPr lang="en-US" altLang="ko-KR" sz="2000" dirty="0" smtClean="0">
                <a:latin typeface="Arial" pitchFamily="34" charset="0"/>
                <a:cs typeface="Arial" pitchFamily="34" charset="0"/>
              </a:rPr>
              <a:t>size increases </a:t>
            </a:r>
            <a:r>
              <a:rPr lang="en-US" altLang="ko-KR" sz="2000" dirty="0">
                <a:latin typeface="Arial" pitchFamily="34" charset="0"/>
                <a:cs typeface="Arial" pitchFamily="34" charset="0"/>
              </a:rPr>
              <a:t>logarithmically, both larger and smaller windows </a:t>
            </a:r>
            <a:r>
              <a:rPr lang="en-US" altLang="ko-KR" sz="2000" dirty="0" smtClean="0">
                <a:latin typeface="Arial" pitchFamily="34" charset="0"/>
                <a:cs typeface="Arial" pitchFamily="34" charset="0"/>
              </a:rPr>
              <a:t>can return </a:t>
            </a:r>
            <a:r>
              <a:rPr lang="en-US" altLang="ko-KR" sz="2000" dirty="0">
                <a:latin typeface="Arial" pitchFamily="34" charset="0"/>
                <a:cs typeface="Arial" pitchFamily="34" charset="0"/>
              </a:rPr>
              <a:t>to their respective maxima very fast almost at the </a:t>
            </a:r>
            <a:r>
              <a:rPr lang="en-US" altLang="ko-KR" sz="2000" dirty="0" smtClean="0">
                <a:latin typeface="Arial" pitchFamily="34" charset="0"/>
                <a:cs typeface="Arial" pitchFamily="34" charset="0"/>
              </a:rPr>
              <a:t>same time</a:t>
            </a:r>
            <a:endParaRPr lang="en-US" altLang="ko-KR" sz="2000" dirty="0">
              <a:latin typeface="Arial" pitchFamily="34" charset="0"/>
              <a:cs typeface="Arial" pitchFamily="34" charset="0"/>
            </a:endParaRPr>
          </a:p>
        </p:txBody>
      </p:sp>
    </p:spTree>
    <p:extLst>
      <p:ext uri="{BB962C8B-B14F-4D97-AF65-F5344CB8AC3E}">
        <p14:creationId xmlns:p14="http://schemas.microsoft.com/office/powerpoint/2010/main" val="409113162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슬라이드 번호 개체 틀 3"/>
          <p:cNvSpPr>
            <a:spLocks noGrp="1"/>
          </p:cNvSpPr>
          <p:nvPr>
            <p:ph type="sldNum" sz="quarter" idx="4294967295"/>
          </p:nvPr>
        </p:nvSpPr>
        <p:spPr>
          <a:xfrm>
            <a:off x="7000875" y="6240463"/>
            <a:ext cx="1905000" cy="457200"/>
          </a:xfrm>
          <a:prstGeom prst="rect">
            <a:avLst/>
          </a:prstGeom>
        </p:spPr>
        <p:txBody>
          <a:bodyPr/>
          <a:lstStyle/>
          <a:p>
            <a:fld id="{C4258350-9A0C-4784-A4BD-7869475DE50D}" type="slidenum">
              <a:rPr lang="en-US" altLang="ko-KR">
                <a:cs typeface="Arial" pitchFamily="34" charset="0"/>
              </a:rPr>
              <a:pPr/>
              <a:t>12</a:t>
            </a:fld>
            <a:endParaRPr lang="en-US" altLang="ko-KR" sz="1000">
              <a:cs typeface="Arial" pitchFamily="34" charset="0"/>
            </a:endParaRPr>
          </a:p>
        </p:txBody>
      </p:sp>
      <p:sp>
        <p:nvSpPr>
          <p:cNvPr id="1925122" name="Rectangle 2"/>
          <p:cNvSpPr>
            <a:spLocks noGrp="1" noChangeArrowheads="1"/>
          </p:cNvSpPr>
          <p:nvPr>
            <p:ph type="title"/>
          </p:nvPr>
        </p:nvSpPr>
        <p:spPr>
          <a:xfrm>
            <a:off x="827088" y="188913"/>
            <a:ext cx="8208962" cy="838200"/>
          </a:xfrm>
        </p:spPr>
        <p:txBody>
          <a:bodyPr/>
          <a:lstStyle/>
          <a:p>
            <a:r>
              <a:rPr lang="en-US" altLang="zh-CN" sz="3200">
                <a:latin typeface="Arial" pitchFamily="34" charset="0"/>
                <a:ea typeface="SimSun" pitchFamily="2" charset="-122"/>
                <a:cs typeface="Arial" pitchFamily="34" charset="0"/>
              </a:rPr>
              <a:t>Binary Increase Congestion Control (BIC)</a:t>
            </a:r>
          </a:p>
        </p:txBody>
      </p:sp>
      <p:pic>
        <p:nvPicPr>
          <p:cNvPr id="1925123" name="Picture 3" descr="bic"/>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81000" y="1179661"/>
            <a:ext cx="7315200" cy="5273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25124" name="Text Box 4"/>
          <p:cNvSpPr txBox="1">
            <a:spLocks noChangeArrowheads="1"/>
          </p:cNvSpPr>
          <p:nvPr/>
        </p:nvSpPr>
        <p:spPr bwMode="auto">
          <a:xfrm>
            <a:off x="4114800" y="2514600"/>
            <a:ext cx="2686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zh-CN" sz="1800" b="1">
                <a:solidFill>
                  <a:srgbClr val="FF0066"/>
                </a:solidFill>
                <a:ea typeface="SimSun" pitchFamily="2" charset="-122"/>
                <a:cs typeface="Arial" pitchFamily="34" charset="0"/>
              </a:rPr>
              <a:t>Binary search increase</a:t>
            </a:r>
          </a:p>
        </p:txBody>
      </p:sp>
      <p:sp>
        <p:nvSpPr>
          <p:cNvPr id="1925125" name="Line 5"/>
          <p:cNvSpPr>
            <a:spLocks noChangeShapeType="1"/>
          </p:cNvSpPr>
          <p:nvPr/>
        </p:nvSpPr>
        <p:spPr bwMode="auto">
          <a:xfrm flipH="1" flipV="1">
            <a:off x="3581400" y="2362200"/>
            <a:ext cx="533400" cy="304800"/>
          </a:xfrm>
          <a:prstGeom prst="line">
            <a:avLst/>
          </a:prstGeom>
          <a:noFill/>
          <a:ln w="1905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cs typeface="Arial" pitchFamily="34" charset="0"/>
            </a:endParaRPr>
          </a:p>
        </p:txBody>
      </p:sp>
      <p:sp>
        <p:nvSpPr>
          <p:cNvPr id="1925126" name="Line 6"/>
          <p:cNvSpPr>
            <a:spLocks noChangeShapeType="1"/>
          </p:cNvSpPr>
          <p:nvPr/>
        </p:nvSpPr>
        <p:spPr bwMode="auto">
          <a:xfrm flipH="1">
            <a:off x="4267200" y="2819400"/>
            <a:ext cx="457200" cy="228600"/>
          </a:xfrm>
          <a:prstGeom prst="line">
            <a:avLst/>
          </a:prstGeom>
          <a:noFill/>
          <a:ln w="1905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cs typeface="Arial" pitchFamily="34" charset="0"/>
            </a:endParaRPr>
          </a:p>
        </p:txBody>
      </p:sp>
      <p:sp>
        <p:nvSpPr>
          <p:cNvPr id="1925127" name="Line 7"/>
          <p:cNvSpPr>
            <a:spLocks noChangeShapeType="1"/>
          </p:cNvSpPr>
          <p:nvPr/>
        </p:nvSpPr>
        <p:spPr bwMode="auto">
          <a:xfrm flipH="1">
            <a:off x="5257800" y="2895600"/>
            <a:ext cx="0" cy="457200"/>
          </a:xfrm>
          <a:prstGeom prst="line">
            <a:avLst/>
          </a:prstGeom>
          <a:noFill/>
          <a:ln w="1905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cs typeface="Arial" pitchFamily="34" charset="0"/>
            </a:endParaRPr>
          </a:p>
        </p:txBody>
      </p:sp>
      <p:sp>
        <p:nvSpPr>
          <p:cNvPr id="1925128" name="Text Box 8"/>
          <p:cNvSpPr txBox="1">
            <a:spLocks noChangeArrowheads="1"/>
          </p:cNvSpPr>
          <p:nvPr/>
        </p:nvSpPr>
        <p:spPr bwMode="auto">
          <a:xfrm>
            <a:off x="2895600" y="4572000"/>
            <a:ext cx="207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zh-CN" sz="1800" b="1" dirty="0">
                <a:solidFill>
                  <a:srgbClr val="6A4CFE"/>
                </a:solidFill>
                <a:ea typeface="SimSun" pitchFamily="2" charset="-122"/>
                <a:cs typeface="Arial" pitchFamily="34" charset="0"/>
              </a:rPr>
              <a:t>Additive increase</a:t>
            </a:r>
          </a:p>
        </p:txBody>
      </p:sp>
      <p:sp>
        <p:nvSpPr>
          <p:cNvPr id="1925129" name="Line 9"/>
          <p:cNvSpPr>
            <a:spLocks noChangeShapeType="1"/>
          </p:cNvSpPr>
          <p:nvPr/>
        </p:nvSpPr>
        <p:spPr bwMode="auto">
          <a:xfrm flipH="1" flipV="1">
            <a:off x="2256257" y="4572000"/>
            <a:ext cx="639343" cy="152400"/>
          </a:xfrm>
          <a:prstGeom prst="line">
            <a:avLst/>
          </a:prstGeom>
          <a:noFill/>
          <a:ln w="19050">
            <a:solidFill>
              <a:srgbClr val="0000FF"/>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cs typeface="Arial" pitchFamily="34" charset="0"/>
            </a:endParaRPr>
          </a:p>
        </p:txBody>
      </p:sp>
      <p:sp>
        <p:nvSpPr>
          <p:cNvPr id="1925130" name="Line 10"/>
          <p:cNvSpPr>
            <a:spLocks noChangeShapeType="1"/>
          </p:cNvSpPr>
          <p:nvPr/>
        </p:nvSpPr>
        <p:spPr bwMode="auto">
          <a:xfrm flipH="1" flipV="1">
            <a:off x="2971800" y="3429000"/>
            <a:ext cx="533400" cy="1143000"/>
          </a:xfrm>
          <a:prstGeom prst="line">
            <a:avLst/>
          </a:prstGeom>
          <a:noFill/>
          <a:ln w="19050">
            <a:solidFill>
              <a:srgbClr val="0000FF"/>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cs typeface="Arial" pitchFamily="34" charset="0"/>
            </a:endParaRPr>
          </a:p>
        </p:txBody>
      </p:sp>
      <p:sp>
        <p:nvSpPr>
          <p:cNvPr id="1925131" name="Oval 11"/>
          <p:cNvSpPr>
            <a:spLocks noChangeArrowheads="1"/>
          </p:cNvSpPr>
          <p:nvPr/>
        </p:nvSpPr>
        <p:spPr bwMode="auto">
          <a:xfrm>
            <a:off x="1951457" y="4347411"/>
            <a:ext cx="304800" cy="304800"/>
          </a:xfrm>
          <a:prstGeom prst="ellipse">
            <a:avLst/>
          </a:pr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1925132" name="Oval 12"/>
          <p:cNvSpPr>
            <a:spLocks noChangeArrowheads="1"/>
          </p:cNvSpPr>
          <p:nvPr/>
        </p:nvSpPr>
        <p:spPr bwMode="auto">
          <a:xfrm>
            <a:off x="2743200" y="3048000"/>
            <a:ext cx="304800" cy="304800"/>
          </a:xfrm>
          <a:prstGeom prst="ellipse">
            <a:avLst/>
          </a:pr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1925133" name="Oval 13"/>
          <p:cNvSpPr>
            <a:spLocks noChangeArrowheads="1"/>
          </p:cNvSpPr>
          <p:nvPr/>
        </p:nvSpPr>
        <p:spPr bwMode="auto">
          <a:xfrm>
            <a:off x="3352800" y="2209800"/>
            <a:ext cx="228600" cy="228600"/>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1925134" name="Oval 14"/>
          <p:cNvSpPr>
            <a:spLocks noChangeArrowheads="1"/>
          </p:cNvSpPr>
          <p:nvPr/>
        </p:nvSpPr>
        <p:spPr bwMode="auto">
          <a:xfrm>
            <a:off x="3962400" y="3048000"/>
            <a:ext cx="228600" cy="228600"/>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1925135" name="Oval 15"/>
          <p:cNvSpPr>
            <a:spLocks noChangeArrowheads="1"/>
          </p:cNvSpPr>
          <p:nvPr/>
        </p:nvSpPr>
        <p:spPr bwMode="auto">
          <a:xfrm>
            <a:off x="5105400" y="3429000"/>
            <a:ext cx="228600" cy="228600"/>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1925136" name="Line 16"/>
          <p:cNvSpPr>
            <a:spLocks noChangeShapeType="1"/>
          </p:cNvSpPr>
          <p:nvPr/>
        </p:nvSpPr>
        <p:spPr bwMode="auto">
          <a:xfrm>
            <a:off x="3962400" y="4953000"/>
            <a:ext cx="685800" cy="533400"/>
          </a:xfrm>
          <a:prstGeom prst="line">
            <a:avLst/>
          </a:prstGeom>
          <a:noFill/>
          <a:ln w="19050">
            <a:solidFill>
              <a:srgbClr val="0000FF"/>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cs typeface="Arial" pitchFamily="34" charset="0"/>
            </a:endParaRPr>
          </a:p>
        </p:txBody>
      </p:sp>
      <p:sp>
        <p:nvSpPr>
          <p:cNvPr id="1925137" name="Oval 17"/>
          <p:cNvSpPr>
            <a:spLocks noChangeArrowheads="1"/>
          </p:cNvSpPr>
          <p:nvPr/>
        </p:nvSpPr>
        <p:spPr bwMode="auto">
          <a:xfrm>
            <a:off x="4724400" y="5410200"/>
            <a:ext cx="304800" cy="304800"/>
          </a:xfrm>
          <a:prstGeom prst="ellipse">
            <a:avLst/>
          </a:pr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2" name="직사각형 1"/>
          <p:cNvSpPr/>
          <p:nvPr/>
        </p:nvSpPr>
        <p:spPr>
          <a:xfrm>
            <a:off x="1129350" y="2024698"/>
            <a:ext cx="1842450" cy="900246"/>
          </a:xfrm>
          <a:prstGeom prst="rect">
            <a:avLst/>
          </a:prstGeom>
          <a:ln>
            <a:solidFill>
              <a:schemeClr val="tx1"/>
            </a:solidFill>
          </a:ln>
        </p:spPr>
        <p:txBody>
          <a:bodyPr wrap="square">
            <a:spAutoFit/>
          </a:bodyPr>
          <a:lstStyle/>
          <a:p>
            <a:r>
              <a:rPr lang="en-US" altLang="ko-KR" sz="1050" dirty="0">
                <a:cs typeface="Arial" pitchFamily="34" charset="0"/>
              </a:rPr>
              <a:t>Slow Start: after the window grows past the current </a:t>
            </a:r>
            <a:r>
              <a:rPr lang="en-US" altLang="ko-KR" sz="1050" dirty="0" smtClean="0">
                <a:cs typeface="Arial" pitchFamily="34" charset="0"/>
              </a:rPr>
              <a:t>maximum</a:t>
            </a:r>
          </a:p>
          <a:p>
            <a:pPr marL="0" lvl="1"/>
            <a:r>
              <a:rPr lang="en-US" altLang="ko-KR" sz="1050" dirty="0" err="1">
                <a:cs typeface="Arial" pitchFamily="34" charset="0"/>
              </a:rPr>
              <a:t>W</a:t>
            </a:r>
            <a:r>
              <a:rPr lang="en-US" altLang="ko-KR" sz="1050" baseline="-25000" dirty="0" err="1">
                <a:cs typeface="Arial" pitchFamily="34" charset="0"/>
              </a:rPr>
              <a:t>max</a:t>
            </a:r>
            <a:r>
              <a:rPr lang="en-US" altLang="ko-KR" sz="1050" dirty="0" err="1">
                <a:cs typeface="Arial" pitchFamily="34" charset="0"/>
              </a:rPr>
              <a:t>+S</a:t>
            </a:r>
            <a:r>
              <a:rPr lang="en-US" altLang="ko-KR" sz="1050" baseline="-25000" dirty="0" err="1">
                <a:cs typeface="Arial" pitchFamily="34" charset="0"/>
              </a:rPr>
              <a:t>min</a:t>
            </a:r>
            <a:r>
              <a:rPr lang="en-US" altLang="ko-KR" sz="1050" dirty="0">
                <a:cs typeface="Arial" pitchFamily="34" charset="0"/>
              </a:rPr>
              <a:t>, W</a:t>
            </a:r>
            <a:r>
              <a:rPr lang="en-US" altLang="ko-KR" sz="1050" baseline="-25000" dirty="0">
                <a:cs typeface="Arial" pitchFamily="34" charset="0"/>
              </a:rPr>
              <a:t>max</a:t>
            </a:r>
            <a:r>
              <a:rPr lang="en-US" altLang="ko-KR" sz="1050" dirty="0">
                <a:cs typeface="Arial" pitchFamily="34" charset="0"/>
              </a:rPr>
              <a:t>+2*</a:t>
            </a:r>
            <a:r>
              <a:rPr lang="en-US" altLang="ko-KR" sz="1050" dirty="0" err="1">
                <a:cs typeface="Arial" pitchFamily="34" charset="0"/>
              </a:rPr>
              <a:t>S</a:t>
            </a:r>
            <a:r>
              <a:rPr lang="en-US" altLang="ko-KR" sz="1050" baseline="-25000" dirty="0" err="1">
                <a:cs typeface="Arial" pitchFamily="34" charset="0"/>
              </a:rPr>
              <a:t>min</a:t>
            </a:r>
            <a:r>
              <a:rPr lang="en-US" altLang="ko-KR" sz="1050" dirty="0">
                <a:cs typeface="Arial" pitchFamily="34" charset="0"/>
              </a:rPr>
              <a:t>, W</a:t>
            </a:r>
            <a:r>
              <a:rPr lang="en-US" altLang="ko-KR" sz="1050" baseline="-25000" dirty="0">
                <a:cs typeface="Arial" pitchFamily="34" charset="0"/>
              </a:rPr>
              <a:t>max</a:t>
            </a:r>
            <a:r>
              <a:rPr lang="en-US" altLang="ko-KR" sz="1050" dirty="0">
                <a:cs typeface="Arial" pitchFamily="34" charset="0"/>
              </a:rPr>
              <a:t>+4*</a:t>
            </a:r>
            <a:r>
              <a:rPr lang="en-US" altLang="ko-KR" sz="1050" dirty="0" err="1">
                <a:cs typeface="Arial" pitchFamily="34" charset="0"/>
              </a:rPr>
              <a:t>S</a:t>
            </a:r>
            <a:r>
              <a:rPr lang="en-US" altLang="ko-KR" sz="1050" baseline="-25000" dirty="0" err="1">
                <a:cs typeface="Arial" pitchFamily="34" charset="0"/>
              </a:rPr>
              <a:t>min</a:t>
            </a:r>
            <a:r>
              <a:rPr lang="en-US" altLang="ko-KR" sz="1050" dirty="0">
                <a:cs typeface="Arial" pitchFamily="34" charset="0"/>
              </a:rPr>
              <a:t>, ..., </a:t>
            </a:r>
            <a:r>
              <a:rPr lang="en-US" altLang="ko-KR" sz="1050" dirty="0" err="1">
                <a:cs typeface="Arial" pitchFamily="34" charset="0"/>
              </a:rPr>
              <a:t>W</a:t>
            </a:r>
            <a:r>
              <a:rPr lang="en-US" altLang="ko-KR" sz="1050" baseline="-25000" dirty="0" err="1">
                <a:cs typeface="Arial" pitchFamily="34" charset="0"/>
              </a:rPr>
              <a:t>max</a:t>
            </a:r>
            <a:r>
              <a:rPr lang="en-US" altLang="ko-KR" sz="1050" dirty="0" err="1">
                <a:cs typeface="Arial" pitchFamily="34" charset="0"/>
              </a:rPr>
              <a:t>+S</a:t>
            </a:r>
            <a:r>
              <a:rPr lang="en-US" altLang="ko-KR" sz="1050" baseline="-25000" dirty="0" err="1">
                <a:cs typeface="Arial" pitchFamily="34" charset="0"/>
              </a:rPr>
              <a:t>max</a:t>
            </a:r>
            <a:endParaRPr lang="ko-KR" altLang="en-US" sz="1050" dirty="0"/>
          </a:p>
        </p:txBody>
      </p:sp>
      <p:cxnSp>
        <p:nvCxnSpPr>
          <p:cNvPr id="4" name="직선 화살표 연결선 3"/>
          <p:cNvCxnSpPr/>
          <p:nvPr/>
        </p:nvCxnSpPr>
        <p:spPr bwMode="auto">
          <a:xfrm>
            <a:off x="2051720" y="2933700"/>
            <a:ext cx="615280" cy="927348"/>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Line 6"/>
          <p:cNvSpPr>
            <a:spLocks noChangeShapeType="1"/>
          </p:cNvSpPr>
          <p:nvPr/>
        </p:nvSpPr>
        <p:spPr bwMode="auto">
          <a:xfrm flipH="1">
            <a:off x="2256257" y="2745204"/>
            <a:ext cx="1858543" cy="1403875"/>
          </a:xfrm>
          <a:prstGeom prst="line">
            <a:avLst/>
          </a:prstGeom>
          <a:noFill/>
          <a:ln w="1905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cs typeface="Arial" pitchFamily="34" charset="0"/>
            </a:endParaRPr>
          </a:p>
        </p:txBody>
      </p:sp>
    </p:spTree>
    <p:extLst>
      <p:ext uri="{BB962C8B-B14F-4D97-AF65-F5344CB8AC3E}">
        <p14:creationId xmlns:p14="http://schemas.microsoft.com/office/powerpoint/2010/main" val="1886460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3"/>
          <p:cNvSpPr>
            <a:spLocks noGrp="1"/>
          </p:cNvSpPr>
          <p:nvPr>
            <p:ph type="sldNum" sz="quarter" idx="4294967295"/>
          </p:nvPr>
        </p:nvSpPr>
        <p:spPr>
          <a:xfrm>
            <a:off x="7000875" y="6240463"/>
            <a:ext cx="1905000" cy="457200"/>
          </a:xfrm>
          <a:prstGeom prst="rect">
            <a:avLst/>
          </a:prstGeom>
        </p:spPr>
        <p:txBody>
          <a:bodyPr/>
          <a:lstStyle/>
          <a:p>
            <a:fld id="{0968136D-7E67-42F3-8644-9EB614295183}" type="slidenum">
              <a:rPr lang="en-US" altLang="ko-KR">
                <a:cs typeface="Arial" pitchFamily="34" charset="0"/>
              </a:rPr>
              <a:pPr/>
              <a:t>13</a:t>
            </a:fld>
            <a:endParaRPr lang="en-US" altLang="ko-KR" sz="1000">
              <a:cs typeface="Arial" pitchFamily="34" charset="0"/>
            </a:endParaRPr>
          </a:p>
        </p:txBody>
      </p:sp>
      <p:sp>
        <p:nvSpPr>
          <p:cNvPr id="1932290" name="Rectangle 2"/>
          <p:cNvSpPr>
            <a:spLocks noGrp="1" noChangeArrowheads="1"/>
          </p:cNvSpPr>
          <p:nvPr>
            <p:ph type="title"/>
          </p:nvPr>
        </p:nvSpPr>
        <p:spPr/>
        <p:txBody>
          <a:bodyPr/>
          <a:lstStyle/>
          <a:p>
            <a:r>
              <a:rPr lang="en-US" altLang="ko-KR" dirty="0" smtClean="0">
                <a:latin typeface="Arial" pitchFamily="34" charset="0"/>
                <a:cs typeface="Arial" pitchFamily="34" charset="0"/>
              </a:rPr>
              <a:t>Drawbacks of BIC-TCP </a:t>
            </a:r>
            <a:endParaRPr lang="en-US" altLang="ko-KR" dirty="0">
              <a:latin typeface="Arial" pitchFamily="34" charset="0"/>
              <a:cs typeface="Arial" pitchFamily="34" charset="0"/>
            </a:endParaRPr>
          </a:p>
        </p:txBody>
      </p:sp>
      <p:sp>
        <p:nvSpPr>
          <p:cNvPr id="1932291" name="Rectangle 3"/>
          <p:cNvSpPr>
            <a:spLocks noGrp="1" noChangeArrowheads="1"/>
          </p:cNvSpPr>
          <p:nvPr>
            <p:ph type="body" idx="1"/>
          </p:nvPr>
        </p:nvSpPr>
        <p:spPr>
          <a:xfrm>
            <a:off x="179388" y="1268413"/>
            <a:ext cx="8785225" cy="4537075"/>
          </a:xfrm>
        </p:spPr>
        <p:txBody>
          <a:bodyPr/>
          <a:lstStyle/>
          <a:p>
            <a:r>
              <a:rPr lang="en-US" altLang="ko-KR" sz="2400" dirty="0" err="1">
                <a:latin typeface="Arial" pitchFamily="34" charset="0"/>
                <a:cs typeface="Arial" pitchFamily="34" charset="0"/>
              </a:rPr>
              <a:t>c</a:t>
            </a:r>
            <a:r>
              <a:rPr lang="en-US" altLang="ko-KR" sz="2400" dirty="0" err="1" smtClean="0">
                <a:latin typeface="Arial" pitchFamily="34" charset="0"/>
                <a:cs typeface="Arial" pitchFamily="34" charset="0"/>
              </a:rPr>
              <a:t>wnd</a:t>
            </a:r>
            <a:r>
              <a:rPr lang="en-US" altLang="ko-KR" sz="2400" dirty="0" smtClean="0">
                <a:latin typeface="Arial" pitchFamily="34" charset="0"/>
                <a:cs typeface="Arial" pitchFamily="34" charset="0"/>
              </a:rPr>
              <a:t> growth is too aggressive for TCP with short RTT</a:t>
            </a:r>
            <a:endParaRPr lang="en-US" altLang="ko-KR" sz="2400" dirty="0">
              <a:latin typeface="Arial" pitchFamily="34" charset="0"/>
              <a:cs typeface="Arial" pitchFamily="34" charset="0"/>
            </a:endParaRPr>
          </a:p>
          <a:p>
            <a:r>
              <a:rPr lang="en-US" altLang="ko-KR" sz="2400" dirty="0" err="1">
                <a:latin typeface="Arial" pitchFamily="34" charset="0"/>
                <a:cs typeface="Arial" pitchFamily="34" charset="0"/>
              </a:rPr>
              <a:t>c</a:t>
            </a:r>
            <a:r>
              <a:rPr lang="en-US" altLang="ko-KR" sz="2400" dirty="0" err="1" smtClean="0">
                <a:latin typeface="Arial" pitchFamily="34" charset="0"/>
                <a:cs typeface="Arial" pitchFamily="34" charset="0"/>
              </a:rPr>
              <a:t>wnd</a:t>
            </a:r>
            <a:r>
              <a:rPr lang="en-US" altLang="ko-KR" sz="2400" dirty="0" smtClean="0">
                <a:latin typeface="Arial" pitchFamily="34" charset="0"/>
                <a:cs typeface="Arial" pitchFamily="34" charset="0"/>
              </a:rPr>
              <a:t> control is too complex </a:t>
            </a:r>
            <a:endParaRPr lang="en-US" altLang="ko-KR" sz="2000" dirty="0">
              <a:latin typeface="Arial" pitchFamily="34" charset="0"/>
              <a:cs typeface="Arial" pitchFamily="34" charset="0"/>
            </a:endParaRPr>
          </a:p>
        </p:txBody>
      </p:sp>
    </p:spTree>
    <p:extLst>
      <p:ext uri="{BB962C8B-B14F-4D97-AF65-F5344CB8AC3E}">
        <p14:creationId xmlns:p14="http://schemas.microsoft.com/office/powerpoint/2010/main" val="20972471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3"/>
          <p:cNvSpPr>
            <a:spLocks noGrp="1"/>
          </p:cNvSpPr>
          <p:nvPr>
            <p:ph type="sldNum" sz="quarter" idx="4294967295"/>
          </p:nvPr>
        </p:nvSpPr>
        <p:spPr>
          <a:xfrm>
            <a:off x="7000875" y="6240463"/>
            <a:ext cx="1905000" cy="457200"/>
          </a:xfrm>
          <a:prstGeom prst="rect">
            <a:avLst/>
          </a:prstGeom>
        </p:spPr>
        <p:txBody>
          <a:bodyPr/>
          <a:lstStyle/>
          <a:p>
            <a:fld id="{0968136D-7E67-42F3-8644-9EB614295183}" type="slidenum">
              <a:rPr lang="en-US" altLang="ko-KR">
                <a:cs typeface="Arial" pitchFamily="34" charset="0"/>
              </a:rPr>
              <a:pPr/>
              <a:t>14</a:t>
            </a:fld>
            <a:endParaRPr lang="en-US" altLang="ko-KR" sz="1000" dirty="0">
              <a:cs typeface="Arial" pitchFamily="34" charset="0"/>
            </a:endParaRPr>
          </a:p>
        </p:txBody>
      </p:sp>
      <p:sp>
        <p:nvSpPr>
          <p:cNvPr id="1932290" name="Rectangle 2"/>
          <p:cNvSpPr>
            <a:spLocks noGrp="1" noChangeArrowheads="1"/>
          </p:cNvSpPr>
          <p:nvPr>
            <p:ph type="title"/>
          </p:nvPr>
        </p:nvSpPr>
        <p:spPr/>
        <p:txBody>
          <a:bodyPr/>
          <a:lstStyle/>
          <a:p>
            <a:r>
              <a:rPr lang="en-US" altLang="ko-KR" dirty="0">
                <a:latin typeface="Arial" pitchFamily="34" charset="0"/>
                <a:cs typeface="Arial" pitchFamily="34" charset="0"/>
              </a:rPr>
              <a:t>TCP Alternatives: </a:t>
            </a:r>
            <a:r>
              <a:rPr lang="en-US" altLang="ko-KR" dirty="0" smtClean="0">
                <a:latin typeface="Arial" pitchFamily="34" charset="0"/>
                <a:cs typeface="Arial" pitchFamily="34" charset="0"/>
              </a:rPr>
              <a:t>CUBIC</a:t>
            </a:r>
            <a:endParaRPr lang="en-US" altLang="ko-KR" dirty="0">
              <a:latin typeface="Arial" pitchFamily="34" charset="0"/>
              <a:cs typeface="Arial" pitchFamily="34" charset="0"/>
            </a:endParaRPr>
          </a:p>
        </p:txBody>
      </p:sp>
      <p:sp>
        <p:nvSpPr>
          <p:cNvPr id="1932291" name="Rectangle 3"/>
          <p:cNvSpPr>
            <a:spLocks noGrp="1" noChangeArrowheads="1"/>
          </p:cNvSpPr>
          <p:nvPr>
            <p:ph type="body" idx="1"/>
          </p:nvPr>
        </p:nvSpPr>
        <p:spPr>
          <a:xfrm>
            <a:off x="107504" y="1196752"/>
            <a:ext cx="8785225" cy="4537075"/>
          </a:xfrm>
        </p:spPr>
        <p:txBody>
          <a:bodyPr/>
          <a:lstStyle/>
          <a:p>
            <a:r>
              <a:rPr lang="en-US" altLang="ko-KR" sz="2000" dirty="0">
                <a:latin typeface="Arial" pitchFamily="34" charset="0"/>
                <a:cs typeface="Arial" pitchFamily="34" charset="0"/>
              </a:rPr>
              <a:t>Enhanced version of BIC</a:t>
            </a:r>
          </a:p>
          <a:p>
            <a:r>
              <a:rPr lang="en-US" altLang="ko-KR" sz="2000" dirty="0">
                <a:latin typeface="Arial" pitchFamily="34" charset="0"/>
                <a:cs typeface="Arial" pitchFamily="34" charset="0"/>
              </a:rPr>
              <a:t>Less aggressive, Simplify and enhance the window control of BIC</a:t>
            </a:r>
          </a:p>
          <a:p>
            <a:pPr lvl="1"/>
            <a:r>
              <a:rPr lang="en-US" altLang="ko-KR" sz="2000" dirty="0">
                <a:latin typeface="Arial" pitchFamily="34" charset="0"/>
                <a:cs typeface="Arial" pitchFamily="34" charset="0"/>
              </a:rPr>
              <a:t>each RTT: </a:t>
            </a:r>
            <a:r>
              <a:rPr lang="en-US" altLang="ko-KR" sz="2000" i="1" dirty="0">
                <a:latin typeface="Arial" pitchFamily="34" charset="0"/>
                <a:cs typeface="Arial" pitchFamily="34" charset="0"/>
              </a:rPr>
              <a:t>w </a:t>
            </a:r>
            <a:r>
              <a:rPr lang="en-US" altLang="ko-KR" sz="2000" dirty="0">
                <a:latin typeface="Arial" pitchFamily="34" charset="0"/>
                <a:cs typeface="Arial" pitchFamily="34" charset="0"/>
              </a:rPr>
              <a:t>increased based on cubic function</a:t>
            </a:r>
          </a:p>
          <a:p>
            <a:pPr lvl="1"/>
            <a:r>
              <a:rPr lang="en-US" altLang="ko-KR" sz="2000" dirty="0" err="1">
                <a:latin typeface="Arial" pitchFamily="34" charset="0"/>
                <a:cs typeface="Arial" pitchFamily="34" charset="0"/>
              </a:rPr>
              <a:t>Wcubic</a:t>
            </a:r>
            <a:r>
              <a:rPr lang="en-US" altLang="ko-KR" sz="2000" dirty="0">
                <a:latin typeface="Arial" pitchFamily="34" charset="0"/>
                <a:cs typeface="Arial" pitchFamily="34" charset="0"/>
              </a:rPr>
              <a:t>=C(t-K)</a:t>
            </a:r>
            <a:r>
              <a:rPr lang="en-US" altLang="ko-KR" sz="2000" baseline="30000" dirty="0">
                <a:latin typeface="Arial" pitchFamily="34" charset="0"/>
                <a:cs typeface="Arial" pitchFamily="34" charset="0"/>
              </a:rPr>
              <a:t>3</a:t>
            </a:r>
            <a:r>
              <a:rPr lang="en-US" altLang="ko-KR" sz="2000" dirty="0">
                <a:latin typeface="Arial" pitchFamily="34" charset="0"/>
                <a:cs typeface="Arial" pitchFamily="34" charset="0"/>
              </a:rPr>
              <a:t>+Wmax</a:t>
            </a:r>
          </a:p>
          <a:p>
            <a:pPr lvl="2"/>
            <a:r>
              <a:rPr lang="en-US" altLang="ko-KR" dirty="0">
                <a:latin typeface="Arial" pitchFamily="34" charset="0"/>
                <a:cs typeface="Arial" pitchFamily="34" charset="0"/>
              </a:rPr>
              <a:t>C : scaling factor, </a:t>
            </a:r>
            <a:r>
              <a:rPr lang="en-US" altLang="ko-KR" dirty="0" err="1">
                <a:latin typeface="Arial" pitchFamily="34" charset="0"/>
                <a:cs typeface="Arial" pitchFamily="34" charset="0"/>
              </a:rPr>
              <a:t>Wmax</a:t>
            </a:r>
            <a:r>
              <a:rPr lang="en-US" altLang="ko-KR" dirty="0">
                <a:latin typeface="Arial" pitchFamily="34" charset="0"/>
                <a:cs typeface="Arial" pitchFamily="34" charset="0"/>
              </a:rPr>
              <a:t>: the window size just before the last window reduction, t: the elapsed time from the last window reduction</a:t>
            </a:r>
          </a:p>
          <a:p>
            <a:pPr lvl="2"/>
            <a:r>
              <a:rPr lang="en-US" altLang="ko-KR" dirty="0">
                <a:latin typeface="Arial" pitchFamily="34" charset="0"/>
                <a:cs typeface="Arial" pitchFamily="34" charset="0"/>
              </a:rPr>
              <a:t>K is updated at the time of last lost </a:t>
            </a:r>
            <a:r>
              <a:rPr lang="en-US" altLang="ko-KR" dirty="0" smtClean="0">
                <a:latin typeface="Arial" pitchFamily="34" charset="0"/>
                <a:cs typeface="Arial" pitchFamily="34" charset="0"/>
              </a:rPr>
              <a:t>event</a:t>
            </a:r>
            <a:endParaRPr lang="en-US" altLang="ko-KR" dirty="0">
              <a:latin typeface="Arial" pitchFamily="34" charset="0"/>
              <a:cs typeface="Arial" pitchFamily="34" charset="0"/>
            </a:endParaRPr>
          </a:p>
          <a:p>
            <a:pPr lvl="1"/>
            <a:r>
              <a:rPr lang="en-US" altLang="ko-KR" sz="2000" dirty="0">
                <a:latin typeface="Arial" pitchFamily="34" charset="0"/>
                <a:cs typeface="Arial" pitchFamily="34" charset="0"/>
              </a:rPr>
              <a:t>on loss: </a:t>
            </a:r>
            <a:r>
              <a:rPr lang="en-US" altLang="ko-KR" sz="2000" i="1" dirty="0">
                <a:latin typeface="Arial" pitchFamily="34" charset="0"/>
                <a:cs typeface="Arial" pitchFamily="34" charset="0"/>
              </a:rPr>
              <a:t>w </a:t>
            </a:r>
            <a:r>
              <a:rPr lang="en-US" altLang="ko-KR" sz="2000" dirty="0">
                <a:latin typeface="Arial" pitchFamily="34" charset="0"/>
                <a:cs typeface="Arial" pitchFamily="34" charset="0"/>
              </a:rPr>
              <a:t>= 0.8 </a:t>
            </a:r>
            <a:r>
              <a:rPr lang="en-US" altLang="ko-KR" sz="2000" i="1" dirty="0">
                <a:latin typeface="Arial" pitchFamily="34" charset="0"/>
                <a:cs typeface="Arial" pitchFamily="34" charset="0"/>
              </a:rPr>
              <a:t>w</a:t>
            </a:r>
          </a:p>
          <a:p>
            <a:r>
              <a:rPr lang="en-US" altLang="ko-KR" sz="2000" dirty="0">
                <a:latin typeface="Arial" pitchFamily="34" charset="0"/>
                <a:cs typeface="Arial" pitchFamily="34" charset="0"/>
              </a:rPr>
              <a:t>Window growth around </a:t>
            </a:r>
            <a:r>
              <a:rPr lang="en-US" altLang="ko-KR" sz="2000" dirty="0" err="1">
                <a:latin typeface="Arial" pitchFamily="34" charset="0"/>
                <a:cs typeface="Arial" pitchFamily="34" charset="0"/>
              </a:rPr>
              <a:t>Wmax</a:t>
            </a:r>
            <a:r>
              <a:rPr lang="en-US" altLang="ko-KR" sz="2000" dirty="0">
                <a:latin typeface="Arial" pitchFamily="34" charset="0"/>
                <a:cs typeface="Arial" pitchFamily="34" charset="0"/>
              </a:rPr>
              <a:t> is slow, and Window growth away from </a:t>
            </a:r>
            <a:r>
              <a:rPr lang="en-US" altLang="ko-KR" sz="2000" dirty="0" err="1">
                <a:latin typeface="Arial" pitchFamily="34" charset="0"/>
                <a:cs typeface="Arial" pitchFamily="34" charset="0"/>
              </a:rPr>
              <a:t>Wmax</a:t>
            </a:r>
            <a:r>
              <a:rPr lang="en-US" altLang="ko-KR" sz="2000" dirty="0">
                <a:latin typeface="Arial" pitchFamily="34" charset="0"/>
                <a:cs typeface="Arial" pitchFamily="34" charset="0"/>
              </a:rPr>
              <a:t> is fast</a:t>
            </a:r>
          </a:p>
          <a:p>
            <a:pPr lvl="1"/>
            <a:r>
              <a:rPr lang="en-US" altLang="ko-KR" sz="2000" dirty="0">
                <a:latin typeface="Arial" pitchFamily="34" charset="0"/>
                <a:cs typeface="Arial" pitchFamily="34" charset="0"/>
              </a:rPr>
              <a:t>Increases stability and scalability</a:t>
            </a:r>
          </a:p>
          <a:p>
            <a:r>
              <a:rPr lang="en-US" altLang="ko-KR" sz="2000" dirty="0">
                <a:latin typeface="Arial" pitchFamily="34" charset="0"/>
                <a:cs typeface="Arial" pitchFamily="34" charset="0"/>
              </a:rPr>
              <a:t>As window growth is independent of RTT, defined in </a:t>
            </a:r>
            <a:r>
              <a:rPr lang="en-US" altLang="ko-KR" sz="2000" dirty="0" smtClean="0">
                <a:latin typeface="Arial" pitchFamily="34" charset="0"/>
                <a:cs typeface="Arial" pitchFamily="34" charset="0"/>
              </a:rPr>
              <a:t>real time</a:t>
            </a:r>
            <a:endParaRPr lang="en-US" altLang="ko-KR" sz="2000" dirty="0">
              <a:latin typeface="Arial" pitchFamily="34" charset="0"/>
              <a:cs typeface="Arial" pitchFamily="34" charset="0"/>
            </a:endParaRPr>
          </a:p>
          <a:p>
            <a:pPr lvl="1"/>
            <a:r>
              <a:rPr lang="en-US" altLang="ko-KR" sz="2000" dirty="0">
                <a:latin typeface="Arial" pitchFamily="34" charset="0"/>
                <a:cs typeface="Arial" pitchFamily="34" charset="0"/>
              </a:rPr>
              <a:t>much more </a:t>
            </a:r>
            <a:r>
              <a:rPr lang="en-US" altLang="ko-KR" sz="2000" dirty="0" smtClean="0">
                <a:latin typeface="Arial" pitchFamily="34" charset="0"/>
                <a:cs typeface="Arial" pitchFamily="34" charset="0"/>
              </a:rPr>
              <a:t>TCP-friendly</a:t>
            </a:r>
          </a:p>
          <a:p>
            <a:r>
              <a:rPr lang="en-US" altLang="ko-KR" sz="2000" dirty="0" smtClean="0">
                <a:latin typeface="Arial" pitchFamily="34" charset="0"/>
                <a:cs typeface="Arial" pitchFamily="34" charset="0"/>
              </a:rPr>
              <a:t>Drawbacks of CUBIC</a:t>
            </a:r>
          </a:p>
          <a:p>
            <a:pPr lvl="1"/>
            <a:r>
              <a:rPr lang="en-US" altLang="ko-KR" sz="1800" dirty="0" smtClean="0">
                <a:latin typeface="Arial" pitchFamily="34" charset="0"/>
                <a:cs typeface="Arial" pitchFamily="34" charset="0"/>
              </a:rPr>
              <a:t>Slow </a:t>
            </a:r>
            <a:r>
              <a:rPr lang="en-US" altLang="ko-KR" sz="1800" dirty="0">
                <a:latin typeface="Arial" pitchFamily="34" charset="0"/>
                <a:cs typeface="Arial" pitchFamily="34" charset="0"/>
              </a:rPr>
              <a:t>Convergence</a:t>
            </a:r>
          </a:p>
          <a:p>
            <a:endParaRPr lang="en-US" altLang="ko-KR" sz="2000" dirty="0">
              <a:latin typeface="Arial" pitchFamily="34" charset="0"/>
              <a:cs typeface="Arial" pitchFamily="34" charset="0"/>
            </a:endParaRPr>
          </a:p>
        </p:txBody>
      </p:sp>
      <p:pic>
        <p:nvPicPr>
          <p:cNvPr id="193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3356992"/>
            <a:ext cx="1661465" cy="476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676027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66CBA7CC-B4D0-41DC-9B9B-45BA3C4B0BA0}" type="slidenum">
              <a:rPr lang="en-US" altLang="ko-KR">
                <a:cs typeface="Arial" pitchFamily="34" charset="0"/>
              </a:rPr>
              <a:pPr/>
              <a:t>15</a:t>
            </a:fld>
            <a:endParaRPr lang="en-US" altLang="ko-KR" sz="1000">
              <a:cs typeface="Arial" pitchFamily="34" charset="0"/>
            </a:endParaRPr>
          </a:p>
        </p:txBody>
      </p:sp>
      <p:sp>
        <p:nvSpPr>
          <p:cNvPr id="1934338" name="Rectangle 2"/>
          <p:cNvSpPr>
            <a:spLocks noGrp="1" noChangeArrowheads="1"/>
          </p:cNvSpPr>
          <p:nvPr>
            <p:ph type="title"/>
          </p:nvPr>
        </p:nvSpPr>
        <p:spPr/>
        <p:txBody>
          <a:bodyPr/>
          <a:lstStyle/>
          <a:p>
            <a:r>
              <a:rPr lang="en-US" altLang="ko-KR">
                <a:latin typeface="Arial" pitchFamily="34" charset="0"/>
                <a:cs typeface="Arial" pitchFamily="34" charset="0"/>
              </a:rPr>
              <a:t>TCP Alternatives: CUBIC</a:t>
            </a:r>
          </a:p>
        </p:txBody>
      </p:sp>
      <p:pic>
        <p:nvPicPr>
          <p:cNvPr id="19343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412875"/>
            <a:ext cx="6929437" cy="489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356492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7A30652A-4D94-448D-B8FF-C42964172B90}" type="slidenum">
              <a:rPr lang="en-US" altLang="ko-KR">
                <a:cs typeface="Arial" pitchFamily="34" charset="0"/>
              </a:rPr>
              <a:pPr/>
              <a:t>16</a:t>
            </a:fld>
            <a:endParaRPr lang="en-US" altLang="ko-KR" sz="1000">
              <a:cs typeface="Arial" pitchFamily="34" charset="0"/>
            </a:endParaRPr>
          </a:p>
        </p:txBody>
      </p:sp>
      <p:sp>
        <p:nvSpPr>
          <p:cNvPr id="1929218" name="Rectangle 2"/>
          <p:cNvSpPr>
            <a:spLocks noGrp="1" noChangeArrowheads="1"/>
          </p:cNvSpPr>
          <p:nvPr>
            <p:ph type="title"/>
          </p:nvPr>
        </p:nvSpPr>
        <p:spPr/>
        <p:txBody>
          <a:bodyPr/>
          <a:lstStyle/>
          <a:p>
            <a:r>
              <a:rPr lang="en-US" altLang="ko-KR" sz="3200">
                <a:latin typeface="Arial" pitchFamily="34" charset="0"/>
                <a:cs typeface="Arial" pitchFamily="34" charset="0"/>
              </a:rPr>
              <a:t>Buffer Size and Throughput</a:t>
            </a:r>
          </a:p>
        </p:txBody>
      </p:sp>
      <p:pic>
        <p:nvPicPr>
          <p:cNvPr id="1929219" name="Picture 3" descr="dummynet_buffe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04800" y="1143000"/>
            <a:ext cx="8382000" cy="5105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63484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92D9A0AB-FAC6-46F2-836A-34DCA70A2757}" type="slidenum">
              <a:rPr lang="en-US" altLang="ko-KR">
                <a:cs typeface="Arial" pitchFamily="34" charset="0"/>
              </a:rPr>
              <a:pPr/>
              <a:t>17</a:t>
            </a:fld>
            <a:endParaRPr lang="en-US" altLang="ko-KR" sz="1000">
              <a:cs typeface="Arial" pitchFamily="34" charset="0"/>
            </a:endParaRPr>
          </a:p>
        </p:txBody>
      </p:sp>
      <p:sp>
        <p:nvSpPr>
          <p:cNvPr id="1930242" name="Rectangle 2"/>
          <p:cNvSpPr>
            <a:spLocks noGrp="1" noChangeArrowheads="1"/>
          </p:cNvSpPr>
          <p:nvPr>
            <p:ph type="title"/>
          </p:nvPr>
        </p:nvSpPr>
        <p:spPr/>
        <p:txBody>
          <a:bodyPr/>
          <a:lstStyle/>
          <a:p>
            <a:r>
              <a:rPr lang="en-US" altLang="ko-KR" sz="3200">
                <a:latin typeface="Arial" pitchFamily="34" charset="0"/>
                <a:cs typeface="Arial" pitchFamily="34" charset="0"/>
              </a:rPr>
              <a:t>Queue Size Vs. Buffer Size</a:t>
            </a:r>
          </a:p>
        </p:txBody>
      </p:sp>
      <p:pic>
        <p:nvPicPr>
          <p:cNvPr id="1930243" name="Picture 3" descr="dummynet_queue-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1143000"/>
            <a:ext cx="7924800" cy="5486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498555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E9CCEC42-CD75-4942-9693-9BB06B798D31}" type="slidenum">
              <a:rPr lang="en-US" altLang="ko-KR">
                <a:cs typeface="Arial" pitchFamily="34" charset="0"/>
              </a:rPr>
              <a:pPr/>
              <a:t>18</a:t>
            </a:fld>
            <a:endParaRPr lang="en-US" altLang="ko-KR" sz="1000">
              <a:cs typeface="Arial" pitchFamily="34" charset="0"/>
            </a:endParaRPr>
          </a:p>
        </p:txBody>
      </p:sp>
      <p:sp>
        <p:nvSpPr>
          <p:cNvPr id="1931266" name="Rectangle 2"/>
          <p:cNvSpPr>
            <a:spLocks noGrp="1" noChangeArrowheads="1"/>
          </p:cNvSpPr>
          <p:nvPr>
            <p:ph type="title"/>
          </p:nvPr>
        </p:nvSpPr>
        <p:spPr/>
        <p:txBody>
          <a:bodyPr/>
          <a:lstStyle/>
          <a:p>
            <a:r>
              <a:rPr lang="en-US" altLang="ko-KR" sz="3200">
                <a:latin typeface="Arial" pitchFamily="34" charset="0"/>
                <a:cs typeface="Arial" pitchFamily="34" charset="0"/>
              </a:rPr>
              <a:t>Packet loss vs. Buffer Size</a:t>
            </a:r>
          </a:p>
        </p:txBody>
      </p:sp>
      <p:pic>
        <p:nvPicPr>
          <p:cNvPr id="1931267" name="Picture 3" descr="dummynet_buffer_los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81000" y="1143000"/>
            <a:ext cx="8534400" cy="5334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59745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E7CFE65F-FC4F-4177-B071-BD950A3D595C}" type="slidenum">
              <a:rPr lang="en-US" altLang="ko-KR">
                <a:cs typeface="Arial" pitchFamily="34" charset="0"/>
              </a:rPr>
              <a:pPr/>
              <a:t>19</a:t>
            </a:fld>
            <a:endParaRPr lang="en-US" altLang="ko-KR" sz="1000">
              <a:cs typeface="Arial" pitchFamily="34" charset="0"/>
            </a:endParaRPr>
          </a:p>
        </p:txBody>
      </p:sp>
      <p:sp>
        <p:nvSpPr>
          <p:cNvPr id="1956866" name="Rectangle 2"/>
          <p:cNvSpPr>
            <a:spLocks noGrp="1" noChangeArrowheads="1"/>
          </p:cNvSpPr>
          <p:nvPr>
            <p:ph type="title"/>
          </p:nvPr>
        </p:nvSpPr>
        <p:spPr/>
        <p:txBody>
          <a:bodyPr/>
          <a:lstStyle/>
          <a:p>
            <a:r>
              <a:rPr lang="en-US" altLang="ko-KR" dirty="0">
                <a:latin typeface="Arial" pitchFamily="34" charset="0"/>
                <a:cs typeface="Arial" pitchFamily="34" charset="0"/>
              </a:rPr>
              <a:t>TCP </a:t>
            </a:r>
            <a:r>
              <a:rPr lang="en-US" altLang="ko-KR" dirty="0" smtClean="0">
                <a:latin typeface="Arial" pitchFamily="34" charset="0"/>
                <a:cs typeface="Arial" pitchFamily="34" charset="0"/>
              </a:rPr>
              <a:t>Alternatives</a:t>
            </a:r>
            <a:endParaRPr lang="en-US" altLang="ko-KR" dirty="0">
              <a:latin typeface="Arial" pitchFamily="34" charset="0"/>
              <a:cs typeface="Arial" pitchFamily="34" charset="0"/>
            </a:endParaRPr>
          </a:p>
        </p:txBody>
      </p:sp>
      <p:sp>
        <p:nvSpPr>
          <p:cNvPr id="1956867" name="Rectangle 3"/>
          <p:cNvSpPr>
            <a:spLocks noGrp="1" noChangeArrowheads="1"/>
          </p:cNvSpPr>
          <p:nvPr>
            <p:ph type="body" idx="1"/>
          </p:nvPr>
        </p:nvSpPr>
        <p:spPr>
          <a:xfrm>
            <a:off x="179388" y="1196975"/>
            <a:ext cx="8785225" cy="5111750"/>
          </a:xfrm>
        </p:spPr>
        <p:txBody>
          <a:bodyPr/>
          <a:lstStyle/>
          <a:p>
            <a:r>
              <a:rPr lang="en-US" altLang="ko-KR" sz="2400" dirty="0">
                <a:latin typeface="Arial" pitchFamily="34" charset="0"/>
                <a:cs typeface="Arial" pitchFamily="34" charset="0"/>
              </a:rPr>
              <a:t>Overhead</a:t>
            </a:r>
          </a:p>
          <a:p>
            <a:pPr lvl="1"/>
            <a:r>
              <a:rPr lang="en-US" altLang="ko-KR" sz="2000" dirty="0">
                <a:latin typeface="Arial" pitchFamily="34" charset="0"/>
                <a:cs typeface="Arial" pitchFamily="34" charset="0"/>
              </a:rPr>
              <a:t>All protocols – greater overhead than standard TCP</a:t>
            </a:r>
          </a:p>
          <a:p>
            <a:pPr lvl="1"/>
            <a:r>
              <a:rPr lang="en-US" altLang="ko-KR" sz="2000" dirty="0">
                <a:latin typeface="Arial" pitchFamily="34" charset="0"/>
                <a:cs typeface="Arial" pitchFamily="34" charset="0"/>
              </a:rPr>
              <a:t>slightly greater overhead for small queue size, drastically lesser overhead for larger queue size</a:t>
            </a:r>
          </a:p>
          <a:p>
            <a:pPr lvl="2"/>
            <a:r>
              <a:rPr lang="en-US" altLang="ko-KR" dirty="0">
                <a:latin typeface="Arial" pitchFamily="34" charset="0"/>
                <a:cs typeface="Arial" pitchFamily="34" charset="0"/>
              </a:rPr>
              <a:t>except for Fast-TCP</a:t>
            </a:r>
          </a:p>
          <a:p>
            <a:r>
              <a:rPr lang="en-US" altLang="ko-KR" sz="2400" dirty="0">
                <a:latin typeface="Arial" pitchFamily="34" charset="0"/>
                <a:cs typeface="Arial" pitchFamily="34" charset="0"/>
              </a:rPr>
              <a:t>Convergence time</a:t>
            </a:r>
          </a:p>
          <a:p>
            <a:pPr lvl="1"/>
            <a:r>
              <a:rPr lang="en-US" altLang="ko-KR" sz="2000" dirty="0">
                <a:latin typeface="Arial" pitchFamily="34" charset="0"/>
                <a:cs typeface="Arial" pitchFamily="34" charset="0"/>
              </a:rPr>
              <a:t>S-TCP, BI-TCP – extremely slow convergence time</a:t>
            </a:r>
          </a:p>
          <a:p>
            <a:pPr lvl="1"/>
            <a:r>
              <a:rPr lang="en-US" altLang="ko-KR" sz="2000" dirty="0">
                <a:latin typeface="Arial" pitchFamily="34" charset="0"/>
                <a:cs typeface="Arial" pitchFamily="34" charset="0"/>
              </a:rPr>
              <a:t>Fast-TCP – best convergence time</a:t>
            </a:r>
          </a:p>
          <a:p>
            <a:pPr lvl="1"/>
            <a:r>
              <a:rPr lang="en-US" altLang="ko-KR" sz="2000" dirty="0">
                <a:latin typeface="Arial" pitchFamily="34" charset="0"/>
                <a:cs typeface="Arial" pitchFamily="34" charset="0"/>
              </a:rPr>
              <a:t>H-TCP similar to standard TCP for low bandwidth</a:t>
            </a:r>
          </a:p>
        </p:txBody>
      </p:sp>
    </p:spTree>
    <p:extLst>
      <p:ext uri="{BB962C8B-B14F-4D97-AF65-F5344CB8AC3E}">
        <p14:creationId xmlns:p14="http://schemas.microsoft.com/office/powerpoint/2010/main" val="5896504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A42C6874-21C2-4EF2-9604-31144B7E5EA1}" type="slidenum">
              <a:rPr lang="en-US" altLang="ko-KR">
                <a:cs typeface="Arial" pitchFamily="34" charset="0"/>
              </a:rPr>
              <a:pPr/>
              <a:t>2</a:t>
            </a:fld>
            <a:endParaRPr lang="en-US" altLang="ko-KR" sz="1000" dirty="0">
              <a:cs typeface="Arial" pitchFamily="34" charset="0"/>
            </a:endParaRPr>
          </a:p>
        </p:txBody>
      </p:sp>
      <p:sp>
        <p:nvSpPr>
          <p:cNvPr id="1912834" name="Rectangle 2"/>
          <p:cNvSpPr>
            <a:spLocks noGrp="1" noChangeArrowheads="1"/>
          </p:cNvSpPr>
          <p:nvPr>
            <p:ph type="title"/>
          </p:nvPr>
        </p:nvSpPr>
        <p:spPr>
          <a:xfrm>
            <a:off x="251520" y="332656"/>
            <a:ext cx="7451725" cy="647700"/>
          </a:xfrm>
        </p:spPr>
        <p:txBody>
          <a:bodyPr/>
          <a:lstStyle/>
          <a:p>
            <a:r>
              <a:rPr lang="en-US" altLang="ko-KR" dirty="0">
                <a:latin typeface="Arial" pitchFamily="34" charset="0"/>
                <a:cs typeface="Arial" pitchFamily="34" charset="0"/>
              </a:rPr>
              <a:t>TCP  for high speed transport</a:t>
            </a:r>
          </a:p>
        </p:txBody>
      </p:sp>
      <p:sp>
        <p:nvSpPr>
          <p:cNvPr id="1912835" name="Rectangle 3"/>
          <p:cNvSpPr>
            <a:spLocks noGrp="1" noChangeArrowheads="1"/>
          </p:cNvSpPr>
          <p:nvPr>
            <p:ph type="body" idx="1"/>
          </p:nvPr>
        </p:nvSpPr>
        <p:spPr>
          <a:xfrm>
            <a:off x="35247" y="1340768"/>
            <a:ext cx="9001249" cy="4608512"/>
          </a:xfrm>
        </p:spPr>
        <p:txBody>
          <a:bodyPr/>
          <a:lstStyle/>
          <a:p>
            <a:pPr>
              <a:lnSpc>
                <a:spcPct val="90000"/>
              </a:lnSpc>
            </a:pPr>
            <a:r>
              <a:rPr lang="en-US" altLang="ko-KR" sz="2000" dirty="0">
                <a:latin typeface="Arial" pitchFamily="34" charset="0"/>
                <a:cs typeface="Arial" pitchFamily="34" charset="0"/>
              </a:rPr>
              <a:t>A scientist needs to transfer a 1.5 TB </a:t>
            </a:r>
            <a:r>
              <a:rPr lang="en-US" altLang="ko-KR" sz="2000" dirty="0" smtClean="0">
                <a:latin typeface="Arial" pitchFamily="34" charset="0"/>
                <a:cs typeface="Arial" pitchFamily="34" charset="0"/>
              </a:rPr>
              <a:t>file through Long Fat Network(LFN)</a:t>
            </a:r>
            <a:endParaRPr lang="en-US" altLang="ko-KR" sz="2000" dirty="0">
              <a:latin typeface="Arial" pitchFamily="34" charset="0"/>
              <a:cs typeface="Arial" pitchFamily="34" charset="0"/>
            </a:endParaRPr>
          </a:p>
          <a:p>
            <a:pPr lvl="1">
              <a:lnSpc>
                <a:spcPct val="90000"/>
              </a:lnSpc>
            </a:pPr>
            <a:r>
              <a:rPr lang="en-US" altLang="ko-KR" sz="1800" dirty="0">
                <a:latin typeface="Arial" pitchFamily="34" charset="0"/>
                <a:cs typeface="Arial" pitchFamily="34" charset="0"/>
              </a:rPr>
              <a:t>10 </a:t>
            </a:r>
            <a:r>
              <a:rPr lang="en-US" altLang="ko-KR" sz="1800" dirty="0" err="1">
                <a:latin typeface="Arial" pitchFamily="34" charset="0"/>
                <a:cs typeface="Arial" pitchFamily="34" charset="0"/>
              </a:rPr>
              <a:t>Gbps</a:t>
            </a:r>
            <a:r>
              <a:rPr lang="en-US" altLang="ko-KR" sz="1800" dirty="0">
                <a:latin typeface="Arial" pitchFamily="34" charset="0"/>
                <a:cs typeface="Arial" pitchFamily="34" charset="0"/>
              </a:rPr>
              <a:t> link </a:t>
            </a:r>
            <a:r>
              <a:rPr lang="en-US" altLang="ko-KR" sz="1800" dirty="0" smtClean="0">
                <a:latin typeface="Arial" pitchFamily="34" charset="0"/>
                <a:cs typeface="Arial" pitchFamily="34" charset="0"/>
              </a:rPr>
              <a:t>available, 100 </a:t>
            </a:r>
            <a:r>
              <a:rPr lang="en-US" altLang="ko-KR" sz="1800" dirty="0" err="1">
                <a:latin typeface="Arial" pitchFamily="34" charset="0"/>
                <a:cs typeface="Arial" pitchFamily="34" charset="0"/>
              </a:rPr>
              <a:t>ms</a:t>
            </a:r>
            <a:r>
              <a:rPr lang="en-US" altLang="ko-KR" sz="1800" dirty="0">
                <a:latin typeface="Arial" pitchFamily="34" charset="0"/>
                <a:cs typeface="Arial" pitchFamily="34" charset="0"/>
              </a:rPr>
              <a:t> </a:t>
            </a:r>
            <a:r>
              <a:rPr lang="en-US" altLang="ko-KR" sz="1800" dirty="0" smtClean="0">
                <a:latin typeface="Arial" pitchFamily="34" charset="0"/>
                <a:cs typeface="Arial" pitchFamily="34" charset="0"/>
              </a:rPr>
              <a:t>RTT, 1500-byte packets(MSS)</a:t>
            </a:r>
          </a:p>
          <a:p>
            <a:pPr lvl="1">
              <a:lnSpc>
                <a:spcPct val="90000"/>
              </a:lnSpc>
            </a:pPr>
            <a:endParaRPr lang="en-US" altLang="ko-KR" sz="1800" dirty="0">
              <a:latin typeface="Arial" pitchFamily="34" charset="0"/>
              <a:cs typeface="Arial" pitchFamily="34" charset="0"/>
            </a:endParaRPr>
          </a:p>
          <a:p>
            <a:pPr>
              <a:lnSpc>
                <a:spcPct val="90000"/>
              </a:lnSpc>
            </a:pPr>
            <a:r>
              <a:rPr lang="en-US" altLang="ko-KR" sz="2000" dirty="0">
                <a:latin typeface="Arial" pitchFamily="34" charset="0"/>
                <a:cs typeface="Arial" pitchFamily="34" charset="0"/>
              </a:rPr>
              <a:t>How long does it take to transfer the file without loss?</a:t>
            </a:r>
          </a:p>
          <a:p>
            <a:pPr lvl="1">
              <a:lnSpc>
                <a:spcPct val="90000"/>
              </a:lnSpc>
            </a:pPr>
            <a:r>
              <a:rPr lang="en-US" altLang="ko-KR" sz="1800" dirty="0">
                <a:latin typeface="Arial" pitchFamily="34" charset="0"/>
                <a:cs typeface="Arial" pitchFamily="34" charset="0"/>
              </a:rPr>
              <a:t>TCP: ~77 </a:t>
            </a:r>
            <a:r>
              <a:rPr lang="en-US" altLang="ko-KR" sz="1800" dirty="0" smtClean="0">
                <a:latin typeface="Arial" pitchFamily="34" charset="0"/>
                <a:cs typeface="Arial" pitchFamily="34" charset="0"/>
              </a:rPr>
              <a:t>minutes </a:t>
            </a:r>
            <a:r>
              <a:rPr lang="en-US" altLang="ko-KR" sz="1800" dirty="0">
                <a:latin typeface="Arial" pitchFamily="34" charset="0"/>
                <a:cs typeface="Arial" pitchFamily="34" charset="0"/>
                <a:sym typeface="Wingdings" panose="05000000000000000000" pitchFamily="2" charset="2"/>
              </a:rPr>
              <a:t> </a:t>
            </a:r>
            <a:r>
              <a:rPr lang="en-US" altLang="ko-KR" sz="1800" dirty="0" smtClean="0">
                <a:latin typeface="Arial" pitchFamily="34" charset="0"/>
                <a:cs typeface="Arial" pitchFamily="34" charset="0"/>
                <a:sym typeface="Wingdings" panose="05000000000000000000" pitchFamily="2" charset="2"/>
              </a:rPr>
              <a:t>more than 3 </a:t>
            </a:r>
            <a:r>
              <a:rPr lang="en-US" altLang="ko-KR" sz="1800" dirty="0">
                <a:latin typeface="Arial" pitchFamily="34" charset="0"/>
                <a:cs typeface="Arial" pitchFamily="34" charset="0"/>
                <a:sym typeface="Wingdings" panose="05000000000000000000" pitchFamily="2" charset="2"/>
              </a:rPr>
              <a:t>times </a:t>
            </a:r>
            <a:r>
              <a:rPr lang="en-US" altLang="ko-KR" sz="1800" dirty="0" smtClean="0">
                <a:latin typeface="Arial" pitchFamily="34" charset="0"/>
                <a:cs typeface="Arial" pitchFamily="34" charset="0"/>
                <a:sym typeface="Wingdings" panose="05000000000000000000" pitchFamily="2" charset="2"/>
              </a:rPr>
              <a:t>longer than expected </a:t>
            </a:r>
            <a:endParaRPr lang="en-US" altLang="ko-KR" sz="1800" dirty="0">
              <a:latin typeface="Arial" pitchFamily="34" charset="0"/>
              <a:cs typeface="Arial" pitchFamily="34" charset="0"/>
            </a:endParaRPr>
          </a:p>
          <a:p>
            <a:pPr lvl="1">
              <a:lnSpc>
                <a:spcPct val="90000"/>
              </a:lnSpc>
            </a:pPr>
            <a:r>
              <a:rPr lang="en-US" altLang="ko-KR" sz="1800" dirty="0">
                <a:latin typeface="Arial" pitchFamily="34" charset="0"/>
                <a:cs typeface="Arial" pitchFamily="34" charset="0"/>
              </a:rPr>
              <a:t>at full link speed: 20 </a:t>
            </a:r>
            <a:r>
              <a:rPr lang="en-US" altLang="ko-KR" sz="1800" dirty="0" smtClean="0">
                <a:latin typeface="Arial" pitchFamily="34" charset="0"/>
                <a:cs typeface="Arial" pitchFamily="34" charset="0"/>
              </a:rPr>
              <a:t>minutes </a:t>
            </a:r>
          </a:p>
          <a:p>
            <a:pPr lvl="1">
              <a:lnSpc>
                <a:spcPct val="90000"/>
              </a:lnSpc>
            </a:pPr>
            <a:endParaRPr lang="en-US" altLang="ko-KR" sz="1800" dirty="0" smtClean="0">
              <a:latin typeface="Arial" pitchFamily="34" charset="0"/>
              <a:cs typeface="Arial" pitchFamily="34" charset="0"/>
            </a:endParaRPr>
          </a:p>
          <a:p>
            <a:pPr>
              <a:lnSpc>
                <a:spcPct val="90000"/>
              </a:lnSpc>
            </a:pPr>
            <a:r>
              <a:rPr lang="en-US" altLang="ko-KR" sz="2000" dirty="0" smtClean="0">
                <a:latin typeface="Arial" pitchFamily="34" charset="0"/>
                <a:cs typeface="Arial" pitchFamily="34" charset="0"/>
              </a:rPr>
              <a:t>Why?</a:t>
            </a:r>
          </a:p>
          <a:p>
            <a:pPr lvl="1">
              <a:lnSpc>
                <a:spcPct val="90000"/>
              </a:lnSpc>
            </a:pPr>
            <a:r>
              <a:rPr lang="en-US" altLang="ko-KR" sz="1800" dirty="0" smtClean="0">
                <a:latin typeface="Arial" pitchFamily="34" charset="0"/>
                <a:cs typeface="Arial" pitchFamily="34" charset="0"/>
              </a:rPr>
              <a:t>Window:  W=83,333 in-flight segment required (10G*RTT/(MSS*8))</a:t>
            </a:r>
          </a:p>
          <a:p>
            <a:pPr lvl="2">
              <a:lnSpc>
                <a:spcPct val="90000"/>
              </a:lnSpc>
            </a:pPr>
            <a:r>
              <a:rPr lang="en-US" altLang="ko-KR" sz="1400" dirty="0" smtClean="0">
                <a:latin typeface="Arial" pitchFamily="34" charset="0"/>
                <a:cs typeface="Arial" pitchFamily="34" charset="0"/>
              </a:rPr>
              <a:t>83,333 * 1500 * 8 </a:t>
            </a:r>
            <a:r>
              <a:rPr lang="en-US" altLang="ko-KR" sz="1400" dirty="0" smtClean="0">
                <a:latin typeface="Arial" pitchFamily="34" charset="0"/>
                <a:cs typeface="Arial" pitchFamily="34" charset="0"/>
                <a:sym typeface="Wingdings" panose="05000000000000000000" pitchFamily="2" charset="2"/>
              </a:rPr>
              <a:t> average </a:t>
            </a:r>
            <a:r>
              <a:rPr lang="en-US" altLang="ko-KR" sz="1400" dirty="0" smtClean="0">
                <a:latin typeface="Arial" pitchFamily="34" charset="0"/>
                <a:cs typeface="Arial" pitchFamily="34" charset="0"/>
              </a:rPr>
              <a:t>10</a:t>
            </a:r>
            <a:r>
              <a:rPr lang="en-US" altLang="ko-KR" sz="1400" baseline="30000" dirty="0" smtClean="0">
                <a:latin typeface="Arial" pitchFamily="34" charset="0"/>
                <a:cs typeface="Arial" pitchFamily="34" charset="0"/>
              </a:rPr>
              <a:t>9 </a:t>
            </a:r>
            <a:r>
              <a:rPr lang="en-US" altLang="ko-KR" sz="1400" dirty="0" smtClean="0">
                <a:latin typeface="Arial" pitchFamily="34" charset="0"/>
                <a:cs typeface="Arial" pitchFamily="34" charset="0"/>
                <a:sym typeface="Wingdings" panose="05000000000000000000" pitchFamily="2" charset="2"/>
              </a:rPr>
              <a:t>bit transmission without bit error </a:t>
            </a:r>
            <a:endParaRPr lang="en-US" altLang="ko-KR" sz="1400" dirty="0" smtClean="0">
              <a:latin typeface="Arial" pitchFamily="34" charset="0"/>
              <a:cs typeface="Arial" pitchFamily="34" charset="0"/>
            </a:endParaRPr>
          </a:p>
          <a:p>
            <a:pPr lvl="2">
              <a:lnSpc>
                <a:spcPct val="90000"/>
              </a:lnSpc>
            </a:pPr>
            <a:r>
              <a:rPr lang="en-US" altLang="ko-KR" sz="1600" dirty="0" smtClean="0">
                <a:latin typeface="Arial" pitchFamily="34" charset="0"/>
                <a:cs typeface="Arial" pitchFamily="34" charset="0"/>
              </a:rPr>
              <a:t>Loss rate with </a:t>
            </a:r>
            <a:r>
              <a:rPr kumimoji="0" lang="en-US" altLang="ko-KR" sz="1600" dirty="0" smtClean="0">
                <a:solidFill>
                  <a:srgbClr val="000000"/>
                </a:solidFill>
                <a:latin typeface="Arial" panose="020B0604020202020204" pitchFamily="34" charset="0"/>
                <a:cs typeface="Arial" panose="020B0604020202020204" pitchFamily="34" charset="0"/>
              </a:rPr>
              <a:t>assumption of no </a:t>
            </a:r>
            <a:r>
              <a:rPr kumimoji="0" lang="en-US" altLang="ko-KR" sz="1600" dirty="0">
                <a:solidFill>
                  <a:srgbClr val="000000"/>
                </a:solidFill>
                <a:latin typeface="Arial" panose="020B0604020202020204" pitchFamily="34" charset="0"/>
                <a:cs typeface="Arial" panose="020B0604020202020204" pitchFamily="34" charset="0"/>
              </a:rPr>
              <a:t>timeouts and perfect loss </a:t>
            </a:r>
            <a:r>
              <a:rPr kumimoji="0" lang="en-US" altLang="ko-KR" sz="1600" dirty="0" smtClean="0">
                <a:solidFill>
                  <a:srgbClr val="000000"/>
                </a:solidFill>
                <a:latin typeface="Arial" panose="020B0604020202020204" pitchFamily="34" charset="0"/>
                <a:cs typeface="Arial" panose="020B0604020202020204" pitchFamily="34" charset="0"/>
              </a:rPr>
              <a:t>recovery</a:t>
            </a:r>
            <a:r>
              <a:rPr lang="en-US" altLang="ko-KR" sz="1600" dirty="0" smtClean="0">
                <a:latin typeface="Arial" pitchFamily="34" charset="0"/>
                <a:cs typeface="Arial" pitchFamily="34" charset="0"/>
              </a:rPr>
              <a:t>: 4*10</a:t>
            </a:r>
            <a:r>
              <a:rPr lang="en-US" altLang="ko-KR" sz="1600" baseline="30000" dirty="0" smtClean="0">
                <a:latin typeface="Arial" pitchFamily="34" charset="0"/>
                <a:cs typeface="Arial" pitchFamily="34" charset="0"/>
              </a:rPr>
              <a:t>-10 </a:t>
            </a:r>
            <a:r>
              <a:rPr lang="en-US" altLang="ko-KR" sz="1600" dirty="0" smtClean="0">
                <a:latin typeface="Arial" pitchFamily="34" charset="0"/>
                <a:cs typeface="Arial" pitchFamily="34" charset="0"/>
              </a:rPr>
              <a:t>  =&gt; too small!  </a:t>
            </a:r>
          </a:p>
          <a:p>
            <a:pPr lvl="3">
              <a:lnSpc>
                <a:spcPct val="90000"/>
              </a:lnSpc>
            </a:pPr>
            <a:r>
              <a:rPr lang="en-US" altLang="ko-KR" sz="1400" dirty="0" smtClean="0">
                <a:latin typeface="Arial" pitchFamily="34" charset="0"/>
                <a:cs typeface="Arial" pitchFamily="34" charset="0"/>
              </a:rPr>
              <a:t>BER of optical fiber =&gt; 10</a:t>
            </a:r>
            <a:r>
              <a:rPr lang="en-US" altLang="ko-KR" sz="1400" baseline="30000" dirty="0" smtClean="0">
                <a:latin typeface="Arial" pitchFamily="34" charset="0"/>
                <a:cs typeface="Arial" pitchFamily="34" charset="0"/>
              </a:rPr>
              <a:t>-10</a:t>
            </a:r>
            <a:r>
              <a:rPr lang="en-US" altLang="ko-KR" sz="1400" dirty="0" smtClean="0">
                <a:latin typeface="Arial" pitchFamily="34" charset="0"/>
                <a:cs typeface="Arial" pitchFamily="34" charset="0"/>
              </a:rPr>
              <a:t> or worse</a:t>
            </a:r>
          </a:p>
          <a:p>
            <a:pPr lvl="3">
              <a:lnSpc>
                <a:spcPct val="90000"/>
              </a:lnSpc>
            </a:pPr>
            <a:r>
              <a:rPr lang="en-US" altLang="ko-KR" sz="1400" dirty="0" smtClean="0">
                <a:latin typeface="Arial" pitchFamily="34" charset="0"/>
                <a:cs typeface="Arial" pitchFamily="34" charset="0"/>
              </a:rPr>
              <a:t>Probability of a packet error: 1500 * 8 * 10</a:t>
            </a:r>
            <a:r>
              <a:rPr lang="en-US" altLang="ko-KR" sz="1400" baseline="30000" dirty="0" smtClean="0">
                <a:latin typeface="Arial" pitchFamily="34" charset="0"/>
                <a:cs typeface="Arial" pitchFamily="34" charset="0"/>
              </a:rPr>
              <a:t>-10  </a:t>
            </a:r>
            <a:r>
              <a:rPr lang="en-US" altLang="ko-KR" sz="1400" dirty="0" smtClean="0">
                <a:latin typeface="Arial" pitchFamily="34" charset="0"/>
                <a:cs typeface="Arial" pitchFamily="34" charset="0"/>
                <a:sym typeface="Wingdings" panose="05000000000000000000" pitchFamily="2" charset="2"/>
              </a:rPr>
              <a:t> 1.2 x </a:t>
            </a:r>
            <a:r>
              <a:rPr lang="en-US" altLang="ko-KR" sz="1400" dirty="0" smtClean="0">
                <a:latin typeface="Arial" pitchFamily="34" charset="0"/>
                <a:cs typeface="Arial" pitchFamily="34" charset="0"/>
              </a:rPr>
              <a:t>10</a:t>
            </a:r>
            <a:r>
              <a:rPr lang="en-US" altLang="ko-KR" sz="1400" baseline="30000" dirty="0" smtClean="0">
                <a:latin typeface="Arial" pitchFamily="34" charset="0"/>
                <a:cs typeface="Arial" pitchFamily="34" charset="0"/>
              </a:rPr>
              <a:t>-6 </a:t>
            </a:r>
            <a:r>
              <a:rPr lang="en-US" altLang="ko-KR" sz="1400" dirty="0" smtClean="0">
                <a:latin typeface="Arial" pitchFamily="34" charset="0"/>
                <a:cs typeface="Arial" pitchFamily="34" charset="0"/>
              </a:rPr>
              <a:t> </a:t>
            </a:r>
            <a:r>
              <a:rPr lang="en-US" altLang="ko-KR" sz="1400" dirty="0" smtClean="0">
                <a:latin typeface="Arial" pitchFamily="34" charset="0"/>
                <a:cs typeface="Arial" pitchFamily="34" charset="0"/>
                <a:sym typeface="Wingdings" panose="05000000000000000000" pitchFamily="2" charset="2"/>
              </a:rPr>
              <a:t> much higher</a:t>
            </a:r>
            <a:endParaRPr lang="en-US" altLang="ko-KR" sz="1400" dirty="0" smtClean="0">
              <a:latin typeface="Arial" pitchFamily="34" charset="0"/>
              <a:cs typeface="Arial" pitchFamily="34" charset="0"/>
            </a:endParaRPr>
          </a:p>
          <a:p>
            <a:pPr lvl="3">
              <a:lnSpc>
                <a:spcPct val="90000"/>
              </a:lnSpc>
            </a:pPr>
            <a:r>
              <a:rPr lang="en-US" altLang="ko-KR" sz="1400" dirty="0" smtClean="0">
                <a:latin typeface="Arial" pitchFamily="34" charset="0"/>
                <a:cs typeface="Arial" pitchFamily="34" charset="0"/>
              </a:rPr>
              <a:t>What will happen with satellite link?</a:t>
            </a:r>
          </a:p>
          <a:p>
            <a:pPr lvl="2">
              <a:lnSpc>
                <a:spcPct val="90000"/>
              </a:lnSpc>
            </a:pPr>
            <a:r>
              <a:rPr lang="en-US" altLang="ko-KR" sz="1600" dirty="0" smtClean="0">
                <a:latin typeface="Arial" pitchFamily="34" charset="0"/>
                <a:cs typeface="Arial" pitchFamily="34" charset="0"/>
              </a:rPr>
              <a:t>Time to next loss: (</a:t>
            </a:r>
            <a:r>
              <a:rPr lang="en-US" altLang="ko-KR" sz="1600" i="1" dirty="0" smtClean="0">
                <a:latin typeface="Arial" panose="020B0604020202020204" pitchFamily="34" charset="0"/>
                <a:cs typeface="Arial" panose="020B0604020202020204" pitchFamily="34" charset="0"/>
                <a:sym typeface="Wingdings" pitchFamily="2" charset="2"/>
              </a:rPr>
              <a:t>W/2) </a:t>
            </a:r>
            <a:r>
              <a:rPr lang="en-US" altLang="ko-KR" sz="1600" i="1" dirty="0">
                <a:latin typeface="Arial" panose="020B0604020202020204" pitchFamily="34" charset="0"/>
                <a:cs typeface="Arial" panose="020B0604020202020204" pitchFamily="34" charset="0"/>
                <a:sym typeface="Wingdings" pitchFamily="2" charset="2"/>
              </a:rPr>
              <a:t>* RTT </a:t>
            </a:r>
            <a:r>
              <a:rPr lang="en-US" altLang="ko-KR" sz="1600" dirty="0" smtClean="0">
                <a:latin typeface="Arial" panose="020B0604020202020204" pitchFamily="34" charset="0"/>
                <a:cs typeface="Arial" panose="020B0604020202020204" pitchFamily="34" charset="0"/>
                <a:sym typeface="Wingdings" pitchFamily="2" charset="2"/>
              </a:rPr>
              <a:t>=&gt; 4,167 seconds =&gt; more than 1 hour!!!</a:t>
            </a:r>
          </a:p>
          <a:p>
            <a:pPr lvl="2">
              <a:lnSpc>
                <a:spcPct val="90000"/>
              </a:lnSpc>
            </a:pPr>
            <a:r>
              <a:rPr lang="en-US" altLang="ko-KR" sz="1600" dirty="0" smtClean="0">
                <a:latin typeface="Arial" panose="020B0604020202020204" pitchFamily="34" charset="0"/>
                <a:cs typeface="Arial" panose="020B0604020202020204" pitchFamily="34" charset="0"/>
                <a:sym typeface="Wingdings" pitchFamily="2" charset="2"/>
              </a:rPr>
              <a:t>What if any packet loss occurs </a:t>
            </a:r>
            <a:r>
              <a:rPr lang="en-US" altLang="ko-KR" sz="1600" dirty="0">
                <a:latin typeface="Arial" panose="020B0604020202020204" pitchFamily="34" charset="0"/>
                <a:cs typeface="Arial" panose="020B0604020202020204" pitchFamily="34" charset="0"/>
                <a:sym typeface="Wingdings" pitchFamily="2" charset="2"/>
              </a:rPr>
              <a:t>within 4,167 seconds =&gt; </a:t>
            </a:r>
            <a:r>
              <a:rPr lang="en-US" altLang="ko-KR" sz="1600" dirty="0" smtClean="0">
                <a:latin typeface="Arial" panose="020B0604020202020204" pitchFamily="34" charset="0"/>
                <a:cs typeface="Arial" panose="020B0604020202020204" pitchFamily="34" charset="0"/>
                <a:sym typeface="Wingdings" pitchFamily="2" charset="2"/>
              </a:rPr>
              <a:t>½ </a:t>
            </a:r>
            <a:r>
              <a:rPr lang="en-US" altLang="ko-KR" sz="1600" dirty="0" err="1" smtClean="0">
                <a:latin typeface="Arial" panose="020B0604020202020204" pitchFamily="34" charset="0"/>
                <a:cs typeface="Arial" panose="020B0604020202020204" pitchFamily="34" charset="0"/>
                <a:sym typeface="Wingdings" pitchFamily="2" charset="2"/>
              </a:rPr>
              <a:t>cwd</a:t>
            </a:r>
            <a:r>
              <a:rPr lang="en-US" altLang="ko-KR" sz="1600" dirty="0" smtClean="0">
                <a:latin typeface="Arial" panose="020B0604020202020204" pitchFamily="34" charset="0"/>
                <a:cs typeface="Arial" panose="020B0604020202020204" pitchFamily="34" charset="0"/>
                <a:sym typeface="Wingdings" pitchFamily="2" charset="2"/>
              </a:rPr>
              <a:t> =&gt; …..  </a:t>
            </a:r>
            <a:endParaRPr lang="en-US" altLang="ko-KR" sz="1600" dirty="0" smtClean="0">
              <a:latin typeface="Arial" pitchFamily="34" charset="0"/>
              <a:cs typeface="Arial" pitchFamily="34" charset="0"/>
            </a:endParaRPr>
          </a:p>
          <a:p>
            <a:pPr lvl="1">
              <a:lnSpc>
                <a:spcPct val="90000"/>
              </a:lnSpc>
            </a:pPr>
            <a:endParaRPr lang="en-US" altLang="ko-KR" sz="1800" dirty="0">
              <a:latin typeface="Arial" pitchFamily="34" charset="0"/>
              <a:cs typeface="Arial" pitchFamily="34" charset="0"/>
            </a:endParaRPr>
          </a:p>
        </p:txBody>
      </p:sp>
      <p:graphicFrame>
        <p:nvGraphicFramePr>
          <p:cNvPr id="2" name="개체 1"/>
          <p:cNvGraphicFramePr>
            <a:graphicFrameLocks noGrp="1" noChangeAspect="1"/>
          </p:cNvGraphicFramePr>
          <p:nvPr>
            <p:extLst>
              <p:ext uri="{D42A27DB-BD31-4B8C-83A1-F6EECF244321}">
                <p14:modId xmlns:p14="http://schemas.microsoft.com/office/powerpoint/2010/main" val="2221806059"/>
              </p:ext>
            </p:extLst>
          </p:nvPr>
        </p:nvGraphicFramePr>
        <p:xfrm>
          <a:off x="7307426" y="2295671"/>
          <a:ext cx="1729070" cy="721049"/>
        </p:xfrm>
        <a:graphic>
          <a:graphicData uri="http://schemas.openxmlformats.org/presentationml/2006/ole">
            <mc:AlternateContent xmlns:mc="http://schemas.openxmlformats.org/markup-compatibility/2006">
              <mc:Choice xmlns:v="urn:schemas-microsoft-com:vml" Requires="v">
                <p:oleObj spid="_x0000_s31763" name="Equation" r:id="rId4" imgW="1295400" imgH="558800" progId="Equation.3">
                  <p:embed/>
                </p:oleObj>
              </mc:Choice>
              <mc:Fallback>
                <p:oleObj name="Equation" r:id="rId4" imgW="1295400" imgH="558800" progId="Equation.3">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7426" y="2295671"/>
                        <a:ext cx="1729070" cy="721049"/>
                      </a:xfrm>
                      <a:prstGeom prst="rect">
                        <a:avLst/>
                      </a:prstGeom>
                      <a:solidFill>
                        <a:srgbClr val="FFFF00"/>
                      </a:solidFill>
                      <a:ln>
                        <a:noFill/>
                      </a:ln>
                      <a:effectLst/>
                    </p:spPr>
                  </p:pic>
                </p:oleObj>
              </mc:Fallback>
            </mc:AlternateContent>
          </a:graphicData>
        </a:graphic>
      </p:graphicFrame>
      <p:sp>
        <p:nvSpPr>
          <p:cNvPr id="3" name="직사각형 2"/>
          <p:cNvSpPr/>
          <p:nvPr/>
        </p:nvSpPr>
        <p:spPr>
          <a:xfrm>
            <a:off x="6816080" y="1982822"/>
            <a:ext cx="2220416" cy="307777"/>
          </a:xfrm>
          <a:prstGeom prst="rect">
            <a:avLst/>
          </a:prstGeom>
          <a:solidFill>
            <a:srgbClr val="92D050"/>
          </a:solidFill>
        </p:spPr>
        <p:txBody>
          <a:bodyPr wrap="none">
            <a:spAutoFit/>
          </a:bodyPr>
          <a:lstStyle/>
          <a:p>
            <a:r>
              <a:rPr lang="en-US" altLang="ko-KR" sz="1400" i="1" dirty="0">
                <a:cs typeface="Arial" pitchFamily="34" charset="0"/>
                <a:sym typeface="Wingdings" pitchFamily="2" charset="2"/>
              </a:rPr>
              <a:t>BW = ¾ * W * MSS / RTT</a:t>
            </a:r>
          </a:p>
        </p:txBody>
      </p:sp>
      <p:sp>
        <p:nvSpPr>
          <p:cNvPr id="5" name="직사각형 4"/>
          <p:cNvSpPr/>
          <p:nvPr/>
        </p:nvSpPr>
        <p:spPr>
          <a:xfrm>
            <a:off x="7529480" y="2977207"/>
            <a:ext cx="1435008" cy="307777"/>
          </a:xfrm>
          <a:prstGeom prst="rect">
            <a:avLst/>
          </a:prstGeom>
          <a:solidFill>
            <a:srgbClr val="66FFFF"/>
          </a:solidFill>
        </p:spPr>
        <p:txBody>
          <a:bodyPr wrap="none">
            <a:spAutoFit/>
          </a:bodyPr>
          <a:lstStyle/>
          <a:p>
            <a:pPr lvl="1"/>
            <a:r>
              <a:rPr lang="en-US" altLang="ko-KR" sz="1400" i="1" dirty="0">
                <a:cs typeface="Arial" pitchFamily="34" charset="0"/>
                <a:sym typeface="Wingdings" pitchFamily="2" charset="2"/>
              </a:rPr>
              <a:t>p = 8/3W</a:t>
            </a:r>
            <a:r>
              <a:rPr lang="en-US" altLang="ko-KR" sz="1400" i="1" baseline="30000" dirty="0">
                <a:cs typeface="Arial" pitchFamily="34" charset="0"/>
                <a:sym typeface="Wingdings" pitchFamily="2" charset="2"/>
              </a:rPr>
              <a:t>2</a:t>
            </a:r>
          </a:p>
        </p:txBody>
      </p:sp>
    </p:spTree>
    <p:extLst>
      <p:ext uri="{BB962C8B-B14F-4D97-AF65-F5344CB8AC3E}">
        <p14:creationId xmlns:p14="http://schemas.microsoft.com/office/powerpoint/2010/main" val="29004603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E7CFE65F-FC4F-4177-B071-BD950A3D595C}" type="slidenum">
              <a:rPr lang="en-US" altLang="ko-KR">
                <a:cs typeface="Arial" pitchFamily="34" charset="0"/>
              </a:rPr>
              <a:pPr/>
              <a:t>20</a:t>
            </a:fld>
            <a:endParaRPr lang="en-US" altLang="ko-KR" sz="1000">
              <a:cs typeface="Arial" pitchFamily="34" charset="0"/>
            </a:endParaRPr>
          </a:p>
        </p:txBody>
      </p:sp>
      <p:sp>
        <p:nvSpPr>
          <p:cNvPr id="1956866" name="Rectangle 2"/>
          <p:cNvSpPr>
            <a:spLocks noGrp="1" noChangeArrowheads="1"/>
          </p:cNvSpPr>
          <p:nvPr>
            <p:ph type="title"/>
          </p:nvPr>
        </p:nvSpPr>
        <p:spPr/>
        <p:txBody>
          <a:bodyPr/>
          <a:lstStyle/>
          <a:p>
            <a:r>
              <a:rPr lang="en-US" altLang="ko-KR" dirty="0">
                <a:latin typeface="Arial" pitchFamily="34" charset="0"/>
                <a:cs typeface="Arial" pitchFamily="34" charset="0"/>
              </a:rPr>
              <a:t>TCP </a:t>
            </a:r>
            <a:r>
              <a:rPr lang="en-US" altLang="ko-KR" dirty="0" smtClean="0">
                <a:latin typeface="Arial" pitchFamily="34" charset="0"/>
                <a:cs typeface="Arial" pitchFamily="34" charset="0"/>
              </a:rPr>
              <a:t> </a:t>
            </a:r>
            <a:endParaRPr lang="en-US" altLang="ko-KR" dirty="0">
              <a:latin typeface="Arial" pitchFamily="34" charset="0"/>
              <a:cs typeface="Arial" pitchFamily="34" charset="0"/>
            </a:endParaRPr>
          </a:p>
        </p:txBody>
      </p:sp>
      <p:sp>
        <p:nvSpPr>
          <p:cNvPr id="1956867" name="Rectangle 3"/>
          <p:cNvSpPr>
            <a:spLocks noGrp="1" noChangeArrowheads="1"/>
          </p:cNvSpPr>
          <p:nvPr>
            <p:ph type="body" idx="1"/>
          </p:nvPr>
        </p:nvSpPr>
        <p:spPr>
          <a:xfrm>
            <a:off x="179388" y="1196975"/>
            <a:ext cx="8785225" cy="5111750"/>
          </a:xfrm>
        </p:spPr>
        <p:txBody>
          <a:bodyPr/>
          <a:lstStyle/>
          <a:p>
            <a:r>
              <a:rPr lang="en-US" altLang="ko-KR" sz="2400" dirty="0">
                <a:latin typeface="Arial" pitchFamily="34" charset="0"/>
                <a:cs typeface="Arial" pitchFamily="34" charset="0"/>
              </a:rPr>
              <a:t> </a:t>
            </a:r>
            <a:r>
              <a:rPr lang="en-US" altLang="ko-KR" sz="2400" dirty="0">
                <a:latin typeface="Arial" pitchFamily="34" charset="0"/>
                <a:cs typeface="Arial" pitchFamily="34" charset="0"/>
                <a:hlinkClick r:id="rId3"/>
              </a:rPr>
              <a:t>http://</a:t>
            </a:r>
            <a:r>
              <a:rPr lang="en-US" altLang="ko-KR" sz="2400" dirty="0" smtClean="0">
                <a:latin typeface="Arial" pitchFamily="34" charset="0"/>
                <a:cs typeface="Arial" pitchFamily="34" charset="0"/>
                <a:hlinkClick r:id="rId3"/>
              </a:rPr>
              <a:t>androidmodguide.blogspot.kr/p/tcp-algorithms.html</a:t>
            </a:r>
            <a:endParaRPr lang="en-US" altLang="ko-KR" sz="2400" dirty="0" smtClean="0">
              <a:latin typeface="Arial" pitchFamily="34" charset="0"/>
              <a:cs typeface="Arial" pitchFamily="34" charset="0"/>
            </a:endParaRPr>
          </a:p>
          <a:p>
            <a:endParaRPr lang="en-US" altLang="ko-KR" sz="2400" dirty="0">
              <a:latin typeface="Arial" pitchFamily="34" charset="0"/>
              <a:cs typeface="Arial" pitchFamily="34" charset="0"/>
            </a:endParaRPr>
          </a:p>
          <a:p>
            <a:r>
              <a:rPr lang="en-US" altLang="ko-KR" sz="2000" dirty="0">
                <a:latin typeface="Arial" pitchFamily="34" charset="0"/>
                <a:cs typeface="Arial" pitchFamily="34" charset="0"/>
                <a:hlinkClick r:id="rId4"/>
              </a:rPr>
              <a:t>https://</a:t>
            </a:r>
            <a:r>
              <a:rPr lang="en-US" altLang="ko-KR" sz="2000" dirty="0" smtClean="0">
                <a:latin typeface="Arial" pitchFamily="34" charset="0"/>
                <a:cs typeface="Arial" pitchFamily="34" charset="0"/>
                <a:hlinkClick r:id="rId4"/>
              </a:rPr>
              <a:t>www.google.co.kr/webhp?sourceid=chrome-instant&amp;ion=1&amp;espv=2&amp;ie=UTF-8#q=high+speed+tcp&amp;newwindow=1&amp;tbs=qdr:y</a:t>
            </a:r>
            <a:endParaRPr lang="en-US" altLang="ko-KR" sz="2000" dirty="0" smtClean="0">
              <a:latin typeface="Arial" pitchFamily="34" charset="0"/>
              <a:cs typeface="Arial" pitchFamily="34" charset="0"/>
            </a:endParaRPr>
          </a:p>
          <a:p>
            <a:endParaRPr lang="en-US" altLang="ko-KR" sz="2000" dirty="0">
              <a:latin typeface="Arial" pitchFamily="34" charset="0"/>
              <a:cs typeface="Arial" pitchFamily="34" charset="0"/>
            </a:endParaRPr>
          </a:p>
          <a:p>
            <a:endParaRPr lang="en-US" altLang="ko-KR" sz="2000" dirty="0">
              <a:latin typeface="Arial" pitchFamily="34" charset="0"/>
              <a:cs typeface="Arial" pitchFamily="34" charset="0"/>
            </a:endParaRPr>
          </a:p>
        </p:txBody>
      </p:sp>
    </p:spTree>
    <p:extLst>
      <p:ext uri="{BB962C8B-B14F-4D97-AF65-F5344CB8AC3E}">
        <p14:creationId xmlns:p14="http://schemas.microsoft.com/office/powerpoint/2010/main" val="284217367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1E8C09DD-C758-47CF-8E47-E15D24C501C9}" type="slidenum">
              <a:rPr lang="en-US" altLang="ko-KR">
                <a:cs typeface="Arial" pitchFamily="34" charset="0"/>
              </a:rPr>
              <a:pPr/>
              <a:t>21</a:t>
            </a:fld>
            <a:endParaRPr lang="en-US" altLang="ko-KR" sz="1000">
              <a:cs typeface="Arial" pitchFamily="34" charset="0"/>
            </a:endParaRPr>
          </a:p>
        </p:txBody>
      </p:sp>
      <p:sp>
        <p:nvSpPr>
          <p:cNvPr id="1886210" name="Rectangle 2"/>
          <p:cNvSpPr>
            <a:spLocks noGrp="1" noChangeArrowheads="1"/>
          </p:cNvSpPr>
          <p:nvPr>
            <p:ph type="title"/>
          </p:nvPr>
        </p:nvSpPr>
        <p:spPr/>
        <p:txBody>
          <a:bodyPr/>
          <a:lstStyle/>
          <a:p>
            <a:r>
              <a:rPr lang="en-US" altLang="ko-KR">
                <a:latin typeface="Arial" pitchFamily="34" charset="0"/>
                <a:cs typeface="Arial" pitchFamily="34" charset="0"/>
              </a:rPr>
              <a:t>TCP Friendliness</a:t>
            </a:r>
          </a:p>
        </p:txBody>
      </p:sp>
      <p:sp>
        <p:nvSpPr>
          <p:cNvPr id="1886211" name="Rectangle 3"/>
          <p:cNvSpPr>
            <a:spLocks noGrp="1" noChangeArrowheads="1"/>
          </p:cNvSpPr>
          <p:nvPr>
            <p:ph type="body" idx="1"/>
          </p:nvPr>
        </p:nvSpPr>
        <p:spPr>
          <a:xfrm>
            <a:off x="179388" y="1412875"/>
            <a:ext cx="8785225" cy="4895850"/>
          </a:xfrm>
        </p:spPr>
        <p:txBody>
          <a:bodyPr/>
          <a:lstStyle/>
          <a:p>
            <a:r>
              <a:rPr lang="en-US" altLang="ko-KR" sz="2400" dirty="0">
                <a:latin typeface="Arial" pitchFamily="34" charset="0"/>
                <a:cs typeface="Arial" pitchFamily="34" charset="0"/>
              </a:rPr>
              <a:t>TCP </a:t>
            </a:r>
            <a:r>
              <a:rPr lang="en-US" altLang="ko-KR" sz="2400" dirty="0" smtClean="0">
                <a:latin typeface="Arial" pitchFamily="34" charset="0"/>
                <a:cs typeface="Arial" pitchFamily="34" charset="0"/>
              </a:rPr>
              <a:t>friendly</a:t>
            </a:r>
            <a:endParaRPr lang="en-US" altLang="ko-KR" sz="2400" dirty="0">
              <a:latin typeface="Arial" pitchFamily="34" charset="0"/>
              <a:cs typeface="Arial" pitchFamily="34" charset="0"/>
            </a:endParaRPr>
          </a:p>
          <a:p>
            <a:pPr lvl="1"/>
            <a:r>
              <a:rPr lang="en-US" altLang="ko-KR" sz="2000" dirty="0">
                <a:latin typeface="Arial" pitchFamily="34" charset="0"/>
                <a:cs typeface="Arial" pitchFamily="34" charset="0"/>
              </a:rPr>
              <a:t>Any new congestion control must compete with TCP flows</a:t>
            </a:r>
          </a:p>
          <a:p>
            <a:r>
              <a:rPr lang="en-US" altLang="ko-KR" sz="2400" dirty="0" smtClean="0">
                <a:latin typeface="Arial" pitchFamily="34" charset="0"/>
                <a:cs typeface="Arial" pitchFamily="34" charset="0"/>
              </a:rPr>
              <a:t>How </a:t>
            </a:r>
            <a:r>
              <a:rPr lang="en-US" altLang="ko-KR" sz="2400" dirty="0">
                <a:latin typeface="Arial" pitchFamily="34" charset="0"/>
                <a:cs typeface="Arial" pitchFamily="34" charset="0"/>
              </a:rPr>
              <a:t>is this quantified/shown?</a:t>
            </a:r>
          </a:p>
          <a:p>
            <a:pPr lvl="1"/>
            <a:r>
              <a:rPr lang="en-US" altLang="ko-KR" sz="2000" dirty="0">
                <a:latin typeface="Arial" pitchFamily="34" charset="0"/>
                <a:cs typeface="Arial" pitchFamily="34" charset="0"/>
              </a:rPr>
              <a:t>Has evolved into evaluating loss/throughput behavior</a:t>
            </a:r>
          </a:p>
          <a:p>
            <a:pPr lvl="1"/>
            <a:r>
              <a:rPr lang="en-US" altLang="ko-KR" sz="2000" dirty="0">
                <a:latin typeface="Arial" pitchFamily="34" charset="0"/>
                <a:cs typeface="Arial" pitchFamily="34" charset="0"/>
              </a:rPr>
              <a:t>If it shows 1/</a:t>
            </a:r>
            <a:r>
              <a:rPr lang="en-US" altLang="ko-KR" sz="2000" dirty="0" err="1">
                <a:latin typeface="Arial" pitchFamily="34" charset="0"/>
                <a:cs typeface="Arial" pitchFamily="34" charset="0"/>
              </a:rPr>
              <a:t>sqrt</a:t>
            </a:r>
            <a:r>
              <a:rPr lang="en-US" altLang="ko-KR" sz="2000" dirty="0">
                <a:latin typeface="Arial" pitchFamily="34" charset="0"/>
                <a:cs typeface="Arial" pitchFamily="34" charset="0"/>
              </a:rPr>
              <a:t>(p) behavior it is </a:t>
            </a:r>
            <a:r>
              <a:rPr lang="en-US" altLang="ko-KR" sz="2000" dirty="0" smtClean="0">
                <a:latin typeface="Arial" pitchFamily="34" charset="0"/>
                <a:cs typeface="Arial" pitchFamily="34" charset="0"/>
              </a:rPr>
              <a:t>ok :   </a:t>
            </a:r>
            <a:r>
              <a:rPr lang="en-US" altLang="ko-KR" sz="2000" i="1" dirty="0" err="1" smtClean="0">
                <a:latin typeface="Arial" pitchFamily="34" charset="0"/>
                <a:cs typeface="Arial" pitchFamily="34" charset="0"/>
              </a:rPr>
              <a:t>sqrt</a:t>
            </a:r>
            <a:r>
              <a:rPr lang="en-US" altLang="ko-KR" sz="2000" i="1" dirty="0" smtClean="0">
                <a:latin typeface="Arial" pitchFamily="34" charset="0"/>
                <a:cs typeface="Arial" pitchFamily="34" charset="0"/>
              </a:rPr>
              <a:t>(p): square root p </a:t>
            </a:r>
            <a:endParaRPr lang="en-US" altLang="ko-KR" sz="2000" i="1" dirty="0">
              <a:latin typeface="Arial" pitchFamily="34" charset="0"/>
              <a:cs typeface="Arial" pitchFamily="34" charset="0"/>
            </a:endParaRPr>
          </a:p>
          <a:p>
            <a:pPr lvl="1"/>
            <a:r>
              <a:rPr lang="en-US" altLang="ko-KR" sz="2000" dirty="0">
                <a:latin typeface="Arial" pitchFamily="34" charset="0"/>
                <a:cs typeface="Arial" pitchFamily="34" charset="0"/>
              </a:rPr>
              <a:t>But is this really true?</a:t>
            </a:r>
          </a:p>
        </p:txBody>
      </p:sp>
      <p:graphicFrame>
        <p:nvGraphicFramePr>
          <p:cNvPr id="2" name="개체 1"/>
          <p:cNvGraphicFramePr>
            <a:graphicFrameLocks noGrp="1" noChangeAspect="1"/>
          </p:cNvGraphicFramePr>
          <p:nvPr>
            <p:extLst>
              <p:ext uri="{D42A27DB-BD31-4B8C-83A1-F6EECF244321}">
                <p14:modId xmlns:p14="http://schemas.microsoft.com/office/powerpoint/2010/main" val="880976262"/>
              </p:ext>
            </p:extLst>
          </p:nvPr>
        </p:nvGraphicFramePr>
        <p:xfrm>
          <a:off x="3491880" y="4293096"/>
          <a:ext cx="2160240" cy="901040"/>
        </p:xfrm>
        <a:graphic>
          <a:graphicData uri="http://schemas.openxmlformats.org/presentationml/2006/ole">
            <mc:AlternateContent xmlns:mc="http://schemas.openxmlformats.org/markup-compatibility/2006">
              <mc:Choice xmlns:v="urn:schemas-microsoft-com:vml" Requires="v">
                <p:oleObj spid="_x0000_s29711" name="수식" r:id="rId4" imgW="1384200" imgH="596880" progId="Equation.3">
                  <p:embed/>
                </p:oleObj>
              </mc:Choice>
              <mc:Fallback>
                <p:oleObj name="수식" r:id="rId4" imgW="1384200" imgH="596880" progId="Equation.3">
                  <p:embed/>
                  <p:pic>
                    <p:nvPicPr>
                      <p:cNvPr id="0" name=""/>
                      <p:cNvPicPr>
                        <a:picLocks noGrp="1" noChangeAspect="1" noChangeArrowheads="1"/>
                      </p:cNvPicPr>
                      <p:nvPr/>
                    </p:nvPicPr>
                    <p:blipFill>
                      <a:blip r:embed="rId5"/>
                      <a:srcRect/>
                      <a:stretch>
                        <a:fillRect/>
                      </a:stretch>
                    </p:blipFill>
                    <p:spPr bwMode="auto">
                      <a:xfrm>
                        <a:off x="3491880" y="4293096"/>
                        <a:ext cx="2160240" cy="901040"/>
                      </a:xfrm>
                      <a:prstGeom prst="rect">
                        <a:avLst/>
                      </a:prstGeom>
                      <a:noFill/>
                      <a:ln>
                        <a:noFill/>
                      </a:ln>
                      <a:effectLst/>
                    </p:spPr>
                  </p:pic>
                </p:oleObj>
              </mc:Fallback>
            </mc:AlternateContent>
          </a:graphicData>
        </a:graphic>
      </p:graphicFrame>
      <p:sp>
        <p:nvSpPr>
          <p:cNvPr id="3" name="TextBox 2"/>
          <p:cNvSpPr txBox="1"/>
          <p:nvPr/>
        </p:nvSpPr>
        <p:spPr>
          <a:xfrm>
            <a:off x="1259632" y="4400327"/>
            <a:ext cx="2232248" cy="369332"/>
          </a:xfrm>
          <a:prstGeom prst="rect">
            <a:avLst/>
          </a:prstGeom>
          <a:noFill/>
        </p:spPr>
        <p:txBody>
          <a:bodyPr wrap="square" rtlCol="0">
            <a:spAutoFit/>
          </a:bodyPr>
          <a:lstStyle/>
          <a:p>
            <a:r>
              <a:rPr lang="en-US" altLang="ko-KR" sz="1800" dirty="0" smtClean="0">
                <a:solidFill>
                  <a:srgbClr val="0000FF"/>
                </a:solidFill>
              </a:rPr>
              <a:t>Simple loss model:</a:t>
            </a:r>
            <a:endParaRPr lang="ko-KR" altLang="en-US" sz="1800" dirty="0">
              <a:solidFill>
                <a:srgbClr val="0000FF"/>
              </a:solidFill>
            </a:endParaRPr>
          </a:p>
        </p:txBody>
      </p:sp>
      <p:sp>
        <p:nvSpPr>
          <p:cNvPr id="7" name="직사각형 6"/>
          <p:cNvSpPr/>
          <p:nvPr/>
        </p:nvSpPr>
        <p:spPr>
          <a:xfrm>
            <a:off x="5724128" y="4382942"/>
            <a:ext cx="2592288" cy="584775"/>
          </a:xfrm>
          <a:prstGeom prst="rect">
            <a:avLst/>
          </a:prstGeom>
          <a:ln>
            <a:solidFill>
              <a:schemeClr val="tx1"/>
            </a:solidFill>
          </a:ln>
        </p:spPr>
        <p:txBody>
          <a:bodyPr wrap="square">
            <a:spAutoFit/>
          </a:bodyPr>
          <a:lstStyle/>
          <a:p>
            <a:r>
              <a:rPr kumimoji="0" lang="en-US" altLang="ko-KR" dirty="0">
                <a:solidFill>
                  <a:srgbClr val="000000"/>
                </a:solidFill>
                <a:cs typeface="Arial" pitchFamily="34" charset="0"/>
              </a:rPr>
              <a:t>Assumption: no timeouts and perfect loss recovery</a:t>
            </a:r>
            <a:endParaRPr lang="ko-KR" altLang="en-US" dirty="0"/>
          </a:p>
        </p:txBody>
      </p:sp>
    </p:spTree>
    <p:extLst>
      <p:ext uri="{BB962C8B-B14F-4D97-AF65-F5344CB8AC3E}">
        <p14:creationId xmlns:p14="http://schemas.microsoft.com/office/powerpoint/2010/main" val="79174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슬라이드 번호 개체 틀 3"/>
          <p:cNvSpPr>
            <a:spLocks noGrp="1"/>
          </p:cNvSpPr>
          <p:nvPr>
            <p:ph type="sldNum" sz="quarter" idx="4294967295"/>
          </p:nvPr>
        </p:nvSpPr>
        <p:spPr>
          <a:xfrm>
            <a:off x="7000875" y="6240463"/>
            <a:ext cx="1905000" cy="457200"/>
          </a:xfrm>
          <a:prstGeom prst="rect">
            <a:avLst/>
          </a:prstGeom>
        </p:spPr>
        <p:txBody>
          <a:bodyPr/>
          <a:lstStyle/>
          <a:p>
            <a:fld id="{EA35F176-3711-46B6-B25A-2D4A80000FD7}" type="slidenum">
              <a:rPr lang="en-US" altLang="ko-KR">
                <a:cs typeface="Arial" pitchFamily="34" charset="0"/>
              </a:rPr>
              <a:pPr/>
              <a:t>22</a:t>
            </a:fld>
            <a:endParaRPr lang="en-US" altLang="ko-KR" sz="1000">
              <a:cs typeface="Arial" pitchFamily="34" charset="0"/>
            </a:endParaRPr>
          </a:p>
        </p:txBody>
      </p:sp>
      <p:sp>
        <p:nvSpPr>
          <p:cNvPr id="1888258" name="Rectangle 2"/>
          <p:cNvSpPr>
            <a:spLocks noGrp="1" noChangeArrowheads="1"/>
          </p:cNvSpPr>
          <p:nvPr>
            <p:ph type="title"/>
          </p:nvPr>
        </p:nvSpPr>
        <p:spPr>
          <a:xfrm>
            <a:off x="701675" y="400050"/>
            <a:ext cx="8047038" cy="647700"/>
          </a:xfrm>
        </p:spPr>
        <p:txBody>
          <a:bodyPr/>
          <a:lstStyle/>
          <a:p>
            <a:r>
              <a:rPr lang="en-US" altLang="ko-KR">
                <a:latin typeface="Arial" pitchFamily="34" charset="0"/>
                <a:cs typeface="Arial" pitchFamily="34" charset="0"/>
              </a:rPr>
              <a:t>TCP Friendly Rate Control (TFRC)</a:t>
            </a:r>
          </a:p>
        </p:txBody>
      </p:sp>
      <p:sp>
        <p:nvSpPr>
          <p:cNvPr id="1888259" name="Rectangle 3"/>
          <p:cNvSpPr>
            <a:spLocks noGrp="1" noChangeArrowheads="1"/>
          </p:cNvSpPr>
          <p:nvPr>
            <p:ph type="body" idx="1"/>
          </p:nvPr>
        </p:nvSpPr>
        <p:spPr>
          <a:xfrm>
            <a:off x="57150" y="1268413"/>
            <a:ext cx="8691314" cy="3286125"/>
          </a:xfrm>
        </p:spPr>
        <p:txBody>
          <a:bodyPr/>
          <a:lstStyle/>
          <a:p>
            <a:pPr>
              <a:lnSpc>
                <a:spcPct val="90000"/>
              </a:lnSpc>
            </a:pPr>
            <a:r>
              <a:rPr lang="en-US" altLang="ko-KR" sz="2000" dirty="0">
                <a:latin typeface="Arial" pitchFamily="34" charset="0"/>
                <a:cs typeface="Arial" pitchFamily="34" charset="0"/>
              </a:rPr>
              <a:t>Key </a:t>
            </a:r>
            <a:r>
              <a:rPr lang="en-US" altLang="ko-KR" sz="2000" dirty="0" smtClean="0">
                <a:latin typeface="Arial" pitchFamily="34" charset="0"/>
                <a:cs typeface="Arial" pitchFamily="34" charset="0"/>
              </a:rPr>
              <a:t>parameters: RTO, RTT, Loss rate</a:t>
            </a:r>
            <a:endParaRPr lang="en-US" altLang="ko-KR" sz="2000" dirty="0">
              <a:latin typeface="Arial" pitchFamily="34" charset="0"/>
              <a:cs typeface="Arial" pitchFamily="34" charset="0"/>
            </a:endParaRPr>
          </a:p>
          <a:p>
            <a:r>
              <a:rPr lang="en-US" altLang="ko-KR" sz="2000" dirty="0" smtClean="0">
                <a:latin typeface="Arial" pitchFamily="34" charset="0"/>
                <a:cs typeface="Arial" pitchFamily="34" charset="0"/>
              </a:rPr>
              <a:t>Uses </a:t>
            </a:r>
            <a:r>
              <a:rPr lang="en-US" altLang="ko-KR" sz="2000" dirty="0">
                <a:latin typeface="Arial" pitchFamily="34" charset="0"/>
                <a:cs typeface="Arial" pitchFamily="34" charset="0"/>
              </a:rPr>
              <a:t>a control equation that explicitly gives the maximum acceptable </a:t>
            </a:r>
            <a:r>
              <a:rPr lang="en-US" altLang="ko-KR" sz="2000" dirty="0">
                <a:solidFill>
                  <a:srgbClr val="0000FF"/>
                </a:solidFill>
                <a:latin typeface="Arial" pitchFamily="34" charset="0"/>
                <a:cs typeface="Arial" pitchFamily="34" charset="0"/>
              </a:rPr>
              <a:t>sending rate as a function of the recent loss event rate</a:t>
            </a:r>
          </a:p>
          <a:p>
            <a:r>
              <a:rPr lang="en-US" altLang="ko-KR" sz="2000" dirty="0">
                <a:latin typeface="Arial" pitchFamily="34" charset="0"/>
                <a:cs typeface="Arial" pitchFamily="34" charset="0"/>
              </a:rPr>
              <a:t>Sender </a:t>
            </a:r>
            <a:r>
              <a:rPr lang="en-US" altLang="ko-KR" sz="2000" dirty="0">
                <a:solidFill>
                  <a:srgbClr val="0000FF"/>
                </a:solidFill>
                <a:latin typeface="Arial" pitchFamily="34" charset="0"/>
                <a:cs typeface="Arial" pitchFamily="34" charset="0"/>
              </a:rPr>
              <a:t>adapts its sending rate, guided by this control equation</a:t>
            </a:r>
            <a:r>
              <a:rPr lang="en-US" altLang="ko-KR" sz="2000" dirty="0">
                <a:latin typeface="Arial" pitchFamily="34" charset="0"/>
                <a:cs typeface="Arial" pitchFamily="34" charset="0"/>
              </a:rPr>
              <a:t>, in response to feedback from </a:t>
            </a:r>
            <a:r>
              <a:rPr lang="en-US" altLang="ko-KR" sz="2000" dirty="0" smtClean="0">
                <a:latin typeface="Arial" pitchFamily="34" charset="0"/>
                <a:cs typeface="Arial" pitchFamily="34" charset="0"/>
              </a:rPr>
              <a:t>receiver</a:t>
            </a:r>
            <a:endParaRPr lang="en-US" altLang="ko-KR" sz="2000" dirty="0">
              <a:latin typeface="Arial" pitchFamily="34" charset="0"/>
              <a:cs typeface="Arial" pitchFamily="34" charset="0"/>
            </a:endParaRPr>
          </a:p>
        </p:txBody>
      </p:sp>
      <p:pic>
        <p:nvPicPr>
          <p:cNvPr id="18882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3067893"/>
            <a:ext cx="7465466"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직선 화살표 연결선 4"/>
          <p:cNvCxnSpPr/>
          <p:nvPr/>
        </p:nvCxnSpPr>
        <p:spPr bwMode="auto">
          <a:xfrm>
            <a:off x="3347864" y="4725144"/>
            <a:ext cx="0" cy="792088"/>
          </a:xfrm>
          <a:prstGeom prst="straightConnector1">
            <a:avLst/>
          </a:prstGeom>
          <a:solidFill>
            <a:schemeClr val="accent1"/>
          </a:solidFill>
          <a:ln w="57150" cap="flat" cmpd="sng" algn="ctr">
            <a:solidFill>
              <a:srgbClr val="0000FF"/>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382768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882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8882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8882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8259" grpId="0" build="p" bldLvl="2"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슬라이드 번호 개체 틀 3"/>
          <p:cNvSpPr>
            <a:spLocks noGrp="1"/>
          </p:cNvSpPr>
          <p:nvPr>
            <p:ph type="sldNum" sz="quarter" idx="4294967295"/>
          </p:nvPr>
        </p:nvSpPr>
        <p:spPr>
          <a:xfrm>
            <a:off x="7000875" y="6240463"/>
            <a:ext cx="1905000" cy="457200"/>
          </a:xfrm>
          <a:prstGeom prst="rect">
            <a:avLst/>
          </a:prstGeom>
        </p:spPr>
        <p:txBody>
          <a:bodyPr/>
          <a:lstStyle/>
          <a:p>
            <a:fld id="{EA35F176-3711-46B6-B25A-2D4A80000FD7}" type="slidenum">
              <a:rPr lang="en-US" altLang="ko-KR">
                <a:cs typeface="Arial" pitchFamily="34" charset="0"/>
              </a:rPr>
              <a:pPr/>
              <a:t>23</a:t>
            </a:fld>
            <a:endParaRPr lang="en-US" altLang="ko-KR" sz="1000">
              <a:cs typeface="Arial" pitchFamily="34" charset="0"/>
            </a:endParaRPr>
          </a:p>
        </p:txBody>
      </p:sp>
      <p:sp>
        <p:nvSpPr>
          <p:cNvPr id="1888258" name="Rectangle 2"/>
          <p:cNvSpPr>
            <a:spLocks noGrp="1" noChangeArrowheads="1"/>
          </p:cNvSpPr>
          <p:nvPr>
            <p:ph type="title"/>
          </p:nvPr>
        </p:nvSpPr>
        <p:spPr>
          <a:xfrm>
            <a:off x="701675" y="400050"/>
            <a:ext cx="8047038" cy="647700"/>
          </a:xfrm>
        </p:spPr>
        <p:txBody>
          <a:bodyPr/>
          <a:lstStyle/>
          <a:p>
            <a:r>
              <a:rPr lang="en-US" altLang="ko-KR">
                <a:latin typeface="Arial" pitchFamily="34" charset="0"/>
                <a:cs typeface="Arial" pitchFamily="34" charset="0"/>
              </a:rPr>
              <a:t>TCP Friendly Rate Control (TFRC)</a:t>
            </a:r>
          </a:p>
        </p:txBody>
      </p:sp>
      <p:sp>
        <p:nvSpPr>
          <p:cNvPr id="1888259" name="Rectangle 3"/>
          <p:cNvSpPr>
            <a:spLocks noGrp="1" noChangeArrowheads="1"/>
          </p:cNvSpPr>
          <p:nvPr>
            <p:ph type="body" idx="1"/>
          </p:nvPr>
        </p:nvSpPr>
        <p:spPr>
          <a:xfrm>
            <a:off x="57150" y="1268413"/>
            <a:ext cx="8907338" cy="1728539"/>
          </a:xfrm>
        </p:spPr>
        <p:txBody>
          <a:bodyPr/>
          <a:lstStyle/>
          <a:p>
            <a:r>
              <a:rPr lang="en-US" altLang="ko-KR" sz="2000" dirty="0" smtClean="0">
                <a:latin typeface="Arial" pitchFamily="34" charset="0"/>
                <a:cs typeface="Arial" pitchFamily="34" charset="0"/>
              </a:rPr>
              <a:t>The </a:t>
            </a:r>
            <a:r>
              <a:rPr lang="en-US" altLang="ko-KR" sz="2000" dirty="0">
                <a:latin typeface="Arial" pitchFamily="34" charset="0"/>
                <a:cs typeface="Arial" pitchFamily="34" charset="0"/>
              </a:rPr>
              <a:t>benefit of TFRC, relative to TCP, is a more smoothly-changing sending rate</a:t>
            </a:r>
          </a:p>
          <a:p>
            <a:r>
              <a:rPr lang="en-US" altLang="ko-KR" sz="2000" dirty="0">
                <a:latin typeface="Arial" pitchFamily="34" charset="0"/>
                <a:cs typeface="Arial" pitchFamily="34" charset="0"/>
              </a:rPr>
              <a:t>No report(</a:t>
            </a:r>
            <a:r>
              <a:rPr lang="en-US" altLang="ko-KR" sz="2000" dirty="0" err="1">
                <a:latin typeface="Arial" pitchFamily="34" charset="0"/>
                <a:cs typeface="Arial" pitchFamily="34" charset="0"/>
              </a:rPr>
              <a:t>Sn</a:t>
            </a:r>
            <a:r>
              <a:rPr lang="en-US" altLang="ko-KR" sz="2000" dirty="0">
                <a:latin typeface="Arial" pitchFamily="34" charset="0"/>
                <a:cs typeface="Arial" pitchFamily="34" charset="0"/>
              </a:rPr>
              <a:t> &amp; </a:t>
            </a:r>
            <a:r>
              <a:rPr lang="en-US" altLang="ko-KR" sz="2000" dirty="0" err="1">
                <a:latin typeface="Arial" pitchFamily="34" charset="0"/>
                <a:cs typeface="Arial" pitchFamily="34" charset="0"/>
              </a:rPr>
              <a:t>recv</a:t>
            </a:r>
            <a:r>
              <a:rPr lang="en-US" altLang="ko-KR" sz="2000" dirty="0">
                <a:latin typeface="Arial" pitchFamily="34" charset="0"/>
                <a:cs typeface="Arial" pitchFamily="34" charset="0"/>
              </a:rPr>
              <a:t> time) from the receiver? =&gt; Stop sending </a:t>
            </a:r>
          </a:p>
        </p:txBody>
      </p:sp>
      <p:pic>
        <p:nvPicPr>
          <p:cNvPr id="18882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564904"/>
            <a:ext cx="7502456"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직사각형 1"/>
          <p:cNvSpPr/>
          <p:nvPr/>
        </p:nvSpPr>
        <p:spPr>
          <a:xfrm>
            <a:off x="1187624" y="2348880"/>
            <a:ext cx="1877437" cy="646331"/>
          </a:xfrm>
          <a:prstGeom prst="rect">
            <a:avLst/>
          </a:prstGeom>
        </p:spPr>
        <p:txBody>
          <a:bodyPr wrap="none">
            <a:spAutoFit/>
          </a:bodyPr>
          <a:lstStyle/>
          <a:p>
            <a:r>
              <a:rPr lang="en-US" altLang="ko-KR" sz="1800" dirty="0" smtClean="0">
                <a:solidFill>
                  <a:srgbClr val="0000FF"/>
                </a:solidFill>
                <a:cs typeface="Arial" pitchFamily="34" charset="0"/>
              </a:rPr>
              <a:t>Control equation</a:t>
            </a:r>
          </a:p>
          <a:p>
            <a:r>
              <a:rPr lang="en-US" altLang="ko-KR" sz="1800" dirty="0" smtClean="0">
                <a:solidFill>
                  <a:srgbClr val="0000FF"/>
                </a:solidFill>
                <a:cs typeface="Arial" pitchFamily="34" charset="0"/>
              </a:rPr>
              <a:t>Sending rate</a:t>
            </a:r>
            <a:endParaRPr lang="ko-KR" altLang="en-US" sz="1800" dirty="0">
              <a:solidFill>
                <a:srgbClr val="0000FF"/>
              </a:solidFill>
            </a:endParaRPr>
          </a:p>
        </p:txBody>
      </p:sp>
    </p:spTree>
    <p:extLst>
      <p:ext uri="{BB962C8B-B14F-4D97-AF65-F5344CB8AC3E}">
        <p14:creationId xmlns:p14="http://schemas.microsoft.com/office/powerpoint/2010/main" val="210277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882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882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8259" grpId="0" build="p" bldLvl="2"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3"/>
          <p:cNvSpPr>
            <a:spLocks noGrp="1"/>
          </p:cNvSpPr>
          <p:nvPr>
            <p:ph type="sldNum" sz="quarter" idx="4294967295"/>
          </p:nvPr>
        </p:nvSpPr>
        <p:spPr>
          <a:xfrm>
            <a:off x="7000875" y="6240463"/>
            <a:ext cx="1905000" cy="457200"/>
          </a:xfrm>
          <a:prstGeom prst="rect">
            <a:avLst/>
          </a:prstGeom>
        </p:spPr>
        <p:txBody>
          <a:bodyPr/>
          <a:lstStyle/>
          <a:p>
            <a:fld id="{C556A137-E984-4F76-94E6-968903FB0025}" type="slidenum">
              <a:rPr lang="en-US" altLang="ko-KR">
                <a:cs typeface="Arial" pitchFamily="34" charset="0"/>
              </a:rPr>
              <a:pPr/>
              <a:t>24</a:t>
            </a:fld>
            <a:endParaRPr lang="en-US" altLang="ko-KR" sz="1000">
              <a:cs typeface="Arial" pitchFamily="34" charset="0"/>
            </a:endParaRPr>
          </a:p>
        </p:txBody>
      </p:sp>
      <p:sp>
        <p:nvSpPr>
          <p:cNvPr id="1890306" name="Rectangle 2"/>
          <p:cNvSpPr>
            <a:spLocks noGrp="1" noChangeArrowheads="1"/>
          </p:cNvSpPr>
          <p:nvPr>
            <p:ph type="title"/>
          </p:nvPr>
        </p:nvSpPr>
        <p:spPr>
          <a:xfrm>
            <a:off x="701675" y="400050"/>
            <a:ext cx="8047038" cy="647700"/>
          </a:xfrm>
        </p:spPr>
        <p:txBody>
          <a:bodyPr/>
          <a:lstStyle/>
          <a:p>
            <a:r>
              <a:rPr lang="en-US" altLang="ko-KR">
                <a:latin typeface="Arial" pitchFamily="34" charset="0"/>
                <a:cs typeface="Arial" pitchFamily="34" charset="0"/>
              </a:rPr>
              <a:t>TCP Friendly Rate Control (TFRC)</a:t>
            </a:r>
          </a:p>
        </p:txBody>
      </p:sp>
      <p:sp>
        <p:nvSpPr>
          <p:cNvPr id="1890307" name="Rectangle 3"/>
          <p:cNvSpPr>
            <a:spLocks noGrp="1" noChangeArrowheads="1"/>
          </p:cNvSpPr>
          <p:nvPr>
            <p:ph type="body" idx="1"/>
          </p:nvPr>
        </p:nvSpPr>
        <p:spPr>
          <a:xfrm>
            <a:off x="179512" y="1341562"/>
            <a:ext cx="8461127" cy="2303462"/>
          </a:xfrm>
        </p:spPr>
        <p:txBody>
          <a:bodyPr/>
          <a:lstStyle/>
          <a:p>
            <a:r>
              <a:rPr lang="en-US" altLang="ko-KR" sz="2400" dirty="0" smtClean="0">
                <a:latin typeface="Arial" pitchFamily="34" charset="0"/>
                <a:cs typeface="Arial" pitchFamily="34" charset="0"/>
                <a:sym typeface="Math A" pitchFamily="18" charset="2"/>
              </a:rPr>
              <a:t>TFRC</a:t>
            </a:r>
            <a:r>
              <a:rPr lang="en-US" altLang="ko-KR" sz="2400" dirty="0">
                <a:latin typeface="Arial" pitchFamily="34" charset="0"/>
                <a:cs typeface="Arial" pitchFamily="34" charset="0"/>
                <a:sym typeface="Math A" pitchFamily="18" charset="2"/>
              </a:rPr>
              <a:t>: </a:t>
            </a:r>
          </a:p>
          <a:p>
            <a:pPr lvl="1"/>
            <a:r>
              <a:rPr lang="en-US" altLang="ko-KR" sz="2000" dirty="0">
                <a:latin typeface="Arial" pitchFamily="34" charset="0"/>
                <a:cs typeface="Arial" pitchFamily="34" charset="0"/>
                <a:sym typeface="Math A" pitchFamily="18" charset="2"/>
              </a:rPr>
              <a:t>Sender explicitly adjusts its sending rate as a function of the measured rate of loss events</a:t>
            </a:r>
          </a:p>
        </p:txBody>
      </p:sp>
      <p:pic>
        <p:nvPicPr>
          <p:cNvPr id="189031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62" y="3571776"/>
            <a:ext cx="4465638" cy="244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9031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2892" y="3645024"/>
            <a:ext cx="4265612" cy="242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2332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3"/>
          <p:cNvSpPr>
            <a:spLocks noGrp="1"/>
          </p:cNvSpPr>
          <p:nvPr>
            <p:ph type="sldNum" sz="quarter" idx="4294967295"/>
          </p:nvPr>
        </p:nvSpPr>
        <p:spPr>
          <a:xfrm>
            <a:off x="7000875" y="6240463"/>
            <a:ext cx="1905000" cy="457200"/>
          </a:xfrm>
          <a:prstGeom prst="rect">
            <a:avLst/>
          </a:prstGeom>
        </p:spPr>
        <p:txBody>
          <a:bodyPr/>
          <a:lstStyle/>
          <a:p>
            <a:fld id="{C556A137-E984-4F76-94E6-968903FB0025}" type="slidenum">
              <a:rPr lang="en-US" altLang="ko-KR">
                <a:cs typeface="Arial" pitchFamily="34" charset="0"/>
              </a:rPr>
              <a:pPr/>
              <a:t>25</a:t>
            </a:fld>
            <a:endParaRPr lang="en-US" altLang="ko-KR" sz="1000" dirty="0">
              <a:cs typeface="Arial" pitchFamily="34" charset="0"/>
            </a:endParaRPr>
          </a:p>
        </p:txBody>
      </p:sp>
      <p:sp>
        <p:nvSpPr>
          <p:cNvPr id="1890306" name="Rectangle 2"/>
          <p:cNvSpPr>
            <a:spLocks noGrp="1" noChangeArrowheads="1"/>
          </p:cNvSpPr>
          <p:nvPr>
            <p:ph type="title"/>
          </p:nvPr>
        </p:nvSpPr>
        <p:spPr>
          <a:xfrm>
            <a:off x="701675" y="400050"/>
            <a:ext cx="8047038" cy="647700"/>
          </a:xfrm>
        </p:spPr>
        <p:txBody>
          <a:bodyPr/>
          <a:lstStyle/>
          <a:p>
            <a:r>
              <a:rPr lang="en-US" altLang="ko-KR" dirty="0">
                <a:latin typeface="Arial" pitchFamily="34" charset="0"/>
                <a:cs typeface="Arial" pitchFamily="34" charset="0"/>
              </a:rPr>
              <a:t>TCP Friendly Rate Control (TFRC)</a:t>
            </a:r>
          </a:p>
        </p:txBody>
      </p:sp>
      <p:sp>
        <p:nvSpPr>
          <p:cNvPr id="1890307" name="Rectangle 3"/>
          <p:cNvSpPr>
            <a:spLocks noGrp="1" noChangeArrowheads="1"/>
          </p:cNvSpPr>
          <p:nvPr>
            <p:ph type="body" idx="1"/>
          </p:nvPr>
        </p:nvSpPr>
        <p:spPr>
          <a:xfrm>
            <a:off x="107825" y="1275358"/>
            <a:ext cx="8856663" cy="4241874"/>
          </a:xfrm>
        </p:spPr>
        <p:txBody>
          <a:bodyPr/>
          <a:lstStyle/>
          <a:p>
            <a:r>
              <a:rPr lang="en-US" altLang="ko-KR" sz="2400" dirty="0">
                <a:latin typeface="Arial" pitchFamily="34" charset="0"/>
                <a:cs typeface="Arial" pitchFamily="34" charset="0"/>
              </a:rPr>
              <a:t>RTT estimation</a:t>
            </a:r>
          </a:p>
          <a:p>
            <a:pPr lvl="1"/>
            <a:r>
              <a:rPr lang="en-US" altLang="ko-KR" sz="2000" dirty="0" smtClean="0">
                <a:latin typeface="Arial" pitchFamily="34" charset="0"/>
                <a:cs typeface="Arial" pitchFamily="34" charset="0"/>
              </a:rPr>
              <a:t>EWMA: RTT</a:t>
            </a:r>
            <a:r>
              <a:rPr lang="en-US" altLang="ko-KR" sz="2000" baseline="-25000" dirty="0" smtClean="0">
                <a:latin typeface="Arial" pitchFamily="34" charset="0"/>
                <a:cs typeface="Arial" pitchFamily="34" charset="0"/>
              </a:rPr>
              <a:t>n+1</a:t>
            </a:r>
            <a:r>
              <a:rPr lang="en-US" altLang="ko-KR" sz="2000" dirty="0" smtClean="0">
                <a:latin typeface="Arial" pitchFamily="34" charset="0"/>
                <a:cs typeface="Arial" pitchFamily="34" charset="0"/>
              </a:rPr>
              <a:t> </a:t>
            </a:r>
            <a:r>
              <a:rPr lang="en-US" altLang="ko-KR" sz="2000" dirty="0">
                <a:latin typeface="Arial" pitchFamily="34" charset="0"/>
                <a:cs typeface="Arial" pitchFamily="34" charset="0"/>
              </a:rPr>
              <a:t>= (1-</a:t>
            </a:r>
            <a:r>
              <a:rPr lang="en-US" altLang="ko-KR" sz="2000" dirty="0">
                <a:latin typeface="Arial" pitchFamily="34" charset="0"/>
                <a:cs typeface="Arial" pitchFamily="34" charset="0"/>
                <a:sym typeface="Math A" pitchFamily="18" charset="2"/>
              </a:rPr>
              <a:t>)</a:t>
            </a:r>
            <a:r>
              <a:rPr lang="en-US" altLang="ko-KR" sz="2000" dirty="0" err="1">
                <a:latin typeface="Arial" pitchFamily="34" charset="0"/>
                <a:cs typeface="Arial" pitchFamily="34" charset="0"/>
                <a:sym typeface="Math A" pitchFamily="18" charset="2"/>
              </a:rPr>
              <a:t>RTT</a:t>
            </a:r>
            <a:r>
              <a:rPr lang="en-US" altLang="ko-KR" sz="2000" baseline="-25000" dirty="0" err="1">
                <a:latin typeface="Arial" pitchFamily="34" charset="0"/>
                <a:cs typeface="Arial" pitchFamily="34" charset="0"/>
                <a:sym typeface="Math A" pitchFamily="18" charset="2"/>
              </a:rPr>
              <a:t>n</a:t>
            </a:r>
            <a:r>
              <a:rPr lang="en-US" altLang="ko-KR" sz="2000" dirty="0">
                <a:latin typeface="Arial" pitchFamily="34" charset="0"/>
                <a:cs typeface="Arial" pitchFamily="34" charset="0"/>
                <a:sym typeface="Math A" pitchFamily="18" charset="2"/>
              </a:rPr>
              <a:t> + </a:t>
            </a:r>
            <a:r>
              <a:rPr lang="en-US" altLang="ko-KR" sz="2000" dirty="0" smtClean="0">
                <a:latin typeface="Arial" pitchFamily="34" charset="0"/>
                <a:cs typeface="Arial" pitchFamily="34" charset="0"/>
                <a:sym typeface="Math A" pitchFamily="18" charset="2"/>
              </a:rPr>
              <a:t>RTTSAMP</a:t>
            </a:r>
            <a:endParaRPr lang="en-US" altLang="ko-KR" sz="2000" dirty="0">
              <a:latin typeface="Arial" pitchFamily="34" charset="0"/>
              <a:cs typeface="Arial" pitchFamily="34" charset="0"/>
              <a:sym typeface="Math A" pitchFamily="18" charset="2"/>
            </a:endParaRPr>
          </a:p>
          <a:p>
            <a:pPr lvl="2"/>
            <a:r>
              <a:rPr lang="en-US" altLang="ko-KR" dirty="0">
                <a:latin typeface="Arial" pitchFamily="34" charset="0"/>
                <a:cs typeface="Arial" pitchFamily="34" charset="0"/>
                <a:sym typeface="Math A" pitchFamily="18" charset="2"/>
              </a:rPr>
              <a:t>exponentially weighted moving </a:t>
            </a:r>
            <a:r>
              <a:rPr lang="en-US" altLang="ko-KR" dirty="0" smtClean="0">
                <a:latin typeface="Arial" pitchFamily="34" charset="0"/>
                <a:cs typeface="Arial" pitchFamily="34" charset="0"/>
                <a:sym typeface="Math A" pitchFamily="18" charset="2"/>
              </a:rPr>
              <a:t>average</a:t>
            </a:r>
          </a:p>
          <a:p>
            <a:pPr lvl="2"/>
            <a:r>
              <a:rPr lang="en-US" altLang="ko-KR" dirty="0" smtClean="0">
                <a:latin typeface="Arial" pitchFamily="34" charset="0"/>
                <a:cs typeface="Arial" pitchFamily="34" charset="0"/>
                <a:sym typeface="Math A" pitchFamily="18" charset="2"/>
              </a:rPr>
              <a:t>EWMA for TCP RTT estimation</a:t>
            </a:r>
            <a:endParaRPr lang="en-US" altLang="ko-KR" dirty="0">
              <a:latin typeface="Arial" pitchFamily="34" charset="0"/>
              <a:cs typeface="Arial" pitchFamily="34" charset="0"/>
              <a:sym typeface="Math A" pitchFamily="18" charset="2"/>
            </a:endParaRPr>
          </a:p>
          <a:p>
            <a:pPr marL="914400" lvl="2" indent="0">
              <a:buNone/>
            </a:pPr>
            <a:r>
              <a:rPr lang="en-US" altLang="ko-KR" dirty="0" smtClean="0">
                <a:latin typeface="Arial" pitchFamily="34" charset="0"/>
                <a:cs typeface="Arial" pitchFamily="34" charset="0"/>
                <a:sym typeface="Math A" pitchFamily="18" charset="2"/>
              </a:rPr>
              <a:t> </a:t>
            </a:r>
            <a:endParaRPr lang="en-US" altLang="ko-KR" dirty="0">
              <a:latin typeface="Arial" pitchFamily="34" charset="0"/>
              <a:cs typeface="Arial" pitchFamily="34" charset="0"/>
              <a:sym typeface="Math A" pitchFamily="18" charset="2"/>
            </a:endParaRPr>
          </a:p>
          <a:p>
            <a:pPr lvl="1"/>
            <a:endParaRPr lang="en-US" altLang="ko-KR" sz="2000" dirty="0" smtClean="0">
              <a:latin typeface="Arial" pitchFamily="34" charset="0"/>
              <a:cs typeface="Arial" pitchFamily="34" charset="0"/>
              <a:sym typeface="Math A" pitchFamily="18" charset="2"/>
            </a:endParaRPr>
          </a:p>
          <a:p>
            <a:pPr lvl="1"/>
            <a:r>
              <a:rPr lang="en-US" altLang="ko-KR" sz="2000" dirty="0" smtClean="0">
                <a:latin typeface="Arial" pitchFamily="34" charset="0"/>
                <a:cs typeface="Arial" pitchFamily="34" charset="0"/>
                <a:sym typeface="Math A" pitchFamily="18" charset="2"/>
              </a:rPr>
              <a:t> </a:t>
            </a:r>
            <a:r>
              <a:rPr lang="en-US" altLang="ko-KR" sz="2000" dirty="0">
                <a:latin typeface="Arial" pitchFamily="34" charset="0"/>
                <a:cs typeface="Arial" pitchFamily="34" charset="0"/>
                <a:sym typeface="Math A" pitchFamily="18" charset="2"/>
              </a:rPr>
              <a:t>= </a:t>
            </a:r>
            <a:r>
              <a:rPr lang="en-US" altLang="ko-KR" sz="2000" dirty="0" smtClean="0">
                <a:latin typeface="Arial" pitchFamily="34" charset="0"/>
                <a:cs typeface="Arial" pitchFamily="34" charset="0"/>
                <a:sym typeface="Math A" pitchFamily="18" charset="2"/>
              </a:rPr>
              <a:t>? </a:t>
            </a:r>
            <a:r>
              <a:rPr lang="en-US" altLang="ko-KR" sz="2000" i="1" dirty="0" smtClean="0">
                <a:latin typeface="Arial" pitchFamily="34" charset="0"/>
                <a:cs typeface="Arial" pitchFamily="34" charset="0"/>
                <a:sym typeface="Math A" pitchFamily="18" charset="2"/>
              </a:rPr>
              <a:t>(TCP </a:t>
            </a:r>
            <a:r>
              <a:rPr lang="en-US" altLang="ko-KR" sz="2000" i="1" dirty="0">
                <a:latin typeface="Arial" pitchFamily="34" charset="0"/>
                <a:cs typeface="Arial" pitchFamily="34" charset="0"/>
                <a:sym typeface="Math A" pitchFamily="18" charset="2"/>
              </a:rPr>
              <a:t>case :  = </a:t>
            </a:r>
            <a:r>
              <a:rPr lang="en-US" altLang="ko-KR" sz="2000" i="1" dirty="0" smtClean="0">
                <a:latin typeface="Arial" pitchFamily="34" charset="0"/>
                <a:cs typeface="Arial" pitchFamily="34" charset="0"/>
                <a:sym typeface="Math A" pitchFamily="18" charset="2"/>
              </a:rPr>
              <a:t>0.125)</a:t>
            </a:r>
            <a:endParaRPr lang="en-US" altLang="ko-KR" sz="2000" i="1" dirty="0">
              <a:latin typeface="Arial" pitchFamily="34" charset="0"/>
              <a:cs typeface="Arial" pitchFamily="34" charset="0"/>
              <a:sym typeface="Math A" pitchFamily="18" charset="2"/>
            </a:endParaRPr>
          </a:p>
          <a:p>
            <a:pPr lvl="2"/>
            <a:r>
              <a:rPr lang="en-US" altLang="ko-KR" dirty="0">
                <a:latin typeface="Arial" pitchFamily="34" charset="0"/>
                <a:cs typeface="Arial" pitchFamily="34" charset="0"/>
                <a:sym typeface="Math A" pitchFamily="18" charset="2"/>
              </a:rPr>
              <a:t>Small (.1) </a:t>
            </a:r>
            <a:r>
              <a:rPr lang="en-US" altLang="ko-KR" dirty="0">
                <a:latin typeface="Arial" pitchFamily="34" charset="0"/>
                <a:cs typeface="Arial" pitchFamily="34" charset="0"/>
                <a:sym typeface="Wingdings" pitchFamily="2" charset="2"/>
              </a:rPr>
              <a:t> long oscillations due to overshooting link rate</a:t>
            </a:r>
          </a:p>
          <a:p>
            <a:pPr lvl="2"/>
            <a:r>
              <a:rPr lang="en-US" altLang="ko-KR" dirty="0">
                <a:latin typeface="Arial" pitchFamily="34" charset="0"/>
                <a:cs typeface="Arial" pitchFamily="34" charset="0"/>
                <a:sym typeface="Wingdings" pitchFamily="2" charset="2"/>
              </a:rPr>
              <a:t>Large (.5)  short oscillations due to delay in feedback (1 RTT) and strong dependence on RTT</a:t>
            </a:r>
          </a:p>
          <a:p>
            <a:pPr lvl="2"/>
            <a:r>
              <a:rPr lang="en-US" altLang="ko-KR" dirty="0">
                <a:latin typeface="Arial" pitchFamily="34" charset="0"/>
                <a:cs typeface="Arial" pitchFamily="34" charset="0"/>
                <a:sym typeface="Wingdings" pitchFamily="2" charset="2"/>
              </a:rPr>
              <a:t>Solution: use large </a:t>
            </a:r>
            <a:r>
              <a:rPr lang="en-US" altLang="ko-KR" dirty="0">
                <a:latin typeface="Arial" pitchFamily="34" charset="0"/>
                <a:cs typeface="Arial" pitchFamily="34" charset="0"/>
                <a:sym typeface="Math A" pitchFamily="18" charset="2"/>
              </a:rPr>
              <a:t> in T rate calculation but use ratio of RTTSAMP</a:t>
            </a:r>
            <a:r>
              <a:rPr lang="en-US" altLang="ko-KR" baseline="30000" dirty="0">
                <a:latin typeface="Arial" pitchFamily="34" charset="0"/>
                <a:cs typeface="Arial" pitchFamily="34" charset="0"/>
                <a:sym typeface="Math A" pitchFamily="18" charset="2"/>
              </a:rPr>
              <a:t>.5</a:t>
            </a:r>
            <a:r>
              <a:rPr lang="en-US" altLang="ko-KR" dirty="0">
                <a:latin typeface="Arial" pitchFamily="34" charset="0"/>
                <a:cs typeface="Arial" pitchFamily="34" charset="0"/>
                <a:sym typeface="Math A" pitchFamily="18" charset="2"/>
              </a:rPr>
              <a:t>/RTT</a:t>
            </a:r>
            <a:r>
              <a:rPr lang="en-US" altLang="ko-KR" baseline="30000" dirty="0">
                <a:latin typeface="Arial" pitchFamily="34" charset="0"/>
                <a:cs typeface="Arial" pitchFamily="34" charset="0"/>
                <a:sym typeface="Math A" pitchFamily="18" charset="2"/>
              </a:rPr>
              <a:t>.5</a:t>
            </a:r>
            <a:r>
              <a:rPr lang="en-US" altLang="ko-KR" dirty="0">
                <a:latin typeface="Arial" pitchFamily="34" charset="0"/>
                <a:cs typeface="Arial" pitchFamily="34" charset="0"/>
                <a:sym typeface="Math A" pitchFamily="18" charset="2"/>
              </a:rPr>
              <a:t> for inter-packet </a:t>
            </a:r>
            <a:r>
              <a:rPr lang="en-US" altLang="ko-KR" dirty="0" smtClean="0">
                <a:latin typeface="Arial" pitchFamily="34" charset="0"/>
                <a:cs typeface="Arial" pitchFamily="34" charset="0"/>
                <a:sym typeface="Math A" pitchFamily="18" charset="2"/>
              </a:rPr>
              <a:t>spacing</a:t>
            </a:r>
            <a:endParaRPr lang="en-US" altLang="ko-KR" dirty="0">
              <a:latin typeface="Arial" pitchFamily="34" charset="0"/>
              <a:cs typeface="Arial" pitchFamily="34" charset="0"/>
              <a:sym typeface="Math A" pitchFamily="18" charset="2"/>
            </a:endParaRPr>
          </a:p>
        </p:txBody>
      </p:sp>
      <p:graphicFrame>
        <p:nvGraphicFramePr>
          <p:cNvPr id="2" name="개체 1"/>
          <p:cNvGraphicFramePr>
            <a:graphicFrameLocks noChangeAspect="1"/>
          </p:cNvGraphicFramePr>
          <p:nvPr>
            <p:extLst>
              <p:ext uri="{D42A27DB-BD31-4B8C-83A1-F6EECF244321}">
                <p14:modId xmlns:p14="http://schemas.microsoft.com/office/powerpoint/2010/main" val="2298410338"/>
              </p:ext>
            </p:extLst>
          </p:nvPr>
        </p:nvGraphicFramePr>
        <p:xfrm>
          <a:off x="1187624" y="2780928"/>
          <a:ext cx="7632848" cy="228600"/>
        </p:xfrm>
        <a:graphic>
          <a:graphicData uri="http://schemas.openxmlformats.org/presentationml/2006/ole">
            <mc:AlternateContent xmlns:mc="http://schemas.openxmlformats.org/markup-compatibility/2006">
              <mc:Choice xmlns:v="urn:schemas-microsoft-com:vml" Requires="v">
                <p:oleObj spid="_x0000_s30735" name="수식" r:id="rId4" imgW="7022880" imgH="228600" progId="Equation.3">
                  <p:embed/>
                </p:oleObj>
              </mc:Choice>
              <mc:Fallback>
                <p:oleObj name="수식" r:id="rId4" imgW="7022880" imgH="228600" progId="Equation.3">
                  <p:embed/>
                  <p:pic>
                    <p:nvPicPr>
                      <p:cNvPr id="0" name=""/>
                      <p:cNvPicPr/>
                      <p:nvPr/>
                    </p:nvPicPr>
                    <p:blipFill>
                      <a:blip r:embed="rId5"/>
                      <a:stretch>
                        <a:fillRect/>
                      </a:stretch>
                    </p:blipFill>
                    <p:spPr>
                      <a:xfrm>
                        <a:off x="1187624" y="2780928"/>
                        <a:ext cx="7632848" cy="228600"/>
                      </a:xfrm>
                      <a:prstGeom prst="rect">
                        <a:avLst/>
                      </a:prstGeom>
                    </p:spPr>
                  </p:pic>
                </p:oleObj>
              </mc:Fallback>
            </mc:AlternateContent>
          </a:graphicData>
        </a:graphic>
      </p:graphicFrame>
    </p:spTree>
    <p:extLst>
      <p:ext uri="{BB962C8B-B14F-4D97-AF65-F5344CB8AC3E}">
        <p14:creationId xmlns:p14="http://schemas.microsoft.com/office/powerpoint/2010/main" val="1558963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65B850F9-4386-4956-905C-EC0263F58DC1}" type="slidenum">
              <a:rPr lang="en-US" altLang="ko-KR">
                <a:cs typeface="Arial" pitchFamily="34" charset="0"/>
              </a:rPr>
              <a:pPr/>
              <a:t>26</a:t>
            </a:fld>
            <a:endParaRPr lang="en-US" altLang="ko-KR" sz="1000">
              <a:cs typeface="Arial" pitchFamily="34" charset="0"/>
            </a:endParaRPr>
          </a:p>
        </p:txBody>
      </p:sp>
      <p:sp>
        <p:nvSpPr>
          <p:cNvPr id="1892354" name="Rectangle 2"/>
          <p:cNvSpPr>
            <a:spLocks noGrp="1" noChangeArrowheads="1"/>
          </p:cNvSpPr>
          <p:nvPr>
            <p:ph type="title"/>
          </p:nvPr>
        </p:nvSpPr>
        <p:spPr>
          <a:xfrm>
            <a:off x="701675" y="400050"/>
            <a:ext cx="8118475" cy="647700"/>
          </a:xfrm>
        </p:spPr>
        <p:txBody>
          <a:bodyPr/>
          <a:lstStyle/>
          <a:p>
            <a:r>
              <a:rPr lang="en-US" altLang="ko-KR">
                <a:latin typeface="Arial" pitchFamily="34" charset="0"/>
                <a:cs typeface="Arial" pitchFamily="34" charset="0"/>
              </a:rPr>
              <a:t>TCP Friendly Rate Control (TFRC)</a:t>
            </a:r>
          </a:p>
        </p:txBody>
      </p:sp>
      <p:sp>
        <p:nvSpPr>
          <p:cNvPr id="1892355" name="Rectangle 3"/>
          <p:cNvSpPr>
            <a:spLocks noGrp="1" noChangeArrowheads="1"/>
          </p:cNvSpPr>
          <p:nvPr>
            <p:ph type="body" idx="1"/>
          </p:nvPr>
        </p:nvSpPr>
        <p:spPr>
          <a:xfrm>
            <a:off x="35496" y="1412776"/>
            <a:ext cx="9073008" cy="4464496"/>
          </a:xfrm>
        </p:spPr>
        <p:txBody>
          <a:bodyPr/>
          <a:lstStyle/>
          <a:p>
            <a:pPr>
              <a:lnSpc>
                <a:spcPct val="80000"/>
              </a:lnSpc>
            </a:pPr>
            <a:r>
              <a:rPr lang="en-US" altLang="ko-KR" sz="2400" b="1" dirty="0">
                <a:latin typeface="Arial" pitchFamily="34" charset="0"/>
                <a:cs typeface="Arial" pitchFamily="34" charset="0"/>
              </a:rPr>
              <a:t>Loss estimation</a:t>
            </a:r>
          </a:p>
          <a:p>
            <a:pPr lvl="1">
              <a:lnSpc>
                <a:spcPct val="80000"/>
              </a:lnSpc>
            </a:pPr>
            <a:r>
              <a:rPr lang="en-US" altLang="ko-KR" sz="2000" dirty="0">
                <a:latin typeface="Arial" pitchFamily="34" charset="0"/>
                <a:cs typeface="Arial" pitchFamily="34" charset="0"/>
              </a:rPr>
              <a:t>Loss event rate vs. loss rate</a:t>
            </a:r>
          </a:p>
          <a:p>
            <a:pPr lvl="2">
              <a:lnSpc>
                <a:spcPct val="80000"/>
              </a:lnSpc>
            </a:pPr>
            <a:r>
              <a:rPr lang="en-US" altLang="ko-KR" sz="2000" dirty="0">
                <a:latin typeface="Arial" pitchFamily="34" charset="0"/>
                <a:cs typeface="Arial" pitchFamily="34" charset="0"/>
              </a:rPr>
              <a:t>Loss event: consists of one or more packets dropped within a single </a:t>
            </a:r>
            <a:r>
              <a:rPr lang="en-US" altLang="ko-KR" sz="2000" dirty="0" smtClean="0">
                <a:latin typeface="Arial" pitchFamily="34" charset="0"/>
                <a:cs typeface="Arial" pitchFamily="34" charset="0"/>
              </a:rPr>
              <a:t>RTT</a:t>
            </a:r>
          </a:p>
          <a:p>
            <a:pPr lvl="2">
              <a:lnSpc>
                <a:spcPct val="80000"/>
              </a:lnSpc>
            </a:pPr>
            <a:endParaRPr lang="en-US" altLang="ko-KR" sz="2000" dirty="0">
              <a:latin typeface="Arial" pitchFamily="34" charset="0"/>
              <a:cs typeface="Arial" pitchFamily="34" charset="0"/>
            </a:endParaRPr>
          </a:p>
          <a:p>
            <a:pPr lvl="1">
              <a:lnSpc>
                <a:spcPct val="80000"/>
              </a:lnSpc>
            </a:pPr>
            <a:r>
              <a:rPr lang="en-US" altLang="ko-KR" sz="2000" dirty="0">
                <a:latin typeface="Arial" pitchFamily="34" charset="0"/>
                <a:cs typeface="Arial" pitchFamily="34" charset="0"/>
              </a:rPr>
              <a:t>Characteristics</a:t>
            </a:r>
          </a:p>
          <a:p>
            <a:pPr lvl="2">
              <a:lnSpc>
                <a:spcPct val="80000"/>
              </a:lnSpc>
            </a:pPr>
            <a:r>
              <a:rPr lang="en-US" altLang="ko-KR" sz="2000" dirty="0">
                <a:latin typeface="Arial" pitchFamily="34" charset="0"/>
                <a:cs typeface="Arial" pitchFamily="34" charset="0"/>
              </a:rPr>
              <a:t>Should weight recent samples more</a:t>
            </a:r>
          </a:p>
          <a:p>
            <a:pPr lvl="2">
              <a:lnSpc>
                <a:spcPct val="80000"/>
              </a:lnSpc>
            </a:pPr>
            <a:r>
              <a:rPr lang="en-US" altLang="ko-KR" sz="2000" dirty="0">
                <a:latin typeface="Arial" pitchFamily="34" charset="0"/>
                <a:cs typeface="Arial" pitchFamily="34" charset="0"/>
              </a:rPr>
              <a:t>Should increase only with a new loss</a:t>
            </a:r>
          </a:p>
          <a:p>
            <a:pPr lvl="2">
              <a:lnSpc>
                <a:spcPct val="80000"/>
              </a:lnSpc>
            </a:pPr>
            <a:r>
              <a:rPr lang="en-US" altLang="ko-KR" sz="2000" dirty="0">
                <a:latin typeface="Arial" pitchFamily="34" charset="0"/>
                <a:cs typeface="Arial" pitchFamily="34" charset="0"/>
              </a:rPr>
              <a:t>Should decrease only with long period without </a:t>
            </a:r>
            <a:r>
              <a:rPr lang="en-US" altLang="ko-KR" sz="2000" dirty="0" smtClean="0">
                <a:latin typeface="Arial" pitchFamily="34" charset="0"/>
                <a:cs typeface="Arial" pitchFamily="34" charset="0"/>
              </a:rPr>
              <a:t>loss</a:t>
            </a:r>
          </a:p>
          <a:p>
            <a:pPr lvl="2">
              <a:lnSpc>
                <a:spcPct val="80000"/>
              </a:lnSpc>
            </a:pPr>
            <a:endParaRPr lang="en-US" altLang="ko-KR" sz="2000" dirty="0">
              <a:latin typeface="Arial" pitchFamily="34" charset="0"/>
              <a:cs typeface="Arial" pitchFamily="34" charset="0"/>
            </a:endParaRPr>
          </a:p>
          <a:p>
            <a:pPr lvl="1">
              <a:lnSpc>
                <a:spcPct val="80000"/>
              </a:lnSpc>
            </a:pPr>
            <a:r>
              <a:rPr lang="en-US" altLang="ko-KR" sz="2000" dirty="0">
                <a:latin typeface="Arial" pitchFamily="34" charset="0"/>
                <a:cs typeface="Arial" pitchFamily="34" charset="0"/>
              </a:rPr>
              <a:t>Possible choices</a:t>
            </a:r>
          </a:p>
          <a:p>
            <a:pPr lvl="2">
              <a:lnSpc>
                <a:spcPct val="80000"/>
              </a:lnSpc>
            </a:pPr>
            <a:r>
              <a:rPr lang="en-US" altLang="ko-KR" sz="2000" dirty="0">
                <a:latin typeface="Arial" pitchFamily="34" charset="0"/>
                <a:cs typeface="Arial" pitchFamily="34" charset="0"/>
              </a:rPr>
              <a:t>Dynamic window – loss rate over last X packets</a:t>
            </a:r>
          </a:p>
          <a:p>
            <a:pPr lvl="2">
              <a:lnSpc>
                <a:spcPct val="80000"/>
              </a:lnSpc>
            </a:pPr>
            <a:r>
              <a:rPr lang="en-US" altLang="ko-KR" sz="2000" dirty="0">
                <a:latin typeface="Arial" pitchFamily="34" charset="0"/>
                <a:cs typeface="Arial" pitchFamily="34" charset="0"/>
              </a:rPr>
              <a:t>EWMA of interval between losses</a:t>
            </a:r>
          </a:p>
          <a:p>
            <a:pPr lvl="2">
              <a:lnSpc>
                <a:spcPct val="80000"/>
              </a:lnSpc>
            </a:pPr>
            <a:r>
              <a:rPr lang="en-US" altLang="ko-KR" sz="2000" b="1" dirty="0">
                <a:solidFill>
                  <a:srgbClr val="0000FF"/>
                </a:solidFill>
                <a:latin typeface="Arial" pitchFamily="34" charset="0"/>
                <a:cs typeface="Arial" pitchFamily="34" charset="0"/>
              </a:rPr>
              <a:t>Weighted average of last n intervals</a:t>
            </a:r>
            <a:r>
              <a:rPr lang="en-US" altLang="ko-KR" sz="2000" b="1" dirty="0" smtClean="0">
                <a:solidFill>
                  <a:srgbClr val="0000FF"/>
                </a:solidFill>
                <a:latin typeface="Arial" pitchFamily="34" charset="0"/>
                <a:cs typeface="Arial" pitchFamily="34" charset="0"/>
              </a:rPr>
              <a:t>: </a:t>
            </a:r>
            <a:r>
              <a:rPr lang="en-US" altLang="ko-KR" sz="2000" b="1" dirty="0">
                <a:solidFill>
                  <a:srgbClr val="0000FF"/>
                </a:solidFill>
                <a:latin typeface="Arial" pitchFamily="34" charset="0"/>
                <a:cs typeface="Arial" pitchFamily="34" charset="0"/>
              </a:rPr>
              <a:t>Last n/2 have equal </a:t>
            </a:r>
            <a:r>
              <a:rPr lang="en-US" altLang="ko-KR" sz="2000" b="1" dirty="0" smtClean="0">
                <a:solidFill>
                  <a:srgbClr val="0000FF"/>
                </a:solidFill>
                <a:latin typeface="Arial" pitchFamily="34" charset="0"/>
                <a:cs typeface="Arial" pitchFamily="34" charset="0"/>
              </a:rPr>
              <a:t>weight</a:t>
            </a:r>
            <a:endParaRPr lang="en-US" altLang="ko-KR" sz="2000" b="1" dirty="0">
              <a:solidFill>
                <a:srgbClr val="0000FF"/>
              </a:solidFill>
              <a:latin typeface="Arial" pitchFamily="34" charset="0"/>
              <a:cs typeface="Arial" pitchFamily="34" charset="0"/>
            </a:endParaRPr>
          </a:p>
        </p:txBody>
      </p:sp>
      <p:grpSp>
        <p:nvGrpSpPr>
          <p:cNvPr id="5" name="그룹 4"/>
          <p:cNvGrpSpPr/>
          <p:nvPr/>
        </p:nvGrpSpPr>
        <p:grpSpPr>
          <a:xfrm>
            <a:off x="4932040" y="2420888"/>
            <a:ext cx="72008" cy="216024"/>
            <a:chOff x="4932040" y="2420888"/>
            <a:chExt cx="216024" cy="216024"/>
          </a:xfrm>
        </p:grpSpPr>
        <p:cxnSp>
          <p:nvCxnSpPr>
            <p:cNvPr id="3" name="직선 화살표 연결선 2"/>
            <p:cNvCxnSpPr/>
            <p:nvPr/>
          </p:nvCxnSpPr>
          <p:spPr bwMode="auto">
            <a:xfrm flipV="1">
              <a:off x="4932040" y="2420888"/>
              <a:ext cx="0" cy="216024"/>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직선 화살표 연결선 6"/>
            <p:cNvCxnSpPr/>
            <p:nvPr/>
          </p:nvCxnSpPr>
          <p:spPr bwMode="auto">
            <a:xfrm flipV="1">
              <a:off x="5004048" y="2420888"/>
              <a:ext cx="0" cy="216024"/>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직선 화살표 연결선 7"/>
            <p:cNvCxnSpPr/>
            <p:nvPr/>
          </p:nvCxnSpPr>
          <p:spPr bwMode="auto">
            <a:xfrm flipV="1">
              <a:off x="5076056" y="2420888"/>
              <a:ext cx="0" cy="216024"/>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직선 화살표 연결선 8"/>
            <p:cNvCxnSpPr/>
            <p:nvPr/>
          </p:nvCxnSpPr>
          <p:spPr bwMode="auto">
            <a:xfrm flipV="1">
              <a:off x="5148064" y="2420888"/>
              <a:ext cx="0" cy="216024"/>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 name="TextBox 5"/>
          <p:cNvSpPr txBox="1"/>
          <p:nvPr/>
        </p:nvSpPr>
        <p:spPr>
          <a:xfrm>
            <a:off x="5076056" y="2359623"/>
            <a:ext cx="1553630" cy="338554"/>
          </a:xfrm>
          <a:prstGeom prst="rect">
            <a:avLst/>
          </a:prstGeom>
          <a:noFill/>
        </p:spPr>
        <p:txBody>
          <a:bodyPr wrap="none" rtlCol="0">
            <a:spAutoFit/>
          </a:bodyPr>
          <a:lstStyle/>
          <a:p>
            <a:r>
              <a:rPr lang="en-US" altLang="ko-KR" dirty="0" smtClean="0">
                <a:solidFill>
                  <a:srgbClr val="0000FF"/>
                </a:solidFill>
              </a:rPr>
              <a:t>One loss event</a:t>
            </a:r>
            <a:endParaRPr lang="ko-KR" altLang="en-US" dirty="0">
              <a:solidFill>
                <a:srgbClr val="0000FF"/>
              </a:solidFill>
            </a:endParaRPr>
          </a:p>
        </p:txBody>
      </p:sp>
    </p:spTree>
    <p:extLst>
      <p:ext uri="{BB962C8B-B14F-4D97-AF65-F5344CB8AC3E}">
        <p14:creationId xmlns:p14="http://schemas.microsoft.com/office/powerpoint/2010/main" val="2529998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65B850F9-4386-4956-905C-EC0263F58DC1}" type="slidenum">
              <a:rPr lang="en-US" altLang="ko-KR">
                <a:cs typeface="Arial" pitchFamily="34" charset="0"/>
              </a:rPr>
              <a:pPr/>
              <a:t>27</a:t>
            </a:fld>
            <a:endParaRPr lang="en-US" altLang="ko-KR" sz="1000">
              <a:cs typeface="Arial" pitchFamily="34" charset="0"/>
            </a:endParaRPr>
          </a:p>
        </p:txBody>
      </p:sp>
      <p:sp>
        <p:nvSpPr>
          <p:cNvPr id="1892354" name="Rectangle 2"/>
          <p:cNvSpPr>
            <a:spLocks noGrp="1" noChangeArrowheads="1"/>
          </p:cNvSpPr>
          <p:nvPr>
            <p:ph type="title"/>
          </p:nvPr>
        </p:nvSpPr>
        <p:spPr>
          <a:xfrm>
            <a:off x="701675" y="400050"/>
            <a:ext cx="8118475" cy="647700"/>
          </a:xfrm>
        </p:spPr>
        <p:txBody>
          <a:bodyPr/>
          <a:lstStyle/>
          <a:p>
            <a:r>
              <a:rPr lang="en-US" altLang="ko-KR">
                <a:latin typeface="Arial" pitchFamily="34" charset="0"/>
                <a:cs typeface="Arial" pitchFamily="34" charset="0"/>
              </a:rPr>
              <a:t>TCP Friendly Rate Control (TFRC)</a:t>
            </a:r>
          </a:p>
        </p:txBody>
      </p:sp>
      <p:sp>
        <p:nvSpPr>
          <p:cNvPr id="1892355" name="Rectangle 3"/>
          <p:cNvSpPr>
            <a:spLocks noGrp="1" noChangeArrowheads="1"/>
          </p:cNvSpPr>
          <p:nvPr>
            <p:ph type="body" idx="1"/>
          </p:nvPr>
        </p:nvSpPr>
        <p:spPr>
          <a:xfrm>
            <a:off x="179512" y="1412776"/>
            <a:ext cx="8713787" cy="4392265"/>
          </a:xfrm>
        </p:spPr>
        <p:txBody>
          <a:bodyPr/>
          <a:lstStyle/>
          <a:p>
            <a:pPr>
              <a:lnSpc>
                <a:spcPct val="80000"/>
              </a:lnSpc>
            </a:pPr>
            <a:r>
              <a:rPr lang="en-US" altLang="ko-KR" sz="2400" b="1" dirty="0">
                <a:latin typeface="Arial" pitchFamily="34" charset="0"/>
                <a:cs typeface="Arial" pitchFamily="34" charset="0"/>
              </a:rPr>
              <a:t>Loss </a:t>
            </a:r>
            <a:r>
              <a:rPr lang="en-US" altLang="ko-KR" sz="2400" b="1" dirty="0" smtClean="0">
                <a:latin typeface="Arial" pitchFamily="34" charset="0"/>
                <a:cs typeface="Arial" pitchFamily="34" charset="0"/>
              </a:rPr>
              <a:t>estimation</a:t>
            </a:r>
          </a:p>
          <a:p>
            <a:pPr lvl="1">
              <a:lnSpc>
                <a:spcPct val="80000"/>
              </a:lnSpc>
            </a:pPr>
            <a:r>
              <a:rPr lang="en-US" altLang="ko-KR" sz="2000" dirty="0">
                <a:latin typeface="Arial" pitchFamily="34" charset="0"/>
                <a:cs typeface="Arial" pitchFamily="34" charset="0"/>
              </a:rPr>
              <a:t>Dynamic windows has many flaws: </a:t>
            </a:r>
          </a:p>
          <a:p>
            <a:pPr lvl="2">
              <a:lnSpc>
                <a:spcPct val="80000"/>
              </a:lnSpc>
            </a:pPr>
            <a:r>
              <a:rPr lang="en-US" altLang="ko-KR" sz="2000" dirty="0">
                <a:solidFill>
                  <a:srgbClr val="FF0000"/>
                </a:solidFill>
                <a:latin typeface="Arial" pitchFamily="34" charset="0"/>
                <a:cs typeface="Arial" pitchFamily="34" charset="0"/>
              </a:rPr>
              <a:t>Loss events entering and leaving the window </a:t>
            </a:r>
            <a:r>
              <a:rPr lang="en-US" altLang="ko-KR" sz="2000" dirty="0">
                <a:latin typeface="Arial" pitchFamily="34" charset="0"/>
                <a:cs typeface="Arial" pitchFamily="34" charset="0"/>
              </a:rPr>
              <a:t>cause changes to the measured loss rate -&gt; </a:t>
            </a:r>
            <a:r>
              <a:rPr lang="en-US" altLang="ko-KR" sz="2000" dirty="0">
                <a:solidFill>
                  <a:srgbClr val="FF0000"/>
                </a:solidFill>
                <a:latin typeface="Arial" pitchFamily="34" charset="0"/>
                <a:cs typeface="Arial" pitchFamily="34" charset="0"/>
              </a:rPr>
              <a:t>unnecessary noise </a:t>
            </a:r>
            <a:r>
              <a:rPr lang="en-US" altLang="ko-KR" sz="2000" dirty="0">
                <a:latin typeface="Arial" pitchFamily="34" charset="0"/>
                <a:cs typeface="Arial" pitchFamily="34" charset="0"/>
              </a:rPr>
              <a:t>to the loss </a:t>
            </a:r>
            <a:r>
              <a:rPr lang="en-US" altLang="ko-KR" sz="2000" dirty="0" smtClean="0">
                <a:latin typeface="Arial" pitchFamily="34" charset="0"/>
                <a:cs typeface="Arial" pitchFamily="34" charset="0"/>
              </a:rPr>
              <a:t>signal</a:t>
            </a:r>
            <a:endParaRPr lang="en-US" altLang="ko-KR" sz="1600" dirty="0">
              <a:latin typeface="Arial" pitchFamily="34" charset="0"/>
              <a:cs typeface="Arial" pitchFamily="34" charset="0"/>
            </a:endParaRPr>
          </a:p>
          <a:p>
            <a:pPr lvl="1">
              <a:lnSpc>
                <a:spcPct val="80000"/>
              </a:lnSpc>
            </a:pPr>
            <a:r>
              <a:rPr lang="en-US" altLang="ko-KR" sz="2000" dirty="0">
                <a:latin typeface="Arial" pitchFamily="34" charset="0"/>
                <a:cs typeface="Arial" pitchFamily="34" charset="0"/>
              </a:rPr>
              <a:t>Difficult to choose weight for EWMA</a:t>
            </a:r>
          </a:p>
          <a:p>
            <a:pPr lvl="2">
              <a:lnSpc>
                <a:spcPct val="80000"/>
              </a:lnSpc>
            </a:pPr>
            <a:r>
              <a:rPr lang="en-US" altLang="ko-KR" sz="2000" dirty="0">
                <a:latin typeface="Arial" pitchFamily="34" charset="0"/>
                <a:cs typeface="Arial" pitchFamily="34" charset="0"/>
              </a:rPr>
              <a:t>Weight that responds promptly to </a:t>
            </a:r>
            <a:r>
              <a:rPr lang="en-US" altLang="ko-KR" sz="2000" dirty="0">
                <a:solidFill>
                  <a:srgbClr val="FF0000"/>
                </a:solidFill>
                <a:latin typeface="Arial" pitchFamily="34" charset="0"/>
                <a:cs typeface="Arial" pitchFamily="34" charset="0"/>
              </a:rPr>
              <a:t>loss events in several successive RTTs </a:t>
            </a:r>
            <a:r>
              <a:rPr lang="en-US" altLang="ko-KR" sz="2000" dirty="0">
                <a:latin typeface="Arial" pitchFamily="34" charset="0"/>
                <a:cs typeface="Arial" pitchFamily="34" charset="0"/>
              </a:rPr>
              <a:t>and also </a:t>
            </a:r>
            <a:r>
              <a:rPr lang="en-US" altLang="ko-KR" sz="2000" dirty="0">
                <a:solidFill>
                  <a:srgbClr val="FF0000"/>
                </a:solidFill>
                <a:latin typeface="Arial" pitchFamily="34" charset="0"/>
                <a:cs typeface="Arial" pitchFamily="34" charset="0"/>
              </a:rPr>
              <a:t>doesn’t over-emphasize the recent loss interval</a:t>
            </a:r>
          </a:p>
          <a:p>
            <a:pPr lvl="2">
              <a:lnSpc>
                <a:spcPct val="80000"/>
              </a:lnSpc>
            </a:pPr>
            <a:endParaRPr lang="en-US" altLang="ko-KR" sz="2000" dirty="0">
              <a:latin typeface="Arial" pitchFamily="34" charset="0"/>
              <a:cs typeface="Arial" pitchFamily="34" charset="0"/>
            </a:endParaRPr>
          </a:p>
          <a:p>
            <a:pPr lvl="1">
              <a:lnSpc>
                <a:spcPct val="80000"/>
              </a:lnSpc>
            </a:pPr>
            <a:r>
              <a:rPr lang="en-US" altLang="ko-KR" sz="2000" dirty="0">
                <a:latin typeface="Arial" pitchFamily="34" charset="0"/>
                <a:cs typeface="Arial" pitchFamily="34" charset="0"/>
              </a:rPr>
              <a:t>Solution </a:t>
            </a:r>
            <a:r>
              <a:rPr lang="en-US" altLang="ko-KR" sz="2000" b="1" dirty="0">
                <a:solidFill>
                  <a:srgbClr val="0000FF"/>
                </a:solidFill>
                <a:latin typeface="Arial" pitchFamily="34" charset="0"/>
                <a:cs typeface="Arial" pitchFamily="34" charset="0"/>
              </a:rPr>
              <a:t>WMA</a:t>
            </a:r>
          </a:p>
          <a:p>
            <a:pPr lvl="2">
              <a:lnSpc>
                <a:spcPct val="80000"/>
              </a:lnSpc>
            </a:pPr>
            <a:r>
              <a:rPr lang="en-US" altLang="ko-KR" sz="2000" dirty="0">
                <a:latin typeface="Arial" pitchFamily="34" charset="0"/>
                <a:cs typeface="Arial" pitchFamily="34" charset="0"/>
              </a:rPr>
              <a:t>Choose simple linear decrease in weight for last n/2 samples in weighted average</a:t>
            </a:r>
          </a:p>
          <a:p>
            <a:pPr lvl="2">
              <a:lnSpc>
                <a:spcPct val="80000"/>
              </a:lnSpc>
            </a:pPr>
            <a:r>
              <a:rPr lang="en-US" altLang="ko-KR" sz="2000" dirty="0">
                <a:latin typeface="Arial" pitchFamily="34" charset="0"/>
                <a:cs typeface="Arial" pitchFamily="34" charset="0"/>
              </a:rPr>
              <a:t>Include it when it actually increases WMA value</a:t>
            </a:r>
          </a:p>
        </p:txBody>
      </p:sp>
      <p:pic>
        <p:nvPicPr>
          <p:cNvPr id="5" name="Picture 2" descr="\text{WMA}_{M} = { n p_{M} + (n-1) p_{M-1} + \cdots + 2 p_{(M-n+2)} + p_{(M-n+1)} \over n + (n-1) + \cdots + 2 +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5301208"/>
            <a:ext cx="7582868" cy="72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4449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6AE58E85-FF7B-4960-997F-ABE190050821}" type="slidenum">
              <a:rPr lang="en-US" altLang="ko-KR">
                <a:cs typeface="Arial" pitchFamily="34" charset="0"/>
              </a:rPr>
              <a:pPr/>
              <a:t>28</a:t>
            </a:fld>
            <a:endParaRPr lang="en-US" altLang="ko-KR" sz="1000">
              <a:cs typeface="Arial" pitchFamily="34" charset="0"/>
            </a:endParaRPr>
          </a:p>
        </p:txBody>
      </p:sp>
      <p:sp>
        <p:nvSpPr>
          <p:cNvPr id="1894402" name="Rectangle 2"/>
          <p:cNvSpPr>
            <a:spLocks noGrp="1" noChangeArrowheads="1"/>
          </p:cNvSpPr>
          <p:nvPr>
            <p:ph type="title"/>
          </p:nvPr>
        </p:nvSpPr>
        <p:spPr/>
        <p:txBody>
          <a:bodyPr/>
          <a:lstStyle/>
          <a:p>
            <a:r>
              <a:rPr lang="en-US" altLang="ko-KR">
                <a:latin typeface="Arial" pitchFamily="34" charset="0"/>
                <a:cs typeface="Arial" pitchFamily="34" charset="0"/>
              </a:rPr>
              <a:t>Slow Start</a:t>
            </a:r>
          </a:p>
        </p:txBody>
      </p:sp>
      <p:sp>
        <p:nvSpPr>
          <p:cNvPr id="1894403" name="Rectangle 3"/>
          <p:cNvSpPr>
            <a:spLocks noGrp="1" noChangeArrowheads="1"/>
          </p:cNvSpPr>
          <p:nvPr>
            <p:ph type="body" idx="1"/>
          </p:nvPr>
        </p:nvSpPr>
        <p:spPr>
          <a:xfrm>
            <a:off x="107504" y="1340768"/>
            <a:ext cx="8856984" cy="4495800"/>
          </a:xfrm>
        </p:spPr>
        <p:txBody>
          <a:bodyPr/>
          <a:lstStyle/>
          <a:p>
            <a:pPr>
              <a:lnSpc>
                <a:spcPct val="90000"/>
              </a:lnSpc>
            </a:pPr>
            <a:r>
              <a:rPr lang="en-US" altLang="ko-KR" sz="2400" dirty="0">
                <a:latin typeface="Arial" pitchFamily="34" charset="0"/>
                <a:cs typeface="Arial" pitchFamily="34" charset="0"/>
              </a:rPr>
              <a:t>Used in TCP to get rough estimate of network and establish </a:t>
            </a:r>
            <a:r>
              <a:rPr lang="en-US" altLang="ko-KR" sz="2400" dirty="0" err="1">
                <a:latin typeface="Arial" pitchFamily="34" charset="0"/>
                <a:cs typeface="Arial" pitchFamily="34" charset="0"/>
              </a:rPr>
              <a:t>ack</a:t>
            </a:r>
            <a:r>
              <a:rPr lang="en-US" altLang="ko-KR" sz="2400" dirty="0">
                <a:latin typeface="Arial" pitchFamily="34" charset="0"/>
                <a:cs typeface="Arial" pitchFamily="34" charset="0"/>
              </a:rPr>
              <a:t> clock</a:t>
            </a:r>
          </a:p>
          <a:p>
            <a:pPr lvl="1">
              <a:lnSpc>
                <a:spcPct val="90000"/>
              </a:lnSpc>
            </a:pPr>
            <a:r>
              <a:rPr lang="en-US" altLang="ko-KR" sz="2000" dirty="0" smtClean="0">
                <a:latin typeface="Arial" pitchFamily="34" charset="0"/>
                <a:cs typeface="Arial" pitchFamily="34" charset="0"/>
              </a:rPr>
              <a:t>TCP </a:t>
            </a:r>
            <a:r>
              <a:rPr lang="en-US" altLang="ko-KR" sz="2000" dirty="0">
                <a:latin typeface="Arial" pitchFamily="34" charset="0"/>
                <a:cs typeface="Arial" pitchFamily="34" charset="0"/>
              </a:rPr>
              <a:t>ensures that overshoot is not &gt; </a:t>
            </a:r>
            <a:r>
              <a:rPr lang="en-US" altLang="ko-KR" sz="2000" dirty="0" smtClean="0">
                <a:latin typeface="Arial" pitchFamily="34" charset="0"/>
                <a:cs typeface="Arial" pitchFamily="34" charset="0"/>
              </a:rPr>
              <a:t>2x (exponential growth 2x)</a:t>
            </a:r>
            <a:endParaRPr lang="en-US" altLang="ko-KR" sz="2000" dirty="0">
              <a:latin typeface="Arial" pitchFamily="34" charset="0"/>
              <a:cs typeface="Arial" pitchFamily="34" charset="0"/>
            </a:endParaRPr>
          </a:p>
          <a:p>
            <a:pPr lvl="1">
              <a:lnSpc>
                <a:spcPct val="90000"/>
              </a:lnSpc>
            </a:pPr>
            <a:r>
              <a:rPr lang="en-US" altLang="ko-KR" sz="2000" dirty="0">
                <a:solidFill>
                  <a:srgbClr val="0000FF"/>
                </a:solidFill>
                <a:latin typeface="Arial" pitchFamily="34" charset="0"/>
                <a:cs typeface="Arial" pitchFamily="34" charset="0"/>
              </a:rPr>
              <a:t>Rate based protocols have no such limitation </a:t>
            </a:r>
            <a:r>
              <a:rPr lang="en-US" altLang="ko-KR" sz="2000" dirty="0">
                <a:latin typeface="Arial" pitchFamily="34" charset="0"/>
                <a:cs typeface="Arial" pitchFamily="34" charset="0"/>
              </a:rPr>
              <a:t>– why?</a:t>
            </a:r>
          </a:p>
          <a:p>
            <a:pPr lvl="2">
              <a:lnSpc>
                <a:spcPct val="90000"/>
              </a:lnSpc>
            </a:pPr>
            <a:r>
              <a:rPr lang="en-US" altLang="ko-KR" dirty="0">
                <a:latin typeface="Arial" pitchFamily="34" charset="0"/>
                <a:cs typeface="Arial" pitchFamily="34" charset="0"/>
              </a:rPr>
              <a:t>No </a:t>
            </a:r>
            <a:r>
              <a:rPr lang="en-US" altLang="ko-KR" dirty="0" err="1">
                <a:latin typeface="Arial" pitchFamily="34" charset="0"/>
                <a:cs typeface="Arial" pitchFamily="34" charset="0"/>
              </a:rPr>
              <a:t>ack</a:t>
            </a:r>
            <a:r>
              <a:rPr lang="en-US" altLang="ko-KR" dirty="0">
                <a:latin typeface="Arial" pitchFamily="34" charset="0"/>
                <a:cs typeface="Arial" pitchFamily="34" charset="0"/>
              </a:rPr>
              <a:t> – clock mechanism </a:t>
            </a:r>
            <a:endParaRPr lang="en-US" altLang="ko-KR" dirty="0" smtClean="0">
              <a:latin typeface="Arial" pitchFamily="34" charset="0"/>
              <a:cs typeface="Arial" pitchFamily="34" charset="0"/>
            </a:endParaRPr>
          </a:p>
          <a:p>
            <a:pPr lvl="2">
              <a:lnSpc>
                <a:spcPct val="90000"/>
              </a:lnSpc>
            </a:pPr>
            <a:endParaRPr lang="en-US" altLang="ko-KR" sz="1600" dirty="0" smtClean="0">
              <a:latin typeface="Arial" pitchFamily="34" charset="0"/>
              <a:cs typeface="Arial" pitchFamily="34" charset="0"/>
            </a:endParaRPr>
          </a:p>
          <a:p>
            <a:pPr lvl="2">
              <a:lnSpc>
                <a:spcPct val="90000"/>
              </a:lnSpc>
            </a:pPr>
            <a:endParaRPr lang="en-US" altLang="ko-KR" sz="1600" dirty="0">
              <a:latin typeface="Arial" pitchFamily="34" charset="0"/>
              <a:cs typeface="Arial" pitchFamily="34" charset="0"/>
            </a:endParaRPr>
          </a:p>
          <a:p>
            <a:pPr>
              <a:lnSpc>
                <a:spcPct val="90000"/>
              </a:lnSpc>
            </a:pPr>
            <a:r>
              <a:rPr lang="en-US" altLang="ko-KR" sz="2400" dirty="0">
                <a:latin typeface="Arial" pitchFamily="34" charset="0"/>
                <a:cs typeface="Arial" pitchFamily="34" charset="0"/>
              </a:rPr>
              <a:t>TFRC slow start</a:t>
            </a:r>
          </a:p>
          <a:p>
            <a:pPr lvl="1">
              <a:lnSpc>
                <a:spcPct val="90000"/>
              </a:lnSpc>
            </a:pPr>
            <a:r>
              <a:rPr lang="en-US" altLang="ko-KR" sz="2000" dirty="0">
                <a:latin typeface="Arial" pitchFamily="34" charset="0"/>
                <a:cs typeface="Arial" pitchFamily="34" charset="0"/>
              </a:rPr>
              <a:t>New rate set to min(2 * sent, 2 * </a:t>
            </a:r>
            <a:r>
              <a:rPr lang="en-US" altLang="ko-KR" sz="2000" dirty="0" err="1">
                <a:latin typeface="Arial" pitchFamily="34" charset="0"/>
                <a:cs typeface="Arial" pitchFamily="34" charset="0"/>
              </a:rPr>
              <a:t>recvd</a:t>
            </a:r>
            <a:r>
              <a:rPr lang="en-US" altLang="ko-KR" sz="2000" dirty="0">
                <a:latin typeface="Arial" pitchFamily="34" charset="0"/>
                <a:cs typeface="Arial" pitchFamily="34" charset="0"/>
              </a:rPr>
              <a:t>)</a:t>
            </a:r>
          </a:p>
          <a:p>
            <a:pPr lvl="2">
              <a:lnSpc>
                <a:spcPct val="90000"/>
              </a:lnSpc>
            </a:pPr>
            <a:r>
              <a:rPr lang="en-US" altLang="ko-KR" dirty="0">
                <a:latin typeface="Arial" pitchFamily="34" charset="0"/>
                <a:cs typeface="Arial" pitchFamily="34" charset="0"/>
              </a:rPr>
              <a:t>Feedback the rate that packets arrived at the receiver during the last measured RTT</a:t>
            </a:r>
          </a:p>
          <a:p>
            <a:pPr lvl="1">
              <a:lnSpc>
                <a:spcPct val="90000"/>
              </a:lnSpc>
            </a:pPr>
            <a:r>
              <a:rPr lang="en-US" altLang="ko-KR" sz="2000" dirty="0">
                <a:latin typeface="Arial" pitchFamily="34" charset="0"/>
                <a:cs typeface="Arial" pitchFamily="34" charset="0"/>
              </a:rPr>
              <a:t>Ends with first loss report </a:t>
            </a:r>
            <a:r>
              <a:rPr lang="en-US" altLang="ko-KR" sz="2000" dirty="0">
                <a:latin typeface="Arial" pitchFamily="34" charset="0"/>
                <a:cs typeface="Arial" pitchFamily="34" charset="0"/>
                <a:sym typeface="Wingdings" pitchFamily="2" charset="2"/>
              </a:rPr>
              <a:t> rate set to ½ current rate</a:t>
            </a:r>
            <a:endParaRPr lang="en-US" altLang="ko-KR" sz="2000" dirty="0">
              <a:latin typeface="Arial" pitchFamily="34" charset="0"/>
              <a:cs typeface="Arial" pitchFamily="34" charset="0"/>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5112" y="2780928"/>
            <a:ext cx="2377900"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3051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67F0551F-5BF0-44DA-89C3-0C2B6A9B93B4}" type="slidenum">
              <a:rPr lang="en-US" altLang="ko-KR">
                <a:cs typeface="Arial" pitchFamily="34" charset="0"/>
              </a:rPr>
              <a:pPr/>
              <a:t>29</a:t>
            </a:fld>
            <a:endParaRPr lang="en-US" altLang="ko-KR" sz="1000">
              <a:cs typeface="Arial" pitchFamily="34" charset="0"/>
            </a:endParaRPr>
          </a:p>
        </p:txBody>
      </p:sp>
      <p:sp>
        <p:nvSpPr>
          <p:cNvPr id="1896450" name="Rectangle 2"/>
          <p:cNvSpPr>
            <a:spLocks noGrp="1" noChangeArrowheads="1"/>
          </p:cNvSpPr>
          <p:nvPr>
            <p:ph type="title"/>
          </p:nvPr>
        </p:nvSpPr>
        <p:spPr/>
        <p:txBody>
          <a:bodyPr/>
          <a:lstStyle/>
          <a:p>
            <a:r>
              <a:rPr lang="en-US" altLang="ko-KR">
                <a:latin typeface="Arial" pitchFamily="34" charset="0"/>
                <a:cs typeface="Arial" pitchFamily="34" charset="0"/>
              </a:rPr>
              <a:t>Congestion Avoidance</a:t>
            </a:r>
          </a:p>
        </p:txBody>
      </p:sp>
      <p:sp>
        <p:nvSpPr>
          <p:cNvPr id="1896451" name="Rectangle 3"/>
          <p:cNvSpPr>
            <a:spLocks noGrp="1" noChangeArrowheads="1"/>
          </p:cNvSpPr>
          <p:nvPr>
            <p:ph type="body" idx="1"/>
          </p:nvPr>
        </p:nvSpPr>
        <p:spPr>
          <a:xfrm>
            <a:off x="165100" y="1295400"/>
            <a:ext cx="8791575" cy="4841875"/>
          </a:xfrm>
        </p:spPr>
        <p:txBody>
          <a:bodyPr/>
          <a:lstStyle/>
          <a:p>
            <a:pPr>
              <a:lnSpc>
                <a:spcPct val="90000"/>
              </a:lnSpc>
            </a:pPr>
            <a:r>
              <a:rPr lang="en-US" altLang="ko-KR" sz="2400" dirty="0">
                <a:latin typeface="Arial" pitchFamily="34" charset="0"/>
                <a:cs typeface="Arial" pitchFamily="34" charset="0"/>
              </a:rPr>
              <a:t>Loss interval increases in order to increase rate</a:t>
            </a:r>
          </a:p>
          <a:p>
            <a:pPr lvl="1">
              <a:lnSpc>
                <a:spcPct val="90000"/>
              </a:lnSpc>
            </a:pPr>
            <a:r>
              <a:rPr lang="en-US" altLang="ko-KR" sz="2000" dirty="0">
                <a:latin typeface="Arial" pitchFamily="34" charset="0"/>
                <a:cs typeface="Arial" pitchFamily="34" charset="0"/>
              </a:rPr>
              <a:t>Primarily due to the transmission of new packets in current interval</a:t>
            </a:r>
          </a:p>
          <a:p>
            <a:pPr lvl="1">
              <a:lnSpc>
                <a:spcPct val="90000"/>
              </a:lnSpc>
            </a:pPr>
            <a:r>
              <a:rPr lang="en-US" altLang="ko-KR" sz="2000" dirty="0">
                <a:latin typeface="Arial" pitchFamily="34" charset="0"/>
                <a:cs typeface="Arial" pitchFamily="34" charset="0"/>
              </a:rPr>
              <a:t>History discounting increases interval by removing old intervals: </a:t>
            </a:r>
          </a:p>
          <a:p>
            <a:pPr lvl="2">
              <a:lnSpc>
                <a:spcPct val="90000"/>
              </a:lnSpc>
            </a:pPr>
            <a:r>
              <a:rPr lang="en-US" altLang="ko-KR" dirty="0">
                <a:latin typeface="Arial" pitchFamily="34" charset="0"/>
                <a:cs typeface="Arial" pitchFamily="34" charset="0"/>
              </a:rPr>
              <a:t>History discounting begins </a:t>
            </a:r>
            <a:r>
              <a:rPr lang="en-US" altLang="ko-KR" dirty="0">
                <a:solidFill>
                  <a:srgbClr val="0000FF"/>
                </a:solidFill>
                <a:latin typeface="Arial" pitchFamily="34" charset="0"/>
                <a:cs typeface="Arial" pitchFamily="34" charset="0"/>
              </a:rPr>
              <a:t>after an extended absence of congestion</a:t>
            </a:r>
          </a:p>
          <a:p>
            <a:pPr lvl="2">
              <a:lnSpc>
                <a:spcPct val="90000"/>
              </a:lnSpc>
            </a:pPr>
            <a:r>
              <a:rPr lang="en-US" altLang="ko-KR" dirty="0">
                <a:latin typeface="Arial" pitchFamily="34" charset="0"/>
                <a:cs typeface="Arial" pitchFamily="34" charset="0"/>
              </a:rPr>
              <a:t>Limit of increase of sending rate </a:t>
            </a:r>
            <a:r>
              <a:rPr lang="en-US" altLang="ko-KR" dirty="0">
                <a:solidFill>
                  <a:srgbClr val="0000FF"/>
                </a:solidFill>
                <a:latin typeface="Arial" pitchFamily="34" charset="0"/>
                <a:cs typeface="Arial" pitchFamily="34" charset="0"/>
              </a:rPr>
              <a:t>.14 packets per RTT without history discounting</a:t>
            </a:r>
          </a:p>
          <a:p>
            <a:pPr lvl="2">
              <a:lnSpc>
                <a:spcPct val="90000"/>
              </a:lnSpc>
            </a:pPr>
            <a:r>
              <a:rPr lang="en-US" altLang="ko-KR" dirty="0">
                <a:solidFill>
                  <a:srgbClr val="0000FF"/>
                </a:solidFill>
                <a:latin typeface="Arial" pitchFamily="34" charset="0"/>
                <a:cs typeface="Arial" pitchFamily="34" charset="0"/>
              </a:rPr>
              <a:t>.22 packets per RTT with history </a:t>
            </a:r>
            <a:r>
              <a:rPr lang="en-US" altLang="ko-KR" dirty="0" smtClean="0">
                <a:solidFill>
                  <a:srgbClr val="0000FF"/>
                </a:solidFill>
                <a:latin typeface="Arial" pitchFamily="34" charset="0"/>
                <a:cs typeface="Arial" pitchFamily="34" charset="0"/>
              </a:rPr>
              <a:t>discounting</a:t>
            </a:r>
          </a:p>
          <a:p>
            <a:pPr lvl="2">
              <a:lnSpc>
                <a:spcPct val="90000"/>
              </a:lnSpc>
            </a:pPr>
            <a:endParaRPr lang="en-US" altLang="ko-KR" dirty="0">
              <a:latin typeface="Arial" pitchFamily="34" charset="0"/>
              <a:cs typeface="Arial" pitchFamily="34" charset="0"/>
            </a:endParaRPr>
          </a:p>
          <a:p>
            <a:pPr>
              <a:lnSpc>
                <a:spcPct val="90000"/>
              </a:lnSpc>
            </a:pPr>
            <a:r>
              <a:rPr lang="en-US" altLang="ko-KR" sz="2400" dirty="0">
                <a:latin typeface="Arial" pitchFamily="34" charset="0"/>
                <a:cs typeface="Arial" pitchFamily="34" charset="0"/>
              </a:rPr>
              <a:t>Much slower increase than </a:t>
            </a:r>
            <a:r>
              <a:rPr lang="en-US" altLang="ko-KR" sz="2400" dirty="0" smtClean="0">
                <a:latin typeface="Arial" pitchFamily="34" charset="0"/>
                <a:cs typeface="Arial" pitchFamily="34" charset="0"/>
              </a:rPr>
              <a:t>TCP</a:t>
            </a:r>
          </a:p>
          <a:p>
            <a:pPr>
              <a:lnSpc>
                <a:spcPct val="90000"/>
              </a:lnSpc>
            </a:pPr>
            <a:endParaRPr lang="en-US" altLang="ko-KR" sz="2400" dirty="0">
              <a:latin typeface="Arial" pitchFamily="34" charset="0"/>
              <a:cs typeface="Arial" pitchFamily="34" charset="0"/>
            </a:endParaRPr>
          </a:p>
          <a:p>
            <a:pPr>
              <a:lnSpc>
                <a:spcPct val="90000"/>
              </a:lnSpc>
            </a:pPr>
            <a:r>
              <a:rPr lang="en-US" altLang="ko-KR" sz="2400" dirty="0">
                <a:latin typeface="Arial" pitchFamily="34" charset="0"/>
                <a:cs typeface="Arial" pitchFamily="34" charset="0"/>
              </a:rPr>
              <a:t>Decrease is also slower</a:t>
            </a:r>
          </a:p>
          <a:p>
            <a:pPr lvl="1">
              <a:lnSpc>
                <a:spcPct val="90000"/>
              </a:lnSpc>
            </a:pPr>
            <a:r>
              <a:rPr lang="en-US" altLang="ko-KR" sz="2000" dirty="0">
                <a:latin typeface="Arial" pitchFamily="34" charset="0"/>
                <a:cs typeface="Arial" pitchFamily="34" charset="0"/>
              </a:rPr>
              <a:t> 4 – 8 RTTs to halve speed</a:t>
            </a:r>
          </a:p>
        </p:txBody>
      </p:sp>
    </p:spTree>
    <p:extLst>
      <p:ext uri="{BB962C8B-B14F-4D97-AF65-F5344CB8AC3E}">
        <p14:creationId xmlns:p14="http://schemas.microsoft.com/office/powerpoint/2010/main" val="1778604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A42C6874-21C2-4EF2-9604-31144B7E5EA1}" type="slidenum">
              <a:rPr lang="en-US" altLang="ko-KR">
                <a:cs typeface="Arial" pitchFamily="34" charset="0"/>
              </a:rPr>
              <a:pPr/>
              <a:t>3</a:t>
            </a:fld>
            <a:endParaRPr lang="en-US" altLang="ko-KR" sz="1000" dirty="0">
              <a:cs typeface="Arial" pitchFamily="34" charset="0"/>
            </a:endParaRPr>
          </a:p>
        </p:txBody>
      </p:sp>
      <p:sp>
        <p:nvSpPr>
          <p:cNvPr id="1912834" name="Rectangle 2"/>
          <p:cNvSpPr>
            <a:spLocks noGrp="1" noChangeArrowheads="1"/>
          </p:cNvSpPr>
          <p:nvPr>
            <p:ph type="title"/>
          </p:nvPr>
        </p:nvSpPr>
        <p:spPr>
          <a:xfrm>
            <a:off x="251520" y="332656"/>
            <a:ext cx="7451725" cy="647700"/>
          </a:xfrm>
        </p:spPr>
        <p:txBody>
          <a:bodyPr/>
          <a:lstStyle/>
          <a:p>
            <a:r>
              <a:rPr lang="en-US" altLang="ko-KR" dirty="0">
                <a:latin typeface="Arial" pitchFamily="34" charset="0"/>
                <a:cs typeface="Arial" pitchFamily="34" charset="0"/>
              </a:rPr>
              <a:t>TCP  for high speed transport</a:t>
            </a:r>
          </a:p>
        </p:txBody>
      </p:sp>
      <p:sp>
        <p:nvSpPr>
          <p:cNvPr id="1912835" name="Rectangle 3"/>
          <p:cNvSpPr>
            <a:spLocks noGrp="1" noChangeArrowheads="1"/>
          </p:cNvSpPr>
          <p:nvPr>
            <p:ph type="body" idx="1"/>
          </p:nvPr>
        </p:nvSpPr>
        <p:spPr>
          <a:xfrm>
            <a:off x="467545" y="1196752"/>
            <a:ext cx="8136904" cy="5184576"/>
          </a:xfrm>
        </p:spPr>
        <p:txBody>
          <a:bodyPr/>
          <a:lstStyle/>
          <a:p>
            <a:pPr>
              <a:lnSpc>
                <a:spcPct val="90000"/>
              </a:lnSpc>
            </a:pPr>
            <a:r>
              <a:rPr lang="en-US" altLang="ko-KR" sz="2200" dirty="0" smtClean="0">
                <a:latin typeface="Arial" pitchFamily="34" charset="0"/>
                <a:cs typeface="Arial" pitchFamily="34" charset="0"/>
              </a:rPr>
              <a:t>Never reached to link speed </a:t>
            </a:r>
            <a:endParaRPr lang="en-US" altLang="ko-KR" sz="2200" dirty="0">
              <a:latin typeface="Arial" pitchFamily="34" charset="0"/>
              <a:cs typeface="Arial" pitchFamily="34" charset="0"/>
            </a:endParaRPr>
          </a:p>
        </p:txBody>
      </p:sp>
      <p:pic>
        <p:nvPicPr>
          <p:cNvPr id="2868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5" y="1772816"/>
            <a:ext cx="7368819" cy="4421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486501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537BB102-F60D-4005-89FD-A8D82A3AC826}" type="slidenum">
              <a:rPr lang="en-US" altLang="ko-KR">
                <a:cs typeface="Arial" pitchFamily="34" charset="0"/>
              </a:rPr>
              <a:pPr/>
              <a:t>30</a:t>
            </a:fld>
            <a:endParaRPr lang="en-US" altLang="ko-KR" sz="1000">
              <a:cs typeface="Arial" pitchFamily="34" charset="0"/>
            </a:endParaRPr>
          </a:p>
        </p:txBody>
      </p:sp>
      <p:sp>
        <p:nvSpPr>
          <p:cNvPr id="1945602" name="Rectangle 2"/>
          <p:cNvSpPr>
            <a:spLocks noGrp="1" noChangeArrowheads="1"/>
          </p:cNvSpPr>
          <p:nvPr>
            <p:ph type="title"/>
          </p:nvPr>
        </p:nvSpPr>
        <p:spPr>
          <a:xfrm>
            <a:off x="395536" y="548680"/>
            <a:ext cx="8672963" cy="647700"/>
          </a:xfrm>
        </p:spPr>
        <p:txBody>
          <a:bodyPr/>
          <a:lstStyle/>
          <a:p>
            <a:r>
              <a:rPr lang="en-US" altLang="ko-KR" sz="3200" dirty="0">
                <a:latin typeface="Arial" pitchFamily="34" charset="0"/>
                <a:cs typeface="Arial" pitchFamily="34" charset="0"/>
              </a:rPr>
              <a:t>DCCP (Datagram Congestion Control Protocol)</a:t>
            </a:r>
          </a:p>
        </p:txBody>
      </p:sp>
      <p:sp>
        <p:nvSpPr>
          <p:cNvPr id="1945603" name="Rectangle 3"/>
          <p:cNvSpPr>
            <a:spLocks noGrp="1" noChangeArrowheads="1"/>
          </p:cNvSpPr>
          <p:nvPr>
            <p:ph type="body" idx="1"/>
          </p:nvPr>
        </p:nvSpPr>
        <p:spPr>
          <a:xfrm>
            <a:off x="179512" y="1295400"/>
            <a:ext cx="8712968" cy="4941888"/>
          </a:xfrm>
        </p:spPr>
        <p:txBody>
          <a:bodyPr/>
          <a:lstStyle/>
          <a:p>
            <a:pPr>
              <a:lnSpc>
                <a:spcPct val="90000"/>
              </a:lnSpc>
            </a:pPr>
            <a:r>
              <a:rPr lang="en-US" altLang="ko-KR" sz="2400" dirty="0">
                <a:latin typeface="Arial" pitchFamily="34" charset="0"/>
                <a:cs typeface="Arial" pitchFamily="34" charset="0"/>
              </a:rPr>
              <a:t>UDP with congestion control</a:t>
            </a:r>
          </a:p>
          <a:p>
            <a:pPr marL="669925" lvl="1" indent="-325438">
              <a:lnSpc>
                <a:spcPct val="90000"/>
              </a:lnSpc>
            </a:pPr>
            <a:r>
              <a:rPr lang="en-US" altLang="ko-KR" sz="2000" dirty="0">
                <a:latin typeface="Arial" pitchFamily="34" charset="0"/>
                <a:cs typeface="Arial" pitchFamily="34" charset="0"/>
              </a:rPr>
              <a:t>Maybe more like TCP without reliability</a:t>
            </a:r>
          </a:p>
          <a:p>
            <a:pPr>
              <a:lnSpc>
                <a:spcPct val="90000"/>
              </a:lnSpc>
            </a:pPr>
            <a:r>
              <a:rPr lang="en-US" altLang="ko-KR" sz="2400" dirty="0">
                <a:latin typeface="Arial" pitchFamily="34" charset="0"/>
                <a:cs typeface="Arial" pitchFamily="34" charset="0"/>
              </a:rPr>
              <a:t>“Pluggable” congestion control </a:t>
            </a:r>
            <a:r>
              <a:rPr lang="en-US" altLang="ko-KR" sz="2400" dirty="0" smtClean="0">
                <a:latin typeface="Arial" pitchFamily="34" charset="0"/>
                <a:cs typeface="Arial" pitchFamily="34" charset="0"/>
              </a:rPr>
              <a:t>algorithms</a:t>
            </a:r>
          </a:p>
          <a:p>
            <a:pPr marL="622300" lvl="1">
              <a:lnSpc>
                <a:spcPct val="90000"/>
              </a:lnSpc>
            </a:pPr>
            <a:r>
              <a:rPr lang="fr-FR" altLang="ko-KR" sz="2000" dirty="0">
                <a:latin typeface="Arial" panose="020B0604020202020204" pitchFamily="34" charset="0"/>
                <a:cs typeface="Arial" panose="020B0604020202020204" pitchFamily="34" charset="0"/>
              </a:rPr>
              <a:t>congestion control IDs (</a:t>
            </a:r>
            <a:r>
              <a:rPr lang="fr-FR" altLang="ko-KR" sz="2000" dirty="0" smtClean="0">
                <a:latin typeface="Arial" panose="020B0604020202020204" pitchFamily="34" charset="0"/>
                <a:cs typeface="Arial" panose="020B0604020202020204" pitchFamily="34" charset="0"/>
              </a:rPr>
              <a:t>CCIDs)</a:t>
            </a:r>
          </a:p>
          <a:p>
            <a:pPr marL="622300" lvl="1">
              <a:lnSpc>
                <a:spcPct val="90000"/>
              </a:lnSpc>
            </a:pPr>
            <a:r>
              <a:rPr lang="en-US" altLang="ko-KR" sz="2000" dirty="0" smtClean="0">
                <a:latin typeface="Arial" pitchFamily="34" charset="0"/>
                <a:cs typeface="Arial" pitchFamily="34" charset="0"/>
              </a:rPr>
              <a:t>CCID2</a:t>
            </a:r>
            <a:r>
              <a:rPr lang="en-US" altLang="ko-KR" sz="2000" dirty="0">
                <a:latin typeface="Arial" pitchFamily="34" charset="0"/>
                <a:cs typeface="Arial" pitchFamily="34" charset="0"/>
              </a:rPr>
              <a:t>, AIMD, TCP-like</a:t>
            </a:r>
          </a:p>
          <a:p>
            <a:pPr marL="669925" lvl="1" indent="-325438">
              <a:lnSpc>
                <a:spcPct val="90000"/>
              </a:lnSpc>
            </a:pPr>
            <a:r>
              <a:rPr lang="en-US" altLang="ko-KR" sz="2000" dirty="0">
                <a:latin typeface="Arial" pitchFamily="34" charset="0"/>
                <a:cs typeface="Arial" pitchFamily="34" charset="0"/>
              </a:rPr>
              <a:t>CCID3, TCP-Friendly Rate Control (TFRC)</a:t>
            </a:r>
          </a:p>
          <a:p>
            <a:pPr>
              <a:lnSpc>
                <a:spcPct val="90000"/>
              </a:lnSpc>
            </a:pPr>
            <a:r>
              <a:rPr lang="en-US" altLang="ko-KR" sz="2400" dirty="0">
                <a:latin typeface="Arial" pitchFamily="34" charset="0"/>
                <a:cs typeface="Arial" pitchFamily="34" charset="0"/>
              </a:rPr>
              <a:t>RFC 4340 (main protocol), RFC 4341 (CCID2) RFC 4342 (CCID3)</a:t>
            </a:r>
          </a:p>
          <a:p>
            <a:pPr>
              <a:lnSpc>
                <a:spcPct val="90000"/>
              </a:lnSpc>
            </a:pPr>
            <a:r>
              <a:rPr lang="en-US" altLang="ko-KR" sz="2400" dirty="0">
                <a:latin typeface="Arial" pitchFamily="34" charset="0"/>
                <a:cs typeface="Arial" pitchFamily="34" charset="0"/>
              </a:rPr>
              <a:t>Other CCID work in draft:</a:t>
            </a:r>
          </a:p>
          <a:p>
            <a:pPr marL="669925" lvl="1" indent="-325438">
              <a:lnSpc>
                <a:spcPct val="90000"/>
              </a:lnSpc>
            </a:pPr>
            <a:r>
              <a:rPr lang="en-US" altLang="ko-KR" sz="2000" dirty="0">
                <a:latin typeface="Arial" pitchFamily="34" charset="0"/>
                <a:cs typeface="Arial" pitchFamily="34" charset="0"/>
              </a:rPr>
              <a:t>TFRC-SP – TFRC for small packets, draft-floyd-ccid4</a:t>
            </a:r>
          </a:p>
          <a:p>
            <a:pPr marL="669925" lvl="1" indent="-325438">
              <a:lnSpc>
                <a:spcPct val="90000"/>
              </a:lnSpc>
            </a:pPr>
            <a:r>
              <a:rPr lang="en-US" altLang="ko-KR" sz="2000" dirty="0">
                <a:latin typeface="Arial" pitchFamily="34" charset="0"/>
                <a:cs typeface="Arial" pitchFamily="34" charset="0"/>
              </a:rPr>
              <a:t>TFRC Faster Restart, draft-</a:t>
            </a:r>
            <a:r>
              <a:rPr lang="en-US" altLang="ko-KR" sz="2000" dirty="0" err="1">
                <a:latin typeface="Arial" pitchFamily="34" charset="0"/>
                <a:cs typeface="Arial" pitchFamily="34" charset="0"/>
              </a:rPr>
              <a:t>ietf</a:t>
            </a:r>
            <a:r>
              <a:rPr lang="en-US" altLang="ko-KR" sz="2000" dirty="0">
                <a:latin typeface="Arial" pitchFamily="34" charset="0"/>
                <a:cs typeface="Arial" pitchFamily="34" charset="0"/>
              </a:rPr>
              <a:t>-</a:t>
            </a:r>
            <a:r>
              <a:rPr lang="en-US" altLang="ko-KR" sz="2000" dirty="0" err="1">
                <a:latin typeface="Arial" pitchFamily="34" charset="0"/>
                <a:cs typeface="Arial" pitchFamily="34" charset="0"/>
              </a:rPr>
              <a:t>dccp</a:t>
            </a:r>
            <a:r>
              <a:rPr lang="en-US" altLang="ko-KR" sz="2000" dirty="0">
                <a:latin typeface="Arial" pitchFamily="34" charset="0"/>
                <a:cs typeface="Arial" pitchFamily="34" charset="0"/>
              </a:rPr>
              <a:t>-faster-restart</a:t>
            </a:r>
          </a:p>
          <a:p>
            <a:pPr marL="669925" lvl="1" indent="-325438">
              <a:lnSpc>
                <a:spcPct val="90000"/>
              </a:lnSpc>
            </a:pPr>
            <a:r>
              <a:rPr lang="en-US" altLang="ko-KR" sz="2000" dirty="0">
                <a:latin typeface="Arial" pitchFamily="34" charset="0"/>
                <a:cs typeface="Arial" pitchFamily="34" charset="0"/>
              </a:rPr>
              <a:t>RFC3448bis, TFRC update, draft-ietf-dccp-rfc3448bis</a:t>
            </a:r>
          </a:p>
        </p:txBody>
      </p:sp>
    </p:spTree>
    <p:extLst>
      <p:ext uri="{BB962C8B-B14F-4D97-AF65-F5344CB8AC3E}">
        <p14:creationId xmlns:p14="http://schemas.microsoft.com/office/powerpoint/2010/main" val="1143911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0AA955B3-2CE2-4C52-93B8-034A5EAAF892}" type="slidenum">
              <a:rPr lang="en-US" altLang="ko-KR">
                <a:cs typeface="Arial" pitchFamily="34" charset="0"/>
              </a:rPr>
              <a:pPr/>
              <a:t>31</a:t>
            </a:fld>
            <a:endParaRPr lang="en-US" altLang="ko-KR" sz="1000">
              <a:cs typeface="Arial" pitchFamily="34" charset="0"/>
            </a:endParaRPr>
          </a:p>
        </p:txBody>
      </p:sp>
      <p:sp>
        <p:nvSpPr>
          <p:cNvPr id="1946626" name="Rectangle 2"/>
          <p:cNvSpPr>
            <a:spLocks noGrp="1" noChangeArrowheads="1"/>
          </p:cNvSpPr>
          <p:nvPr>
            <p:ph type="title"/>
          </p:nvPr>
        </p:nvSpPr>
        <p:spPr/>
        <p:txBody>
          <a:bodyPr/>
          <a:lstStyle/>
          <a:p>
            <a:r>
              <a:rPr lang="en-US" altLang="ko-KR">
                <a:latin typeface="Arial" pitchFamily="34" charset="0"/>
                <a:cs typeface="Arial" pitchFamily="34" charset="0"/>
              </a:rPr>
              <a:t>DCCP and Media Applications</a:t>
            </a:r>
          </a:p>
        </p:txBody>
      </p:sp>
      <p:sp>
        <p:nvSpPr>
          <p:cNvPr id="1946627" name="Rectangle 3"/>
          <p:cNvSpPr>
            <a:spLocks noGrp="1" noChangeArrowheads="1"/>
          </p:cNvSpPr>
          <p:nvPr>
            <p:ph type="body" idx="1"/>
          </p:nvPr>
        </p:nvSpPr>
        <p:spPr>
          <a:xfrm>
            <a:off x="107504" y="1196975"/>
            <a:ext cx="8964612" cy="5013325"/>
          </a:xfrm>
        </p:spPr>
        <p:txBody>
          <a:bodyPr/>
          <a:lstStyle/>
          <a:p>
            <a:pPr>
              <a:lnSpc>
                <a:spcPct val="80000"/>
              </a:lnSpc>
            </a:pPr>
            <a:r>
              <a:rPr lang="en-US" altLang="ko-KR" sz="2400" dirty="0">
                <a:latin typeface="Arial" pitchFamily="34" charset="0"/>
                <a:cs typeface="Arial" pitchFamily="34" charset="0"/>
              </a:rPr>
              <a:t>Divides streaming media into three classes:</a:t>
            </a:r>
          </a:p>
          <a:p>
            <a:pPr marL="669925" lvl="1" indent="-325438">
              <a:lnSpc>
                <a:spcPct val="80000"/>
              </a:lnSpc>
            </a:pPr>
            <a:r>
              <a:rPr lang="en-US" altLang="ko-KR" sz="2000" dirty="0">
                <a:latin typeface="Arial" pitchFamily="34" charset="0"/>
                <a:cs typeface="Arial" pitchFamily="34" charset="0"/>
              </a:rPr>
              <a:t>One-way, prerecorded</a:t>
            </a:r>
          </a:p>
          <a:p>
            <a:pPr marL="669925" lvl="1" indent="-325438">
              <a:lnSpc>
                <a:spcPct val="80000"/>
              </a:lnSpc>
            </a:pPr>
            <a:r>
              <a:rPr lang="en-US" altLang="ko-KR" sz="2000" dirty="0">
                <a:latin typeface="Arial" pitchFamily="34" charset="0"/>
                <a:cs typeface="Arial" pitchFamily="34" charset="0"/>
              </a:rPr>
              <a:t>One-way, live</a:t>
            </a:r>
          </a:p>
          <a:p>
            <a:pPr marL="669925" lvl="1" indent="-325438">
              <a:lnSpc>
                <a:spcPct val="80000"/>
              </a:lnSpc>
            </a:pPr>
            <a:r>
              <a:rPr lang="en-US" altLang="ko-KR" sz="2000" dirty="0">
                <a:latin typeface="Arial" pitchFamily="34" charset="0"/>
                <a:cs typeface="Arial" pitchFamily="34" charset="0"/>
              </a:rPr>
              <a:t>Two-way, interactive</a:t>
            </a:r>
          </a:p>
          <a:p>
            <a:pPr>
              <a:lnSpc>
                <a:spcPct val="80000"/>
              </a:lnSpc>
            </a:pPr>
            <a:r>
              <a:rPr lang="en-US" altLang="ko-KR" sz="2400" dirty="0">
                <a:latin typeface="Arial" pitchFamily="34" charset="0"/>
                <a:cs typeface="Arial" pitchFamily="34" charset="0"/>
              </a:rPr>
              <a:t>One-way apps relatively easily adapted to TFRC</a:t>
            </a:r>
          </a:p>
          <a:p>
            <a:pPr>
              <a:lnSpc>
                <a:spcPct val="80000"/>
              </a:lnSpc>
            </a:pPr>
            <a:r>
              <a:rPr lang="en-US" altLang="ko-KR" sz="2400" dirty="0">
                <a:latin typeface="Arial" pitchFamily="34" charset="0"/>
                <a:cs typeface="Arial" pitchFamily="34" charset="0"/>
              </a:rPr>
              <a:t>Two-way apps have problems</a:t>
            </a:r>
          </a:p>
          <a:p>
            <a:pPr>
              <a:lnSpc>
                <a:spcPct val="80000"/>
              </a:lnSpc>
            </a:pPr>
            <a:r>
              <a:rPr lang="en-US" altLang="ko-KR" sz="2400" dirty="0">
                <a:solidFill>
                  <a:srgbClr val="0000FF"/>
                </a:solidFill>
                <a:latin typeface="Arial" pitchFamily="34" charset="0"/>
                <a:cs typeface="Arial" pitchFamily="34" charset="0"/>
              </a:rPr>
              <a:t>Media apps operate at a frame rate that has nothing to do with </a:t>
            </a:r>
            <a:r>
              <a:rPr lang="en-US" altLang="ko-KR" sz="2400" dirty="0" smtClean="0">
                <a:solidFill>
                  <a:srgbClr val="0000FF"/>
                </a:solidFill>
                <a:latin typeface="Arial" pitchFamily="34" charset="0"/>
                <a:cs typeface="Arial" pitchFamily="34" charset="0"/>
              </a:rPr>
              <a:t>RTT: no retransmission</a:t>
            </a:r>
            <a:endParaRPr lang="en-US" altLang="ko-KR" sz="2400" dirty="0">
              <a:solidFill>
                <a:srgbClr val="0000FF"/>
              </a:solidFill>
              <a:latin typeface="Arial" pitchFamily="34" charset="0"/>
              <a:cs typeface="Arial" pitchFamily="34" charset="0"/>
            </a:endParaRPr>
          </a:p>
          <a:p>
            <a:pPr marL="669925" lvl="1" indent="-325438">
              <a:lnSpc>
                <a:spcPct val="80000"/>
              </a:lnSpc>
            </a:pPr>
            <a:r>
              <a:rPr lang="en-US" altLang="ko-KR" sz="2000" dirty="0">
                <a:solidFill>
                  <a:srgbClr val="0000FF"/>
                </a:solidFill>
                <a:latin typeface="Arial" pitchFamily="34" charset="0"/>
                <a:cs typeface="Arial" pitchFamily="34" charset="0"/>
              </a:rPr>
              <a:t>Can only make rate adaptations at frame boundaries</a:t>
            </a:r>
          </a:p>
          <a:p>
            <a:pPr>
              <a:lnSpc>
                <a:spcPct val="80000"/>
              </a:lnSpc>
            </a:pPr>
            <a:r>
              <a:rPr lang="en-US" altLang="ko-KR" sz="2400" dirty="0">
                <a:latin typeface="Arial" pitchFamily="34" charset="0"/>
                <a:cs typeface="Arial" pitchFamily="34" charset="0"/>
              </a:rPr>
              <a:t>Media apps sometimes make </a:t>
            </a:r>
            <a:r>
              <a:rPr lang="en-US" altLang="ko-KR" sz="2400" dirty="0">
                <a:solidFill>
                  <a:srgbClr val="FF0000"/>
                </a:solidFill>
                <a:latin typeface="Arial" pitchFamily="34" charset="0"/>
                <a:cs typeface="Arial" pitchFamily="34" charset="0"/>
              </a:rPr>
              <a:t>abrupt rate changes at frame boundaries</a:t>
            </a:r>
          </a:p>
          <a:p>
            <a:pPr marL="669925" lvl="1" indent="-325438">
              <a:lnSpc>
                <a:spcPct val="80000"/>
              </a:lnSpc>
            </a:pPr>
            <a:r>
              <a:rPr lang="en-US" altLang="ko-KR" sz="2000" dirty="0">
                <a:latin typeface="Arial" pitchFamily="34" charset="0"/>
                <a:cs typeface="Arial" pitchFamily="34" charset="0"/>
              </a:rPr>
              <a:t>Voice goes from zero to max =&gt; Faster restart to solve?</a:t>
            </a:r>
          </a:p>
          <a:p>
            <a:pPr marL="669925" lvl="1" indent="-325438">
              <a:lnSpc>
                <a:spcPct val="80000"/>
              </a:lnSpc>
            </a:pPr>
            <a:r>
              <a:rPr lang="en-US" altLang="ko-KR" sz="2000" dirty="0">
                <a:latin typeface="Arial" pitchFamily="34" charset="0"/>
                <a:cs typeface="Arial" pitchFamily="34" charset="0"/>
              </a:rPr>
              <a:t>Video never zero, but can vary 10 to 1 from frame to frame</a:t>
            </a:r>
          </a:p>
          <a:p>
            <a:pPr>
              <a:lnSpc>
                <a:spcPct val="80000"/>
              </a:lnSpc>
            </a:pPr>
            <a:r>
              <a:rPr lang="en-US" altLang="ko-KR" sz="2400" dirty="0">
                <a:latin typeface="Arial" pitchFamily="34" charset="0"/>
                <a:cs typeface="Arial" pitchFamily="34" charset="0"/>
              </a:rPr>
              <a:t>Small packets</a:t>
            </a:r>
          </a:p>
          <a:p>
            <a:pPr marL="669925" lvl="1" indent="-325438">
              <a:lnSpc>
                <a:spcPct val="80000"/>
              </a:lnSpc>
            </a:pPr>
            <a:r>
              <a:rPr lang="en-US" altLang="ko-KR" sz="2000" dirty="0">
                <a:latin typeface="Arial" pitchFamily="34" charset="0"/>
                <a:cs typeface="Arial" pitchFamily="34" charset="0"/>
              </a:rPr>
              <a:t>Voice uses small packets, is perhaps unfairly penalized by packet-rate algorithms: TFRC-SP (draft-floyd-dccp-ccid4) address this issue</a:t>
            </a:r>
            <a:endParaRPr lang="en-US" altLang="ko-KR" sz="2800" dirty="0">
              <a:latin typeface="Arial" pitchFamily="34" charset="0"/>
              <a:cs typeface="Arial" pitchFamily="34" charset="0"/>
            </a:endParaRPr>
          </a:p>
        </p:txBody>
      </p:sp>
    </p:spTree>
    <p:extLst>
      <p:ext uri="{BB962C8B-B14F-4D97-AF65-F5344CB8AC3E}">
        <p14:creationId xmlns:p14="http://schemas.microsoft.com/office/powerpoint/2010/main" val="4225762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0AA955B3-2CE2-4C52-93B8-034A5EAAF892}" type="slidenum">
              <a:rPr lang="en-US" altLang="ko-KR">
                <a:cs typeface="Arial" pitchFamily="34" charset="0"/>
              </a:rPr>
              <a:pPr/>
              <a:t>32</a:t>
            </a:fld>
            <a:endParaRPr lang="en-US" altLang="ko-KR" sz="1000">
              <a:cs typeface="Arial" pitchFamily="34" charset="0"/>
            </a:endParaRPr>
          </a:p>
        </p:txBody>
      </p:sp>
      <p:sp>
        <p:nvSpPr>
          <p:cNvPr id="1946626" name="Rectangle 2"/>
          <p:cNvSpPr>
            <a:spLocks noGrp="1" noChangeArrowheads="1"/>
          </p:cNvSpPr>
          <p:nvPr>
            <p:ph type="title"/>
          </p:nvPr>
        </p:nvSpPr>
        <p:spPr/>
        <p:txBody>
          <a:bodyPr/>
          <a:lstStyle/>
          <a:p>
            <a:r>
              <a:rPr lang="en-US" altLang="ko-KR" dirty="0">
                <a:latin typeface="Arial" pitchFamily="34" charset="0"/>
                <a:cs typeface="Arial" pitchFamily="34" charset="0"/>
              </a:rPr>
              <a:t>DCCP </a:t>
            </a:r>
            <a:r>
              <a:rPr lang="en-US" altLang="ko-KR" dirty="0" smtClean="0">
                <a:latin typeface="Arial" pitchFamily="34" charset="0"/>
                <a:cs typeface="Arial" pitchFamily="34" charset="0"/>
              </a:rPr>
              <a:t>WG</a:t>
            </a:r>
            <a:endParaRPr lang="en-US" altLang="ko-KR" dirty="0">
              <a:latin typeface="Arial" pitchFamily="34" charset="0"/>
              <a:cs typeface="Arial" pitchFamily="34" charset="0"/>
            </a:endParaRPr>
          </a:p>
        </p:txBody>
      </p:sp>
      <p:sp>
        <p:nvSpPr>
          <p:cNvPr id="1946627" name="Rectangle 3"/>
          <p:cNvSpPr>
            <a:spLocks noGrp="1" noChangeArrowheads="1"/>
          </p:cNvSpPr>
          <p:nvPr>
            <p:ph type="body" idx="1"/>
          </p:nvPr>
        </p:nvSpPr>
        <p:spPr>
          <a:xfrm>
            <a:off x="179388" y="1196975"/>
            <a:ext cx="8785225" cy="5013325"/>
          </a:xfrm>
        </p:spPr>
        <p:txBody>
          <a:bodyPr/>
          <a:lstStyle/>
          <a:p>
            <a:pPr>
              <a:lnSpc>
                <a:spcPct val="80000"/>
              </a:lnSpc>
            </a:pPr>
            <a:r>
              <a:rPr lang="en-US" altLang="ko-KR" sz="2400" dirty="0" smtClean="0">
                <a:latin typeface="Arial" pitchFamily="34" charset="0"/>
                <a:cs typeface="Arial" pitchFamily="34" charset="0"/>
              </a:rPr>
              <a:t>Last e-mail I received (Nov. 26, 2012): </a:t>
            </a:r>
          </a:p>
          <a:p>
            <a:pPr>
              <a:lnSpc>
                <a:spcPct val="80000"/>
              </a:lnSpc>
            </a:pPr>
            <a:r>
              <a:rPr lang="en-US" altLang="ko-KR" sz="1800" dirty="0" smtClean="0">
                <a:latin typeface="Arial" pitchFamily="34" charset="0"/>
                <a:cs typeface="Arial" pitchFamily="34" charset="0"/>
              </a:rPr>
              <a:t>As of Nov. 29, 2012</a:t>
            </a:r>
          </a:p>
          <a:p>
            <a:pPr>
              <a:lnSpc>
                <a:spcPct val="80000"/>
              </a:lnSpc>
              <a:buFont typeface="Wingdings" pitchFamily="2" charset="2"/>
              <a:buChar char="l"/>
            </a:pPr>
            <a:r>
              <a:rPr lang="en-US" altLang="ko-KR" sz="1800" dirty="0"/>
              <a:t>Hello, as you may have noticed, the RFC on UDP encapsulation of</a:t>
            </a:r>
            <a:br>
              <a:rPr lang="en-US" altLang="ko-KR" sz="1800" dirty="0"/>
            </a:br>
            <a:r>
              <a:rPr lang="en-US" altLang="ko-KR" sz="1800" dirty="0"/>
              <a:t>DCCP is now published, and there is </a:t>
            </a:r>
            <a:r>
              <a:rPr lang="en-US" altLang="ko-KR" sz="1800" b="1" dirty="0">
                <a:solidFill>
                  <a:srgbClr val="0000FF"/>
                </a:solidFill>
              </a:rPr>
              <a:t>nothing left to be done </a:t>
            </a:r>
            <a:r>
              <a:rPr lang="en-US" altLang="ko-KR" sz="1800" dirty="0">
                <a:solidFill>
                  <a:srgbClr val="0000FF"/>
                </a:solidFill>
              </a:rPr>
              <a:t>on</a:t>
            </a:r>
            <a:br>
              <a:rPr lang="en-US" altLang="ko-KR" sz="1800" dirty="0">
                <a:solidFill>
                  <a:srgbClr val="0000FF"/>
                </a:solidFill>
              </a:rPr>
            </a:br>
            <a:r>
              <a:rPr lang="en-US" altLang="ko-KR" sz="1800" dirty="0">
                <a:solidFill>
                  <a:srgbClr val="0000FF"/>
                </a:solidFill>
              </a:rPr>
              <a:t>the DCCP WG milestones </a:t>
            </a:r>
            <a:r>
              <a:rPr lang="en-US" altLang="ko-KR" sz="1800" dirty="0"/>
              <a:t>list.</a:t>
            </a:r>
            <a:br>
              <a:rPr lang="en-US" altLang="ko-KR" sz="1800" dirty="0"/>
            </a:br>
            <a:r>
              <a:rPr lang="en-US" altLang="ko-KR" sz="1800" dirty="0"/>
              <a:t/>
            </a:r>
            <a:br>
              <a:rPr lang="en-US" altLang="ko-KR" sz="1800" dirty="0"/>
            </a:br>
            <a:r>
              <a:rPr lang="en-US" altLang="ko-KR" sz="1800" dirty="0"/>
              <a:t>I am going to </a:t>
            </a:r>
            <a:r>
              <a:rPr lang="en-US" altLang="ko-KR" sz="1800" b="1" dirty="0">
                <a:solidFill>
                  <a:srgbClr val="0000FF"/>
                </a:solidFill>
              </a:rPr>
              <a:t>ask for the Working Group to be closed</a:t>
            </a:r>
            <a:r>
              <a:rPr lang="en-US" altLang="ko-KR" sz="1800" dirty="0"/>
              <a:t>.  The</a:t>
            </a:r>
            <a:br>
              <a:rPr lang="en-US" altLang="ko-KR" sz="1800" dirty="0"/>
            </a:br>
            <a:r>
              <a:rPr lang="en-US" altLang="ko-KR" sz="1800" dirty="0"/>
              <a:t>necessary specifications have all been completed and are stable,</a:t>
            </a:r>
            <a:br>
              <a:rPr lang="en-US" altLang="ko-KR" sz="1800" dirty="0"/>
            </a:br>
            <a:r>
              <a:rPr lang="en-US" altLang="ko-KR" sz="1800" dirty="0"/>
              <a:t>and not much other activity on extensions, new CCIDs, </a:t>
            </a:r>
            <a:r>
              <a:rPr lang="en-US" altLang="ko-KR" sz="1800" dirty="0" err="1"/>
              <a:t>etc</a:t>
            </a:r>
            <a:r>
              <a:rPr lang="en-US" altLang="ko-KR" sz="1800" dirty="0"/>
              <a:t> seems</a:t>
            </a:r>
            <a:br>
              <a:rPr lang="en-US" altLang="ko-KR" sz="1800" dirty="0"/>
            </a:br>
            <a:r>
              <a:rPr lang="en-US" altLang="ko-KR" sz="1800" dirty="0"/>
              <a:t>to be going on, which would justify keeping the group chartered.</a:t>
            </a:r>
            <a:br>
              <a:rPr lang="en-US" altLang="ko-KR" sz="1800" dirty="0"/>
            </a:br>
            <a:r>
              <a:rPr lang="en-US" altLang="ko-KR" sz="1800" dirty="0"/>
              <a:t/>
            </a:r>
            <a:br>
              <a:rPr lang="en-US" altLang="ko-KR" sz="1800" dirty="0"/>
            </a:br>
            <a:r>
              <a:rPr lang="en-US" altLang="ko-KR" sz="1800" dirty="0"/>
              <a:t>Thanks to everyone who participated over the years to reach this</a:t>
            </a:r>
            <a:br>
              <a:rPr lang="en-US" altLang="ko-KR" sz="1800" dirty="0"/>
            </a:br>
            <a:r>
              <a:rPr lang="en-US" altLang="ko-KR" sz="1800" dirty="0"/>
              <a:t>state!</a:t>
            </a:r>
            <a:br>
              <a:rPr lang="en-US" altLang="ko-KR" sz="1800" dirty="0"/>
            </a:br>
            <a:r>
              <a:rPr lang="en-US" altLang="ko-KR" sz="1800" dirty="0"/>
              <a:t/>
            </a:r>
            <a:br>
              <a:rPr lang="en-US" altLang="ko-KR" sz="1800" dirty="0"/>
            </a:br>
            <a:r>
              <a:rPr lang="en-US" altLang="ko-KR" sz="1800" dirty="0"/>
              <a:t>After discussion with </a:t>
            </a:r>
            <a:r>
              <a:rPr lang="en-US" altLang="ko-KR" sz="1800" dirty="0" err="1"/>
              <a:t>Pasi</a:t>
            </a:r>
            <a:r>
              <a:rPr lang="en-US" altLang="ko-KR" sz="1800" dirty="0"/>
              <a:t>, we think it may be a good idea to</a:t>
            </a:r>
            <a:br>
              <a:rPr lang="en-US" altLang="ko-KR" sz="1800" dirty="0"/>
            </a:br>
            <a:r>
              <a:rPr lang="en-US" altLang="ko-KR" sz="1800" dirty="0"/>
              <a:t>leave the mailing list open for a year or so, in case there are</a:t>
            </a:r>
            <a:br>
              <a:rPr lang="en-US" altLang="ko-KR" sz="1800" dirty="0"/>
            </a:br>
            <a:r>
              <a:rPr lang="en-US" altLang="ko-KR" sz="1800" dirty="0"/>
              <a:t>any questions from people implementing and using DCCP.  After</a:t>
            </a:r>
            <a:br>
              <a:rPr lang="en-US" altLang="ko-KR" sz="1800" dirty="0"/>
            </a:br>
            <a:r>
              <a:rPr lang="en-US" altLang="ko-KR" sz="1800" dirty="0"/>
              <a:t>then, we'll reassess whether leaving the mailing list available</a:t>
            </a:r>
            <a:br>
              <a:rPr lang="en-US" altLang="ko-KR" sz="1800" dirty="0"/>
            </a:br>
            <a:r>
              <a:rPr lang="en-US" altLang="ko-KR" sz="1800" dirty="0"/>
              <a:t>is having any value.</a:t>
            </a:r>
            <a:br>
              <a:rPr lang="en-US" altLang="ko-KR" sz="1800" dirty="0"/>
            </a:br>
            <a:r>
              <a:rPr lang="en-US" altLang="ko-KR" sz="1800" dirty="0"/>
              <a:t/>
            </a:r>
            <a:br>
              <a:rPr lang="en-US" altLang="ko-KR" sz="1800" dirty="0"/>
            </a:br>
            <a:r>
              <a:rPr lang="en-US" altLang="ko-KR" sz="1800" dirty="0"/>
              <a:t>Any new proposals for DCCP maintenance or extension should go</a:t>
            </a:r>
            <a:br>
              <a:rPr lang="en-US" altLang="ko-KR" sz="1800" dirty="0"/>
            </a:br>
            <a:r>
              <a:rPr lang="en-US" altLang="ko-KR" sz="1800" dirty="0"/>
              <a:t>to TSVWG (</a:t>
            </a:r>
            <a:r>
              <a:rPr lang="en-US" altLang="ko-KR" sz="1800" dirty="0">
                <a:hlinkClick r:id="rId2"/>
              </a:rPr>
              <a:t>tsvwg@ietf.org</a:t>
            </a:r>
            <a:r>
              <a:rPr lang="en-US" altLang="ko-KR" sz="1800" dirty="0"/>
              <a:t>).</a:t>
            </a:r>
            <a:endParaRPr lang="en-US" altLang="ko-KR" sz="1800" dirty="0">
              <a:latin typeface="Arial" pitchFamily="34" charset="0"/>
              <a:cs typeface="Arial" pitchFamily="34" charset="0"/>
            </a:endParaRPr>
          </a:p>
          <a:p>
            <a:pPr>
              <a:lnSpc>
                <a:spcPct val="80000"/>
              </a:lnSpc>
            </a:pPr>
            <a:endParaRPr lang="en-US" altLang="ko-KR" sz="2400" dirty="0">
              <a:latin typeface="Arial" pitchFamily="34" charset="0"/>
              <a:cs typeface="Arial" pitchFamily="34" charset="0"/>
            </a:endParaRPr>
          </a:p>
        </p:txBody>
      </p:sp>
    </p:spTree>
    <p:extLst>
      <p:ext uri="{BB962C8B-B14F-4D97-AF65-F5344CB8AC3E}">
        <p14:creationId xmlns:p14="http://schemas.microsoft.com/office/powerpoint/2010/main" val="11040613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슬라이드 번호 개체 틀 3"/>
          <p:cNvSpPr>
            <a:spLocks noGrp="1"/>
          </p:cNvSpPr>
          <p:nvPr>
            <p:ph type="sldNum" sz="quarter" idx="4294967295"/>
          </p:nvPr>
        </p:nvSpPr>
        <p:spPr bwMode="auto">
          <a:xfrm>
            <a:off x="7000875" y="624046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itchFamily="34" charset="0"/>
                <a:ea typeface="굴림" pitchFamily="50" charset="-127"/>
              </a:defRPr>
            </a:lvl1pPr>
            <a:lvl2pPr marL="742950" indent="-285750" eaLnBrk="0" hangingPunct="0">
              <a:defRPr kumimoji="1" sz="1600">
                <a:solidFill>
                  <a:schemeClr val="tx1"/>
                </a:solidFill>
                <a:latin typeface="Arial" pitchFamily="34" charset="0"/>
                <a:ea typeface="굴림" pitchFamily="50" charset="-127"/>
              </a:defRPr>
            </a:lvl2pPr>
            <a:lvl3pPr marL="1143000" indent="-228600" eaLnBrk="0" hangingPunct="0">
              <a:defRPr kumimoji="1" sz="1600">
                <a:solidFill>
                  <a:schemeClr val="tx1"/>
                </a:solidFill>
                <a:latin typeface="Arial" pitchFamily="34" charset="0"/>
                <a:ea typeface="굴림" pitchFamily="50" charset="-127"/>
              </a:defRPr>
            </a:lvl3pPr>
            <a:lvl4pPr marL="1600200" indent="-228600" eaLnBrk="0" hangingPunct="0">
              <a:defRPr kumimoji="1" sz="1600">
                <a:solidFill>
                  <a:schemeClr val="tx1"/>
                </a:solidFill>
                <a:latin typeface="Arial" pitchFamily="34" charset="0"/>
                <a:ea typeface="굴림" pitchFamily="50" charset="-127"/>
              </a:defRPr>
            </a:lvl4pPr>
            <a:lvl5pPr marL="2057400" indent="-228600" eaLnBrk="0" hangingPunct="0">
              <a:defRPr kumimoji="1" sz="1600">
                <a:solidFill>
                  <a:schemeClr val="tx1"/>
                </a:solidFill>
                <a:latin typeface="Arial" pitchFamily="34" charset="0"/>
                <a:ea typeface="굴림" pitchFamily="50" charset="-127"/>
              </a:defRPr>
            </a:lvl5pPr>
            <a:lvl6pPr marL="2514600" indent="-22860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fld id="{CB82EB17-A493-4172-BAEC-358922DB6ECA}" type="slidenum">
              <a:rPr lang="en-US" altLang="ko-KR" sz="1200">
                <a:solidFill>
                  <a:srgbClr val="898989"/>
                </a:solidFill>
              </a:rPr>
              <a:pPr/>
              <a:t>33</a:t>
            </a:fld>
            <a:endParaRPr lang="en-US" altLang="ko-KR" sz="1000">
              <a:solidFill>
                <a:srgbClr val="898989"/>
              </a:solidFill>
            </a:endParaRPr>
          </a:p>
        </p:txBody>
      </p:sp>
      <p:sp>
        <p:nvSpPr>
          <p:cNvPr id="62468" name="Rectangle 3"/>
          <p:cNvSpPr>
            <a:spLocks noGrp="1" noChangeArrowheads="1"/>
          </p:cNvSpPr>
          <p:nvPr>
            <p:ph type="body" idx="1"/>
          </p:nvPr>
        </p:nvSpPr>
        <p:spPr>
          <a:xfrm>
            <a:off x="72008" y="1269131"/>
            <a:ext cx="8964488" cy="3528021"/>
          </a:xfrm>
          <a:extLst>
            <a:ext uri="{FAA26D3D-D897-4be2-8F04-BA451C77F1D7}">
              <ma14:placeholderFlag xmlns:ma14="http://schemas.microsoft.com/office/mac/drawingml/2011/main" xmlns="" val="1"/>
            </a:ext>
          </a:extLst>
        </p:spPr>
        <p:txBody>
          <a:bodyPr/>
          <a:lstStyle/>
          <a:p>
            <a:pPr marL="0" indent="0" eaLnBrk="1" hangingPunct="1">
              <a:lnSpc>
                <a:spcPct val="80000"/>
              </a:lnSpc>
              <a:buNone/>
            </a:pPr>
            <a:endParaRPr lang="en-US" altLang="ko-KR" sz="2400" dirty="0">
              <a:latin typeface="Arial" pitchFamily="34" charset="0"/>
            </a:endParaRPr>
          </a:p>
          <a:p>
            <a:pPr>
              <a:buFont typeface="Wingdings" panose="05000000000000000000" pitchFamily="2" charset="2"/>
              <a:buChar char="v"/>
            </a:pPr>
            <a:r>
              <a:rPr lang="en-US" altLang="ko-KR" sz="2000" dirty="0" smtClean="0">
                <a:latin typeface="Arial" panose="020B0604020202020204" pitchFamily="34" charset="0"/>
                <a:cs typeface="Arial" panose="020B0604020202020204" pitchFamily="34" charset="0"/>
              </a:rPr>
              <a:t>CLAUDIO CASETTI et al</a:t>
            </a:r>
            <a:r>
              <a:rPr lang="en-US" altLang="ko-KR" sz="2000" dirty="0">
                <a:latin typeface="Arial" panose="020B0604020202020204" pitchFamily="34" charset="0"/>
                <a:cs typeface="Arial" panose="020B0604020202020204" pitchFamily="34" charset="0"/>
              </a:rPr>
              <a:t>., “</a:t>
            </a:r>
            <a:r>
              <a:rPr lang="en-US" altLang="ko-KR" sz="2000" dirty="0" smtClean="0">
                <a:latin typeface="Arial" panose="020B0604020202020204" pitchFamily="34" charset="0"/>
                <a:cs typeface="Arial" panose="020B0604020202020204" pitchFamily="34" charset="0"/>
              </a:rPr>
              <a:t>TCP Westwood</a:t>
            </a:r>
            <a:r>
              <a:rPr lang="en-US" altLang="ko-KR" sz="2000" dirty="0">
                <a:latin typeface="Arial" panose="020B0604020202020204" pitchFamily="34" charset="0"/>
                <a:cs typeface="Arial" panose="020B0604020202020204" pitchFamily="34" charset="0"/>
              </a:rPr>
              <a:t>: End-to-End Congestion Control </a:t>
            </a:r>
            <a:r>
              <a:rPr lang="en-US" altLang="ko-KR" sz="2000" dirty="0" smtClean="0">
                <a:latin typeface="Arial" panose="020B0604020202020204" pitchFamily="34" charset="0"/>
                <a:cs typeface="Arial" panose="020B0604020202020204" pitchFamily="34" charset="0"/>
              </a:rPr>
              <a:t>for Wired/Wireless </a:t>
            </a:r>
            <a:r>
              <a:rPr lang="en-US" altLang="ko-KR" sz="2000" dirty="0">
                <a:latin typeface="Arial" panose="020B0604020202020204" pitchFamily="34" charset="0"/>
                <a:cs typeface="Arial" panose="020B0604020202020204" pitchFamily="34" charset="0"/>
              </a:rPr>
              <a:t>Networks”</a:t>
            </a:r>
            <a:endParaRPr lang="en-US" altLang="ko-KR" sz="2000" dirty="0" smtClean="0">
              <a:latin typeface="Arial" panose="020B0604020202020204" pitchFamily="34" charset="0"/>
              <a:cs typeface="Arial" panose="020B0604020202020204" pitchFamily="34" charset="0"/>
            </a:endParaRPr>
          </a:p>
          <a:p>
            <a:pPr>
              <a:buFont typeface="Wingdings" panose="05000000000000000000" pitchFamily="2" charset="2"/>
              <a:buChar char="v"/>
            </a:pPr>
            <a:r>
              <a:rPr lang="en-US" altLang="ko-KR" sz="2000" dirty="0">
                <a:latin typeface="Arial" panose="020B0604020202020204" pitchFamily="34" charset="0"/>
                <a:cs typeface="Arial" panose="020B0604020202020204" pitchFamily="34" charset="0"/>
              </a:rPr>
              <a:t>GAVIN </a:t>
            </a:r>
            <a:r>
              <a:rPr lang="en-US" altLang="ko-KR" sz="2000" dirty="0" smtClean="0">
                <a:latin typeface="Arial" panose="020B0604020202020204" pitchFamily="34" charset="0"/>
                <a:cs typeface="Arial" panose="020B0604020202020204" pitchFamily="34" charset="0"/>
              </a:rPr>
              <a:t>HOLLAND et al., </a:t>
            </a:r>
            <a:r>
              <a:rPr lang="en-US" altLang="ko-KR" sz="2000" dirty="0">
                <a:latin typeface="Arial" pitchFamily="34" charset="0"/>
                <a:cs typeface="Arial" panose="020B0604020202020204" pitchFamily="34" charset="0"/>
              </a:rPr>
              <a:t>“Analysis of TCP Performance over Mobile Ad Hoc Networks”</a:t>
            </a:r>
            <a:endParaRPr lang="en-US" altLang="ko-KR" sz="2000" dirty="0" smtClean="0">
              <a:latin typeface="Arial" pitchFamily="34" charset="0"/>
              <a:cs typeface="Arial" panose="020B0604020202020204" pitchFamily="34" charset="0"/>
            </a:endParaRPr>
          </a:p>
          <a:p>
            <a:pPr marL="0" indent="0">
              <a:buNone/>
            </a:pPr>
            <a:endParaRPr lang="en-US" altLang="ko-KR" sz="2000" dirty="0">
              <a:latin typeface="Arial" pitchFamily="34" charset="0"/>
              <a:cs typeface="Arial" panose="020B0604020202020204" pitchFamily="34" charset="0"/>
            </a:endParaRPr>
          </a:p>
          <a:p>
            <a:pPr eaLnBrk="1" hangingPunct="1">
              <a:buFont typeface="Wingdings" panose="05000000000000000000" pitchFamily="2" charset="2"/>
              <a:buChar char="u"/>
            </a:pPr>
            <a:r>
              <a:rPr lang="en-US" altLang="ko-KR" sz="2000" b="1" dirty="0" smtClean="0">
                <a:solidFill>
                  <a:srgbClr val="0000FF"/>
                </a:solidFill>
                <a:latin typeface="Arial" pitchFamily="34" charset="0"/>
              </a:rPr>
              <a:t>Submit less than 1 </a:t>
            </a:r>
            <a:r>
              <a:rPr lang="en-US" altLang="ko-KR" sz="2000" b="1" dirty="0">
                <a:solidFill>
                  <a:srgbClr val="0000FF"/>
                </a:solidFill>
                <a:latin typeface="Arial" pitchFamily="34" charset="0"/>
              </a:rPr>
              <a:t>page report online via KLMS by </a:t>
            </a:r>
            <a:r>
              <a:rPr lang="en-US" altLang="ko-KR" sz="2000" b="1" dirty="0" smtClean="0">
                <a:solidFill>
                  <a:srgbClr val="0000FF"/>
                </a:solidFill>
                <a:latin typeface="Arial" pitchFamily="34" charset="0"/>
              </a:rPr>
              <a:t>6pm Oct. 12 </a:t>
            </a:r>
            <a:r>
              <a:rPr lang="en-US" altLang="ko-KR" sz="2000" b="1" dirty="0">
                <a:solidFill>
                  <a:srgbClr val="0000FF"/>
                </a:solidFill>
                <a:latin typeface="Arial" pitchFamily="34" charset="0"/>
              </a:rPr>
              <a:t>which is the day before the lecture of </a:t>
            </a:r>
            <a:r>
              <a:rPr lang="en-US" altLang="ko-KR" sz="2000" b="1" dirty="0" smtClean="0">
                <a:solidFill>
                  <a:srgbClr val="0000FF"/>
                </a:solidFill>
                <a:latin typeface="Arial" pitchFamily="34" charset="0"/>
              </a:rPr>
              <a:t>Oct. 13 </a:t>
            </a:r>
            <a:r>
              <a:rPr lang="en-US" altLang="ko-KR" sz="2000" b="1" dirty="0">
                <a:solidFill>
                  <a:srgbClr val="0000FF"/>
                </a:solidFill>
                <a:latin typeface="Arial" pitchFamily="34" charset="0"/>
              </a:rPr>
              <a:t>(</a:t>
            </a:r>
            <a:r>
              <a:rPr lang="en-US" altLang="ko-KR" sz="2000" b="1" dirty="0" smtClean="0">
                <a:solidFill>
                  <a:srgbClr val="0000FF"/>
                </a:solidFill>
                <a:latin typeface="Arial" pitchFamily="34" charset="0"/>
              </a:rPr>
              <a:t>Thur.)</a:t>
            </a:r>
            <a:endParaRPr lang="en-US" altLang="ko-KR" sz="2000" b="1" dirty="0">
              <a:solidFill>
                <a:srgbClr val="0000FF"/>
              </a:solidFill>
              <a:latin typeface="Arial" pitchFamily="34" charset="0"/>
            </a:endParaRPr>
          </a:p>
          <a:p>
            <a:pPr eaLnBrk="1" hangingPunct="1">
              <a:buFont typeface="Wingdings" panose="05000000000000000000" pitchFamily="2" charset="2"/>
              <a:buChar char="u"/>
            </a:pPr>
            <a:r>
              <a:rPr lang="en-US" altLang="ko-KR" sz="2000" b="1" dirty="0">
                <a:solidFill>
                  <a:srgbClr val="0000FF"/>
                </a:solidFill>
                <a:latin typeface="Arial" pitchFamily="34" charset="0"/>
              </a:rPr>
              <a:t>Submit </a:t>
            </a:r>
            <a:r>
              <a:rPr lang="en-US" altLang="ko-KR" sz="2000" b="1" dirty="0" smtClean="0">
                <a:solidFill>
                  <a:srgbClr val="0000FF"/>
                </a:solidFill>
                <a:latin typeface="Arial" pitchFamily="34" charset="0"/>
              </a:rPr>
              <a:t>also hard copy report </a:t>
            </a:r>
            <a:r>
              <a:rPr lang="en-US" altLang="ko-KR" sz="2000" b="1" dirty="0">
                <a:solidFill>
                  <a:srgbClr val="0000FF"/>
                </a:solidFill>
                <a:latin typeface="Arial" pitchFamily="34" charset="0"/>
              </a:rPr>
              <a:t>at the beginning of the lecture of Oct. </a:t>
            </a:r>
            <a:r>
              <a:rPr lang="en-US" altLang="ko-KR" sz="2000" b="1" dirty="0" smtClean="0">
                <a:solidFill>
                  <a:srgbClr val="0000FF"/>
                </a:solidFill>
                <a:latin typeface="Arial" pitchFamily="34" charset="0"/>
              </a:rPr>
              <a:t>13 </a:t>
            </a:r>
            <a:r>
              <a:rPr lang="en-US" altLang="ko-KR" sz="2000" b="1" dirty="0">
                <a:solidFill>
                  <a:srgbClr val="0000FF"/>
                </a:solidFill>
                <a:latin typeface="Arial" pitchFamily="34" charset="0"/>
              </a:rPr>
              <a:t>(</a:t>
            </a:r>
            <a:r>
              <a:rPr lang="en-US" altLang="ko-KR" sz="2000" b="1" dirty="0" smtClean="0">
                <a:solidFill>
                  <a:srgbClr val="0000FF"/>
                </a:solidFill>
                <a:latin typeface="Arial" pitchFamily="34" charset="0"/>
              </a:rPr>
              <a:t>Thur.) </a:t>
            </a:r>
            <a:r>
              <a:rPr lang="en-US" altLang="ko-KR" sz="2000" b="1" dirty="0">
                <a:solidFill>
                  <a:srgbClr val="0000FF"/>
                </a:solidFill>
                <a:latin typeface="Arial" pitchFamily="34" charset="0"/>
              </a:rPr>
              <a:t>as attendance check and for discussion </a:t>
            </a:r>
            <a:endParaRPr lang="en-US" altLang="ko-KR" sz="2000" b="1" dirty="0" smtClean="0">
              <a:solidFill>
                <a:srgbClr val="0000FF"/>
              </a:solidFill>
              <a:latin typeface="Arial" pitchFamily="34" charset="0"/>
            </a:endParaRPr>
          </a:p>
          <a:p>
            <a:pPr marL="0" indent="0" eaLnBrk="1" hangingPunct="1">
              <a:buNone/>
            </a:pPr>
            <a:endParaRPr lang="en-US" altLang="ko-KR" sz="2000" b="1" dirty="0">
              <a:solidFill>
                <a:srgbClr val="0000FF"/>
              </a:solidFill>
              <a:latin typeface="Arial" pitchFamily="34" charset="0"/>
            </a:endParaRPr>
          </a:p>
          <a:p>
            <a:pPr marL="0" indent="0" eaLnBrk="1" hangingPunct="1">
              <a:buNone/>
            </a:pPr>
            <a:endParaRPr lang="en-US" altLang="ko-KR" sz="2000" b="1" dirty="0">
              <a:solidFill>
                <a:srgbClr val="0000FF"/>
              </a:solidFill>
              <a:latin typeface="Arial" pitchFamily="34" charset="0"/>
            </a:endParaRPr>
          </a:p>
          <a:p>
            <a:pPr eaLnBrk="1" hangingPunct="1">
              <a:lnSpc>
                <a:spcPct val="80000"/>
              </a:lnSpc>
            </a:pPr>
            <a:endParaRPr lang="en-US" altLang="ko-KR" sz="2000" dirty="0" smtClean="0">
              <a:latin typeface="Arial" pitchFamily="34" charset="0"/>
            </a:endParaRPr>
          </a:p>
        </p:txBody>
      </p:sp>
      <p:sp>
        <p:nvSpPr>
          <p:cNvPr id="6" name="Rectangle 2"/>
          <p:cNvSpPr>
            <a:spLocks noGrp="1" noChangeArrowheads="1"/>
          </p:cNvSpPr>
          <p:nvPr>
            <p:ph type="title"/>
          </p:nvPr>
        </p:nvSpPr>
        <p:spPr>
          <a:xfrm>
            <a:off x="395536" y="260648"/>
            <a:ext cx="7451725" cy="647700"/>
          </a:xfrm>
          <a:extLst>
            <a:ext uri="{FAA26D3D-D897-4be2-8F04-BA451C77F1D7}">
              <ma14:placeholderFlag xmlns:ma14="http://schemas.microsoft.com/office/mac/drawingml/2011/main" xmlns="" val="1"/>
            </a:ext>
          </a:extLst>
        </p:spPr>
        <p:txBody>
          <a:bodyPr/>
          <a:lstStyle/>
          <a:p>
            <a:pPr eaLnBrk="1" hangingPunct="1">
              <a:defRPr/>
            </a:pPr>
            <a:r>
              <a:rPr lang="en-US" altLang="ko-KR" sz="3200" dirty="0" smtClean="0">
                <a:latin typeface="Arial" charset="0"/>
              </a:rPr>
              <a:t>Reading Assignment</a:t>
            </a:r>
            <a:endParaRPr lang="en-US" altLang="ko-KR" sz="3200" dirty="0">
              <a:latin typeface="Arial" charset="0"/>
            </a:endParaRPr>
          </a:p>
        </p:txBody>
      </p:sp>
    </p:spTree>
    <p:extLst>
      <p:ext uri="{BB962C8B-B14F-4D97-AF65-F5344CB8AC3E}">
        <p14:creationId xmlns:p14="http://schemas.microsoft.com/office/powerpoint/2010/main" val="5786967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슬라이드 번호 개체 틀 3"/>
          <p:cNvSpPr>
            <a:spLocks noGrp="1"/>
          </p:cNvSpPr>
          <p:nvPr>
            <p:ph type="sldNum" sz="quarter" idx="4294967295"/>
          </p:nvPr>
        </p:nvSpPr>
        <p:spPr bwMode="auto">
          <a:xfrm>
            <a:off x="7000875" y="624046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itchFamily="34" charset="0"/>
                <a:ea typeface="굴림" pitchFamily="50" charset="-127"/>
              </a:defRPr>
            </a:lvl1pPr>
            <a:lvl2pPr marL="742950" indent="-285750" eaLnBrk="0" hangingPunct="0">
              <a:defRPr kumimoji="1" sz="1600">
                <a:solidFill>
                  <a:schemeClr val="tx1"/>
                </a:solidFill>
                <a:latin typeface="Arial" pitchFamily="34" charset="0"/>
                <a:ea typeface="굴림" pitchFamily="50" charset="-127"/>
              </a:defRPr>
            </a:lvl2pPr>
            <a:lvl3pPr marL="1143000" indent="-228600" eaLnBrk="0" hangingPunct="0">
              <a:defRPr kumimoji="1" sz="1600">
                <a:solidFill>
                  <a:schemeClr val="tx1"/>
                </a:solidFill>
                <a:latin typeface="Arial" pitchFamily="34" charset="0"/>
                <a:ea typeface="굴림" pitchFamily="50" charset="-127"/>
              </a:defRPr>
            </a:lvl3pPr>
            <a:lvl4pPr marL="1600200" indent="-228600" eaLnBrk="0" hangingPunct="0">
              <a:defRPr kumimoji="1" sz="1600">
                <a:solidFill>
                  <a:schemeClr val="tx1"/>
                </a:solidFill>
                <a:latin typeface="Arial" pitchFamily="34" charset="0"/>
                <a:ea typeface="굴림" pitchFamily="50" charset="-127"/>
              </a:defRPr>
            </a:lvl4pPr>
            <a:lvl5pPr marL="2057400" indent="-228600" eaLnBrk="0" hangingPunct="0">
              <a:defRPr kumimoji="1" sz="1600">
                <a:solidFill>
                  <a:schemeClr val="tx1"/>
                </a:solidFill>
                <a:latin typeface="Arial" pitchFamily="34" charset="0"/>
                <a:ea typeface="굴림" pitchFamily="50" charset="-127"/>
              </a:defRPr>
            </a:lvl5pPr>
            <a:lvl6pPr marL="2514600" indent="-22860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fld id="{CB82EB17-A493-4172-BAEC-358922DB6ECA}" type="slidenum">
              <a:rPr lang="en-US" altLang="ko-KR" sz="1200">
                <a:solidFill>
                  <a:srgbClr val="898989"/>
                </a:solidFill>
              </a:rPr>
              <a:pPr/>
              <a:t>34</a:t>
            </a:fld>
            <a:endParaRPr lang="en-US" altLang="ko-KR" sz="1000" dirty="0">
              <a:solidFill>
                <a:srgbClr val="898989"/>
              </a:solidFill>
            </a:endParaRPr>
          </a:p>
        </p:txBody>
      </p:sp>
      <p:sp>
        <p:nvSpPr>
          <p:cNvPr id="62468" name="Rectangle 3"/>
          <p:cNvSpPr>
            <a:spLocks noGrp="1" noChangeArrowheads="1"/>
          </p:cNvSpPr>
          <p:nvPr>
            <p:ph type="body" idx="1"/>
          </p:nvPr>
        </p:nvSpPr>
        <p:spPr>
          <a:xfrm>
            <a:off x="35496" y="1268760"/>
            <a:ext cx="8964488" cy="4824165"/>
          </a:xfrm>
          <a:extLst>
            <a:ext uri="{FAA26D3D-D897-4be2-8F04-BA451C77F1D7}">
              <ma14:placeholderFlag xmlns="" xmlns:ma14="http://schemas.microsoft.com/office/mac/drawingml/2011/main" val="1"/>
            </a:ext>
          </a:extLst>
        </p:spPr>
        <p:txBody>
          <a:bodyPr/>
          <a:lstStyle/>
          <a:p>
            <a:r>
              <a:rPr lang="en-US" altLang="ko-KR" sz="1800" dirty="0"/>
              <a:t>This paper claimed that a critical problem happens </a:t>
            </a:r>
            <a:r>
              <a:rPr lang="en-US" altLang="ko-KR" sz="1800" dirty="0" smtClean="0"/>
              <a:t>when each </a:t>
            </a:r>
            <a:r>
              <a:rPr lang="en-US" altLang="ko-KR" sz="1800" dirty="0"/>
              <a:t>flow has different RTTs. The congestion control algorithms adjust window sizes </a:t>
            </a:r>
            <a:r>
              <a:rPr lang="en-US" altLang="ko-KR" sz="1800" dirty="0" smtClean="0"/>
              <a:t>using loss </a:t>
            </a:r>
            <a:r>
              <a:rPr lang="en-US" altLang="ko-KR" sz="1800" dirty="0"/>
              <a:t>rate of ACKs. However, the rate of controlling window size is totally different </a:t>
            </a:r>
            <a:r>
              <a:rPr lang="en-US" altLang="ko-KR" sz="1800" dirty="0" smtClean="0"/>
              <a:t>because all </a:t>
            </a:r>
            <a:r>
              <a:rPr lang="en-US" altLang="ko-KR" sz="1800" dirty="0"/>
              <a:t>flows have their own RTTs. Therefore, the algorithms cannot control correctly. This </a:t>
            </a:r>
            <a:r>
              <a:rPr lang="en-US" altLang="ko-KR" sz="1800" dirty="0" smtClean="0"/>
              <a:t>paper suggests </a:t>
            </a:r>
            <a:r>
              <a:rPr lang="en-US" altLang="ko-KR" sz="1800" dirty="0"/>
              <a:t>BIC, a kind of binary search algorithm, in order to control window </a:t>
            </a:r>
            <a:r>
              <a:rPr lang="en-US" altLang="ko-KR" sz="1800" dirty="0" smtClean="0"/>
              <a:t>size. I </a:t>
            </a:r>
            <a:r>
              <a:rPr lang="en-US" altLang="ko-KR" sz="1800" dirty="0"/>
              <a:t>wonder how often the algorithm changes window size. BIC is less flexible </a:t>
            </a:r>
            <a:r>
              <a:rPr lang="en-US" altLang="ko-KR" sz="1800" dirty="0" smtClean="0"/>
              <a:t>than classical </a:t>
            </a:r>
            <a:r>
              <a:rPr lang="en-US" altLang="ko-KR" sz="1800" dirty="0"/>
              <a:t>TCP control algorithms. It may be vulnerable when heavy congestions </a:t>
            </a:r>
            <a:r>
              <a:rPr lang="en-US" altLang="ko-KR" sz="1800" dirty="0" smtClean="0"/>
              <a:t>occurs. Feedbacks </a:t>
            </a:r>
            <a:r>
              <a:rPr lang="en-US" altLang="ko-KR" sz="1800" dirty="0"/>
              <a:t>from ACKs are useful in various network layers. I wonder some </a:t>
            </a:r>
            <a:r>
              <a:rPr lang="en-US" altLang="ko-KR" sz="1800" dirty="0" smtClean="0"/>
              <a:t>other ways </a:t>
            </a:r>
            <a:r>
              <a:rPr lang="en-US" altLang="ko-KR" sz="1800" dirty="0"/>
              <a:t>to use ACKs instead of controlling window </a:t>
            </a:r>
            <a:r>
              <a:rPr lang="en-US" altLang="ko-KR" sz="1800" dirty="0" smtClean="0"/>
              <a:t>size.</a:t>
            </a:r>
          </a:p>
          <a:p>
            <a:r>
              <a:rPr lang="en-US" altLang="ko-KR" sz="1800" dirty="0" smtClean="0"/>
              <a:t>It </a:t>
            </a:r>
            <a:r>
              <a:rPr lang="en-US" altLang="ko-KR" sz="1800" dirty="0"/>
              <a:t>seems that BIC also includes additive increase, slow start and </a:t>
            </a:r>
            <a:r>
              <a:rPr lang="en-US" altLang="ko-KR" sz="1800" dirty="0" smtClean="0"/>
              <a:t>fast convergence</a:t>
            </a:r>
            <a:r>
              <a:rPr lang="en-US" altLang="ko-KR" sz="1800" dirty="0"/>
              <a:t>, the impact of binary search increase itself seems to be rather little (based on Fig. 5), the combination of these technique is </a:t>
            </a:r>
            <a:r>
              <a:rPr lang="en-US" altLang="ko-KR" sz="1800" dirty="0" smtClean="0"/>
              <a:t>their contribution</a:t>
            </a:r>
            <a:r>
              <a:rPr lang="en-US" altLang="ko-KR" sz="1800" dirty="0"/>
              <a:t>. This leads to BIC to compatible with other algorithms (e.g., HSTCP, STCP), not over-performing over them. - Especially, in Fig. 8., SHCTP and HSTCP is more "scalable" (high sending rate when low probability of loss event) than proposed algorithm, then is the BIC sacrificing scalability to achieve higher RTT fairness and TCP friendliness?</a:t>
            </a:r>
            <a:endParaRPr lang="en-US" altLang="ko-KR" sz="1800" dirty="0" smtClean="0"/>
          </a:p>
        </p:txBody>
      </p:sp>
      <p:sp>
        <p:nvSpPr>
          <p:cNvPr id="6" name="Rectangle 2"/>
          <p:cNvSpPr>
            <a:spLocks noGrp="1" noChangeArrowheads="1"/>
          </p:cNvSpPr>
          <p:nvPr>
            <p:ph type="title"/>
          </p:nvPr>
        </p:nvSpPr>
        <p:spPr>
          <a:xfrm>
            <a:off x="395536" y="260648"/>
            <a:ext cx="7451725" cy="647700"/>
          </a:xfrm>
          <a:extLst>
            <a:ext uri="{FAA26D3D-D897-4be2-8F04-BA451C77F1D7}">
              <ma14:placeholderFlag xmlns="" xmlns:ma14="http://schemas.microsoft.com/office/mac/drawingml/2011/main" val="1"/>
            </a:ext>
          </a:extLst>
        </p:spPr>
        <p:txBody>
          <a:bodyPr/>
          <a:lstStyle/>
          <a:p>
            <a:pPr eaLnBrk="1" hangingPunct="1">
              <a:defRPr/>
            </a:pPr>
            <a:r>
              <a:rPr lang="fr-FR" altLang="ko-KR" sz="3200" dirty="0" smtClean="0">
                <a:latin typeface="Arial" charset="0"/>
              </a:rPr>
              <a:t>Discussion: </a:t>
            </a:r>
            <a:r>
              <a:rPr lang="fr-FR" altLang="ko-KR" sz="2800" i="1" dirty="0" smtClean="0">
                <a:solidFill>
                  <a:srgbClr val="FF0000"/>
                </a:solidFill>
                <a:latin typeface="Arial" charset="0"/>
              </a:rPr>
              <a:t>picked up randomly</a:t>
            </a:r>
            <a:r>
              <a:rPr lang="ko-KR" altLang="en-US" sz="2800" i="1" dirty="0" smtClean="0">
                <a:solidFill>
                  <a:srgbClr val="FF0000"/>
                </a:solidFill>
                <a:latin typeface="Arial" charset="0"/>
              </a:rPr>
              <a:t> </a:t>
            </a:r>
            <a:endParaRPr lang="en-US" altLang="ko-KR" sz="3200" i="1" dirty="0">
              <a:solidFill>
                <a:srgbClr val="FF0000"/>
              </a:solidFill>
              <a:latin typeface="Arial" charset="0"/>
            </a:endParaRPr>
          </a:p>
        </p:txBody>
      </p:sp>
    </p:spTree>
    <p:extLst>
      <p:ext uri="{BB962C8B-B14F-4D97-AF65-F5344CB8AC3E}">
        <p14:creationId xmlns:p14="http://schemas.microsoft.com/office/powerpoint/2010/main" val="34885235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슬라이드 번호 개체 틀 3"/>
          <p:cNvSpPr>
            <a:spLocks noGrp="1"/>
          </p:cNvSpPr>
          <p:nvPr>
            <p:ph type="sldNum" sz="quarter" idx="4294967295"/>
          </p:nvPr>
        </p:nvSpPr>
        <p:spPr bwMode="auto">
          <a:xfrm>
            <a:off x="7000875" y="624046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itchFamily="34" charset="0"/>
                <a:ea typeface="굴림" pitchFamily="50" charset="-127"/>
              </a:defRPr>
            </a:lvl1pPr>
            <a:lvl2pPr marL="742950" indent="-285750" eaLnBrk="0" hangingPunct="0">
              <a:defRPr kumimoji="1" sz="1600">
                <a:solidFill>
                  <a:schemeClr val="tx1"/>
                </a:solidFill>
                <a:latin typeface="Arial" pitchFamily="34" charset="0"/>
                <a:ea typeface="굴림" pitchFamily="50" charset="-127"/>
              </a:defRPr>
            </a:lvl2pPr>
            <a:lvl3pPr marL="1143000" indent="-228600" eaLnBrk="0" hangingPunct="0">
              <a:defRPr kumimoji="1" sz="1600">
                <a:solidFill>
                  <a:schemeClr val="tx1"/>
                </a:solidFill>
                <a:latin typeface="Arial" pitchFamily="34" charset="0"/>
                <a:ea typeface="굴림" pitchFamily="50" charset="-127"/>
              </a:defRPr>
            </a:lvl3pPr>
            <a:lvl4pPr marL="1600200" indent="-228600" eaLnBrk="0" hangingPunct="0">
              <a:defRPr kumimoji="1" sz="1600">
                <a:solidFill>
                  <a:schemeClr val="tx1"/>
                </a:solidFill>
                <a:latin typeface="Arial" pitchFamily="34" charset="0"/>
                <a:ea typeface="굴림" pitchFamily="50" charset="-127"/>
              </a:defRPr>
            </a:lvl4pPr>
            <a:lvl5pPr marL="2057400" indent="-228600" eaLnBrk="0" hangingPunct="0">
              <a:defRPr kumimoji="1" sz="1600">
                <a:solidFill>
                  <a:schemeClr val="tx1"/>
                </a:solidFill>
                <a:latin typeface="Arial" pitchFamily="34" charset="0"/>
                <a:ea typeface="굴림" pitchFamily="50" charset="-127"/>
              </a:defRPr>
            </a:lvl5pPr>
            <a:lvl6pPr marL="2514600" indent="-22860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fld id="{CB82EB17-A493-4172-BAEC-358922DB6ECA}" type="slidenum">
              <a:rPr lang="en-US" altLang="ko-KR" sz="1200">
                <a:solidFill>
                  <a:srgbClr val="898989"/>
                </a:solidFill>
              </a:rPr>
              <a:pPr/>
              <a:t>35</a:t>
            </a:fld>
            <a:endParaRPr lang="en-US" altLang="ko-KR" sz="1000" dirty="0">
              <a:solidFill>
                <a:srgbClr val="898989"/>
              </a:solidFill>
            </a:endParaRPr>
          </a:p>
        </p:txBody>
      </p:sp>
      <p:sp>
        <p:nvSpPr>
          <p:cNvPr id="62468" name="Rectangle 3"/>
          <p:cNvSpPr>
            <a:spLocks noGrp="1" noChangeArrowheads="1"/>
          </p:cNvSpPr>
          <p:nvPr>
            <p:ph type="body" idx="1"/>
          </p:nvPr>
        </p:nvSpPr>
        <p:spPr>
          <a:xfrm>
            <a:off x="35496" y="1268760"/>
            <a:ext cx="8964488" cy="4824165"/>
          </a:xfrm>
          <a:extLst>
            <a:ext uri="{FAA26D3D-D897-4be2-8F04-BA451C77F1D7}">
              <ma14:placeholderFlag xmlns="" xmlns:ma14="http://schemas.microsoft.com/office/mac/drawingml/2011/main" val="1"/>
            </a:ext>
          </a:extLst>
        </p:spPr>
        <p:txBody>
          <a:bodyPr/>
          <a:lstStyle/>
          <a:p>
            <a:r>
              <a:rPr lang="en-US" altLang="ko-KR" sz="1800" dirty="0"/>
              <a:t>This protocol is made of two parts: binary search increase and additive increase. I wonder if the binary </a:t>
            </a:r>
            <a:r>
              <a:rPr lang="en-US" altLang="ko-KR" sz="1800" dirty="0" smtClean="0"/>
              <a:t>search increase </a:t>
            </a:r>
            <a:r>
              <a:rPr lang="en-US" altLang="ko-KR" sz="1800" dirty="0"/>
              <a:t>algorithm is not too costly. How about </a:t>
            </a:r>
            <a:r>
              <a:rPr lang="en-US" altLang="ko-KR" sz="1800" dirty="0" smtClean="0"/>
              <a:t>performance? Regarding </a:t>
            </a:r>
            <a:r>
              <a:rPr lang="en-US" altLang="ko-KR" sz="1800" dirty="0"/>
              <a:t>the growth function, isn’t it too aggressive for TCP in certain conditions (low speed networks)? </a:t>
            </a:r>
            <a:r>
              <a:rPr lang="en-US" altLang="ko-KR" sz="1800" dirty="0" smtClean="0"/>
              <a:t>The paper </a:t>
            </a:r>
            <a:r>
              <a:rPr lang="en-US" altLang="ko-KR" sz="1800" dirty="0"/>
              <a:t>assumes the Internet networks are all fast but that is not always the </a:t>
            </a:r>
            <a:r>
              <a:rPr lang="en-US" altLang="ko-KR" sz="1800" dirty="0" smtClean="0"/>
              <a:t>case. The </a:t>
            </a:r>
            <a:r>
              <a:rPr lang="en-US" altLang="ko-KR" sz="1800" dirty="0"/>
              <a:t>presented results from the experiments look very good. Another good sign is that BIC was included in </a:t>
            </a:r>
            <a:r>
              <a:rPr lang="en-US" altLang="ko-KR" sz="1800" dirty="0" smtClean="0"/>
              <a:t>the standard </a:t>
            </a:r>
            <a:r>
              <a:rPr lang="en-US" altLang="ko-KR" sz="1800" dirty="0"/>
              <a:t>Linux distribution from kernel 2.6.8 to 2.6.19. It has now be replaced by CUBIC, which is </a:t>
            </a:r>
            <a:r>
              <a:rPr lang="en-US" altLang="ko-KR" sz="1800" dirty="0" smtClean="0"/>
              <a:t>an improvement </a:t>
            </a:r>
            <a:r>
              <a:rPr lang="en-US" altLang="ko-KR" sz="1800" dirty="0"/>
              <a:t>of BIC</a:t>
            </a:r>
            <a:r>
              <a:rPr lang="en-US" altLang="ko-KR" sz="1800" dirty="0" smtClean="0"/>
              <a:t>.</a:t>
            </a:r>
          </a:p>
          <a:p>
            <a:r>
              <a:rPr lang="en-US" altLang="ko-KR" sz="1800" dirty="0"/>
              <a:t>Although BIC achieves pretty good scalability, fairness, and stability with high speed environments, </a:t>
            </a:r>
            <a:r>
              <a:rPr lang="en-US" altLang="ko-KR" sz="1800" dirty="0" smtClean="0"/>
              <a:t>I think </a:t>
            </a:r>
            <a:r>
              <a:rPr lang="en-US" altLang="ko-KR" sz="1800" dirty="0"/>
              <a:t>the BIC’s growth function can still be too aggressive for TCP, especially under short RTT or </a:t>
            </a:r>
            <a:r>
              <a:rPr lang="en-US" altLang="ko-KR" sz="1800" dirty="0" smtClean="0"/>
              <a:t>low speed </a:t>
            </a:r>
            <a:r>
              <a:rPr lang="en-US" altLang="ko-KR" sz="1800" dirty="0"/>
              <a:t>networks. How to solve such problems? Complexity issue: since the protocol has </a:t>
            </a:r>
            <a:r>
              <a:rPr lang="en-US" altLang="ko-KR" sz="1800" dirty="0" smtClean="0"/>
              <a:t>several different </a:t>
            </a:r>
            <a:r>
              <a:rPr lang="en-US" altLang="ko-KR" sz="1800" dirty="0"/>
              <a:t>phases of window control, analyzing it will add a lot of complexity? On an early packet </a:t>
            </a:r>
            <a:r>
              <a:rPr lang="en-US" altLang="ko-KR" sz="1800" dirty="0" smtClean="0"/>
              <a:t>drop, BIC </a:t>
            </a:r>
            <a:r>
              <a:rPr lang="en-US" altLang="ko-KR" sz="1800" dirty="0"/>
              <a:t>may suffer in its initial ascent due to an incorrect estimate of the maximum link capacity?</a:t>
            </a:r>
          </a:p>
          <a:p>
            <a:endParaRPr lang="en-US" altLang="ko-KR" sz="1800" dirty="0" smtClean="0"/>
          </a:p>
        </p:txBody>
      </p:sp>
      <p:sp>
        <p:nvSpPr>
          <p:cNvPr id="6" name="Rectangle 2"/>
          <p:cNvSpPr>
            <a:spLocks noGrp="1" noChangeArrowheads="1"/>
          </p:cNvSpPr>
          <p:nvPr>
            <p:ph type="title"/>
          </p:nvPr>
        </p:nvSpPr>
        <p:spPr>
          <a:xfrm>
            <a:off x="395536" y="260648"/>
            <a:ext cx="7451725" cy="647700"/>
          </a:xfrm>
          <a:extLst>
            <a:ext uri="{FAA26D3D-D897-4be2-8F04-BA451C77F1D7}">
              <ma14:placeholderFlag xmlns="" xmlns:ma14="http://schemas.microsoft.com/office/mac/drawingml/2011/main" val="1"/>
            </a:ext>
          </a:extLst>
        </p:spPr>
        <p:txBody>
          <a:bodyPr/>
          <a:lstStyle/>
          <a:p>
            <a:pPr eaLnBrk="1" hangingPunct="1">
              <a:defRPr/>
            </a:pPr>
            <a:r>
              <a:rPr lang="fr-FR" altLang="ko-KR" sz="3200" dirty="0" smtClean="0">
                <a:latin typeface="Arial" charset="0"/>
              </a:rPr>
              <a:t>Discussion: </a:t>
            </a:r>
            <a:r>
              <a:rPr lang="fr-FR" altLang="ko-KR" sz="2800" i="1" dirty="0" smtClean="0">
                <a:solidFill>
                  <a:srgbClr val="FF0000"/>
                </a:solidFill>
                <a:latin typeface="Arial" charset="0"/>
              </a:rPr>
              <a:t>picked up randomly</a:t>
            </a:r>
            <a:r>
              <a:rPr lang="ko-KR" altLang="en-US" sz="2800" i="1" dirty="0" smtClean="0">
                <a:solidFill>
                  <a:srgbClr val="FF0000"/>
                </a:solidFill>
                <a:latin typeface="Arial" charset="0"/>
              </a:rPr>
              <a:t> </a:t>
            </a:r>
            <a:endParaRPr lang="en-US" altLang="ko-KR" sz="3200" i="1" dirty="0">
              <a:solidFill>
                <a:srgbClr val="FF0000"/>
              </a:solidFill>
              <a:latin typeface="Arial" charset="0"/>
            </a:endParaRPr>
          </a:p>
        </p:txBody>
      </p:sp>
    </p:spTree>
    <p:extLst>
      <p:ext uri="{BB962C8B-B14F-4D97-AF65-F5344CB8AC3E}">
        <p14:creationId xmlns:p14="http://schemas.microsoft.com/office/powerpoint/2010/main" val="6630445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슬라이드 번호 개체 틀 3"/>
          <p:cNvSpPr>
            <a:spLocks noGrp="1"/>
          </p:cNvSpPr>
          <p:nvPr>
            <p:ph type="sldNum" sz="quarter" idx="4294967295"/>
          </p:nvPr>
        </p:nvSpPr>
        <p:spPr bwMode="auto">
          <a:xfrm>
            <a:off x="7000875" y="624046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itchFamily="34" charset="0"/>
                <a:ea typeface="굴림" pitchFamily="50" charset="-127"/>
              </a:defRPr>
            </a:lvl1pPr>
            <a:lvl2pPr marL="742950" indent="-285750" eaLnBrk="0" hangingPunct="0">
              <a:defRPr kumimoji="1" sz="1600">
                <a:solidFill>
                  <a:schemeClr val="tx1"/>
                </a:solidFill>
                <a:latin typeface="Arial" pitchFamily="34" charset="0"/>
                <a:ea typeface="굴림" pitchFamily="50" charset="-127"/>
              </a:defRPr>
            </a:lvl2pPr>
            <a:lvl3pPr marL="1143000" indent="-228600" eaLnBrk="0" hangingPunct="0">
              <a:defRPr kumimoji="1" sz="1600">
                <a:solidFill>
                  <a:schemeClr val="tx1"/>
                </a:solidFill>
                <a:latin typeface="Arial" pitchFamily="34" charset="0"/>
                <a:ea typeface="굴림" pitchFamily="50" charset="-127"/>
              </a:defRPr>
            </a:lvl3pPr>
            <a:lvl4pPr marL="1600200" indent="-228600" eaLnBrk="0" hangingPunct="0">
              <a:defRPr kumimoji="1" sz="1600">
                <a:solidFill>
                  <a:schemeClr val="tx1"/>
                </a:solidFill>
                <a:latin typeface="Arial" pitchFamily="34" charset="0"/>
                <a:ea typeface="굴림" pitchFamily="50" charset="-127"/>
              </a:defRPr>
            </a:lvl4pPr>
            <a:lvl5pPr marL="2057400" indent="-228600" eaLnBrk="0" hangingPunct="0">
              <a:defRPr kumimoji="1" sz="1600">
                <a:solidFill>
                  <a:schemeClr val="tx1"/>
                </a:solidFill>
                <a:latin typeface="Arial" pitchFamily="34" charset="0"/>
                <a:ea typeface="굴림" pitchFamily="50" charset="-127"/>
              </a:defRPr>
            </a:lvl5pPr>
            <a:lvl6pPr marL="2514600" indent="-22860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fld id="{CB82EB17-A493-4172-BAEC-358922DB6ECA}" type="slidenum">
              <a:rPr lang="en-US" altLang="ko-KR" sz="1200">
                <a:solidFill>
                  <a:srgbClr val="898989"/>
                </a:solidFill>
              </a:rPr>
              <a:pPr/>
              <a:t>36</a:t>
            </a:fld>
            <a:endParaRPr lang="en-US" altLang="ko-KR" sz="1000" dirty="0">
              <a:solidFill>
                <a:srgbClr val="898989"/>
              </a:solidFill>
            </a:endParaRPr>
          </a:p>
        </p:txBody>
      </p:sp>
      <p:sp>
        <p:nvSpPr>
          <p:cNvPr id="62468" name="Rectangle 3"/>
          <p:cNvSpPr>
            <a:spLocks noGrp="1" noChangeArrowheads="1"/>
          </p:cNvSpPr>
          <p:nvPr>
            <p:ph type="body" idx="1"/>
          </p:nvPr>
        </p:nvSpPr>
        <p:spPr>
          <a:xfrm>
            <a:off x="35496" y="1268760"/>
            <a:ext cx="8964488" cy="4824165"/>
          </a:xfrm>
          <a:extLst>
            <a:ext uri="{FAA26D3D-D897-4be2-8F04-BA451C77F1D7}">
              <ma14:placeholderFlag xmlns="" xmlns:ma14="http://schemas.microsoft.com/office/mac/drawingml/2011/main" val="1"/>
            </a:ext>
          </a:extLst>
        </p:spPr>
        <p:txBody>
          <a:bodyPr/>
          <a:lstStyle/>
          <a:p>
            <a:r>
              <a:rPr lang="en-US" altLang="ko-KR" sz="1800" dirty="0"/>
              <a:t>I wonder this algorithm can widely use in various congestion situations. TFRC </a:t>
            </a:r>
            <a:r>
              <a:rPr lang="en-US" altLang="ko-KR" sz="1800" dirty="0" smtClean="0"/>
              <a:t>uses weight </a:t>
            </a:r>
            <a:r>
              <a:rPr lang="en-US" altLang="ko-KR" sz="1800" dirty="0"/>
              <a:t>function to control the “recent” events. I think the matric (how recent they are) </a:t>
            </a:r>
            <a:r>
              <a:rPr lang="en-US" altLang="ko-KR" sz="1800" dirty="0" smtClean="0"/>
              <a:t>is also </a:t>
            </a:r>
            <a:r>
              <a:rPr lang="en-US" altLang="ko-KR" sz="1800" dirty="0"/>
              <a:t>critical to control link rates. In my point of view, it is only helpful for my links to </a:t>
            </a:r>
            <a:r>
              <a:rPr lang="en-US" altLang="ko-KR" sz="1800" dirty="0" smtClean="0"/>
              <a:t>use TFRC</a:t>
            </a:r>
            <a:r>
              <a:rPr lang="en-US" altLang="ko-KR" sz="1800" dirty="0"/>
              <a:t>. I mean, what if the others use other TCP algorithms such as AIMD? I think the </a:t>
            </a:r>
            <a:r>
              <a:rPr lang="en-US" altLang="ko-KR" sz="1800" dirty="0" smtClean="0"/>
              <a:t>link using </a:t>
            </a:r>
            <a:r>
              <a:rPr lang="en-US" altLang="ko-KR" sz="1800" dirty="0"/>
              <a:t>AIMD starves forever</a:t>
            </a:r>
            <a:r>
              <a:rPr lang="en-US" altLang="ko-KR" sz="1800" dirty="0" smtClean="0"/>
              <a:t>.</a:t>
            </a:r>
          </a:p>
          <a:p>
            <a:r>
              <a:rPr lang="en-US" altLang="ko-KR" sz="1800" dirty="0"/>
              <a:t>I wonder that TFRC's initial motivation might be less variable in terms of throughput so that achieving higher average throughput across the connections, but the simulation results seems that it shows less variance, but similar level of average throughput. Since they did not clearly write the advantage of "only" less variance in it, what is main reason to use this rather than vanilla AIMD? - Moreover, in heavily overloaded network conditions, although the mean TFRC throughput is similar to that of TCP, TFRC flows show a greater variance between their throughput than TCP flows do. Considering the background of previous paper, in high-speed network their may be more congested links so that this situation might be frequently happen, then how can TFRC be improved?</a:t>
            </a:r>
            <a:endParaRPr lang="en-US" altLang="ko-KR" sz="1800" dirty="0" smtClean="0"/>
          </a:p>
        </p:txBody>
      </p:sp>
      <p:sp>
        <p:nvSpPr>
          <p:cNvPr id="6" name="Rectangle 2"/>
          <p:cNvSpPr>
            <a:spLocks noGrp="1" noChangeArrowheads="1"/>
          </p:cNvSpPr>
          <p:nvPr>
            <p:ph type="title"/>
          </p:nvPr>
        </p:nvSpPr>
        <p:spPr>
          <a:xfrm>
            <a:off x="395536" y="260648"/>
            <a:ext cx="7451725" cy="647700"/>
          </a:xfrm>
          <a:extLst>
            <a:ext uri="{FAA26D3D-D897-4be2-8F04-BA451C77F1D7}">
              <ma14:placeholderFlag xmlns="" xmlns:ma14="http://schemas.microsoft.com/office/mac/drawingml/2011/main" val="1"/>
            </a:ext>
          </a:extLst>
        </p:spPr>
        <p:txBody>
          <a:bodyPr/>
          <a:lstStyle/>
          <a:p>
            <a:pPr eaLnBrk="1" hangingPunct="1">
              <a:defRPr/>
            </a:pPr>
            <a:r>
              <a:rPr lang="fr-FR" altLang="ko-KR" sz="3200" dirty="0" smtClean="0">
                <a:latin typeface="Arial" charset="0"/>
              </a:rPr>
              <a:t>Discussion: </a:t>
            </a:r>
            <a:r>
              <a:rPr lang="fr-FR" altLang="ko-KR" sz="2800" i="1" dirty="0" smtClean="0">
                <a:solidFill>
                  <a:srgbClr val="FF0000"/>
                </a:solidFill>
                <a:latin typeface="Arial" charset="0"/>
              </a:rPr>
              <a:t>picked up randomly</a:t>
            </a:r>
            <a:r>
              <a:rPr lang="ko-KR" altLang="en-US" sz="2800" i="1" dirty="0" smtClean="0">
                <a:solidFill>
                  <a:srgbClr val="FF0000"/>
                </a:solidFill>
                <a:latin typeface="Arial" charset="0"/>
              </a:rPr>
              <a:t> </a:t>
            </a:r>
            <a:endParaRPr lang="en-US" altLang="ko-KR" sz="3200" i="1" dirty="0">
              <a:solidFill>
                <a:srgbClr val="FF0000"/>
              </a:solidFill>
              <a:latin typeface="Arial" charset="0"/>
            </a:endParaRPr>
          </a:p>
        </p:txBody>
      </p:sp>
    </p:spTree>
    <p:extLst>
      <p:ext uri="{BB962C8B-B14F-4D97-AF65-F5344CB8AC3E}">
        <p14:creationId xmlns:p14="http://schemas.microsoft.com/office/powerpoint/2010/main" val="6694019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슬라이드 번호 개체 틀 3"/>
          <p:cNvSpPr>
            <a:spLocks noGrp="1"/>
          </p:cNvSpPr>
          <p:nvPr>
            <p:ph type="sldNum" sz="quarter" idx="4294967295"/>
          </p:nvPr>
        </p:nvSpPr>
        <p:spPr bwMode="auto">
          <a:xfrm>
            <a:off x="7000875" y="624046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itchFamily="34" charset="0"/>
                <a:ea typeface="굴림" pitchFamily="50" charset="-127"/>
              </a:defRPr>
            </a:lvl1pPr>
            <a:lvl2pPr marL="742950" indent="-285750" eaLnBrk="0" hangingPunct="0">
              <a:defRPr kumimoji="1" sz="1600">
                <a:solidFill>
                  <a:schemeClr val="tx1"/>
                </a:solidFill>
                <a:latin typeface="Arial" pitchFamily="34" charset="0"/>
                <a:ea typeface="굴림" pitchFamily="50" charset="-127"/>
              </a:defRPr>
            </a:lvl2pPr>
            <a:lvl3pPr marL="1143000" indent="-228600" eaLnBrk="0" hangingPunct="0">
              <a:defRPr kumimoji="1" sz="1600">
                <a:solidFill>
                  <a:schemeClr val="tx1"/>
                </a:solidFill>
                <a:latin typeface="Arial" pitchFamily="34" charset="0"/>
                <a:ea typeface="굴림" pitchFamily="50" charset="-127"/>
              </a:defRPr>
            </a:lvl3pPr>
            <a:lvl4pPr marL="1600200" indent="-228600" eaLnBrk="0" hangingPunct="0">
              <a:defRPr kumimoji="1" sz="1600">
                <a:solidFill>
                  <a:schemeClr val="tx1"/>
                </a:solidFill>
                <a:latin typeface="Arial" pitchFamily="34" charset="0"/>
                <a:ea typeface="굴림" pitchFamily="50" charset="-127"/>
              </a:defRPr>
            </a:lvl4pPr>
            <a:lvl5pPr marL="2057400" indent="-228600" eaLnBrk="0" hangingPunct="0">
              <a:defRPr kumimoji="1" sz="1600">
                <a:solidFill>
                  <a:schemeClr val="tx1"/>
                </a:solidFill>
                <a:latin typeface="Arial" pitchFamily="34" charset="0"/>
                <a:ea typeface="굴림" pitchFamily="50" charset="-127"/>
              </a:defRPr>
            </a:lvl5pPr>
            <a:lvl6pPr marL="2514600" indent="-22860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fld id="{CB82EB17-A493-4172-BAEC-358922DB6ECA}" type="slidenum">
              <a:rPr lang="en-US" altLang="ko-KR" sz="1200">
                <a:solidFill>
                  <a:srgbClr val="898989"/>
                </a:solidFill>
              </a:rPr>
              <a:pPr/>
              <a:t>37</a:t>
            </a:fld>
            <a:endParaRPr lang="en-US" altLang="ko-KR" sz="1000" dirty="0">
              <a:solidFill>
                <a:srgbClr val="898989"/>
              </a:solidFill>
            </a:endParaRPr>
          </a:p>
        </p:txBody>
      </p:sp>
      <p:sp>
        <p:nvSpPr>
          <p:cNvPr id="62468" name="Rectangle 3"/>
          <p:cNvSpPr>
            <a:spLocks noGrp="1" noChangeArrowheads="1"/>
          </p:cNvSpPr>
          <p:nvPr>
            <p:ph type="body" idx="1"/>
          </p:nvPr>
        </p:nvSpPr>
        <p:spPr>
          <a:xfrm>
            <a:off x="35496" y="1268760"/>
            <a:ext cx="8964488" cy="4824165"/>
          </a:xfrm>
          <a:extLst>
            <a:ext uri="{FAA26D3D-D897-4be2-8F04-BA451C77F1D7}">
              <ma14:placeholderFlag xmlns="" xmlns:ma14="http://schemas.microsoft.com/office/mac/drawingml/2011/main" val="1"/>
            </a:ext>
          </a:extLst>
        </p:spPr>
        <p:txBody>
          <a:bodyPr/>
          <a:lstStyle/>
          <a:p>
            <a:r>
              <a:rPr lang="en-US" altLang="ko-KR" sz="1600" dirty="0"/>
              <a:t>It seems to me that the receiver has to send back a lot of data to the emitter, as feedback. Could this be problematic? I think it would require quite a lot of computing power also. Moreover, it somehow obliges to keep internal state. TRFC appears to be a viable alternative to TCP in most cases. However, on short timescales, TCP outperforms TRFC. In my opinion though, measuring the rate of loss events is pretty complex. The papers also acknowledges that reacting to loss events in some cases is slower with TRFC than with TCP variants. Moreover, it does not allow variable length pack sizes. </a:t>
            </a:r>
            <a:r>
              <a:rPr lang="en-US" altLang="ko-KR" sz="1600" dirty="0" smtClean="0"/>
              <a:t>Finally  </a:t>
            </a:r>
          </a:p>
          <a:p>
            <a:r>
              <a:rPr lang="en-US" altLang="ko-KR" sz="1600" dirty="0" smtClean="0"/>
              <a:t>However</a:t>
            </a:r>
            <a:r>
              <a:rPr lang="en-US" altLang="ko-KR" sz="1600" dirty="0"/>
              <a:t>, this can be a problem in situations of real congestion. With regard to this, the papers states that “TFRC flows show a greater variance between their throughput than TCP flows do” when the network is heavily overloaded, i.e. congested. Finally, I wonder how a network made of TRFC hosts only would behave in terms of overall performance and throughput (bandwidth utilization</a:t>
            </a:r>
            <a:r>
              <a:rPr lang="en-US" altLang="ko-KR" sz="1600" dirty="0" smtClean="0"/>
              <a:t>).</a:t>
            </a:r>
          </a:p>
          <a:p>
            <a:r>
              <a:rPr lang="en-US" altLang="ko-KR" sz="1600" dirty="0" smtClean="0"/>
              <a:t>The </a:t>
            </a:r>
            <a:r>
              <a:rPr lang="en-US" altLang="ko-KR" sz="1600" dirty="0"/>
              <a:t>equation is a rate-based control, such that when RTT is so small (much smaller than the host OS's interrupt timer granularity), there would be a period that the sender produces zero throughput in an extreme case. This ill-reported rate can limit the TFRC's computed rate, resulting in being excessively conservative mode. ● I think TFRC is not a complete protocol; it is a congestion control mechanism only that could be implemented in a transport protocol like real-time transport protocol or in an application incorporating end-to-end congestion control at the application level. </a:t>
            </a:r>
            <a:endParaRPr lang="en-US" altLang="ko-KR" sz="1600" dirty="0" smtClean="0"/>
          </a:p>
        </p:txBody>
      </p:sp>
      <p:sp>
        <p:nvSpPr>
          <p:cNvPr id="6" name="Rectangle 2"/>
          <p:cNvSpPr>
            <a:spLocks noGrp="1" noChangeArrowheads="1"/>
          </p:cNvSpPr>
          <p:nvPr>
            <p:ph type="title"/>
          </p:nvPr>
        </p:nvSpPr>
        <p:spPr>
          <a:xfrm>
            <a:off x="395536" y="260648"/>
            <a:ext cx="7451725" cy="647700"/>
          </a:xfrm>
          <a:extLst>
            <a:ext uri="{FAA26D3D-D897-4be2-8F04-BA451C77F1D7}">
              <ma14:placeholderFlag xmlns="" xmlns:ma14="http://schemas.microsoft.com/office/mac/drawingml/2011/main" val="1"/>
            </a:ext>
          </a:extLst>
        </p:spPr>
        <p:txBody>
          <a:bodyPr/>
          <a:lstStyle/>
          <a:p>
            <a:pPr eaLnBrk="1" hangingPunct="1">
              <a:defRPr/>
            </a:pPr>
            <a:r>
              <a:rPr lang="fr-FR" altLang="ko-KR" sz="3200" dirty="0" smtClean="0">
                <a:latin typeface="Arial" charset="0"/>
              </a:rPr>
              <a:t>Discussion: </a:t>
            </a:r>
            <a:r>
              <a:rPr lang="fr-FR" altLang="ko-KR" sz="2800" i="1" dirty="0" smtClean="0">
                <a:solidFill>
                  <a:srgbClr val="FF0000"/>
                </a:solidFill>
                <a:latin typeface="Arial" charset="0"/>
              </a:rPr>
              <a:t>picked up randomly</a:t>
            </a:r>
            <a:r>
              <a:rPr lang="ko-KR" altLang="en-US" sz="2800" i="1" dirty="0" smtClean="0">
                <a:solidFill>
                  <a:srgbClr val="FF0000"/>
                </a:solidFill>
                <a:latin typeface="Arial" charset="0"/>
              </a:rPr>
              <a:t> </a:t>
            </a:r>
            <a:endParaRPr lang="en-US" altLang="ko-KR" sz="3200" i="1" dirty="0">
              <a:solidFill>
                <a:srgbClr val="FF0000"/>
              </a:solidFill>
              <a:latin typeface="Arial" charset="0"/>
            </a:endParaRPr>
          </a:p>
        </p:txBody>
      </p:sp>
    </p:spTree>
    <p:extLst>
      <p:ext uri="{BB962C8B-B14F-4D97-AF65-F5344CB8AC3E}">
        <p14:creationId xmlns:p14="http://schemas.microsoft.com/office/powerpoint/2010/main" val="30812496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A42C6874-21C2-4EF2-9604-31144B7E5EA1}" type="slidenum">
              <a:rPr lang="en-US" altLang="ko-KR">
                <a:cs typeface="Arial" pitchFamily="34" charset="0"/>
              </a:rPr>
              <a:pPr/>
              <a:t>4</a:t>
            </a:fld>
            <a:endParaRPr lang="en-US" altLang="ko-KR" sz="1000" dirty="0">
              <a:cs typeface="Arial" pitchFamily="34" charset="0"/>
            </a:endParaRPr>
          </a:p>
        </p:txBody>
      </p:sp>
      <p:sp>
        <p:nvSpPr>
          <p:cNvPr id="1912834" name="Rectangle 2"/>
          <p:cNvSpPr>
            <a:spLocks noGrp="1" noChangeArrowheads="1"/>
          </p:cNvSpPr>
          <p:nvPr>
            <p:ph type="title"/>
          </p:nvPr>
        </p:nvSpPr>
        <p:spPr>
          <a:xfrm>
            <a:off x="251520" y="332656"/>
            <a:ext cx="7451725" cy="647700"/>
          </a:xfrm>
        </p:spPr>
        <p:txBody>
          <a:bodyPr/>
          <a:lstStyle/>
          <a:p>
            <a:r>
              <a:rPr lang="en-US" altLang="ko-KR" dirty="0">
                <a:latin typeface="Arial" pitchFamily="34" charset="0"/>
                <a:cs typeface="Arial" pitchFamily="34" charset="0"/>
              </a:rPr>
              <a:t>TCP  for high speed transport</a:t>
            </a:r>
          </a:p>
        </p:txBody>
      </p:sp>
      <p:sp>
        <p:nvSpPr>
          <p:cNvPr id="1912835" name="Rectangle 3"/>
          <p:cNvSpPr>
            <a:spLocks noGrp="1" noChangeArrowheads="1"/>
          </p:cNvSpPr>
          <p:nvPr>
            <p:ph type="body" idx="1"/>
          </p:nvPr>
        </p:nvSpPr>
        <p:spPr>
          <a:xfrm>
            <a:off x="179388" y="1295400"/>
            <a:ext cx="8785225" cy="4870450"/>
          </a:xfrm>
        </p:spPr>
        <p:txBody>
          <a:bodyPr/>
          <a:lstStyle/>
          <a:p>
            <a:pPr>
              <a:lnSpc>
                <a:spcPct val="90000"/>
              </a:lnSpc>
            </a:pPr>
            <a:r>
              <a:rPr lang="en-US" altLang="ko-KR" sz="2400" dirty="0" smtClean="0">
                <a:latin typeface="Arial" pitchFamily="34" charset="0"/>
                <a:cs typeface="Arial" pitchFamily="34" charset="0"/>
              </a:rPr>
              <a:t>Default maximum window size: 64kbyte</a:t>
            </a:r>
            <a:endParaRPr lang="en-US" altLang="ko-KR" sz="2400" dirty="0">
              <a:latin typeface="Arial" pitchFamily="34" charset="0"/>
              <a:cs typeface="Arial" pitchFamily="34" charset="0"/>
            </a:endParaRPr>
          </a:p>
          <a:p>
            <a:pPr lvl="1">
              <a:lnSpc>
                <a:spcPct val="90000"/>
              </a:lnSpc>
            </a:pPr>
            <a:r>
              <a:rPr lang="en-US" altLang="ko-KR" sz="2000" dirty="0" smtClean="0">
                <a:latin typeface="Arial" pitchFamily="34" charset="0"/>
                <a:cs typeface="Arial" pitchFamily="34" charset="0"/>
              </a:rPr>
              <a:t>Much smaller than 83,333 segment</a:t>
            </a:r>
            <a:endParaRPr lang="en-US" altLang="ko-KR" sz="2000" dirty="0">
              <a:latin typeface="Arial" pitchFamily="34" charset="0"/>
              <a:cs typeface="Arial" pitchFamily="34" charset="0"/>
            </a:endParaRPr>
          </a:p>
          <a:p>
            <a:pPr lvl="1">
              <a:lnSpc>
                <a:spcPct val="90000"/>
              </a:lnSpc>
            </a:pPr>
            <a:r>
              <a:rPr lang="en-US" altLang="ko-KR" sz="2000" b="1" dirty="0" smtClean="0">
                <a:solidFill>
                  <a:srgbClr val="FF0000"/>
                </a:solidFill>
                <a:latin typeface="Arial" panose="020B0604020202020204" pitchFamily="34" charset="0"/>
                <a:cs typeface="Arial" pitchFamily="34" charset="0"/>
              </a:rPr>
              <a:t>Need </a:t>
            </a:r>
            <a:r>
              <a:rPr lang="en-US" altLang="ko-KR" sz="2000" b="1" dirty="0">
                <a:solidFill>
                  <a:srgbClr val="FF0000"/>
                </a:solidFill>
                <a:latin typeface="Arial" panose="020B0604020202020204" pitchFamily="34" charset="0"/>
                <a:cs typeface="Arial" panose="020B0604020202020204" pitchFamily="34" charset="0"/>
              </a:rPr>
              <a:t>window scale </a:t>
            </a:r>
            <a:r>
              <a:rPr lang="en-US" altLang="ko-KR" sz="2000" b="1" dirty="0" smtClean="0">
                <a:solidFill>
                  <a:srgbClr val="FF0000"/>
                </a:solidFill>
                <a:latin typeface="Arial" panose="020B0604020202020204" pitchFamily="34" charset="0"/>
                <a:cs typeface="Arial" panose="020B0604020202020204" pitchFamily="34" charset="0"/>
              </a:rPr>
              <a:t>option </a:t>
            </a:r>
            <a:r>
              <a:rPr lang="en-US" altLang="ko-KR" sz="2000" dirty="0" smtClean="0">
                <a:latin typeface="Arial" panose="020B0604020202020204" pitchFamily="34" charset="0"/>
                <a:cs typeface="Arial" panose="020B0604020202020204" pitchFamily="34" charset="0"/>
              </a:rPr>
              <a:t>during connection setup phase</a:t>
            </a:r>
          </a:p>
          <a:p>
            <a:pPr lvl="2">
              <a:lnSpc>
                <a:spcPct val="90000"/>
              </a:lnSpc>
            </a:pPr>
            <a:r>
              <a:rPr lang="en-US" altLang="ko-KR" dirty="0">
                <a:latin typeface="Arial" panose="020B0604020202020204" pitchFamily="34" charset="0"/>
                <a:cs typeface="Arial" panose="020B0604020202020204" pitchFamily="34" charset="0"/>
              </a:rPr>
              <a:t>T</a:t>
            </a:r>
            <a:r>
              <a:rPr lang="en-US" altLang="ko-KR" dirty="0" smtClean="0">
                <a:latin typeface="Arial" panose="020B0604020202020204" pitchFamily="34" charset="0"/>
                <a:cs typeface="Arial" panose="020B0604020202020204" pitchFamily="34" charset="0"/>
              </a:rPr>
              <a:t>he </a:t>
            </a:r>
            <a:r>
              <a:rPr lang="en-US" altLang="ko-KR" dirty="0">
                <a:latin typeface="Arial" panose="020B0604020202020204" pitchFamily="34" charset="0"/>
                <a:cs typeface="Arial" panose="020B0604020202020204" pitchFamily="34" charset="0"/>
              </a:rPr>
              <a:t>receive window size may be increased up to a maximum value of 1,073,725,440 </a:t>
            </a:r>
            <a:r>
              <a:rPr lang="en-US" altLang="ko-KR" dirty="0" smtClean="0">
                <a:latin typeface="Arial" panose="020B0604020202020204" pitchFamily="34" charset="0"/>
                <a:cs typeface="Arial" panose="020B0604020202020204" pitchFamily="34" charset="0"/>
              </a:rPr>
              <a:t>bytes =&gt; 716k segment</a:t>
            </a:r>
          </a:p>
          <a:p>
            <a:pPr lvl="2">
              <a:lnSpc>
                <a:spcPct val="90000"/>
              </a:lnSpc>
            </a:pPr>
            <a:endParaRPr lang="en-US" altLang="ko-KR" dirty="0" smtClean="0">
              <a:latin typeface="Arial" panose="020B0604020202020204" pitchFamily="34" charset="0"/>
              <a:cs typeface="Arial" panose="020B0604020202020204" pitchFamily="34" charset="0"/>
            </a:endParaRPr>
          </a:p>
          <a:p>
            <a:pPr>
              <a:lnSpc>
                <a:spcPct val="90000"/>
              </a:lnSpc>
            </a:pPr>
            <a:r>
              <a:rPr lang="en-US" altLang="ko-KR" sz="2400" dirty="0" smtClean="0">
                <a:latin typeface="Arial" pitchFamily="34" charset="0"/>
                <a:cs typeface="Arial" pitchFamily="34" charset="0"/>
              </a:rPr>
              <a:t>How to solve the problem?</a:t>
            </a:r>
            <a:endParaRPr lang="en-US" altLang="ko-KR" sz="2000" dirty="0">
              <a:latin typeface="Arial" pitchFamily="34" charset="0"/>
              <a:cs typeface="Arial" pitchFamily="34" charset="0"/>
            </a:endParaRPr>
          </a:p>
          <a:p>
            <a:pPr lvl="1">
              <a:lnSpc>
                <a:spcPct val="90000"/>
              </a:lnSpc>
            </a:pPr>
            <a:r>
              <a:rPr lang="en-US" altLang="ko-KR" sz="2000" dirty="0" smtClean="0">
                <a:latin typeface="Arial" pitchFamily="34" charset="0"/>
                <a:cs typeface="Arial" pitchFamily="34" charset="0"/>
              </a:rPr>
              <a:t>Multiple TCP connection?</a:t>
            </a:r>
          </a:p>
          <a:p>
            <a:pPr lvl="1">
              <a:lnSpc>
                <a:spcPct val="90000"/>
              </a:lnSpc>
            </a:pPr>
            <a:r>
              <a:rPr lang="en-US" altLang="ko-KR" sz="2000" dirty="0" smtClean="0">
                <a:latin typeface="Arial" pitchFamily="34" charset="0"/>
                <a:cs typeface="Arial" pitchFamily="34" charset="0"/>
              </a:rPr>
              <a:t>Ok! Simplest way. but not enough</a:t>
            </a:r>
            <a:endParaRPr lang="en-US" altLang="ko-KR" sz="2000" dirty="0">
              <a:latin typeface="Arial" pitchFamily="34" charset="0"/>
              <a:cs typeface="Arial" pitchFamily="34" charset="0"/>
            </a:endParaRPr>
          </a:p>
          <a:p>
            <a:pPr lvl="1">
              <a:lnSpc>
                <a:spcPct val="90000"/>
              </a:lnSpc>
            </a:pPr>
            <a:endParaRPr lang="en-US" altLang="ko-KR" sz="2000" dirty="0">
              <a:latin typeface="Arial" pitchFamily="34" charset="0"/>
              <a:cs typeface="Arial" pitchFamily="34" charset="0"/>
            </a:endParaRPr>
          </a:p>
        </p:txBody>
      </p:sp>
      <p:grpSp>
        <p:nvGrpSpPr>
          <p:cNvPr id="5" name="그룹 4"/>
          <p:cNvGrpSpPr/>
          <p:nvPr/>
        </p:nvGrpSpPr>
        <p:grpSpPr>
          <a:xfrm>
            <a:off x="4788024" y="4106730"/>
            <a:ext cx="4104456" cy="2490622"/>
            <a:chOff x="4859473" y="2209800"/>
            <a:chExt cx="3903527" cy="3056098"/>
          </a:xfrm>
        </p:grpSpPr>
        <p:sp>
          <p:nvSpPr>
            <p:cNvPr id="6" name="Rectangle 4"/>
            <p:cNvSpPr>
              <a:spLocks noChangeArrowheads="1"/>
            </p:cNvSpPr>
            <p:nvPr/>
          </p:nvSpPr>
          <p:spPr bwMode="auto">
            <a:xfrm>
              <a:off x="5868988" y="3657601"/>
              <a:ext cx="2514600" cy="119287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100">
                <a:cs typeface="Arial" pitchFamily="34" charset="0"/>
              </a:endParaRPr>
            </a:p>
          </p:txBody>
        </p:sp>
        <p:sp>
          <p:nvSpPr>
            <p:cNvPr id="7" name="Line 5"/>
            <p:cNvSpPr>
              <a:spLocks noChangeShapeType="1"/>
            </p:cNvSpPr>
            <p:nvPr/>
          </p:nvSpPr>
          <p:spPr bwMode="auto">
            <a:xfrm>
              <a:off x="5564188" y="4850478"/>
              <a:ext cx="319881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100">
                <a:cs typeface="Arial" pitchFamily="34" charset="0"/>
              </a:endParaRPr>
            </a:p>
          </p:txBody>
        </p:sp>
        <p:sp>
          <p:nvSpPr>
            <p:cNvPr id="8" name="Line 6"/>
            <p:cNvSpPr>
              <a:spLocks noChangeShapeType="1"/>
            </p:cNvSpPr>
            <p:nvPr/>
          </p:nvSpPr>
          <p:spPr bwMode="auto">
            <a:xfrm flipV="1">
              <a:off x="5610225" y="2209800"/>
              <a:ext cx="0" cy="264067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100">
                <a:cs typeface="Arial" pitchFamily="34" charset="0"/>
              </a:endParaRPr>
            </a:p>
          </p:txBody>
        </p:sp>
        <p:sp>
          <p:nvSpPr>
            <p:cNvPr id="9" name="Text Box 7"/>
            <p:cNvSpPr txBox="1">
              <a:spLocks noChangeArrowheads="1"/>
            </p:cNvSpPr>
            <p:nvPr/>
          </p:nvSpPr>
          <p:spPr bwMode="auto">
            <a:xfrm>
              <a:off x="6750050" y="4850478"/>
              <a:ext cx="926382" cy="415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ko-KR" dirty="0">
                  <a:solidFill>
                    <a:srgbClr val="000000"/>
                  </a:solidFill>
                  <a:cs typeface="Arial" pitchFamily="34" charset="0"/>
                </a:rPr>
                <a:t>Time</a:t>
              </a:r>
            </a:p>
          </p:txBody>
        </p:sp>
        <p:sp>
          <p:nvSpPr>
            <p:cNvPr id="10" name="Text Box 8"/>
            <p:cNvSpPr txBox="1">
              <a:spLocks noChangeArrowheads="1"/>
            </p:cNvSpPr>
            <p:nvPr/>
          </p:nvSpPr>
          <p:spPr bwMode="auto">
            <a:xfrm>
              <a:off x="5027540" y="3083341"/>
              <a:ext cx="554740" cy="415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ko-KR" dirty="0">
                  <a:solidFill>
                    <a:srgbClr val="000000"/>
                  </a:solidFill>
                  <a:cs typeface="Arial" pitchFamily="34" charset="0"/>
                </a:rPr>
                <a:t>W</a:t>
              </a:r>
            </a:p>
          </p:txBody>
        </p:sp>
        <p:sp>
          <p:nvSpPr>
            <p:cNvPr id="11" name="Line 9"/>
            <p:cNvSpPr>
              <a:spLocks noChangeShapeType="1"/>
            </p:cNvSpPr>
            <p:nvPr/>
          </p:nvSpPr>
          <p:spPr bwMode="auto">
            <a:xfrm>
              <a:off x="5878513" y="3224213"/>
              <a:ext cx="0" cy="928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100">
                <a:cs typeface="Arial" pitchFamily="34" charset="0"/>
              </a:endParaRPr>
            </a:p>
          </p:txBody>
        </p:sp>
        <p:sp>
          <p:nvSpPr>
            <p:cNvPr id="12" name="Line 10"/>
            <p:cNvSpPr>
              <a:spLocks noChangeShapeType="1"/>
            </p:cNvSpPr>
            <p:nvPr/>
          </p:nvSpPr>
          <p:spPr bwMode="auto">
            <a:xfrm flipV="1">
              <a:off x="5878513" y="3224213"/>
              <a:ext cx="500062" cy="928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100">
                <a:cs typeface="Arial" pitchFamily="34" charset="0"/>
              </a:endParaRPr>
            </a:p>
          </p:txBody>
        </p:sp>
        <p:sp>
          <p:nvSpPr>
            <p:cNvPr id="13" name="Line 11"/>
            <p:cNvSpPr>
              <a:spLocks noChangeShapeType="1"/>
            </p:cNvSpPr>
            <p:nvPr/>
          </p:nvSpPr>
          <p:spPr bwMode="auto">
            <a:xfrm>
              <a:off x="6378575" y="3224213"/>
              <a:ext cx="0" cy="928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100">
                <a:cs typeface="Arial" pitchFamily="34" charset="0"/>
              </a:endParaRPr>
            </a:p>
          </p:txBody>
        </p:sp>
        <p:sp>
          <p:nvSpPr>
            <p:cNvPr id="14" name="Line 12"/>
            <p:cNvSpPr>
              <a:spLocks noChangeShapeType="1"/>
            </p:cNvSpPr>
            <p:nvPr/>
          </p:nvSpPr>
          <p:spPr bwMode="auto">
            <a:xfrm flipV="1">
              <a:off x="6378575" y="3224213"/>
              <a:ext cx="503238" cy="928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100">
                <a:cs typeface="Arial" pitchFamily="34" charset="0"/>
              </a:endParaRPr>
            </a:p>
          </p:txBody>
        </p:sp>
        <p:sp>
          <p:nvSpPr>
            <p:cNvPr id="15" name="Line 13"/>
            <p:cNvSpPr>
              <a:spLocks noChangeShapeType="1"/>
            </p:cNvSpPr>
            <p:nvPr/>
          </p:nvSpPr>
          <p:spPr bwMode="auto">
            <a:xfrm>
              <a:off x="6881813" y="3224213"/>
              <a:ext cx="0" cy="928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100">
                <a:cs typeface="Arial" pitchFamily="34" charset="0"/>
              </a:endParaRPr>
            </a:p>
          </p:txBody>
        </p:sp>
        <p:sp>
          <p:nvSpPr>
            <p:cNvPr id="16" name="Line 14"/>
            <p:cNvSpPr>
              <a:spLocks noChangeShapeType="1"/>
            </p:cNvSpPr>
            <p:nvPr/>
          </p:nvSpPr>
          <p:spPr bwMode="auto">
            <a:xfrm flipV="1">
              <a:off x="6881813" y="3224213"/>
              <a:ext cx="500062" cy="928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100">
                <a:cs typeface="Arial" pitchFamily="34" charset="0"/>
              </a:endParaRPr>
            </a:p>
          </p:txBody>
        </p:sp>
        <p:sp>
          <p:nvSpPr>
            <p:cNvPr id="17" name="Line 15"/>
            <p:cNvSpPr>
              <a:spLocks noChangeShapeType="1"/>
            </p:cNvSpPr>
            <p:nvPr/>
          </p:nvSpPr>
          <p:spPr bwMode="auto">
            <a:xfrm>
              <a:off x="7381875" y="3224213"/>
              <a:ext cx="0" cy="928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100">
                <a:cs typeface="Arial" pitchFamily="34" charset="0"/>
              </a:endParaRPr>
            </a:p>
          </p:txBody>
        </p:sp>
        <p:sp>
          <p:nvSpPr>
            <p:cNvPr id="18" name="Line 16"/>
            <p:cNvSpPr>
              <a:spLocks noChangeShapeType="1"/>
            </p:cNvSpPr>
            <p:nvPr/>
          </p:nvSpPr>
          <p:spPr bwMode="auto">
            <a:xfrm flipV="1">
              <a:off x="7381875" y="3224213"/>
              <a:ext cx="501650" cy="928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100">
                <a:cs typeface="Arial" pitchFamily="34" charset="0"/>
              </a:endParaRPr>
            </a:p>
          </p:txBody>
        </p:sp>
        <p:sp>
          <p:nvSpPr>
            <p:cNvPr id="19" name="Line 17"/>
            <p:cNvSpPr>
              <a:spLocks noChangeShapeType="1"/>
            </p:cNvSpPr>
            <p:nvPr/>
          </p:nvSpPr>
          <p:spPr bwMode="auto">
            <a:xfrm>
              <a:off x="7883525" y="3224213"/>
              <a:ext cx="0" cy="928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100">
                <a:cs typeface="Arial" pitchFamily="34" charset="0"/>
              </a:endParaRPr>
            </a:p>
          </p:txBody>
        </p:sp>
        <p:sp>
          <p:nvSpPr>
            <p:cNvPr id="20" name="Line 18"/>
            <p:cNvSpPr>
              <a:spLocks noChangeShapeType="1"/>
            </p:cNvSpPr>
            <p:nvPr/>
          </p:nvSpPr>
          <p:spPr bwMode="auto">
            <a:xfrm flipV="1">
              <a:off x="7883525" y="3224213"/>
              <a:ext cx="500063" cy="928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100">
                <a:cs typeface="Arial" pitchFamily="34" charset="0"/>
              </a:endParaRPr>
            </a:p>
          </p:txBody>
        </p:sp>
        <p:sp>
          <p:nvSpPr>
            <p:cNvPr id="21" name="Line 19"/>
            <p:cNvSpPr>
              <a:spLocks noChangeShapeType="1"/>
            </p:cNvSpPr>
            <p:nvPr/>
          </p:nvSpPr>
          <p:spPr bwMode="auto">
            <a:xfrm>
              <a:off x="8383588" y="3224213"/>
              <a:ext cx="0" cy="928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100">
                <a:cs typeface="Arial" pitchFamily="34" charset="0"/>
              </a:endParaRPr>
            </a:p>
          </p:txBody>
        </p:sp>
        <p:sp>
          <p:nvSpPr>
            <p:cNvPr id="22" name="Text Box 20"/>
            <p:cNvSpPr txBox="1">
              <a:spLocks noChangeArrowheads="1"/>
            </p:cNvSpPr>
            <p:nvPr/>
          </p:nvSpPr>
          <p:spPr bwMode="auto">
            <a:xfrm>
              <a:off x="4859473" y="3878553"/>
              <a:ext cx="806040" cy="415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ko-KR" dirty="0">
                  <a:solidFill>
                    <a:srgbClr val="000000"/>
                  </a:solidFill>
                  <a:cs typeface="Arial" pitchFamily="34" charset="0"/>
                </a:rPr>
                <a:t>W/2</a:t>
              </a:r>
            </a:p>
          </p:txBody>
        </p:sp>
      </p:grpSp>
      <p:sp>
        <p:nvSpPr>
          <p:cNvPr id="24" name="직사각형 23"/>
          <p:cNvSpPr/>
          <p:nvPr/>
        </p:nvSpPr>
        <p:spPr>
          <a:xfrm>
            <a:off x="5004048" y="5143550"/>
            <a:ext cx="607859" cy="338554"/>
          </a:xfrm>
          <a:prstGeom prst="rect">
            <a:avLst/>
          </a:prstGeom>
        </p:spPr>
        <p:txBody>
          <a:bodyPr wrap="none">
            <a:spAutoFit/>
          </a:bodyPr>
          <a:lstStyle/>
          <a:p>
            <a:r>
              <a:rPr lang="en-US" altLang="ko-KR" dirty="0">
                <a:cs typeface="Arial" pitchFamily="34" charset="0"/>
                <a:sym typeface="Wingdings" pitchFamily="2" charset="2"/>
              </a:rPr>
              <a:t>¾</a:t>
            </a:r>
            <a:r>
              <a:rPr lang="en-US" altLang="ko-KR" dirty="0">
                <a:cs typeface="Arial" pitchFamily="34" charset="0"/>
              </a:rPr>
              <a:t> W</a:t>
            </a:r>
            <a:endParaRPr lang="ko-KR" altLang="en-US" dirty="0"/>
          </a:p>
        </p:txBody>
      </p:sp>
      <p:sp>
        <p:nvSpPr>
          <p:cNvPr id="25" name="직사각형 24"/>
          <p:cNvSpPr/>
          <p:nvPr/>
        </p:nvSpPr>
        <p:spPr>
          <a:xfrm>
            <a:off x="7491218" y="6115226"/>
            <a:ext cx="476517" cy="276999"/>
          </a:xfrm>
          <a:prstGeom prst="rect">
            <a:avLst/>
          </a:prstGeom>
        </p:spPr>
        <p:txBody>
          <a:bodyPr wrap="square">
            <a:spAutoFit/>
          </a:bodyPr>
          <a:lstStyle/>
          <a:p>
            <a:r>
              <a:rPr lang="en-US" altLang="ko-KR" sz="1200" dirty="0">
                <a:solidFill>
                  <a:srgbClr val="FF0000"/>
                </a:solidFill>
                <a:cs typeface="Arial" pitchFamily="34" charset="0"/>
              </a:rPr>
              <a:t>W/2</a:t>
            </a:r>
            <a:endParaRPr lang="ko-KR" altLang="en-US" sz="1200" dirty="0">
              <a:solidFill>
                <a:srgbClr val="FF0000"/>
              </a:solidFill>
            </a:endParaRPr>
          </a:p>
        </p:txBody>
      </p:sp>
    </p:spTree>
    <p:extLst>
      <p:ext uri="{BB962C8B-B14F-4D97-AF65-F5344CB8AC3E}">
        <p14:creationId xmlns:p14="http://schemas.microsoft.com/office/powerpoint/2010/main" val="194159965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4189EBA2-A71F-41C7-A825-18B2E585C4B1}" type="slidenum">
              <a:rPr lang="en-US" altLang="ko-KR">
                <a:cs typeface="Arial" pitchFamily="34" charset="0"/>
              </a:rPr>
              <a:pPr/>
              <a:t>5</a:t>
            </a:fld>
            <a:endParaRPr lang="en-US" altLang="ko-KR" sz="1000">
              <a:cs typeface="Arial" pitchFamily="34" charset="0"/>
            </a:endParaRPr>
          </a:p>
        </p:txBody>
      </p:sp>
      <p:sp>
        <p:nvSpPr>
          <p:cNvPr id="1914882" name="Rectangle 2"/>
          <p:cNvSpPr>
            <a:spLocks noGrp="1" noChangeArrowheads="1"/>
          </p:cNvSpPr>
          <p:nvPr>
            <p:ph type="title"/>
          </p:nvPr>
        </p:nvSpPr>
        <p:spPr/>
        <p:txBody>
          <a:bodyPr/>
          <a:lstStyle/>
          <a:p>
            <a:r>
              <a:rPr lang="en-US" altLang="ko-KR">
                <a:latin typeface="Arial" pitchFamily="34" charset="0"/>
                <a:cs typeface="Arial" pitchFamily="34" charset="0"/>
              </a:rPr>
              <a:t>TCP Alternatives: HS-TCP</a:t>
            </a:r>
          </a:p>
        </p:txBody>
      </p:sp>
      <p:sp>
        <p:nvSpPr>
          <p:cNvPr id="1914883" name="Rectangle 3"/>
          <p:cNvSpPr>
            <a:spLocks noGrp="1" noChangeArrowheads="1"/>
          </p:cNvSpPr>
          <p:nvPr>
            <p:ph type="body" idx="1"/>
          </p:nvPr>
        </p:nvSpPr>
        <p:spPr>
          <a:xfrm>
            <a:off x="179388" y="1295400"/>
            <a:ext cx="8785225" cy="4495800"/>
          </a:xfrm>
        </p:spPr>
        <p:txBody>
          <a:bodyPr/>
          <a:lstStyle/>
          <a:p>
            <a:r>
              <a:rPr lang="en-US" altLang="ko-KR" sz="2400" dirty="0">
                <a:latin typeface="Arial" pitchFamily="34" charset="0"/>
                <a:cs typeface="Arial" pitchFamily="34" charset="0"/>
              </a:rPr>
              <a:t>High Speed TCP (HS-TCP): [Floyd, RFC 3649, 2003]</a:t>
            </a:r>
          </a:p>
          <a:p>
            <a:r>
              <a:rPr lang="en-US" altLang="ko-KR" sz="2400" dirty="0">
                <a:latin typeface="Arial" pitchFamily="34" charset="0"/>
                <a:cs typeface="Arial" pitchFamily="34" charset="0"/>
              </a:rPr>
              <a:t> </a:t>
            </a:r>
            <a:r>
              <a:rPr lang="en-US" altLang="ko-KR" sz="2400" i="1" dirty="0">
                <a:latin typeface="Arial" pitchFamily="34" charset="0"/>
                <a:cs typeface="Arial" pitchFamily="34" charset="0"/>
              </a:rPr>
              <a:t>w &lt;= thresh</a:t>
            </a:r>
            <a:r>
              <a:rPr lang="en-US" altLang="ko-KR" sz="2400" dirty="0">
                <a:latin typeface="Arial" pitchFamily="34" charset="0"/>
                <a:cs typeface="Arial" pitchFamily="34" charset="0"/>
              </a:rPr>
              <a:t>: same as Standard TCP like RENO</a:t>
            </a:r>
          </a:p>
          <a:p>
            <a:pPr lvl="1"/>
            <a:r>
              <a:rPr lang="en-US" altLang="ko-KR" sz="2000" i="1" dirty="0">
                <a:latin typeface="Arial" pitchFamily="34" charset="0"/>
                <a:cs typeface="Arial" pitchFamily="34" charset="0"/>
              </a:rPr>
              <a:t>thresh</a:t>
            </a:r>
            <a:r>
              <a:rPr lang="en-US" altLang="ko-KR" sz="2000" dirty="0">
                <a:latin typeface="Arial" pitchFamily="34" charset="0"/>
                <a:cs typeface="Arial" pitchFamily="34" charset="0"/>
              </a:rPr>
              <a:t> : default 38</a:t>
            </a:r>
          </a:p>
          <a:p>
            <a:r>
              <a:rPr lang="en-US" altLang="ko-KR" sz="2400" dirty="0">
                <a:latin typeface="Arial" pitchFamily="34" charset="0"/>
                <a:cs typeface="Arial" pitchFamily="34" charset="0"/>
              </a:rPr>
              <a:t> </a:t>
            </a:r>
            <a:r>
              <a:rPr lang="en-US" altLang="ko-KR" sz="2400" i="1" dirty="0">
                <a:latin typeface="Arial" pitchFamily="34" charset="0"/>
                <a:cs typeface="Arial" pitchFamily="34" charset="0"/>
              </a:rPr>
              <a:t>w </a:t>
            </a:r>
            <a:r>
              <a:rPr lang="en-US" altLang="ko-KR" sz="2400" dirty="0">
                <a:latin typeface="Arial" pitchFamily="34" charset="0"/>
                <a:cs typeface="Arial" pitchFamily="34" charset="0"/>
              </a:rPr>
              <a:t>&gt; </a:t>
            </a:r>
            <a:r>
              <a:rPr lang="en-US" altLang="ko-KR" sz="2400" i="1" dirty="0">
                <a:latin typeface="Arial" pitchFamily="34" charset="0"/>
                <a:cs typeface="Arial" pitchFamily="34" charset="0"/>
              </a:rPr>
              <a:t>thresh</a:t>
            </a:r>
            <a:r>
              <a:rPr lang="en-US" altLang="ko-KR" sz="2400" dirty="0">
                <a:solidFill>
                  <a:srgbClr val="0000FF"/>
                </a:solidFill>
                <a:latin typeface="Arial" pitchFamily="34" charset="0"/>
                <a:cs typeface="Arial" pitchFamily="34" charset="0"/>
              </a:rPr>
              <a:t>: more aggressive increase, less aggressive decrease</a:t>
            </a:r>
          </a:p>
          <a:p>
            <a:pPr lvl="1"/>
            <a:r>
              <a:rPr lang="en-US" altLang="ko-KR" sz="2000" dirty="0">
                <a:latin typeface="Arial" pitchFamily="34" charset="0"/>
                <a:cs typeface="Arial" pitchFamily="34" charset="0"/>
              </a:rPr>
              <a:t> table-driven increase/decrease factors</a:t>
            </a:r>
          </a:p>
          <a:p>
            <a:pPr lvl="2"/>
            <a:r>
              <a:rPr lang="en-US" altLang="ko-KR" sz="1600" dirty="0">
                <a:latin typeface="Arial" pitchFamily="34" charset="0"/>
                <a:cs typeface="Arial" pitchFamily="34" charset="0"/>
              </a:rPr>
              <a:t>Uses a table to indicate by how much to increase </a:t>
            </a:r>
            <a:r>
              <a:rPr lang="en-US" altLang="ko-KR" sz="1600" i="1" dirty="0" err="1">
                <a:latin typeface="Arial" pitchFamily="34" charset="0"/>
                <a:cs typeface="Arial" pitchFamily="34" charset="0"/>
              </a:rPr>
              <a:t>cwnd</a:t>
            </a:r>
            <a:r>
              <a:rPr lang="en-US" altLang="ko-KR" sz="1600" dirty="0">
                <a:latin typeface="Arial" pitchFamily="34" charset="0"/>
                <a:cs typeface="Arial" pitchFamily="34" charset="0"/>
              </a:rPr>
              <a:t> when an ACK is received</a:t>
            </a:r>
          </a:p>
          <a:p>
            <a:pPr lvl="2">
              <a:spcBef>
                <a:spcPct val="0"/>
              </a:spcBef>
            </a:pPr>
            <a:r>
              <a:rPr lang="en-US" altLang="zh-CN" sz="1600" dirty="0">
                <a:latin typeface="Arial" pitchFamily="34" charset="0"/>
                <a:ea typeface="SimSun" pitchFamily="2" charset="-122"/>
                <a:cs typeface="Arial" pitchFamily="34" charset="0"/>
              </a:rPr>
              <a:t>The larger the </a:t>
            </a:r>
            <a:r>
              <a:rPr lang="en-US" altLang="zh-CN" sz="1600" i="1" dirty="0" err="1">
                <a:latin typeface="Arial" pitchFamily="34" charset="0"/>
                <a:ea typeface="SimSun" pitchFamily="2" charset="-122"/>
                <a:cs typeface="Arial" pitchFamily="34" charset="0"/>
              </a:rPr>
              <a:t>cwnd</a:t>
            </a:r>
            <a:r>
              <a:rPr lang="en-US" altLang="zh-CN" sz="1600" dirty="0">
                <a:latin typeface="Arial" pitchFamily="34" charset="0"/>
                <a:ea typeface="SimSun" pitchFamily="2" charset="-122"/>
                <a:cs typeface="Arial" pitchFamily="34" charset="0"/>
              </a:rPr>
              <a:t>, the larger the increment, and the smaller the decrement.</a:t>
            </a:r>
            <a:endParaRPr lang="en-US" altLang="ko-KR" sz="2400" dirty="0">
              <a:latin typeface="Arial" pitchFamily="34" charset="0"/>
              <a:cs typeface="Arial" pitchFamily="34" charset="0"/>
            </a:endParaRPr>
          </a:p>
          <a:p>
            <a:pPr lvl="1"/>
            <a:r>
              <a:rPr lang="en-US" altLang="ko-KR" sz="2000" dirty="0">
                <a:latin typeface="Arial" pitchFamily="34" charset="0"/>
                <a:cs typeface="Arial" pitchFamily="34" charset="0"/>
              </a:rPr>
              <a:t> each RTT: </a:t>
            </a:r>
            <a:r>
              <a:rPr lang="en-US" altLang="ko-KR" sz="2000" i="1" dirty="0">
                <a:latin typeface="Arial" pitchFamily="34" charset="0"/>
                <a:cs typeface="Arial" pitchFamily="34" charset="0"/>
              </a:rPr>
              <a:t>w </a:t>
            </a:r>
            <a:r>
              <a:rPr lang="en-US" altLang="ko-KR" sz="2000" dirty="0">
                <a:latin typeface="Arial" pitchFamily="34" charset="0"/>
                <a:cs typeface="Arial" pitchFamily="34" charset="0"/>
              </a:rPr>
              <a:t>+= [1, 72]</a:t>
            </a:r>
          </a:p>
          <a:p>
            <a:pPr lvl="1"/>
            <a:r>
              <a:rPr lang="en-US" altLang="ko-KR" sz="2000" dirty="0">
                <a:latin typeface="Arial" pitchFamily="34" charset="0"/>
                <a:cs typeface="Arial" pitchFamily="34" charset="0"/>
              </a:rPr>
              <a:t> on loss: </a:t>
            </a:r>
            <a:r>
              <a:rPr lang="en-US" altLang="ko-KR" sz="2000" i="1" dirty="0">
                <a:latin typeface="Arial" pitchFamily="34" charset="0"/>
                <a:cs typeface="Arial" pitchFamily="34" charset="0"/>
              </a:rPr>
              <a:t>w </a:t>
            </a:r>
            <a:r>
              <a:rPr lang="en-US" altLang="ko-KR" sz="2000" dirty="0">
                <a:latin typeface="Arial" pitchFamily="34" charset="0"/>
                <a:cs typeface="Arial" pitchFamily="34" charset="0"/>
              </a:rPr>
              <a:t>= [0.5, 0.9] </a:t>
            </a:r>
            <a:r>
              <a:rPr lang="en-US" altLang="ko-KR" sz="2000" i="1" dirty="0">
                <a:latin typeface="Arial" pitchFamily="34" charset="0"/>
                <a:cs typeface="Arial" pitchFamily="34" charset="0"/>
              </a:rPr>
              <a:t>w</a:t>
            </a:r>
          </a:p>
        </p:txBody>
      </p:sp>
    </p:spTree>
    <p:extLst>
      <p:ext uri="{BB962C8B-B14F-4D97-AF65-F5344CB8AC3E}">
        <p14:creationId xmlns:p14="http://schemas.microsoft.com/office/powerpoint/2010/main" val="100932623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3"/>
          <p:cNvSpPr>
            <a:spLocks noGrp="1"/>
          </p:cNvSpPr>
          <p:nvPr>
            <p:ph type="sldNum" sz="quarter" idx="4294967295"/>
          </p:nvPr>
        </p:nvSpPr>
        <p:spPr>
          <a:xfrm>
            <a:off x="7000875" y="6240463"/>
            <a:ext cx="1905000" cy="457200"/>
          </a:xfrm>
          <a:prstGeom prst="rect">
            <a:avLst/>
          </a:prstGeom>
        </p:spPr>
        <p:txBody>
          <a:bodyPr/>
          <a:lstStyle/>
          <a:p>
            <a:fld id="{C85C6F71-0D64-462D-86E6-E110FAD86276}" type="slidenum">
              <a:rPr lang="en-US" altLang="ko-KR">
                <a:cs typeface="Arial" pitchFamily="34" charset="0"/>
              </a:rPr>
              <a:pPr/>
              <a:t>6</a:t>
            </a:fld>
            <a:endParaRPr lang="en-US" altLang="ko-KR" sz="1000">
              <a:cs typeface="Arial" pitchFamily="34" charset="0"/>
            </a:endParaRPr>
          </a:p>
        </p:txBody>
      </p:sp>
      <p:sp>
        <p:nvSpPr>
          <p:cNvPr id="1916930" name="Rectangle 2"/>
          <p:cNvSpPr>
            <a:spLocks noGrp="1" noChangeArrowheads="1"/>
          </p:cNvSpPr>
          <p:nvPr>
            <p:ph type="title"/>
          </p:nvPr>
        </p:nvSpPr>
        <p:spPr/>
        <p:txBody>
          <a:bodyPr/>
          <a:lstStyle/>
          <a:p>
            <a:r>
              <a:rPr lang="en-US" altLang="ko-KR">
                <a:latin typeface="Arial" pitchFamily="34" charset="0"/>
                <a:cs typeface="Arial" pitchFamily="34" charset="0"/>
              </a:rPr>
              <a:t>TCP Alternatives: S-TCP</a:t>
            </a:r>
          </a:p>
        </p:txBody>
      </p:sp>
      <p:sp>
        <p:nvSpPr>
          <p:cNvPr id="1916931" name="Rectangle 3"/>
          <p:cNvSpPr>
            <a:spLocks noGrp="1" noChangeArrowheads="1"/>
          </p:cNvSpPr>
          <p:nvPr>
            <p:ph type="body" idx="1"/>
          </p:nvPr>
        </p:nvSpPr>
        <p:spPr>
          <a:xfrm>
            <a:off x="179388" y="1196975"/>
            <a:ext cx="8785225" cy="4495800"/>
          </a:xfrm>
        </p:spPr>
        <p:txBody>
          <a:bodyPr/>
          <a:lstStyle/>
          <a:p>
            <a:r>
              <a:rPr lang="en-US" altLang="ko-KR" sz="2000" dirty="0">
                <a:latin typeface="Arial" pitchFamily="34" charset="0"/>
                <a:cs typeface="Arial" pitchFamily="34" charset="0"/>
              </a:rPr>
              <a:t>Introduced by Tom Kelly of Cambridge 2003</a:t>
            </a:r>
          </a:p>
          <a:p>
            <a:r>
              <a:rPr lang="en-US" altLang="ko-KR" sz="2000" dirty="0">
                <a:latin typeface="Arial" pitchFamily="34" charset="0"/>
                <a:cs typeface="Arial" pitchFamily="34" charset="0"/>
              </a:rPr>
              <a:t>Scalable TCP (S-TCP)</a:t>
            </a:r>
          </a:p>
          <a:p>
            <a:r>
              <a:rPr lang="en-US" altLang="ko-KR" sz="2000" dirty="0">
                <a:latin typeface="Arial" pitchFamily="34" charset="0"/>
                <a:cs typeface="Arial" pitchFamily="34" charset="0"/>
              </a:rPr>
              <a:t> modification to HS-TCP to avoid need for table</a:t>
            </a:r>
          </a:p>
          <a:p>
            <a:pPr lvl="1"/>
            <a:r>
              <a:rPr lang="en-US" altLang="ko-KR" sz="1800" dirty="0">
                <a:latin typeface="Arial" pitchFamily="34" charset="0"/>
                <a:cs typeface="Arial" pitchFamily="34" charset="0"/>
              </a:rPr>
              <a:t>each RTT: </a:t>
            </a:r>
            <a:r>
              <a:rPr lang="en-US" altLang="ko-KR" sz="1800" i="1" dirty="0">
                <a:latin typeface="Arial" pitchFamily="34" charset="0"/>
                <a:cs typeface="Arial" pitchFamily="34" charset="0"/>
              </a:rPr>
              <a:t>w </a:t>
            </a:r>
            <a:r>
              <a:rPr lang="en-US" altLang="ko-KR" sz="1800" dirty="0">
                <a:latin typeface="Arial" pitchFamily="34" charset="0"/>
                <a:cs typeface="Arial" pitchFamily="34" charset="0"/>
              </a:rPr>
              <a:t>+= 0.01 </a:t>
            </a:r>
            <a:r>
              <a:rPr lang="en-US" altLang="ko-KR" sz="1800" i="1" dirty="0">
                <a:latin typeface="Arial" pitchFamily="34" charset="0"/>
                <a:cs typeface="Arial" pitchFamily="34" charset="0"/>
              </a:rPr>
              <a:t>w</a:t>
            </a:r>
          </a:p>
          <a:p>
            <a:pPr lvl="1"/>
            <a:r>
              <a:rPr lang="en-US" altLang="ko-KR" sz="1800" dirty="0">
                <a:latin typeface="Arial" pitchFamily="34" charset="0"/>
                <a:cs typeface="Arial" pitchFamily="34" charset="0"/>
              </a:rPr>
              <a:t>on loss: </a:t>
            </a:r>
            <a:r>
              <a:rPr lang="en-US" altLang="ko-KR" sz="1800" i="1" dirty="0">
                <a:latin typeface="Arial" pitchFamily="34" charset="0"/>
                <a:cs typeface="Arial" pitchFamily="34" charset="0"/>
              </a:rPr>
              <a:t>w </a:t>
            </a:r>
            <a:r>
              <a:rPr lang="en-US" altLang="ko-KR" sz="1800" dirty="0">
                <a:latin typeface="Arial" pitchFamily="34" charset="0"/>
                <a:cs typeface="Arial" pitchFamily="34" charset="0"/>
              </a:rPr>
              <a:t>= 0.875 </a:t>
            </a:r>
            <a:r>
              <a:rPr lang="en-US" altLang="ko-KR" sz="1800" i="1" dirty="0">
                <a:latin typeface="Arial" pitchFamily="34" charset="0"/>
                <a:cs typeface="Arial" pitchFamily="34" charset="0"/>
              </a:rPr>
              <a:t>w</a:t>
            </a:r>
          </a:p>
          <a:p>
            <a:pPr lvl="1"/>
            <a:r>
              <a:rPr lang="en-US" altLang="ko-KR" sz="1800" dirty="0">
                <a:latin typeface="Arial" pitchFamily="34" charset="0"/>
                <a:cs typeface="Arial" pitchFamily="34" charset="0"/>
              </a:rPr>
              <a:t>Uses exponential increase everywhere (in slow start and congestion avoidance)</a:t>
            </a:r>
          </a:p>
          <a:p>
            <a:r>
              <a:rPr lang="en-US" altLang="ko-KR" sz="2000" dirty="0">
                <a:solidFill>
                  <a:srgbClr val="FF0000"/>
                </a:solidFill>
                <a:latin typeface="Arial" pitchFamily="34" charset="0"/>
                <a:cs typeface="Arial" pitchFamily="34" charset="0"/>
              </a:rPr>
              <a:t>Extremely slow converge – due to MIMD</a:t>
            </a:r>
          </a:p>
          <a:p>
            <a:r>
              <a:rPr lang="en-US" altLang="ko-KR" sz="2000" dirty="0">
                <a:solidFill>
                  <a:srgbClr val="FF0000"/>
                </a:solidFill>
                <a:latin typeface="Arial" pitchFamily="34" charset="0"/>
                <a:cs typeface="Arial" pitchFamily="34" charset="0"/>
              </a:rPr>
              <a:t>Worst TCP friendliness among other protocols</a:t>
            </a:r>
          </a:p>
        </p:txBody>
      </p:sp>
      <p:pic>
        <p:nvPicPr>
          <p:cNvPr id="19169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4481513"/>
            <a:ext cx="8424863" cy="237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506859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7167A456-6565-41E2-BD82-7B493C24C7C1}" type="slidenum">
              <a:rPr lang="en-US" altLang="ko-KR">
                <a:cs typeface="Arial" pitchFamily="34" charset="0"/>
              </a:rPr>
              <a:pPr/>
              <a:t>7</a:t>
            </a:fld>
            <a:endParaRPr lang="en-US" altLang="ko-KR" sz="1000">
              <a:cs typeface="Arial" pitchFamily="34" charset="0"/>
            </a:endParaRPr>
          </a:p>
        </p:txBody>
      </p:sp>
      <p:sp>
        <p:nvSpPr>
          <p:cNvPr id="1918978" name="Rectangle 2"/>
          <p:cNvSpPr>
            <a:spLocks noGrp="1" noChangeArrowheads="1"/>
          </p:cNvSpPr>
          <p:nvPr>
            <p:ph type="title"/>
          </p:nvPr>
        </p:nvSpPr>
        <p:spPr/>
        <p:txBody>
          <a:bodyPr/>
          <a:lstStyle/>
          <a:p>
            <a:r>
              <a:rPr lang="en-US" altLang="ko-KR">
                <a:latin typeface="Arial" pitchFamily="34" charset="0"/>
                <a:cs typeface="Arial" pitchFamily="34" charset="0"/>
              </a:rPr>
              <a:t>TCP Alternatives: Fast-TCP</a:t>
            </a:r>
          </a:p>
        </p:txBody>
      </p:sp>
      <p:sp>
        <p:nvSpPr>
          <p:cNvPr id="1918979" name="Rectangle 3"/>
          <p:cNvSpPr>
            <a:spLocks noGrp="1" noChangeArrowheads="1"/>
          </p:cNvSpPr>
          <p:nvPr>
            <p:ph type="body" idx="1"/>
          </p:nvPr>
        </p:nvSpPr>
        <p:spPr>
          <a:xfrm>
            <a:off x="179388" y="1196975"/>
            <a:ext cx="8785225" cy="5111750"/>
          </a:xfrm>
        </p:spPr>
        <p:txBody>
          <a:bodyPr/>
          <a:lstStyle/>
          <a:p>
            <a:pPr>
              <a:lnSpc>
                <a:spcPct val="80000"/>
              </a:lnSpc>
            </a:pPr>
            <a:r>
              <a:rPr lang="en-US" altLang="ko-KR" sz="2400" dirty="0">
                <a:latin typeface="Arial" pitchFamily="34" charset="0"/>
                <a:cs typeface="Arial" pitchFamily="34" charset="0"/>
              </a:rPr>
              <a:t>Developed at Caltech by Steven Low and collaborators </a:t>
            </a:r>
          </a:p>
          <a:p>
            <a:pPr>
              <a:lnSpc>
                <a:spcPct val="80000"/>
              </a:lnSpc>
            </a:pPr>
            <a:r>
              <a:rPr lang="en-US" altLang="ko-KR" sz="2400" dirty="0">
                <a:latin typeface="Arial" pitchFamily="34" charset="0"/>
                <a:cs typeface="Arial" pitchFamily="34" charset="0"/>
              </a:rPr>
              <a:t>Based on TCP Vegas</a:t>
            </a:r>
          </a:p>
          <a:p>
            <a:pPr>
              <a:lnSpc>
                <a:spcPct val="80000"/>
              </a:lnSpc>
            </a:pPr>
            <a:r>
              <a:rPr lang="en-US" altLang="ko-KR" sz="2400" dirty="0">
                <a:latin typeface="Arial" pitchFamily="34" charset="0"/>
                <a:cs typeface="Arial" pitchFamily="34" charset="0"/>
              </a:rPr>
              <a:t>Uses both queuing delay and packet losses as congestion measures</a:t>
            </a:r>
          </a:p>
          <a:p>
            <a:pPr>
              <a:lnSpc>
                <a:spcPct val="80000"/>
              </a:lnSpc>
            </a:pPr>
            <a:r>
              <a:rPr lang="en-US" altLang="ko-KR" sz="2400" dirty="0">
                <a:latin typeface="Arial" pitchFamily="34" charset="0"/>
                <a:cs typeface="Arial" pitchFamily="34" charset="0"/>
              </a:rPr>
              <a:t>Why delay-based?</a:t>
            </a:r>
          </a:p>
          <a:p>
            <a:pPr lvl="1">
              <a:lnSpc>
                <a:spcPct val="80000"/>
              </a:lnSpc>
            </a:pPr>
            <a:r>
              <a:rPr lang="en-US" altLang="ko-KR" sz="2000" dirty="0">
                <a:latin typeface="Arial" pitchFamily="34" charset="0"/>
                <a:cs typeface="Arial" pitchFamily="34" charset="0"/>
              </a:rPr>
              <a:t>queuing delay can be more </a:t>
            </a:r>
            <a:r>
              <a:rPr lang="en-US" altLang="ko-KR" sz="2000" i="1" dirty="0">
                <a:solidFill>
                  <a:srgbClr val="0000FF"/>
                </a:solidFill>
                <a:latin typeface="Arial" pitchFamily="34" charset="0"/>
                <a:cs typeface="Arial" pitchFamily="34" charset="0"/>
              </a:rPr>
              <a:t>accurately estimated</a:t>
            </a:r>
            <a:r>
              <a:rPr lang="en-US" altLang="ko-KR" sz="2000" i="1" dirty="0">
                <a:latin typeface="Arial" pitchFamily="34" charset="0"/>
                <a:cs typeface="Arial" pitchFamily="34" charset="0"/>
              </a:rPr>
              <a:t> </a:t>
            </a:r>
            <a:r>
              <a:rPr lang="en-US" altLang="ko-KR" sz="2000" dirty="0">
                <a:latin typeface="Arial" pitchFamily="34" charset="0"/>
                <a:cs typeface="Arial" pitchFamily="34" charset="0"/>
              </a:rPr>
              <a:t>than loss possibility</a:t>
            </a:r>
          </a:p>
          <a:p>
            <a:pPr lvl="1">
              <a:lnSpc>
                <a:spcPct val="80000"/>
              </a:lnSpc>
            </a:pPr>
            <a:r>
              <a:rPr lang="en-US" altLang="ko-KR" sz="2000" dirty="0">
                <a:latin typeface="Arial" pitchFamily="34" charset="0"/>
                <a:cs typeface="Arial" pitchFamily="34" charset="0"/>
              </a:rPr>
              <a:t>The dynamics of queuing delay have the right </a:t>
            </a:r>
            <a:r>
              <a:rPr lang="en-US" altLang="ko-KR" sz="2000" i="1" dirty="0">
                <a:latin typeface="Arial" pitchFamily="34" charset="0"/>
                <a:cs typeface="Arial" pitchFamily="34" charset="0"/>
              </a:rPr>
              <a:t>scaling </a:t>
            </a:r>
            <a:r>
              <a:rPr lang="en-US" altLang="ko-KR" sz="2000" dirty="0">
                <a:latin typeface="Arial" pitchFamily="34" charset="0"/>
                <a:cs typeface="Arial" pitchFamily="34" charset="0"/>
              </a:rPr>
              <a:t>with respect to network capacity</a:t>
            </a:r>
          </a:p>
          <a:p>
            <a:pPr lvl="1">
              <a:lnSpc>
                <a:spcPct val="80000"/>
              </a:lnSpc>
            </a:pPr>
            <a:r>
              <a:rPr lang="en-US" altLang="ko-KR" sz="2000" dirty="0">
                <a:latin typeface="Arial" pitchFamily="34" charset="0"/>
                <a:cs typeface="Arial" pitchFamily="34" charset="0"/>
              </a:rPr>
              <a:t>Provides </a:t>
            </a:r>
            <a:r>
              <a:rPr lang="en-US" altLang="ko-KR" sz="2000" i="1" dirty="0">
                <a:latin typeface="Arial" pitchFamily="34" charset="0"/>
                <a:cs typeface="Arial" pitchFamily="34" charset="0"/>
              </a:rPr>
              <a:t>finer measure </a:t>
            </a:r>
            <a:r>
              <a:rPr lang="en-US" altLang="ko-KR" sz="2000" dirty="0">
                <a:latin typeface="Arial" pitchFamily="34" charset="0"/>
                <a:cs typeface="Arial" pitchFamily="34" charset="0"/>
              </a:rPr>
              <a:t>of congestion</a:t>
            </a:r>
          </a:p>
          <a:p>
            <a:pPr>
              <a:lnSpc>
                <a:spcPct val="80000"/>
              </a:lnSpc>
            </a:pPr>
            <a:r>
              <a:rPr lang="en-US" altLang="ko-KR" sz="2400" dirty="0">
                <a:latin typeface="Arial" pitchFamily="34" charset="0"/>
                <a:cs typeface="Arial" pitchFamily="34" charset="0"/>
              </a:rPr>
              <a:t>Components of Fast-TCP architecture</a:t>
            </a:r>
          </a:p>
          <a:p>
            <a:pPr lvl="1">
              <a:lnSpc>
                <a:spcPct val="80000"/>
              </a:lnSpc>
            </a:pPr>
            <a:r>
              <a:rPr lang="en-US" altLang="ko-KR" sz="2000" b="1" dirty="0">
                <a:solidFill>
                  <a:srgbClr val="0000FF"/>
                </a:solidFill>
                <a:latin typeface="Arial" pitchFamily="34" charset="0"/>
                <a:cs typeface="Arial" pitchFamily="34" charset="0"/>
              </a:rPr>
              <a:t>Estimation – of average queuing delay </a:t>
            </a:r>
            <a:r>
              <a:rPr lang="en-US" altLang="ko-KR" sz="2000" dirty="0">
                <a:latin typeface="Arial" pitchFamily="34" charset="0"/>
                <a:cs typeface="Arial" pitchFamily="34" charset="0"/>
              </a:rPr>
              <a:t>and RTT after each </a:t>
            </a:r>
            <a:r>
              <a:rPr lang="en-US" altLang="ko-KR" sz="2000" dirty="0" err="1">
                <a:latin typeface="Arial" pitchFamily="34" charset="0"/>
                <a:cs typeface="Arial" pitchFamily="34" charset="0"/>
              </a:rPr>
              <a:t>Ack</a:t>
            </a:r>
            <a:r>
              <a:rPr lang="en-US" altLang="ko-KR" sz="2000" dirty="0">
                <a:latin typeface="Arial" pitchFamily="34" charset="0"/>
                <a:cs typeface="Arial" pitchFamily="34" charset="0"/>
              </a:rPr>
              <a:t>/triple dup-</a:t>
            </a:r>
            <a:r>
              <a:rPr lang="en-US" altLang="ko-KR" sz="2000" dirty="0" err="1">
                <a:latin typeface="Arial" pitchFamily="34" charset="0"/>
                <a:cs typeface="Arial" pitchFamily="34" charset="0"/>
              </a:rPr>
              <a:t>ack</a:t>
            </a:r>
            <a:r>
              <a:rPr lang="en-US" altLang="ko-KR" sz="2000" dirty="0">
                <a:latin typeface="Arial" pitchFamily="34" charset="0"/>
                <a:cs typeface="Arial" pitchFamily="34" charset="0"/>
              </a:rPr>
              <a:t> arrives</a:t>
            </a:r>
          </a:p>
          <a:p>
            <a:pPr>
              <a:lnSpc>
                <a:spcPct val="80000"/>
              </a:lnSpc>
            </a:pPr>
            <a:r>
              <a:rPr lang="en-US" altLang="ko-KR" sz="2400" dirty="0">
                <a:latin typeface="Arial" pitchFamily="34" charset="0"/>
                <a:cs typeface="Arial" pitchFamily="34" charset="0"/>
              </a:rPr>
              <a:t>Fast TCP outperforms STCP in terms of fairness and efficiency</a:t>
            </a:r>
          </a:p>
          <a:p>
            <a:pPr lvl="1">
              <a:lnSpc>
                <a:spcPct val="80000"/>
              </a:lnSpc>
            </a:pPr>
            <a:r>
              <a:rPr lang="en-US" altLang="ko-KR" sz="2000" dirty="0">
                <a:latin typeface="Arial" pitchFamily="34" charset="0"/>
                <a:cs typeface="Arial" pitchFamily="34" charset="0"/>
              </a:rPr>
              <a:t>Good convergence time</a:t>
            </a:r>
          </a:p>
        </p:txBody>
      </p:sp>
    </p:spTree>
    <p:extLst>
      <p:ext uri="{BB962C8B-B14F-4D97-AF65-F5344CB8AC3E}">
        <p14:creationId xmlns:p14="http://schemas.microsoft.com/office/powerpoint/2010/main" val="73316768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C0534F2C-FFB3-4D0E-978B-75A4F4B12289}" type="slidenum">
              <a:rPr lang="en-US" altLang="ko-KR">
                <a:cs typeface="Arial" pitchFamily="34" charset="0"/>
              </a:rPr>
              <a:pPr/>
              <a:t>8</a:t>
            </a:fld>
            <a:endParaRPr lang="en-US" altLang="ko-KR" sz="1000">
              <a:cs typeface="Arial" pitchFamily="34" charset="0"/>
            </a:endParaRPr>
          </a:p>
        </p:txBody>
      </p:sp>
      <p:sp>
        <p:nvSpPr>
          <p:cNvPr id="1921026" name="Rectangle 2"/>
          <p:cNvSpPr>
            <a:spLocks noGrp="1" noChangeArrowheads="1"/>
          </p:cNvSpPr>
          <p:nvPr>
            <p:ph type="title"/>
          </p:nvPr>
        </p:nvSpPr>
        <p:spPr/>
        <p:txBody>
          <a:bodyPr/>
          <a:lstStyle/>
          <a:p>
            <a:r>
              <a:rPr lang="en-US" altLang="ko-KR">
                <a:latin typeface="Arial" pitchFamily="34" charset="0"/>
                <a:cs typeface="Arial" pitchFamily="34" charset="0"/>
              </a:rPr>
              <a:t>TCP Alternatives: BIC-TCP</a:t>
            </a:r>
          </a:p>
        </p:txBody>
      </p:sp>
      <p:sp>
        <p:nvSpPr>
          <p:cNvPr id="1921027" name="Rectangle 3"/>
          <p:cNvSpPr>
            <a:spLocks noGrp="1" noChangeArrowheads="1"/>
          </p:cNvSpPr>
          <p:nvPr>
            <p:ph type="body" idx="1"/>
          </p:nvPr>
        </p:nvSpPr>
        <p:spPr>
          <a:xfrm>
            <a:off x="107504" y="1268760"/>
            <a:ext cx="8964488" cy="4824536"/>
          </a:xfrm>
        </p:spPr>
        <p:txBody>
          <a:bodyPr/>
          <a:lstStyle/>
          <a:p>
            <a:r>
              <a:rPr lang="en-US" altLang="ko-KR" sz="2400" dirty="0" smtClean="0">
                <a:latin typeface="Arial" pitchFamily="34" charset="0"/>
                <a:cs typeface="Arial" pitchFamily="34" charset="0"/>
              </a:rPr>
              <a:t>w </a:t>
            </a:r>
            <a:r>
              <a:rPr lang="en-US" altLang="ko-KR" sz="2400" dirty="0">
                <a:latin typeface="Arial" pitchFamily="34" charset="0"/>
                <a:cs typeface="Arial" pitchFamily="34" charset="0"/>
              </a:rPr>
              <a:t>&lt;= thresh: same as Standard TCP:</a:t>
            </a:r>
          </a:p>
          <a:p>
            <a:r>
              <a:rPr lang="en-US" altLang="ko-KR" sz="2400" dirty="0">
                <a:latin typeface="Arial" pitchFamily="34" charset="0"/>
                <a:cs typeface="Arial" pitchFamily="34" charset="0"/>
              </a:rPr>
              <a:t> w &gt; thresh: binary search increase, less aggressive decrease</a:t>
            </a:r>
          </a:p>
          <a:p>
            <a:r>
              <a:rPr lang="en-US" altLang="ko-KR" sz="2400" dirty="0">
                <a:latin typeface="Arial" pitchFamily="34" charset="0"/>
                <a:cs typeface="Arial" pitchFamily="34" charset="0"/>
              </a:rPr>
              <a:t>on loss: w = 0.875 </a:t>
            </a:r>
            <a:r>
              <a:rPr lang="en-US" altLang="ko-KR" sz="2400" dirty="0" smtClean="0">
                <a:latin typeface="Arial" pitchFamily="34" charset="0"/>
                <a:cs typeface="Arial" pitchFamily="34" charset="0"/>
              </a:rPr>
              <a:t>w, </a:t>
            </a:r>
            <a:r>
              <a:rPr lang="el-GR" altLang="ko-KR" sz="2400" i="1" dirty="0" smtClean="0">
                <a:latin typeface="Arial" pitchFamily="34" charset="0"/>
                <a:cs typeface="Arial" pitchFamily="34" charset="0"/>
              </a:rPr>
              <a:t>β</a:t>
            </a:r>
            <a:r>
              <a:rPr lang="en-US" altLang="ko-KR" sz="2400" dirty="0" smtClean="0">
                <a:latin typeface="Arial" pitchFamily="34" charset="0"/>
                <a:cs typeface="Arial" pitchFamily="34" charset="0"/>
              </a:rPr>
              <a:t> = </a:t>
            </a:r>
            <a:r>
              <a:rPr lang="en-US" altLang="ko-KR" sz="2400" dirty="0" smtClean="0">
                <a:latin typeface="Arial" pitchFamily="34" charset="0"/>
                <a:cs typeface="Arial" pitchFamily="34" charset="0"/>
              </a:rPr>
              <a:t>0.875</a:t>
            </a:r>
            <a:endParaRPr lang="en-US" altLang="ko-KR" sz="2400" dirty="0">
              <a:latin typeface="Arial" pitchFamily="34" charset="0"/>
              <a:cs typeface="Arial" pitchFamily="34" charset="0"/>
            </a:endParaRPr>
          </a:p>
          <a:p>
            <a:r>
              <a:rPr lang="en-US" altLang="ko-KR" sz="2400" dirty="0">
                <a:latin typeface="Arial" pitchFamily="34" charset="0"/>
                <a:cs typeface="Arial" pitchFamily="34" charset="0"/>
              </a:rPr>
              <a:t>Additive Increase: </a:t>
            </a:r>
            <a:endParaRPr lang="en-US" altLang="ko-KR" sz="2400" dirty="0" smtClean="0">
              <a:latin typeface="Arial" pitchFamily="34" charset="0"/>
              <a:cs typeface="Arial" pitchFamily="34" charset="0"/>
            </a:endParaRPr>
          </a:p>
          <a:p>
            <a:pPr lvl="1"/>
            <a:r>
              <a:rPr lang="en-US" altLang="ko-KR" sz="2000" dirty="0" smtClean="0">
                <a:latin typeface="Arial" pitchFamily="34" charset="0"/>
                <a:cs typeface="Arial" pitchFamily="34" charset="0"/>
              </a:rPr>
              <a:t>If</a:t>
            </a:r>
            <a:r>
              <a:rPr lang="en-US" altLang="ko-KR" sz="2000" dirty="0">
                <a:latin typeface="Arial" pitchFamily="34" charset="0"/>
                <a:cs typeface="Arial" pitchFamily="34" charset="0"/>
              </a:rPr>
              <a:t> </a:t>
            </a:r>
            <a:r>
              <a:rPr lang="en-US" altLang="ko-KR" sz="2000" dirty="0" smtClean="0">
                <a:latin typeface="Arial" pitchFamily="34" charset="0"/>
                <a:cs typeface="Arial" pitchFamily="34" charset="0"/>
              </a:rPr>
              <a:t>|midpoint - </a:t>
            </a:r>
            <a:r>
              <a:rPr lang="en-US" altLang="ko-KR" sz="2000" dirty="0" err="1" smtClean="0">
                <a:latin typeface="Arial" pitchFamily="34" charset="0"/>
                <a:cs typeface="Arial" pitchFamily="34" charset="0"/>
              </a:rPr>
              <a:t>Wmin</a:t>
            </a:r>
            <a:r>
              <a:rPr lang="en-US" altLang="ko-KR" sz="2000" dirty="0" smtClean="0">
                <a:latin typeface="Arial" pitchFamily="34" charset="0"/>
                <a:cs typeface="Arial" pitchFamily="34" charset="0"/>
              </a:rPr>
              <a:t>|&gt;=</a:t>
            </a:r>
            <a:r>
              <a:rPr lang="en-US" altLang="ko-KR" sz="2000" dirty="0" err="1">
                <a:latin typeface="Arial" pitchFamily="34" charset="0"/>
                <a:cs typeface="Arial" pitchFamily="34" charset="0"/>
              </a:rPr>
              <a:t>Smax</a:t>
            </a:r>
            <a:r>
              <a:rPr lang="en-US" altLang="ko-KR" sz="2000" dirty="0">
                <a:latin typeface="Arial" pitchFamily="34" charset="0"/>
                <a:cs typeface="Arial" pitchFamily="34" charset="0"/>
              </a:rPr>
              <a:t>, </a:t>
            </a:r>
            <a:r>
              <a:rPr lang="en-US" altLang="ko-KR" sz="2000" dirty="0" err="1" smtClean="0">
                <a:latin typeface="Arial" pitchFamily="34" charset="0"/>
                <a:cs typeface="Arial" pitchFamily="34" charset="0"/>
              </a:rPr>
              <a:t>cwnd</a:t>
            </a:r>
            <a:r>
              <a:rPr lang="en-US" altLang="ko-KR" sz="2000" dirty="0" smtClean="0">
                <a:latin typeface="Arial" pitchFamily="34" charset="0"/>
                <a:cs typeface="Arial" pitchFamily="34" charset="0"/>
              </a:rPr>
              <a:t> += </a:t>
            </a:r>
            <a:r>
              <a:rPr lang="en-US" altLang="ko-KR" sz="2000" dirty="0" err="1" smtClean="0">
                <a:latin typeface="Arial" pitchFamily="34" charset="0"/>
                <a:cs typeface="Arial" pitchFamily="34" charset="0"/>
              </a:rPr>
              <a:t>Smax</a:t>
            </a:r>
            <a:r>
              <a:rPr lang="en-US" altLang="ko-KR" sz="2000" dirty="0" smtClean="0">
                <a:latin typeface="Arial" pitchFamily="34" charset="0"/>
                <a:cs typeface="Arial" pitchFamily="34" charset="0"/>
              </a:rPr>
              <a:t> : increase </a:t>
            </a:r>
            <a:r>
              <a:rPr lang="en-US" altLang="ko-KR" sz="2000" dirty="0">
                <a:latin typeface="Arial" pitchFamily="34" charset="0"/>
                <a:cs typeface="Arial" pitchFamily="34" charset="0"/>
              </a:rPr>
              <a:t>by </a:t>
            </a:r>
            <a:r>
              <a:rPr lang="en-US" altLang="ko-KR" sz="2000" dirty="0" err="1" smtClean="0">
                <a:latin typeface="Arial" pitchFamily="34" charset="0"/>
                <a:cs typeface="Arial" pitchFamily="34" charset="0"/>
              </a:rPr>
              <a:t>Smax</a:t>
            </a:r>
            <a:endParaRPr lang="en-US" altLang="ko-KR" sz="2000" dirty="0" smtClean="0">
              <a:latin typeface="Arial" pitchFamily="34" charset="0"/>
              <a:cs typeface="Arial" pitchFamily="34" charset="0"/>
            </a:endParaRPr>
          </a:p>
          <a:p>
            <a:pPr lvl="2"/>
            <a:r>
              <a:rPr lang="en-US" altLang="ko-KR" dirty="0">
                <a:latin typeface="Arial" pitchFamily="34" charset="0"/>
                <a:cs typeface="Arial" pitchFamily="34" charset="0"/>
              </a:rPr>
              <a:t>When the distance to the midpoint from the current minimum is too large, increasing the window size </a:t>
            </a:r>
            <a:r>
              <a:rPr lang="en-US" altLang="ko-KR" dirty="0" err="1">
                <a:latin typeface="Arial" pitchFamily="34" charset="0"/>
                <a:cs typeface="Arial" pitchFamily="34" charset="0"/>
              </a:rPr>
              <a:t>Smax</a:t>
            </a:r>
            <a:r>
              <a:rPr lang="en-US" altLang="ko-KR" dirty="0">
                <a:latin typeface="Arial" pitchFamily="34" charset="0"/>
                <a:cs typeface="Arial" pitchFamily="34" charset="0"/>
              </a:rPr>
              <a:t> per RTT until the distance becomes less than </a:t>
            </a:r>
            <a:r>
              <a:rPr lang="en-US" altLang="ko-KR" dirty="0" err="1" smtClean="0">
                <a:latin typeface="Arial" pitchFamily="34" charset="0"/>
                <a:cs typeface="Arial" pitchFamily="34" charset="0"/>
              </a:rPr>
              <a:t>Smax</a:t>
            </a:r>
            <a:endParaRPr lang="en-US" altLang="ko-KR" dirty="0" smtClean="0">
              <a:latin typeface="Arial" pitchFamily="34" charset="0"/>
              <a:cs typeface="Arial" pitchFamily="34" charset="0"/>
            </a:endParaRPr>
          </a:p>
          <a:p>
            <a:pPr lvl="2"/>
            <a:r>
              <a:rPr lang="en-US" altLang="ko-KR" dirty="0" err="1" smtClean="0">
                <a:latin typeface="Arial" pitchFamily="34" charset="0"/>
                <a:cs typeface="Arial" pitchFamily="34" charset="0"/>
              </a:rPr>
              <a:t>Wmax</a:t>
            </a:r>
            <a:r>
              <a:rPr lang="en-US" altLang="ko-KR" dirty="0">
                <a:latin typeface="Arial" pitchFamily="34" charset="0"/>
                <a:cs typeface="Arial" pitchFamily="34" charset="0"/>
              </a:rPr>
              <a:t>: window size just before the last fast </a:t>
            </a:r>
            <a:r>
              <a:rPr lang="en-US" altLang="ko-KR" dirty="0" smtClean="0">
                <a:latin typeface="Arial" pitchFamily="34" charset="0"/>
                <a:cs typeface="Arial" pitchFamily="34" charset="0"/>
              </a:rPr>
              <a:t>recovery(packet loss occurred)</a:t>
            </a:r>
            <a:endParaRPr lang="en-US" altLang="ko-KR" dirty="0">
              <a:latin typeface="Arial" pitchFamily="34" charset="0"/>
              <a:cs typeface="Arial" pitchFamily="34" charset="0"/>
            </a:endParaRPr>
          </a:p>
          <a:p>
            <a:pPr lvl="2"/>
            <a:r>
              <a:rPr lang="en-US" altLang="ko-KR" dirty="0" err="1">
                <a:latin typeface="Arial" pitchFamily="34" charset="0"/>
                <a:cs typeface="Arial" pitchFamily="34" charset="0"/>
              </a:rPr>
              <a:t>Wmin</a:t>
            </a:r>
            <a:r>
              <a:rPr lang="en-US" altLang="ko-KR" dirty="0">
                <a:latin typeface="Arial" pitchFamily="34" charset="0"/>
                <a:cs typeface="Arial" pitchFamily="34" charset="0"/>
              </a:rPr>
              <a:t>: window size just after the fast recovery: </a:t>
            </a:r>
            <a:r>
              <a:rPr lang="en-US" altLang="ko-KR" dirty="0" err="1">
                <a:latin typeface="Arial" pitchFamily="34" charset="0"/>
                <a:cs typeface="Arial" pitchFamily="34" charset="0"/>
              </a:rPr>
              <a:t>Wmin</a:t>
            </a:r>
            <a:r>
              <a:rPr lang="en-US" altLang="ko-KR" dirty="0">
                <a:latin typeface="Arial" pitchFamily="34" charset="0"/>
                <a:cs typeface="Arial" pitchFamily="34" charset="0"/>
              </a:rPr>
              <a:t> = </a:t>
            </a:r>
            <a:r>
              <a:rPr lang="el-GR" altLang="ko-KR" dirty="0" smtClean="0">
                <a:latin typeface="Arial" pitchFamily="34" charset="0"/>
                <a:cs typeface="Arial" pitchFamily="34" charset="0"/>
              </a:rPr>
              <a:t>β</a:t>
            </a:r>
            <a:r>
              <a:rPr lang="en-US" altLang="ko-KR" dirty="0" smtClean="0">
                <a:latin typeface="Arial" pitchFamily="34" charset="0"/>
                <a:cs typeface="Arial" pitchFamily="34" charset="0"/>
              </a:rPr>
              <a:t> </a:t>
            </a:r>
            <a:r>
              <a:rPr lang="el-GR" altLang="ko-KR" dirty="0" smtClean="0">
                <a:latin typeface="Arial" pitchFamily="34" charset="0"/>
                <a:cs typeface="Arial" pitchFamily="34" charset="0"/>
              </a:rPr>
              <a:t>*</a:t>
            </a:r>
            <a:r>
              <a:rPr lang="en-US" altLang="ko-KR" dirty="0" smtClean="0">
                <a:latin typeface="Arial" pitchFamily="34" charset="0"/>
                <a:cs typeface="Arial" pitchFamily="34" charset="0"/>
              </a:rPr>
              <a:t> </a:t>
            </a:r>
            <a:r>
              <a:rPr lang="en-US" altLang="ko-KR" dirty="0" err="1" smtClean="0">
                <a:latin typeface="Arial" pitchFamily="34" charset="0"/>
                <a:cs typeface="Arial" pitchFamily="34" charset="0"/>
              </a:rPr>
              <a:t>Wmax</a:t>
            </a:r>
            <a:endParaRPr lang="en-US" altLang="ko-KR" dirty="0" smtClean="0">
              <a:latin typeface="Arial" pitchFamily="34" charset="0"/>
              <a:cs typeface="Arial" pitchFamily="34" charset="0"/>
            </a:endParaRPr>
          </a:p>
          <a:p>
            <a:pPr lvl="2"/>
            <a:r>
              <a:rPr lang="en-US" altLang="ko-KR" dirty="0">
                <a:latin typeface="Arial" pitchFamily="34" charset="0"/>
                <a:cs typeface="Arial" pitchFamily="34" charset="0"/>
              </a:rPr>
              <a:t>midpoint = (</a:t>
            </a:r>
            <a:r>
              <a:rPr lang="en-US" altLang="ko-KR" dirty="0" err="1">
                <a:latin typeface="Arial" pitchFamily="34" charset="0"/>
                <a:cs typeface="Arial" pitchFamily="34" charset="0"/>
              </a:rPr>
              <a:t>Wmax</a:t>
            </a:r>
            <a:r>
              <a:rPr lang="en-US" altLang="ko-KR" dirty="0">
                <a:latin typeface="Arial" pitchFamily="34" charset="0"/>
                <a:cs typeface="Arial" pitchFamily="34" charset="0"/>
              </a:rPr>
              <a:t> + </a:t>
            </a:r>
            <a:r>
              <a:rPr lang="en-US" altLang="ko-KR" dirty="0" err="1">
                <a:latin typeface="Arial" pitchFamily="34" charset="0"/>
                <a:cs typeface="Arial" pitchFamily="34" charset="0"/>
              </a:rPr>
              <a:t>Wmin</a:t>
            </a:r>
            <a:r>
              <a:rPr lang="en-US" altLang="ko-KR" dirty="0">
                <a:latin typeface="Arial" pitchFamily="34" charset="0"/>
                <a:cs typeface="Arial" pitchFamily="34" charset="0"/>
              </a:rPr>
              <a:t>) / 2; become </a:t>
            </a:r>
            <a:r>
              <a:rPr lang="en-US" altLang="ko-KR" dirty="0" err="1">
                <a:latin typeface="Arial" pitchFamily="34" charset="0"/>
                <a:cs typeface="Arial" pitchFamily="34" charset="0"/>
              </a:rPr>
              <a:t>Wmax</a:t>
            </a:r>
            <a:r>
              <a:rPr lang="en-US" altLang="ko-KR" dirty="0">
                <a:latin typeface="Arial" pitchFamily="34" charset="0"/>
                <a:cs typeface="Arial" pitchFamily="34" charset="0"/>
              </a:rPr>
              <a:t> if packet loss, become </a:t>
            </a:r>
            <a:r>
              <a:rPr lang="en-US" altLang="ko-KR" dirty="0" err="1">
                <a:latin typeface="Arial" pitchFamily="34" charset="0"/>
                <a:cs typeface="Arial" pitchFamily="34" charset="0"/>
              </a:rPr>
              <a:t>Wmin</a:t>
            </a:r>
            <a:r>
              <a:rPr lang="en-US" altLang="ko-KR" dirty="0">
                <a:latin typeface="Arial" pitchFamily="34" charset="0"/>
                <a:cs typeface="Arial" pitchFamily="34" charset="0"/>
              </a:rPr>
              <a:t> if not </a:t>
            </a:r>
            <a:endParaRPr lang="en-US" altLang="ko-KR" dirty="0" smtClean="0">
              <a:latin typeface="Arial" pitchFamily="34" charset="0"/>
              <a:cs typeface="Arial" pitchFamily="34" charset="0"/>
            </a:endParaRPr>
          </a:p>
          <a:p>
            <a:pPr lvl="2"/>
            <a:r>
              <a:rPr lang="en-US" altLang="ko-KR" dirty="0" err="1">
                <a:latin typeface="Arial" pitchFamily="34" charset="0"/>
                <a:cs typeface="Arial" pitchFamily="34" charset="0"/>
              </a:rPr>
              <a:t>Smax</a:t>
            </a:r>
            <a:r>
              <a:rPr lang="en-US" altLang="ko-KR" dirty="0">
                <a:latin typeface="Arial" pitchFamily="34" charset="0"/>
                <a:cs typeface="Arial" pitchFamily="34" charset="0"/>
              </a:rPr>
              <a:t>: </a:t>
            </a:r>
            <a:r>
              <a:rPr lang="fr-FR" altLang="ko-KR" dirty="0">
                <a:latin typeface="Arial" pitchFamily="34" charset="0"/>
                <a:cs typeface="Arial" pitchFamily="34" charset="0"/>
              </a:rPr>
              <a:t>maximum</a:t>
            </a:r>
            <a:r>
              <a:rPr lang="ko-KR" altLang="en-US" dirty="0">
                <a:latin typeface="Arial" pitchFamily="34" charset="0"/>
                <a:cs typeface="Arial" pitchFamily="34" charset="0"/>
              </a:rPr>
              <a:t> </a:t>
            </a:r>
            <a:r>
              <a:rPr lang="en-US" altLang="ko-KR" dirty="0">
                <a:latin typeface="Arial" pitchFamily="34" charset="0"/>
                <a:cs typeface="Arial" pitchFamily="34" charset="0"/>
              </a:rPr>
              <a:t>increment </a:t>
            </a:r>
          </a:p>
          <a:p>
            <a:pPr lvl="2"/>
            <a:endParaRPr lang="en-US" altLang="ko-KR" dirty="0">
              <a:latin typeface="Arial" pitchFamily="34" charset="0"/>
              <a:cs typeface="Arial" pitchFamily="34" charset="0"/>
            </a:endParaRPr>
          </a:p>
          <a:p>
            <a:pPr lvl="2"/>
            <a:endParaRPr lang="en-US" altLang="ko-KR" sz="2000" dirty="0">
              <a:latin typeface="Arial" pitchFamily="34" charset="0"/>
              <a:cs typeface="Arial" pitchFamily="34" charset="0"/>
            </a:endParaRPr>
          </a:p>
          <a:p>
            <a:pPr marL="0" indent="0">
              <a:buNone/>
            </a:pPr>
            <a:endParaRPr lang="en-US" altLang="ko-KR" sz="1800" dirty="0" smtClean="0">
              <a:latin typeface="Arial" pitchFamily="34" charset="0"/>
              <a:cs typeface="Arial" pitchFamily="34" charset="0"/>
            </a:endParaRPr>
          </a:p>
        </p:txBody>
      </p:sp>
    </p:spTree>
    <p:extLst>
      <p:ext uri="{BB962C8B-B14F-4D97-AF65-F5344CB8AC3E}">
        <p14:creationId xmlns:p14="http://schemas.microsoft.com/office/powerpoint/2010/main" val="70129654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C0534F2C-FFB3-4D0E-978B-75A4F4B12289}" type="slidenum">
              <a:rPr lang="en-US" altLang="ko-KR">
                <a:cs typeface="Arial" pitchFamily="34" charset="0"/>
              </a:rPr>
              <a:pPr/>
              <a:t>9</a:t>
            </a:fld>
            <a:endParaRPr lang="en-US" altLang="ko-KR" sz="1000">
              <a:cs typeface="Arial" pitchFamily="34" charset="0"/>
            </a:endParaRPr>
          </a:p>
        </p:txBody>
      </p:sp>
      <p:sp>
        <p:nvSpPr>
          <p:cNvPr id="1921026" name="Rectangle 2"/>
          <p:cNvSpPr>
            <a:spLocks noGrp="1" noChangeArrowheads="1"/>
          </p:cNvSpPr>
          <p:nvPr>
            <p:ph type="title"/>
          </p:nvPr>
        </p:nvSpPr>
        <p:spPr/>
        <p:txBody>
          <a:bodyPr/>
          <a:lstStyle/>
          <a:p>
            <a:r>
              <a:rPr lang="en-US" altLang="ko-KR">
                <a:latin typeface="Arial" pitchFamily="34" charset="0"/>
                <a:cs typeface="Arial" pitchFamily="34" charset="0"/>
              </a:rPr>
              <a:t>TCP Alternatives: BIC-TCP</a:t>
            </a:r>
          </a:p>
        </p:txBody>
      </p:sp>
      <p:sp>
        <p:nvSpPr>
          <p:cNvPr id="1921027" name="Rectangle 3"/>
          <p:cNvSpPr>
            <a:spLocks noGrp="1" noChangeArrowheads="1"/>
          </p:cNvSpPr>
          <p:nvPr>
            <p:ph type="body" idx="1"/>
          </p:nvPr>
        </p:nvSpPr>
        <p:spPr>
          <a:xfrm>
            <a:off x="35496" y="1268413"/>
            <a:ext cx="9001000" cy="5113337"/>
          </a:xfrm>
        </p:spPr>
        <p:txBody>
          <a:bodyPr/>
          <a:lstStyle/>
          <a:p>
            <a:r>
              <a:rPr lang="en-US" altLang="ko-KR" sz="2400" dirty="0" smtClean="0">
                <a:latin typeface="Arial" pitchFamily="34" charset="0"/>
                <a:cs typeface="Arial" pitchFamily="34" charset="0"/>
              </a:rPr>
              <a:t>Binary search increase: continue this process until</a:t>
            </a:r>
          </a:p>
          <a:p>
            <a:pPr lvl="1"/>
            <a:r>
              <a:rPr lang="en-US" altLang="ko-KR" sz="2000" dirty="0">
                <a:latin typeface="Arial" pitchFamily="34" charset="0"/>
                <a:cs typeface="Arial" pitchFamily="34" charset="0"/>
              </a:rPr>
              <a:t>|midpoint - </a:t>
            </a:r>
            <a:r>
              <a:rPr lang="en-US" altLang="ko-KR" sz="2000" dirty="0" err="1">
                <a:latin typeface="Arial" pitchFamily="34" charset="0"/>
                <a:cs typeface="Arial" pitchFamily="34" charset="0"/>
              </a:rPr>
              <a:t>Wmin</a:t>
            </a:r>
            <a:r>
              <a:rPr lang="en-US" altLang="ko-KR" sz="2000" dirty="0" smtClean="0">
                <a:latin typeface="Arial" pitchFamily="34" charset="0"/>
                <a:cs typeface="Arial" pitchFamily="34" charset="0"/>
              </a:rPr>
              <a:t>| &lt;= </a:t>
            </a:r>
            <a:r>
              <a:rPr lang="en-US" altLang="ko-KR" sz="2000" dirty="0" err="1" smtClean="0">
                <a:latin typeface="Arial" pitchFamily="34" charset="0"/>
                <a:cs typeface="Arial" pitchFamily="34" charset="0"/>
              </a:rPr>
              <a:t>S</a:t>
            </a:r>
            <a:r>
              <a:rPr lang="en-US" altLang="ko-KR" sz="2000" baseline="-25000" dirty="0" err="1" smtClean="0">
                <a:latin typeface="Arial" pitchFamily="34" charset="0"/>
                <a:cs typeface="Arial" pitchFamily="34" charset="0"/>
              </a:rPr>
              <a:t>max</a:t>
            </a:r>
            <a:r>
              <a:rPr lang="en-US" altLang="ko-KR" sz="2000" dirty="0" smtClean="0">
                <a:latin typeface="Arial" pitchFamily="34" charset="0"/>
                <a:cs typeface="Arial" pitchFamily="34" charset="0"/>
              </a:rPr>
              <a:t> logarithmic increase!</a:t>
            </a:r>
          </a:p>
          <a:p>
            <a:pPr lvl="2"/>
            <a:r>
              <a:rPr lang="en-US" altLang="ko-KR" dirty="0" smtClean="0">
                <a:latin typeface="Arial" pitchFamily="34" charset="0"/>
                <a:cs typeface="Arial" pitchFamily="34" charset="0"/>
              </a:rPr>
              <a:t>The algorithm repeatedly computes the midpoint between </a:t>
            </a:r>
            <a:r>
              <a:rPr lang="en-US" altLang="ko-KR" dirty="0" err="1" smtClean="0">
                <a:latin typeface="Arial" pitchFamily="34" charset="0"/>
                <a:cs typeface="Arial" pitchFamily="34" charset="0"/>
              </a:rPr>
              <a:t>Wmax</a:t>
            </a:r>
            <a:r>
              <a:rPr lang="en-US" altLang="ko-KR" dirty="0" smtClean="0">
                <a:latin typeface="Arial" pitchFamily="34" charset="0"/>
                <a:cs typeface="Arial" pitchFamily="34" charset="0"/>
              </a:rPr>
              <a:t> and </a:t>
            </a:r>
            <a:r>
              <a:rPr lang="en-US" altLang="ko-KR" dirty="0" err="1" smtClean="0">
                <a:latin typeface="Arial" pitchFamily="34" charset="0"/>
                <a:cs typeface="Arial" pitchFamily="34" charset="0"/>
              </a:rPr>
              <a:t>Wmin</a:t>
            </a:r>
            <a:r>
              <a:rPr lang="en-US" altLang="ko-KR" dirty="0" smtClean="0">
                <a:latin typeface="Arial" pitchFamily="34" charset="0"/>
                <a:cs typeface="Arial" pitchFamily="34" charset="0"/>
              </a:rPr>
              <a:t>, sets the current window size to the midpoint</a:t>
            </a:r>
            <a:r>
              <a:rPr lang="en-US" altLang="ko-KR" dirty="0">
                <a:latin typeface="Arial" pitchFamily="34" charset="0"/>
                <a:cs typeface="Arial" pitchFamily="34" charset="0"/>
              </a:rPr>
              <a:t>:  </a:t>
            </a:r>
            <a:r>
              <a:rPr lang="en-US" altLang="ko-KR" dirty="0" err="1">
                <a:solidFill>
                  <a:srgbClr val="0000FF"/>
                </a:solidFill>
                <a:latin typeface="Arial" pitchFamily="34" charset="0"/>
                <a:cs typeface="Arial" pitchFamily="34" charset="0"/>
              </a:rPr>
              <a:t>cwnd</a:t>
            </a:r>
            <a:r>
              <a:rPr lang="en-US" altLang="ko-KR" dirty="0">
                <a:solidFill>
                  <a:srgbClr val="0000FF"/>
                </a:solidFill>
                <a:latin typeface="Arial" pitchFamily="34" charset="0"/>
                <a:cs typeface="Arial" pitchFamily="34" charset="0"/>
              </a:rPr>
              <a:t> </a:t>
            </a:r>
            <a:r>
              <a:rPr lang="en-US" altLang="ko-KR" dirty="0" smtClean="0">
                <a:solidFill>
                  <a:srgbClr val="0000FF"/>
                </a:solidFill>
                <a:latin typeface="Arial" pitchFamily="34" charset="0"/>
                <a:cs typeface="Arial" pitchFamily="34" charset="0"/>
              </a:rPr>
              <a:t>= midpoint</a:t>
            </a:r>
          </a:p>
          <a:p>
            <a:pPr lvl="2"/>
            <a:r>
              <a:rPr lang="en-US" altLang="ko-KR" dirty="0" smtClean="0">
                <a:latin typeface="Arial" pitchFamily="34" charset="0"/>
                <a:cs typeface="Arial" pitchFamily="34" charset="0"/>
              </a:rPr>
              <a:t>and checks for feedback, in the form of packet losses. </a:t>
            </a:r>
          </a:p>
          <a:p>
            <a:pPr lvl="3"/>
            <a:r>
              <a:rPr lang="en-US" altLang="ko-KR" dirty="0" smtClean="0">
                <a:solidFill>
                  <a:srgbClr val="FF0000"/>
                </a:solidFill>
                <a:latin typeface="Arial" pitchFamily="34" charset="0"/>
                <a:cs typeface="Arial" pitchFamily="34" charset="0"/>
              </a:rPr>
              <a:t>The midpoint is taken as the new </a:t>
            </a:r>
            <a:r>
              <a:rPr lang="en-US" altLang="ko-KR" dirty="0" err="1" smtClean="0">
                <a:solidFill>
                  <a:srgbClr val="FF0000"/>
                </a:solidFill>
                <a:latin typeface="Arial" pitchFamily="34" charset="0"/>
                <a:cs typeface="Arial" pitchFamily="34" charset="0"/>
              </a:rPr>
              <a:t>W</a:t>
            </a:r>
            <a:r>
              <a:rPr lang="en-US" altLang="ko-KR" baseline="-25000" dirty="0" err="1" smtClean="0">
                <a:solidFill>
                  <a:srgbClr val="FF0000"/>
                </a:solidFill>
                <a:latin typeface="Arial" pitchFamily="34" charset="0"/>
                <a:cs typeface="Arial" pitchFamily="34" charset="0"/>
              </a:rPr>
              <a:t>max</a:t>
            </a:r>
            <a:r>
              <a:rPr lang="en-US" altLang="ko-KR" dirty="0" smtClean="0">
                <a:solidFill>
                  <a:srgbClr val="FF0000"/>
                </a:solidFill>
                <a:latin typeface="Arial" pitchFamily="34" charset="0"/>
                <a:cs typeface="Arial" pitchFamily="34" charset="0"/>
              </a:rPr>
              <a:t> if there is a packet loss</a:t>
            </a:r>
            <a:r>
              <a:rPr lang="en-US" altLang="ko-KR" dirty="0" smtClean="0">
                <a:latin typeface="Arial" pitchFamily="34" charset="0"/>
                <a:cs typeface="Arial" pitchFamily="34" charset="0"/>
              </a:rPr>
              <a:t>, and as the new </a:t>
            </a:r>
            <a:r>
              <a:rPr lang="en-US" altLang="ko-KR" dirty="0" err="1" smtClean="0">
                <a:latin typeface="Arial" pitchFamily="34" charset="0"/>
                <a:cs typeface="Arial" pitchFamily="34" charset="0"/>
              </a:rPr>
              <a:t>W</a:t>
            </a:r>
            <a:r>
              <a:rPr lang="en-US" altLang="ko-KR" baseline="-25000" dirty="0" err="1" smtClean="0">
                <a:latin typeface="Arial" pitchFamily="34" charset="0"/>
                <a:cs typeface="Arial" pitchFamily="34" charset="0"/>
              </a:rPr>
              <a:t>min</a:t>
            </a:r>
            <a:r>
              <a:rPr lang="en-US" altLang="ko-KR" dirty="0" smtClean="0">
                <a:latin typeface="Arial" pitchFamily="34" charset="0"/>
                <a:cs typeface="Arial" pitchFamily="34" charset="0"/>
              </a:rPr>
              <a:t> if not. </a:t>
            </a:r>
          </a:p>
          <a:p>
            <a:pPr lvl="2"/>
            <a:r>
              <a:rPr lang="en-US" altLang="ko-KR" dirty="0" smtClean="0">
                <a:latin typeface="Arial" pitchFamily="34" charset="0"/>
                <a:cs typeface="Arial" pitchFamily="34" charset="0"/>
              </a:rPr>
              <a:t>The process repeats, until the difference between midpoint and </a:t>
            </a:r>
            <a:r>
              <a:rPr lang="en-US" altLang="ko-KR" dirty="0" err="1" smtClean="0">
                <a:latin typeface="Arial" pitchFamily="34" charset="0"/>
                <a:cs typeface="Arial" pitchFamily="34" charset="0"/>
              </a:rPr>
              <a:t>Wmin</a:t>
            </a:r>
            <a:r>
              <a:rPr lang="en-US" altLang="ko-KR" dirty="0" smtClean="0">
                <a:latin typeface="Arial" pitchFamily="34" charset="0"/>
                <a:cs typeface="Arial" pitchFamily="34" charset="0"/>
              </a:rPr>
              <a:t> falls below a preset threshold, called the minimum increment (</a:t>
            </a:r>
            <a:r>
              <a:rPr lang="en-US" altLang="ko-KR" dirty="0" err="1" smtClean="0">
                <a:latin typeface="Arial" pitchFamily="34" charset="0"/>
                <a:cs typeface="Arial" pitchFamily="34" charset="0"/>
              </a:rPr>
              <a:t>S</a:t>
            </a:r>
            <a:r>
              <a:rPr lang="en-US" altLang="ko-KR" baseline="-25000" dirty="0" err="1" smtClean="0">
                <a:latin typeface="Arial" pitchFamily="34" charset="0"/>
                <a:cs typeface="Arial" pitchFamily="34" charset="0"/>
              </a:rPr>
              <a:t>min</a:t>
            </a:r>
            <a:r>
              <a:rPr lang="en-US" altLang="ko-KR" dirty="0" smtClean="0">
                <a:latin typeface="Arial" pitchFamily="34" charset="0"/>
                <a:cs typeface="Arial" pitchFamily="34" charset="0"/>
              </a:rPr>
              <a:t>): </a:t>
            </a:r>
          </a:p>
          <a:p>
            <a:pPr lvl="1"/>
            <a:r>
              <a:rPr lang="en-US" altLang="ko-KR" sz="2000" dirty="0" smtClean="0">
                <a:latin typeface="Arial" pitchFamily="34" charset="0"/>
                <a:cs typeface="Arial" pitchFamily="34" charset="0"/>
              </a:rPr>
              <a:t>If |midpoint </a:t>
            </a:r>
            <a:r>
              <a:rPr lang="en-US" altLang="ko-KR" sz="2000" dirty="0">
                <a:latin typeface="Arial" pitchFamily="34" charset="0"/>
                <a:cs typeface="Arial" pitchFamily="34" charset="0"/>
              </a:rPr>
              <a:t>- </a:t>
            </a:r>
            <a:r>
              <a:rPr lang="en-US" altLang="ko-KR" sz="2000" dirty="0" err="1">
                <a:latin typeface="Arial" pitchFamily="34" charset="0"/>
                <a:cs typeface="Arial" pitchFamily="34" charset="0"/>
              </a:rPr>
              <a:t>Wmin</a:t>
            </a:r>
            <a:r>
              <a:rPr lang="en-US" altLang="ko-KR" sz="2000" dirty="0">
                <a:latin typeface="Arial" pitchFamily="34" charset="0"/>
                <a:cs typeface="Arial" pitchFamily="34" charset="0"/>
              </a:rPr>
              <a:t>| &lt;= </a:t>
            </a:r>
            <a:r>
              <a:rPr lang="en-US" altLang="ko-KR" sz="2000" dirty="0" err="1" smtClean="0">
                <a:latin typeface="Arial" pitchFamily="34" charset="0"/>
                <a:cs typeface="Arial" pitchFamily="34" charset="0"/>
              </a:rPr>
              <a:t>Smin</a:t>
            </a:r>
            <a:r>
              <a:rPr lang="en-US" altLang="ko-KR" sz="2000" dirty="0" smtClean="0">
                <a:latin typeface="Arial" pitchFamily="34" charset="0"/>
                <a:cs typeface="Arial" pitchFamily="34" charset="0"/>
              </a:rPr>
              <a:t>, </a:t>
            </a:r>
            <a:r>
              <a:rPr lang="en-US" altLang="ko-KR" sz="2000" dirty="0" err="1" smtClean="0">
                <a:latin typeface="Arial" pitchFamily="34" charset="0"/>
                <a:cs typeface="Arial" pitchFamily="34" charset="0"/>
              </a:rPr>
              <a:t>cwnd</a:t>
            </a:r>
            <a:r>
              <a:rPr lang="en-US" altLang="ko-KR" sz="2000" dirty="0" smtClean="0">
                <a:latin typeface="Arial" pitchFamily="34" charset="0"/>
                <a:cs typeface="Arial" pitchFamily="34" charset="0"/>
              </a:rPr>
              <a:t> = </a:t>
            </a:r>
            <a:r>
              <a:rPr lang="en-US" altLang="ko-KR" sz="2000" dirty="0" err="1" smtClean="0">
                <a:latin typeface="Arial" pitchFamily="34" charset="0"/>
                <a:cs typeface="Arial" pitchFamily="34" charset="0"/>
              </a:rPr>
              <a:t>Wmax</a:t>
            </a:r>
            <a:endParaRPr lang="en-US" altLang="ko-KR" sz="2000" dirty="0">
              <a:latin typeface="Arial" pitchFamily="34" charset="0"/>
              <a:cs typeface="Arial" pitchFamily="34" charset="0"/>
            </a:endParaRPr>
          </a:p>
          <a:p>
            <a:pPr lvl="2"/>
            <a:endParaRPr lang="en-US" altLang="ko-KR" sz="1400" dirty="0" smtClean="0">
              <a:latin typeface="Arial" pitchFamily="34" charset="0"/>
              <a:cs typeface="Arial" pitchFamily="34" charset="0"/>
            </a:endParaRPr>
          </a:p>
        </p:txBody>
      </p:sp>
    </p:spTree>
    <p:extLst>
      <p:ext uri="{BB962C8B-B14F-4D97-AF65-F5344CB8AC3E}">
        <p14:creationId xmlns:p14="http://schemas.microsoft.com/office/powerpoint/2010/main" val="232302850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IMING" val="|5.9|0.4|2.2|5.1|13.2|8.|8.4"/>
</p:tagLst>
</file>

<file path=ppt/theme/theme1.xml><?xml version="1.0" encoding="utf-8"?>
<a:theme xmlns:a="http://schemas.openxmlformats.org/drawingml/2006/main" name="1_NVC(3.0)">
  <a:themeElements>
    <a:clrScheme name="1_NVC(3.0)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fontScheme name="1_NVC(3.0)">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ko-KR" altLang="en-US" sz="1600" b="0" i="0" u="none" strike="noStrike" cap="none" normalizeH="0" baseline="0" smtClean="0">
            <a:ln>
              <a:noFill/>
            </a:ln>
            <a:solidFill>
              <a:schemeClr val="tx1"/>
            </a:solidFill>
            <a:effectLst/>
            <a:latin typeface="Arial" charset="0"/>
            <a:ea typeface="굴림" pitchFamily="50" charset="-127"/>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ko-KR" altLang="en-US" sz="1600" b="0" i="0" u="none" strike="noStrike" cap="none" normalizeH="0" baseline="0" smtClean="0">
            <a:ln>
              <a:noFill/>
            </a:ln>
            <a:solidFill>
              <a:schemeClr val="tx1"/>
            </a:solidFill>
            <a:effectLst/>
            <a:latin typeface="Arial" charset="0"/>
            <a:ea typeface="굴림" pitchFamily="50" charset="-127"/>
          </a:defRPr>
        </a:defPPr>
      </a:lstStyle>
    </a:lnDef>
  </a:objectDefaults>
  <a:extraClrSchemeLst>
    <a:extraClrScheme>
      <a:clrScheme name="1_NVC(3.0)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1_NVC(3.0)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1_NVC(3.0)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1_NVC(3.0)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49704</TotalTime>
  <Words>3176</Words>
  <Application>Microsoft Office PowerPoint</Application>
  <PresentationFormat>화면 슬라이드 쇼(4:3)</PresentationFormat>
  <Paragraphs>358</Paragraphs>
  <Slides>37</Slides>
  <Notes>34</Notes>
  <HiddenSlides>0</HiddenSlides>
  <MMClips>0</MMClips>
  <ScaleCrop>false</ScaleCrop>
  <HeadingPairs>
    <vt:vector size="6" baseType="variant">
      <vt:variant>
        <vt:lpstr>테마</vt:lpstr>
      </vt:variant>
      <vt:variant>
        <vt:i4>4</vt:i4>
      </vt:variant>
      <vt:variant>
        <vt:lpstr>포함된 OLE 서버</vt:lpstr>
      </vt:variant>
      <vt:variant>
        <vt:i4>2</vt:i4>
      </vt:variant>
      <vt:variant>
        <vt:lpstr>슬라이드 제목</vt:lpstr>
      </vt:variant>
      <vt:variant>
        <vt:i4>37</vt:i4>
      </vt:variant>
    </vt:vector>
  </HeadingPairs>
  <TitlesOfParts>
    <vt:vector size="43" baseType="lpstr">
      <vt:lpstr>1_NVC(3.0)</vt:lpstr>
      <vt:lpstr>2_디자인 사용자 지정</vt:lpstr>
      <vt:lpstr>1_디자인 사용자 지정</vt:lpstr>
      <vt:lpstr>디자인 사용자 지정</vt:lpstr>
      <vt:lpstr>Equation</vt:lpstr>
      <vt:lpstr>수식</vt:lpstr>
      <vt:lpstr>CS 540 Network Architecture</vt:lpstr>
      <vt:lpstr>TCP  for high speed transport</vt:lpstr>
      <vt:lpstr>TCP  for high speed transport</vt:lpstr>
      <vt:lpstr>TCP  for high speed transport</vt:lpstr>
      <vt:lpstr>TCP Alternatives: HS-TCP</vt:lpstr>
      <vt:lpstr>TCP Alternatives: S-TCP</vt:lpstr>
      <vt:lpstr>TCP Alternatives: Fast-TCP</vt:lpstr>
      <vt:lpstr>TCP Alternatives: BIC-TCP</vt:lpstr>
      <vt:lpstr>TCP Alternatives: BIC-TCP</vt:lpstr>
      <vt:lpstr>Binary Search with Smax and Smin</vt:lpstr>
      <vt:lpstr>TCP Alternatives: BIC-TCP</vt:lpstr>
      <vt:lpstr>Binary Increase Congestion Control (BIC)</vt:lpstr>
      <vt:lpstr>Drawbacks of BIC-TCP </vt:lpstr>
      <vt:lpstr>TCP Alternatives: CUBIC</vt:lpstr>
      <vt:lpstr>TCP Alternatives: CUBIC</vt:lpstr>
      <vt:lpstr>Buffer Size and Throughput</vt:lpstr>
      <vt:lpstr>Queue Size Vs. Buffer Size</vt:lpstr>
      <vt:lpstr>Packet loss vs. Buffer Size</vt:lpstr>
      <vt:lpstr>TCP Alternatives</vt:lpstr>
      <vt:lpstr>TCP  </vt:lpstr>
      <vt:lpstr>TCP Friendliness</vt:lpstr>
      <vt:lpstr>TCP Friendly Rate Control (TFRC)</vt:lpstr>
      <vt:lpstr>TCP Friendly Rate Control (TFRC)</vt:lpstr>
      <vt:lpstr>TCP Friendly Rate Control (TFRC)</vt:lpstr>
      <vt:lpstr>TCP Friendly Rate Control (TFRC)</vt:lpstr>
      <vt:lpstr>TCP Friendly Rate Control (TFRC)</vt:lpstr>
      <vt:lpstr>TCP Friendly Rate Control (TFRC)</vt:lpstr>
      <vt:lpstr>Slow Start</vt:lpstr>
      <vt:lpstr>Congestion Avoidance</vt:lpstr>
      <vt:lpstr>DCCP (Datagram Congestion Control Protocol)</vt:lpstr>
      <vt:lpstr>DCCP and Media Applications</vt:lpstr>
      <vt:lpstr>DCCP WG</vt:lpstr>
      <vt:lpstr>Reading Assignment</vt:lpstr>
      <vt:lpstr>Discussion: picked up randomly </vt:lpstr>
      <vt:lpstr>Discussion: picked up randomly </vt:lpstr>
      <vt:lpstr>Discussion: picked up randomly </vt:lpstr>
      <vt:lpstr>Discussion: picked up randomly </vt:lpstr>
    </vt:vector>
  </TitlesOfParts>
  <Company>ICU-SICE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TCP</dc:title>
  <dc:creator>Younghee Lee</dc:creator>
  <cp:lastModifiedBy>USER</cp:lastModifiedBy>
  <cp:revision>424</cp:revision>
  <cp:lastPrinted>2000-09-05T05:09:43Z</cp:lastPrinted>
  <dcterms:created xsi:type="dcterms:W3CDTF">1998-07-19T12:47:56Z</dcterms:created>
  <dcterms:modified xsi:type="dcterms:W3CDTF">2016-10-11T00:49:21Z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yhlee@pec.etri.re.kr</vt:lpwstr>
  </property>
  <property fmtid="{D5CDD505-2E9C-101B-9397-08002B2CF9AE}" pid="8" name="HomePage">
    <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G:\이영희강의TP</vt:lpwstr>
  </property>
  <property fmtid="{D5CDD505-2E9C-101B-9397-08002B2CF9AE}" pid="22" name="EncodingType">
    <vt:i4>-99</vt:i4>
  </property>
</Properties>
</file>