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736" r:id="rId2"/>
    <p:sldMasterId id="2147483676" r:id="rId3"/>
    <p:sldMasterId id="2147483664" r:id="rId4"/>
  </p:sldMasterIdLst>
  <p:notesMasterIdLst>
    <p:notesMasterId r:id="rId20"/>
  </p:notesMasterIdLst>
  <p:handoutMasterIdLst>
    <p:handoutMasterId r:id="rId21"/>
  </p:handoutMasterIdLst>
  <p:sldIdLst>
    <p:sldId id="277" r:id="rId5"/>
    <p:sldId id="505" r:id="rId6"/>
    <p:sldId id="479" r:id="rId7"/>
    <p:sldId id="480" r:id="rId8"/>
    <p:sldId id="481" r:id="rId9"/>
    <p:sldId id="482" r:id="rId10"/>
    <p:sldId id="484" r:id="rId11"/>
    <p:sldId id="488" r:id="rId12"/>
    <p:sldId id="498" r:id="rId13"/>
    <p:sldId id="483" r:id="rId14"/>
    <p:sldId id="486" r:id="rId15"/>
    <p:sldId id="485" r:id="rId16"/>
    <p:sldId id="506" r:id="rId17"/>
    <p:sldId id="507" r:id="rId18"/>
    <p:sldId id="508" r:id="rId19"/>
  </p:sldIdLst>
  <p:sldSz cx="9144000" cy="6858000" type="screen4x3"/>
  <p:notesSz cx="6642100" cy="96535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C3300"/>
    <a:srgbClr val="FFFFCC"/>
    <a:srgbClr val="EAEAEA"/>
    <a:srgbClr val="DDDDDD"/>
    <a:srgbClr val="CC99FF"/>
    <a:srgbClr val="66FFFF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5" autoAdjust="0"/>
    <p:restoredTop sz="94660"/>
  </p:normalViewPr>
  <p:slideViewPr>
    <p:cSldViewPr>
      <p:cViewPr varScale="1">
        <p:scale>
          <a:sx n="79" d="100"/>
          <a:sy n="79" d="100"/>
        </p:scale>
        <p:origin x="-1216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760"/>
    </p:cViewPr>
  </p:sorterViewPr>
  <p:notesViewPr>
    <p:cSldViewPr>
      <p:cViewPr>
        <p:scale>
          <a:sx n="66" d="100"/>
          <a:sy n="66" d="100"/>
        </p:scale>
        <p:origin x="-846" y="1368"/>
      </p:cViewPr>
      <p:guideLst>
        <p:guide orient="horz" pos="2320"/>
        <p:guide pos="28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3963" y="0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0988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3963" y="9170988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fld id="{A958FF2F-0791-4F83-8CC1-57DD447D83F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4528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275" y="639763"/>
            <a:ext cx="6589713" cy="4941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9900" y="5772150"/>
            <a:ext cx="5715000" cy="302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94" tIns="45097" rIns="90194" bIns="450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0988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170988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fld id="{51BC0879-4465-4F96-BD3F-DFECAC432D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8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fld id="{612A4EAB-73CD-46CE-91F2-90655C7CE712}" type="slidenum">
              <a:rPr lang="en-US" altLang="ko-KR" sz="1000">
                <a:ea typeface="돋움" pitchFamily="50" charset="-127"/>
              </a:rPr>
              <a:pPr eaLnBrk="1" hangingPunct="1"/>
              <a:t>1</a:t>
            </a:fld>
            <a:endParaRPr lang="en-US" altLang="ko-KR" sz="1000" dirty="0">
              <a:ea typeface="돋움" pitchFamily="50" charset="-127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FB9EE-02BC-4A08-891B-AA69CCC5F9A7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70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FB9EE-02BC-4A08-891B-AA69CCC5F9A7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70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FB9EE-02BC-4A08-891B-AA69CCC5F9A7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70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FB9EE-02BC-4A08-891B-AA69CCC5F9A7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70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FB9EE-02BC-4A08-891B-AA69CCC5F9A7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70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FB9EE-02BC-4A08-891B-AA69CCC5F9A7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70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FB9EE-02BC-4A08-891B-AA69CCC5F9A7}" type="slidenum">
              <a:rPr lang="en-US" altLang="ko-KR"/>
              <a:pPr/>
              <a:t>2</a:t>
            </a:fld>
            <a:endParaRPr lang="en-US" altLang="ko-KR" dirty="0"/>
          </a:p>
        </p:txBody>
      </p:sp>
      <p:sp>
        <p:nvSpPr>
          <p:cNvPr id="170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FB9EE-02BC-4A08-891B-AA69CCC5F9A7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70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FB9EE-02BC-4A08-891B-AA69CCC5F9A7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70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FB9EE-02BC-4A08-891B-AA69CCC5F9A7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70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FB9EE-02BC-4A08-891B-AA69CCC5F9A7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70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FB9EE-02BC-4A08-891B-AA69CCC5F9A7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70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FB9EE-02BC-4A08-891B-AA69CCC5F9A7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70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FB9EE-02BC-4A08-891B-AA69CCC5F9A7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70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9050" y="2628900"/>
            <a:ext cx="8026400" cy="0"/>
          </a:xfrm>
          <a:prstGeom prst="line">
            <a:avLst/>
          </a:prstGeom>
          <a:noFill/>
          <a:ln w="50800">
            <a:solidFill>
              <a:srgbClr val="3366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굴림" charset="0"/>
              <a:cs typeface="굴림" charset="0"/>
            </a:endParaRPr>
          </a:p>
        </p:txBody>
      </p:sp>
      <p:pic>
        <p:nvPicPr>
          <p:cNvPr id="5" name="Picture 14" descr="http://imgnews.naver.com/image/277/2009/02/24/2009022410005795830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81750"/>
            <a:ext cx="1368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54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00050" y="13335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유형 편집</a:t>
            </a:r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33500" y="344805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유형 편집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400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400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94BE1A69-7204-4669-835C-56DF833B137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263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1E68CE8-B7C5-451B-9773-D2B2272F0A45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33899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4650" y="400050"/>
            <a:ext cx="2038350" cy="5391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00050"/>
            <a:ext cx="5962650" cy="5391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6B5ECE0-3097-4929-AF42-426F9871410C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237203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1675" y="400050"/>
            <a:ext cx="7451725" cy="647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762500" y="1295400"/>
            <a:ext cx="4000500" cy="44958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70EC80D-BCCC-416E-848B-7BA1F2D3A4BD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51845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1675" y="400050"/>
            <a:ext cx="7451725" cy="647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62500" y="1295400"/>
            <a:ext cx="40005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762500" y="3619500"/>
            <a:ext cx="40005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595AADB-1CC5-4F76-AAAB-457E29130209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14922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40CDBD-162A-47EC-B54D-C7EE496DF4C1}" type="datetimeFigureOut">
              <a:rPr lang="ko-KR" altLang="en-US"/>
              <a:pPr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849023-269E-4F14-983F-B95BAA2D6EF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194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B8FA63-E30A-457C-9209-1D1EAA5A8E16}" type="datetimeFigureOut">
              <a:rPr lang="ko-KR" altLang="en-US"/>
              <a:pPr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07341-95FD-4A36-A4AA-763502469EC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98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72D206-D290-4B33-AB31-497FB6BB785F}" type="datetimeFigureOut">
              <a:rPr lang="ko-KR" altLang="en-US"/>
              <a:pPr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270A5-C988-46B4-A15E-4E4939203A4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459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4FC6E-DE6D-465B-878A-971AF4D10F2F}" type="datetimeFigureOut">
              <a:rPr lang="ko-KR" altLang="en-US"/>
              <a:pPr/>
              <a:t>2016-11-07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902AF-8FD7-423D-AC29-486DE49E863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00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043982-8EC5-429F-B21F-EAC72D48439F}" type="datetimeFigureOut">
              <a:rPr lang="ko-KR" altLang="en-US"/>
              <a:pPr/>
              <a:t>2016-11-07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A6E71-8478-4178-9F18-2EDE888C3BC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45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0A0E7-CE5F-46ED-A831-154D5E8BE255}" type="datetimeFigureOut">
              <a:rPr lang="ko-KR" altLang="en-US"/>
              <a:pPr/>
              <a:t>2016-11-07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E0494-1727-4F0B-9099-E9060EEA34E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3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719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2E93A1-9D87-4BD3-A1B1-46F7616FBC88}" type="datetimeFigureOut">
              <a:rPr lang="ko-KR" altLang="en-US"/>
              <a:pPr/>
              <a:t>2016-11-07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DAFC8-FF0E-4663-9210-4AD8B89742F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82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A0C02A-52C6-40D3-A279-81FC622C664C}" type="datetimeFigureOut">
              <a:rPr lang="ko-KR" altLang="en-US"/>
              <a:pPr/>
              <a:t>2016-11-07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BFB49-7D22-4250-842B-7FCFFC1958F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86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4B8645-FB74-4649-973D-49CE2D02FEB0}" type="datetimeFigureOut">
              <a:rPr lang="ko-KR" altLang="en-US"/>
              <a:pPr/>
              <a:t>2016-11-07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1B44F-63C1-49A6-923C-E336A21B787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51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09C18E-EC3A-44DA-ABCD-5F56711EE203}" type="datetimeFigureOut">
              <a:rPr lang="ko-KR" altLang="en-US"/>
              <a:pPr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32ED9-EE85-4A4E-B406-28E9D81F5FE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595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9B1043-6391-493C-857B-0F02EC3D5CA7}" type="datetimeFigureOut">
              <a:rPr lang="ko-KR" altLang="en-US"/>
              <a:pPr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EA9A9-D815-45DD-947D-E0163D8F7E5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582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E49ED5-A9F3-4B23-B773-E75C242F94E9}" type="datetimeFigureOut">
              <a:rPr lang="ko-KR" altLang="en-US"/>
              <a:pPr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0F370-4554-40C9-BC0A-B3675FF8E6B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40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146EB5-5D9E-4F23-8304-E6FCFC993197}" type="datetimeFigureOut">
              <a:rPr lang="ko-KR" altLang="en-US"/>
              <a:pPr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6FA026-E480-4BD7-9C72-0E54A597660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41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D970E6-7840-4FE4-A210-F82F99086A1C}" type="datetimeFigureOut">
              <a:rPr lang="ko-KR" altLang="en-US"/>
              <a:pPr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BA527-57C2-4351-95BA-DE731E10A2A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522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9FFA2D-F850-4573-9905-689A4711956B}" type="datetimeFigureOut">
              <a:rPr lang="ko-KR" altLang="en-US"/>
              <a:pPr/>
              <a:t>2016-11-07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44B9C-1138-4E17-9F55-94B5F7D6619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240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AC5749-7572-4C94-B37F-0E02062889D2}" type="datetimeFigureOut">
              <a:rPr lang="ko-KR" altLang="en-US"/>
              <a:pPr/>
              <a:t>2016-11-07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5E1A5-2652-49C7-8953-10343D9466B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50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402A2B7-5303-4473-A91B-3F3B6909D3D7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49332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C9537D-68F5-4062-9A0A-A9AA73640A2D}" type="datetimeFigureOut">
              <a:rPr lang="ko-KR" altLang="en-US"/>
              <a:pPr/>
              <a:t>2016-11-07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D8BE0-D732-441C-A3D8-EB9285B1507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6688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AE5796-188C-4602-A960-747250447D0F}" type="datetimeFigureOut">
              <a:rPr lang="ko-KR" altLang="en-US"/>
              <a:pPr/>
              <a:t>2016-11-07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29304-EDF5-45DF-9577-EEAAF07E4A8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534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B7D086-2E22-4C5F-A071-6BEE733F7CD2}" type="datetimeFigureOut">
              <a:rPr lang="ko-KR" altLang="en-US"/>
              <a:pPr/>
              <a:t>2016-11-07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C6D70-F5DE-41FA-B9ED-8D343734B61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98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D8B7E3-B228-454D-9662-91072AA284DF}" type="datetimeFigureOut">
              <a:rPr lang="ko-KR" altLang="en-US"/>
              <a:pPr/>
              <a:t>2016-11-07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DDA23-554F-4BA3-B698-C015F25DC51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241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F7936C-6835-481C-A24C-D3BF06EF97E1}" type="datetimeFigureOut">
              <a:rPr lang="ko-KR" altLang="en-US"/>
              <a:pPr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B78CA-8DD4-41B1-82D3-EE24F2EDDDA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379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9B023C-0D79-4F0F-956F-A57BD2C29D75}" type="datetimeFigureOut">
              <a:rPr lang="ko-KR" altLang="en-US"/>
              <a:pPr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0AFEF-6A86-4E29-BF65-BA0B19D1119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5164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D674D-6432-41AE-B83A-46E0332F6C9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4710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0270C-0C10-46F4-9431-54564CA9D17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572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B656E3-206B-407A-ABE4-241F8E8560C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140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3608E-B9B8-4A3C-8028-9DE3F12DE76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8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6FC87E7-139E-46B6-B37D-94F7E54379A1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497759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F2222-1A46-4D0B-9DAA-0B038CD197C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156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DA6C1C-FBC6-453A-9658-BBEFF3E101D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143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54780-3343-4768-81DF-73B444703FD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935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95A49-35DF-4580-A077-398F2738FB8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865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014F1-89C3-44B2-9D10-62264ADB9EF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5949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C4F3A-72DF-41F5-A78C-0AC82FC6C4D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9706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CB097-55FC-42EF-AD6F-AB3162F6164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7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075D844-74CE-419F-9466-D8C0FB5D7C44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77132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BEDD3AC-F526-42BE-928A-3A70F5EB75BF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83610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EDACEAD-C319-4031-9F75-AD10A62FFAE3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14164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6D5F340-C603-43C9-AFD0-020B8B904189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418909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6238BFD-8519-4D96-AC23-38C6C18D6F8E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9758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143000"/>
            <a:ext cx="8026400" cy="0"/>
          </a:xfrm>
          <a:prstGeom prst="line">
            <a:avLst/>
          </a:prstGeom>
          <a:noFill/>
          <a:ln w="50800">
            <a:solidFill>
              <a:srgbClr val="3366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1675" y="400050"/>
            <a:ext cx="74517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815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1619250" y="6742113"/>
            <a:ext cx="72009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71842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1030" name="Text Box 9"/>
          <p:cNvSpPr txBox="1">
            <a:spLocks noChangeArrowheads="1"/>
          </p:cNvSpPr>
          <p:nvPr/>
        </p:nvSpPr>
        <p:spPr bwMode="auto">
          <a:xfrm>
            <a:off x="3708400" y="6453188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ko-KR" sz="1400" b="1"/>
              <a:t>Prof. Younghee Lee</a:t>
            </a:r>
            <a:endParaRPr lang="en-US" altLang="ko-KR"/>
          </a:p>
        </p:txBody>
      </p:sp>
      <p:pic>
        <p:nvPicPr>
          <p:cNvPr id="1031" name="Picture 14" descr="http://imgnews.naver.com/image/277/2009/02/24/2009022410005795830_1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81750"/>
            <a:ext cx="1368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5621ECD6-F548-4B63-8C64-2C4E0412DC11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  <p:sldLayoutId id="2147484041" r:id="rId12"/>
    <p:sldLayoutId id="2147484042" r:id="rId1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굴림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charset="2"/>
        <a:buChar char="u"/>
        <a:defRPr kumimoji="1" sz="2800">
          <a:solidFill>
            <a:schemeClr val="tx1"/>
          </a:solidFill>
          <a:latin typeface="+mn-lt"/>
          <a:ea typeface="+mn-ea"/>
          <a:cs typeface="굴림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400">
          <a:solidFill>
            <a:schemeClr val="tx1"/>
          </a:solidFill>
          <a:latin typeface="+mn-lt"/>
          <a:ea typeface="+mn-ea"/>
          <a:cs typeface="굴림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>
          <a:solidFill>
            <a:schemeClr val="tx1"/>
          </a:solidFill>
          <a:latin typeface="+mn-lt"/>
          <a:ea typeface="+mn-ea"/>
          <a:cs typeface="굴림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u"/>
        <a:defRPr kumimoji="1">
          <a:solidFill>
            <a:schemeClr val="tx1"/>
          </a:solidFill>
          <a:latin typeface="+mn-lt"/>
          <a:ea typeface="+mn-ea"/>
          <a:cs typeface="굴림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  <a:cs typeface="굴림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433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AD97C94C-5411-43A7-BD80-5653C38686CC}" type="datetimeFigureOut">
              <a:rPr lang="ko-KR" altLang="en-US"/>
              <a:pPr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B364C18B-12D0-4192-A660-08D3F7317F9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66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D2F87966-3DDB-461C-AFC0-730BD3F555EC}" type="datetimeFigureOut">
              <a:rPr lang="ko-KR" altLang="en-US"/>
              <a:pPr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390B3EB5-9F31-4B03-BCA4-0B08C3E90F7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891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DFDB8E15-D83C-4460-B21B-3B4A1AB3625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7950" y="1052513"/>
            <a:ext cx="8712200" cy="11430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ko-KR" sz="4000" dirty="0" smtClean="0">
                <a:latin typeface="Arial" pitchFamily="34" charset="0"/>
              </a:rPr>
              <a:t>CS 540 Network Architecture</a:t>
            </a:r>
            <a:endParaRPr lang="en-US" altLang="ko-KR" dirty="0" smtClean="0"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512" y="3068638"/>
            <a:ext cx="8640959" cy="1249362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altLang="ko-KR" sz="2400" dirty="0">
                <a:latin typeface="Arial" pitchFamily="34" charset="0"/>
                <a:cs typeface="Arial" pitchFamily="34" charset="0"/>
              </a:rPr>
              <a:t>Lecture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14: TCP for Data Center Networks  </a:t>
            </a: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ko-KR" sz="1800" b="1" dirty="0" smtClean="0">
                <a:latin typeface="Arial" pitchFamily="34" charset="0"/>
                <a:cs typeface="Arial" pitchFamily="34" charset="0"/>
              </a:rPr>
              <a:t>Prof. Younghee Lee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sz="2000" i="1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200" dirty="0">
              <a:latin typeface="Arial"/>
              <a:cs typeface="Arial"/>
            </a:endParaRPr>
          </a:p>
          <a:p>
            <a:pPr marL="723900" algn="l"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ko-KR" sz="1200" i="1" dirty="0" smtClean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endParaRPr lang="en-US" altLang="ko-KR" sz="1600" i="1" dirty="0" smtClean="0">
              <a:latin typeface="Arial"/>
              <a:cs typeface="Arial"/>
            </a:endParaRPr>
          </a:p>
          <a:p>
            <a:pPr marL="723900" algn="l"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ko-KR" sz="1000" dirty="0" smtClean="0">
                <a:latin typeface="Arial"/>
                <a:cs typeface="Arial"/>
              </a:rPr>
              <a:t>						</a:t>
            </a:r>
            <a:r>
              <a:rPr lang="en-US" altLang="ko-KR" sz="10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B978904D-CD15-42AA-B3CD-A5FD5A1E3DFA}" type="slidenum">
              <a:rPr lang="en-US" altLang="ko-KR"/>
              <a:pPr/>
              <a:t>10</a:t>
            </a:fld>
            <a:endParaRPr lang="en-US" altLang="ko-KR" sz="1000"/>
          </a:p>
        </p:txBody>
      </p:sp>
      <p:sp>
        <p:nvSpPr>
          <p:cNvPr id="1701890" name="Rectangle 2"/>
          <p:cNvSpPr>
            <a:spLocks noChangeArrowheads="1"/>
          </p:cNvSpPr>
          <p:nvPr/>
        </p:nvSpPr>
        <p:spPr bwMode="auto">
          <a:xfrm>
            <a:off x="1042988" y="404813"/>
            <a:ext cx="78851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600" b="1" dirty="0" smtClean="0">
                <a:solidFill>
                  <a:srgbClr val="000099"/>
                </a:solidFill>
              </a:rPr>
              <a:t>Data Center TCP (DCTCP)</a:t>
            </a:r>
            <a:endParaRPr lang="en-US" altLang="ko-KR" sz="3600" b="1" dirty="0">
              <a:solidFill>
                <a:srgbClr val="000099"/>
              </a:solidFill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6264696" cy="2205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8" y="3933056"/>
            <a:ext cx="6290882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484784"/>
            <a:ext cx="2592288" cy="229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733" y="4154808"/>
            <a:ext cx="2293763" cy="2226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955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B978904D-CD15-42AA-B3CD-A5FD5A1E3DFA}" type="slidenum">
              <a:rPr lang="en-US" altLang="ko-KR"/>
              <a:pPr/>
              <a:t>11</a:t>
            </a:fld>
            <a:endParaRPr lang="en-US" altLang="ko-KR" sz="1000"/>
          </a:p>
        </p:txBody>
      </p:sp>
      <p:sp>
        <p:nvSpPr>
          <p:cNvPr id="1701890" name="Rectangle 2"/>
          <p:cNvSpPr>
            <a:spLocks noChangeArrowheads="1"/>
          </p:cNvSpPr>
          <p:nvPr/>
        </p:nvSpPr>
        <p:spPr bwMode="auto">
          <a:xfrm>
            <a:off x="1042988" y="404813"/>
            <a:ext cx="78851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600" b="1" dirty="0" smtClean="0">
                <a:solidFill>
                  <a:srgbClr val="000099"/>
                </a:solidFill>
              </a:rPr>
              <a:t>Multi-Path TCP</a:t>
            </a:r>
            <a:endParaRPr lang="en-US" altLang="ko-KR" sz="3600" b="1" dirty="0">
              <a:solidFill>
                <a:srgbClr val="000099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51158" y="3046458"/>
            <a:ext cx="4220841" cy="3118846"/>
            <a:chOff x="444500" y="1447800"/>
            <a:chExt cx="8924925" cy="4881563"/>
          </a:xfrm>
        </p:grpSpPr>
        <p:sp>
          <p:nvSpPr>
            <p:cNvPr id="7" name="Rounded Rectangle 230"/>
            <p:cNvSpPr>
              <a:spLocks noChangeArrowheads="1"/>
            </p:cNvSpPr>
            <p:nvPr/>
          </p:nvSpPr>
          <p:spPr bwMode="auto">
            <a:xfrm>
              <a:off x="2228850" y="3756025"/>
              <a:ext cx="1609725" cy="1608138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>
              <a:solidFill>
                <a:srgbClr val="7F7F7F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8" name="Rounded Rectangle 231"/>
            <p:cNvSpPr>
              <a:spLocks noChangeArrowheads="1"/>
            </p:cNvSpPr>
            <p:nvPr/>
          </p:nvSpPr>
          <p:spPr bwMode="auto">
            <a:xfrm>
              <a:off x="3873500" y="3756025"/>
              <a:ext cx="1609725" cy="1608138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>
              <a:solidFill>
                <a:srgbClr val="7F7F7F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9" name="Rounded Rectangle 232"/>
            <p:cNvSpPr>
              <a:spLocks noChangeArrowheads="1"/>
            </p:cNvSpPr>
            <p:nvPr/>
          </p:nvSpPr>
          <p:spPr bwMode="auto">
            <a:xfrm>
              <a:off x="5635625" y="3756025"/>
              <a:ext cx="1611313" cy="1608138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>
              <a:solidFill>
                <a:srgbClr val="7F7F7F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0" name="Rounded Rectangle 229"/>
            <p:cNvSpPr>
              <a:spLocks noChangeArrowheads="1"/>
            </p:cNvSpPr>
            <p:nvPr/>
          </p:nvSpPr>
          <p:spPr bwMode="auto">
            <a:xfrm>
              <a:off x="466725" y="3756025"/>
              <a:ext cx="1609725" cy="1608138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>
              <a:solidFill>
                <a:srgbClr val="7F7F7F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600075" y="3806825"/>
              <a:ext cx="452438" cy="388938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036763" y="1935163"/>
              <a:ext cx="452437" cy="388937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333625" y="3806825"/>
              <a:ext cx="452438" cy="388938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3971925" y="3806825"/>
              <a:ext cx="454025" cy="388938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600075" y="4918075"/>
              <a:ext cx="452438" cy="388938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1506538" y="4918075"/>
              <a:ext cx="454025" cy="388938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333625" y="4918075"/>
              <a:ext cx="452438" cy="388938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3317875" y="4918075"/>
              <a:ext cx="454025" cy="388938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4011613" y="4918075"/>
              <a:ext cx="452437" cy="388938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4957763" y="4918075"/>
              <a:ext cx="454025" cy="388938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cxnSp>
          <p:nvCxnSpPr>
            <p:cNvPr id="21" name="Straight Connector 15"/>
            <p:cNvCxnSpPr>
              <a:cxnSpLocks noChangeShapeType="1"/>
              <a:stCxn id="11" idx="0"/>
              <a:endCxn id="12" idx="2"/>
            </p:cNvCxnSpPr>
            <p:nvPr/>
          </p:nvCxnSpPr>
          <p:spPr bwMode="auto">
            <a:xfrm rot="5400000" flipH="1" flipV="1">
              <a:off x="804069" y="2347119"/>
              <a:ext cx="1482725" cy="143668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Connector 17"/>
            <p:cNvCxnSpPr>
              <a:cxnSpLocks noChangeShapeType="1"/>
              <a:stCxn id="13" idx="0"/>
              <a:endCxn id="12" idx="2"/>
            </p:cNvCxnSpPr>
            <p:nvPr/>
          </p:nvCxnSpPr>
          <p:spPr bwMode="auto">
            <a:xfrm rot="16200000" flipV="1">
              <a:off x="1670844" y="2917031"/>
              <a:ext cx="1482725" cy="29686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Connector 19"/>
            <p:cNvCxnSpPr>
              <a:cxnSpLocks noChangeShapeType="1"/>
              <a:stCxn id="14" idx="0"/>
              <a:endCxn id="12" idx="2"/>
            </p:cNvCxnSpPr>
            <p:nvPr/>
          </p:nvCxnSpPr>
          <p:spPr bwMode="auto">
            <a:xfrm rot="16200000" flipV="1">
              <a:off x="2489994" y="2097881"/>
              <a:ext cx="1482725" cy="193516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Connector 29"/>
            <p:cNvCxnSpPr>
              <a:cxnSpLocks noChangeShapeType="1"/>
              <a:stCxn id="15" idx="0"/>
              <a:endCxn id="11" idx="2"/>
            </p:cNvCxnSpPr>
            <p:nvPr/>
          </p:nvCxnSpPr>
          <p:spPr bwMode="auto">
            <a:xfrm rot="5400000" flipH="1" flipV="1">
              <a:off x="465931" y="4556919"/>
              <a:ext cx="720725" cy="15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31"/>
            <p:cNvCxnSpPr>
              <a:cxnSpLocks noChangeShapeType="1"/>
              <a:stCxn id="16" idx="0"/>
              <a:endCxn id="11" idx="2"/>
            </p:cNvCxnSpPr>
            <p:nvPr/>
          </p:nvCxnSpPr>
          <p:spPr bwMode="auto">
            <a:xfrm rot="16200000" flipV="1">
              <a:off x="919163" y="4103688"/>
              <a:ext cx="722312" cy="90646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Rectangle 87"/>
            <p:cNvSpPr>
              <a:spLocks noChangeArrowheads="1"/>
            </p:cNvSpPr>
            <p:nvPr/>
          </p:nvSpPr>
          <p:spPr bwMode="auto">
            <a:xfrm>
              <a:off x="1506538" y="3808413"/>
              <a:ext cx="454025" cy="388937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27" name="Rectangle 88"/>
            <p:cNvSpPr>
              <a:spLocks noChangeArrowheads="1"/>
            </p:cNvSpPr>
            <p:nvPr/>
          </p:nvSpPr>
          <p:spPr bwMode="auto">
            <a:xfrm>
              <a:off x="3240088" y="3808413"/>
              <a:ext cx="454025" cy="388937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28" name="Rectangle 89"/>
            <p:cNvSpPr>
              <a:spLocks noChangeArrowheads="1"/>
            </p:cNvSpPr>
            <p:nvPr/>
          </p:nvSpPr>
          <p:spPr bwMode="auto">
            <a:xfrm>
              <a:off x="4879975" y="3808413"/>
              <a:ext cx="452438" cy="388937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cxnSp>
          <p:nvCxnSpPr>
            <p:cNvPr id="29" name="Straight Connector 91"/>
            <p:cNvCxnSpPr>
              <a:cxnSpLocks noChangeShapeType="1"/>
              <a:stCxn id="15" idx="0"/>
              <a:endCxn id="26" idx="2"/>
            </p:cNvCxnSpPr>
            <p:nvPr/>
          </p:nvCxnSpPr>
          <p:spPr bwMode="auto">
            <a:xfrm rot="5400000" flipH="1" flipV="1">
              <a:off x="919956" y="4104482"/>
              <a:ext cx="720725" cy="90646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94"/>
            <p:cNvCxnSpPr>
              <a:cxnSpLocks noChangeShapeType="1"/>
              <a:stCxn id="16" idx="0"/>
              <a:endCxn id="26" idx="2"/>
            </p:cNvCxnSpPr>
            <p:nvPr/>
          </p:nvCxnSpPr>
          <p:spPr bwMode="auto">
            <a:xfrm rot="5400000" flipH="1" flipV="1">
              <a:off x="1373187" y="4557713"/>
              <a:ext cx="72072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Rectangle 103"/>
            <p:cNvSpPr>
              <a:spLocks noChangeArrowheads="1"/>
            </p:cNvSpPr>
            <p:nvPr/>
          </p:nvSpPr>
          <p:spPr bwMode="auto">
            <a:xfrm>
              <a:off x="3170238" y="1935163"/>
              <a:ext cx="452437" cy="388937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32" name="Rectangle 104"/>
            <p:cNvSpPr>
              <a:spLocks noChangeArrowheads="1"/>
            </p:cNvSpPr>
            <p:nvPr/>
          </p:nvSpPr>
          <p:spPr bwMode="auto">
            <a:xfrm>
              <a:off x="4354513" y="1935163"/>
              <a:ext cx="454025" cy="388937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33" name="Rectangle 105"/>
            <p:cNvSpPr>
              <a:spLocks noChangeArrowheads="1"/>
            </p:cNvSpPr>
            <p:nvPr/>
          </p:nvSpPr>
          <p:spPr bwMode="auto">
            <a:xfrm>
              <a:off x="5511800" y="1935163"/>
              <a:ext cx="452438" cy="388937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cxnSp>
          <p:nvCxnSpPr>
            <p:cNvPr id="34" name="Straight Connector 106"/>
            <p:cNvCxnSpPr>
              <a:cxnSpLocks noChangeShapeType="1"/>
              <a:stCxn id="11" idx="0"/>
              <a:endCxn id="31" idx="2"/>
            </p:cNvCxnSpPr>
            <p:nvPr/>
          </p:nvCxnSpPr>
          <p:spPr bwMode="auto">
            <a:xfrm rot="5400000" flipH="1" flipV="1">
              <a:off x="1370013" y="1781175"/>
              <a:ext cx="1482725" cy="256857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Connector 109"/>
            <p:cNvCxnSpPr>
              <a:cxnSpLocks noChangeShapeType="1"/>
              <a:stCxn id="13" idx="0"/>
              <a:endCxn id="31" idx="2"/>
            </p:cNvCxnSpPr>
            <p:nvPr/>
          </p:nvCxnSpPr>
          <p:spPr bwMode="auto">
            <a:xfrm rot="5400000" flipH="1" flipV="1">
              <a:off x="2236788" y="2647950"/>
              <a:ext cx="1482725" cy="83502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traight Connector 112"/>
            <p:cNvCxnSpPr>
              <a:cxnSpLocks noChangeShapeType="1"/>
              <a:stCxn id="14" idx="0"/>
              <a:endCxn id="31" idx="2"/>
            </p:cNvCxnSpPr>
            <p:nvPr/>
          </p:nvCxnSpPr>
          <p:spPr bwMode="auto">
            <a:xfrm rot="16200000" flipV="1">
              <a:off x="3055938" y="2663825"/>
              <a:ext cx="1482725" cy="80327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115"/>
            <p:cNvCxnSpPr>
              <a:cxnSpLocks noChangeShapeType="1"/>
            </p:cNvCxnSpPr>
            <p:nvPr/>
          </p:nvCxnSpPr>
          <p:spPr bwMode="auto">
            <a:xfrm rot="5400000" flipH="1" flipV="1">
              <a:off x="2200276" y="4556125"/>
              <a:ext cx="722312" cy="158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116"/>
            <p:cNvCxnSpPr>
              <a:cxnSpLocks noChangeShapeType="1"/>
            </p:cNvCxnSpPr>
            <p:nvPr/>
          </p:nvCxnSpPr>
          <p:spPr bwMode="auto">
            <a:xfrm rot="16200000" flipV="1">
              <a:off x="2655094" y="4102894"/>
              <a:ext cx="720725" cy="90646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117"/>
            <p:cNvCxnSpPr>
              <a:cxnSpLocks noChangeShapeType="1"/>
            </p:cNvCxnSpPr>
            <p:nvPr/>
          </p:nvCxnSpPr>
          <p:spPr bwMode="auto">
            <a:xfrm rot="5400000" flipH="1" flipV="1">
              <a:off x="2655094" y="4102894"/>
              <a:ext cx="720725" cy="90646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Connector 118"/>
            <p:cNvCxnSpPr>
              <a:cxnSpLocks noChangeShapeType="1"/>
            </p:cNvCxnSpPr>
            <p:nvPr/>
          </p:nvCxnSpPr>
          <p:spPr bwMode="auto">
            <a:xfrm rot="5400000" flipH="1" flipV="1">
              <a:off x="3108325" y="4556126"/>
              <a:ext cx="72072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Connector 119"/>
            <p:cNvCxnSpPr>
              <a:cxnSpLocks noChangeShapeType="1"/>
            </p:cNvCxnSpPr>
            <p:nvPr/>
          </p:nvCxnSpPr>
          <p:spPr bwMode="auto">
            <a:xfrm rot="5400000" flipH="1" flipV="1">
              <a:off x="3839369" y="4555332"/>
              <a:ext cx="720725" cy="158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Straight Connector 120"/>
            <p:cNvCxnSpPr>
              <a:cxnSpLocks noChangeShapeType="1"/>
            </p:cNvCxnSpPr>
            <p:nvPr/>
          </p:nvCxnSpPr>
          <p:spPr bwMode="auto">
            <a:xfrm rot="16200000" flipV="1">
              <a:off x="4291806" y="4101307"/>
              <a:ext cx="722313" cy="90805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Connector 121"/>
            <p:cNvCxnSpPr>
              <a:cxnSpLocks noChangeShapeType="1"/>
            </p:cNvCxnSpPr>
            <p:nvPr/>
          </p:nvCxnSpPr>
          <p:spPr bwMode="auto">
            <a:xfrm rot="5400000" flipH="1" flipV="1">
              <a:off x="4292600" y="4102101"/>
              <a:ext cx="720725" cy="90805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Connector 122"/>
            <p:cNvCxnSpPr>
              <a:cxnSpLocks noChangeShapeType="1"/>
            </p:cNvCxnSpPr>
            <p:nvPr/>
          </p:nvCxnSpPr>
          <p:spPr bwMode="auto">
            <a:xfrm rot="5400000" flipH="1" flipV="1">
              <a:off x="4746625" y="4556126"/>
              <a:ext cx="72072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Rectangle 123"/>
            <p:cNvSpPr>
              <a:spLocks noChangeArrowheads="1"/>
            </p:cNvSpPr>
            <p:nvPr/>
          </p:nvSpPr>
          <p:spPr bwMode="auto">
            <a:xfrm>
              <a:off x="5738813" y="3808413"/>
              <a:ext cx="454025" cy="388937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46" name="Rectangle 124"/>
            <p:cNvSpPr>
              <a:spLocks noChangeArrowheads="1"/>
            </p:cNvSpPr>
            <p:nvPr/>
          </p:nvSpPr>
          <p:spPr bwMode="auto">
            <a:xfrm>
              <a:off x="5776913" y="4918075"/>
              <a:ext cx="454025" cy="388938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47" name="Rectangle 125"/>
            <p:cNvSpPr>
              <a:spLocks noChangeArrowheads="1"/>
            </p:cNvSpPr>
            <p:nvPr/>
          </p:nvSpPr>
          <p:spPr bwMode="auto">
            <a:xfrm>
              <a:off x="6723063" y="4918075"/>
              <a:ext cx="454025" cy="388938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48" name="Rectangle 126"/>
            <p:cNvSpPr>
              <a:spLocks noChangeArrowheads="1"/>
            </p:cNvSpPr>
            <p:nvPr/>
          </p:nvSpPr>
          <p:spPr bwMode="auto">
            <a:xfrm>
              <a:off x="6645275" y="3808413"/>
              <a:ext cx="454025" cy="388937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cxnSp>
          <p:nvCxnSpPr>
            <p:cNvPr id="49" name="Straight Connector 127"/>
            <p:cNvCxnSpPr>
              <a:cxnSpLocks noChangeShapeType="1"/>
            </p:cNvCxnSpPr>
            <p:nvPr/>
          </p:nvCxnSpPr>
          <p:spPr bwMode="auto">
            <a:xfrm rot="5400000" flipH="1" flipV="1">
              <a:off x="5603876" y="4556125"/>
              <a:ext cx="722312" cy="158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28"/>
            <p:cNvCxnSpPr>
              <a:cxnSpLocks noChangeShapeType="1"/>
            </p:cNvCxnSpPr>
            <p:nvPr/>
          </p:nvCxnSpPr>
          <p:spPr bwMode="auto">
            <a:xfrm rot="16200000" flipV="1">
              <a:off x="6058694" y="4102894"/>
              <a:ext cx="720725" cy="90646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29"/>
            <p:cNvCxnSpPr>
              <a:cxnSpLocks noChangeShapeType="1"/>
            </p:cNvCxnSpPr>
            <p:nvPr/>
          </p:nvCxnSpPr>
          <p:spPr bwMode="auto">
            <a:xfrm rot="5400000" flipH="1" flipV="1">
              <a:off x="6058694" y="4102894"/>
              <a:ext cx="720725" cy="90646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30"/>
            <p:cNvCxnSpPr>
              <a:cxnSpLocks noChangeShapeType="1"/>
            </p:cNvCxnSpPr>
            <p:nvPr/>
          </p:nvCxnSpPr>
          <p:spPr bwMode="auto">
            <a:xfrm rot="5400000" flipH="1" flipV="1">
              <a:off x="6511925" y="4556126"/>
              <a:ext cx="72072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31"/>
            <p:cNvCxnSpPr>
              <a:cxnSpLocks noChangeShapeType="1"/>
              <a:stCxn id="45" idx="0"/>
              <a:endCxn id="12" idx="2"/>
            </p:cNvCxnSpPr>
            <p:nvPr/>
          </p:nvCxnSpPr>
          <p:spPr bwMode="auto">
            <a:xfrm rot="16200000" flipV="1">
              <a:off x="3372643" y="1215232"/>
              <a:ext cx="1484313" cy="370205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132"/>
            <p:cNvCxnSpPr>
              <a:cxnSpLocks noChangeShapeType="1"/>
              <a:stCxn id="45" idx="0"/>
              <a:endCxn id="31" idx="2"/>
            </p:cNvCxnSpPr>
            <p:nvPr/>
          </p:nvCxnSpPr>
          <p:spPr bwMode="auto">
            <a:xfrm rot="16200000" flipV="1">
              <a:off x="3938587" y="1781176"/>
              <a:ext cx="1484313" cy="257016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140"/>
            <p:cNvCxnSpPr>
              <a:cxnSpLocks noChangeShapeType="1"/>
              <a:stCxn id="26" idx="0"/>
              <a:endCxn id="33" idx="2"/>
            </p:cNvCxnSpPr>
            <p:nvPr/>
          </p:nvCxnSpPr>
          <p:spPr bwMode="auto">
            <a:xfrm rot="5400000" flipH="1" flipV="1">
              <a:off x="2993231" y="1064419"/>
              <a:ext cx="1484313" cy="400367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141"/>
            <p:cNvCxnSpPr>
              <a:cxnSpLocks noChangeShapeType="1"/>
              <a:stCxn id="26" idx="0"/>
              <a:endCxn id="32" idx="2"/>
            </p:cNvCxnSpPr>
            <p:nvPr/>
          </p:nvCxnSpPr>
          <p:spPr bwMode="auto">
            <a:xfrm rot="5400000" flipH="1" flipV="1">
              <a:off x="2415381" y="1642269"/>
              <a:ext cx="1484313" cy="284797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147"/>
            <p:cNvCxnSpPr>
              <a:cxnSpLocks noChangeShapeType="1"/>
              <a:stCxn id="27" idx="0"/>
              <a:endCxn id="32" idx="2"/>
            </p:cNvCxnSpPr>
            <p:nvPr/>
          </p:nvCxnSpPr>
          <p:spPr bwMode="auto">
            <a:xfrm rot="5400000" flipH="1" flipV="1">
              <a:off x="3282156" y="2509044"/>
              <a:ext cx="1484313" cy="111442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149"/>
            <p:cNvCxnSpPr>
              <a:cxnSpLocks noChangeShapeType="1"/>
              <a:stCxn id="27" idx="0"/>
              <a:endCxn id="33" idx="2"/>
            </p:cNvCxnSpPr>
            <p:nvPr/>
          </p:nvCxnSpPr>
          <p:spPr bwMode="auto">
            <a:xfrm rot="5400000" flipH="1" flipV="1">
              <a:off x="3860006" y="1931194"/>
              <a:ext cx="1484313" cy="227012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151"/>
            <p:cNvCxnSpPr>
              <a:cxnSpLocks noChangeShapeType="1"/>
              <a:stCxn id="28" idx="0"/>
              <a:endCxn id="32" idx="2"/>
            </p:cNvCxnSpPr>
            <p:nvPr/>
          </p:nvCxnSpPr>
          <p:spPr bwMode="auto">
            <a:xfrm rot="16200000" flipV="1">
              <a:off x="4102100" y="2803525"/>
              <a:ext cx="1484313" cy="52546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Connector 154"/>
            <p:cNvCxnSpPr>
              <a:cxnSpLocks noChangeShapeType="1"/>
              <a:stCxn id="28" idx="0"/>
              <a:endCxn id="33" idx="2"/>
            </p:cNvCxnSpPr>
            <p:nvPr/>
          </p:nvCxnSpPr>
          <p:spPr bwMode="auto">
            <a:xfrm rot="5400000" flipH="1" flipV="1">
              <a:off x="4679950" y="2751138"/>
              <a:ext cx="1484313" cy="63023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Straight Connector 156"/>
            <p:cNvCxnSpPr>
              <a:cxnSpLocks noChangeShapeType="1"/>
              <a:stCxn id="48" idx="0"/>
              <a:endCxn id="32" idx="2"/>
            </p:cNvCxnSpPr>
            <p:nvPr/>
          </p:nvCxnSpPr>
          <p:spPr bwMode="auto">
            <a:xfrm rot="16200000" flipV="1">
              <a:off x="4984750" y="1920875"/>
              <a:ext cx="1484313" cy="229076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Straight Connector 158"/>
            <p:cNvCxnSpPr>
              <a:cxnSpLocks noChangeShapeType="1"/>
              <a:stCxn id="48" idx="0"/>
              <a:endCxn id="33" idx="2"/>
            </p:cNvCxnSpPr>
            <p:nvPr/>
          </p:nvCxnSpPr>
          <p:spPr bwMode="auto">
            <a:xfrm rot="16200000" flipV="1">
              <a:off x="5562600" y="2498725"/>
              <a:ext cx="1484313" cy="113506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Rounded Rectangle 182"/>
            <p:cNvSpPr>
              <a:spLocks noChangeArrowheads="1"/>
            </p:cNvSpPr>
            <p:nvPr/>
          </p:nvSpPr>
          <p:spPr bwMode="auto">
            <a:xfrm>
              <a:off x="479425" y="5629275"/>
              <a:ext cx="679450" cy="6937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rgbClr val="4A7EBB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64" name="Rectangle 183"/>
            <p:cNvSpPr>
              <a:spLocks noChangeArrowheads="1"/>
            </p:cNvSpPr>
            <p:nvPr/>
          </p:nvSpPr>
          <p:spPr bwMode="auto">
            <a:xfrm>
              <a:off x="592138" y="5721350"/>
              <a:ext cx="454025" cy="1809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65" name="Rectangle 184"/>
            <p:cNvSpPr>
              <a:spLocks noChangeArrowheads="1"/>
            </p:cNvSpPr>
            <p:nvPr/>
          </p:nvSpPr>
          <p:spPr bwMode="auto">
            <a:xfrm>
              <a:off x="588963" y="5976938"/>
              <a:ext cx="454025" cy="1809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cxnSp>
          <p:nvCxnSpPr>
            <p:cNvPr id="66" name="Straight Connector 189"/>
            <p:cNvCxnSpPr>
              <a:cxnSpLocks noChangeShapeType="1"/>
              <a:stCxn id="63" idx="0"/>
              <a:endCxn id="15" idx="2"/>
            </p:cNvCxnSpPr>
            <p:nvPr/>
          </p:nvCxnSpPr>
          <p:spPr bwMode="auto">
            <a:xfrm rot="5400000" flipH="1" flipV="1">
              <a:off x="661988" y="5464175"/>
              <a:ext cx="322262" cy="793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Rounded Rectangle 190"/>
            <p:cNvSpPr>
              <a:spLocks noChangeArrowheads="1"/>
            </p:cNvSpPr>
            <p:nvPr/>
          </p:nvSpPr>
          <p:spPr bwMode="auto">
            <a:xfrm>
              <a:off x="1409700" y="5626100"/>
              <a:ext cx="679450" cy="6937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rgbClr val="4A7EBB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68" name="Rectangle 191"/>
            <p:cNvSpPr>
              <a:spLocks noChangeArrowheads="1"/>
            </p:cNvSpPr>
            <p:nvPr/>
          </p:nvSpPr>
          <p:spPr bwMode="auto">
            <a:xfrm>
              <a:off x="1522413" y="5718175"/>
              <a:ext cx="454025" cy="1809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69" name="Rectangle 192"/>
            <p:cNvSpPr>
              <a:spLocks noChangeArrowheads="1"/>
            </p:cNvSpPr>
            <p:nvPr/>
          </p:nvSpPr>
          <p:spPr bwMode="auto">
            <a:xfrm>
              <a:off x="1519238" y="5973763"/>
              <a:ext cx="454025" cy="1809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cxnSp>
          <p:nvCxnSpPr>
            <p:cNvPr id="70" name="Straight Connector 193"/>
            <p:cNvCxnSpPr>
              <a:cxnSpLocks noChangeShapeType="1"/>
            </p:cNvCxnSpPr>
            <p:nvPr/>
          </p:nvCxnSpPr>
          <p:spPr bwMode="auto">
            <a:xfrm rot="5400000" flipH="1" flipV="1">
              <a:off x="1575594" y="5455444"/>
              <a:ext cx="323850" cy="793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" name="Rounded Rectangle 194"/>
            <p:cNvSpPr>
              <a:spLocks noChangeArrowheads="1"/>
            </p:cNvSpPr>
            <p:nvPr/>
          </p:nvSpPr>
          <p:spPr bwMode="auto">
            <a:xfrm>
              <a:off x="2263775" y="5632450"/>
              <a:ext cx="679450" cy="6937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rgbClr val="4A7EBB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72" name="Rectangle 195"/>
            <p:cNvSpPr>
              <a:spLocks noChangeArrowheads="1"/>
            </p:cNvSpPr>
            <p:nvPr/>
          </p:nvSpPr>
          <p:spPr bwMode="auto">
            <a:xfrm>
              <a:off x="2376488" y="5724525"/>
              <a:ext cx="454025" cy="1809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73" name="Rectangle 196"/>
            <p:cNvSpPr>
              <a:spLocks noChangeArrowheads="1"/>
            </p:cNvSpPr>
            <p:nvPr/>
          </p:nvSpPr>
          <p:spPr bwMode="auto">
            <a:xfrm>
              <a:off x="2373313" y="5980113"/>
              <a:ext cx="454025" cy="1809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74" name="Rounded Rectangle 197"/>
            <p:cNvSpPr>
              <a:spLocks noChangeArrowheads="1"/>
            </p:cNvSpPr>
            <p:nvPr/>
          </p:nvSpPr>
          <p:spPr bwMode="auto">
            <a:xfrm>
              <a:off x="3192463" y="5629275"/>
              <a:ext cx="681037" cy="6937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rgbClr val="4A7EBB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75" name="Rectangle 198"/>
            <p:cNvSpPr>
              <a:spLocks noChangeArrowheads="1"/>
            </p:cNvSpPr>
            <p:nvPr/>
          </p:nvSpPr>
          <p:spPr bwMode="auto">
            <a:xfrm>
              <a:off x="3306763" y="5721350"/>
              <a:ext cx="454025" cy="1809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76" name="Rectangle 199"/>
            <p:cNvSpPr>
              <a:spLocks noChangeArrowheads="1"/>
            </p:cNvSpPr>
            <p:nvPr/>
          </p:nvSpPr>
          <p:spPr bwMode="auto">
            <a:xfrm>
              <a:off x="3303588" y="5976938"/>
              <a:ext cx="454025" cy="1809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77" name="Rounded Rectangle 200"/>
            <p:cNvSpPr>
              <a:spLocks noChangeArrowheads="1"/>
            </p:cNvSpPr>
            <p:nvPr/>
          </p:nvSpPr>
          <p:spPr bwMode="auto">
            <a:xfrm>
              <a:off x="3971925" y="5635625"/>
              <a:ext cx="681038" cy="6937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rgbClr val="4A7EBB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78" name="Rectangle 201"/>
            <p:cNvSpPr>
              <a:spLocks noChangeArrowheads="1"/>
            </p:cNvSpPr>
            <p:nvPr/>
          </p:nvSpPr>
          <p:spPr bwMode="auto">
            <a:xfrm>
              <a:off x="4086225" y="5726113"/>
              <a:ext cx="452438" cy="18256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79" name="Rectangle 202"/>
            <p:cNvSpPr>
              <a:spLocks noChangeArrowheads="1"/>
            </p:cNvSpPr>
            <p:nvPr/>
          </p:nvSpPr>
          <p:spPr bwMode="auto">
            <a:xfrm>
              <a:off x="4083050" y="5983288"/>
              <a:ext cx="452438" cy="1809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80" name="Rounded Rectangle 203"/>
            <p:cNvSpPr>
              <a:spLocks noChangeArrowheads="1"/>
            </p:cNvSpPr>
            <p:nvPr/>
          </p:nvSpPr>
          <p:spPr bwMode="auto">
            <a:xfrm>
              <a:off x="4902200" y="5632450"/>
              <a:ext cx="681038" cy="6937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rgbClr val="4A7EBB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81" name="Rectangle 204"/>
            <p:cNvSpPr>
              <a:spLocks noChangeArrowheads="1"/>
            </p:cNvSpPr>
            <p:nvPr/>
          </p:nvSpPr>
          <p:spPr bwMode="auto">
            <a:xfrm>
              <a:off x="5016500" y="5724525"/>
              <a:ext cx="452438" cy="1809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82" name="Rectangle 205"/>
            <p:cNvSpPr>
              <a:spLocks noChangeArrowheads="1"/>
            </p:cNvSpPr>
            <p:nvPr/>
          </p:nvSpPr>
          <p:spPr bwMode="auto">
            <a:xfrm>
              <a:off x="5013325" y="5980113"/>
              <a:ext cx="452438" cy="1809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83" name="Rounded Rectangle 206"/>
            <p:cNvSpPr>
              <a:spLocks noChangeArrowheads="1"/>
            </p:cNvSpPr>
            <p:nvPr/>
          </p:nvSpPr>
          <p:spPr bwMode="auto">
            <a:xfrm>
              <a:off x="5684838" y="5616575"/>
              <a:ext cx="681037" cy="6937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rgbClr val="4A7EBB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84" name="Rectangle 207"/>
            <p:cNvSpPr>
              <a:spLocks noChangeArrowheads="1"/>
            </p:cNvSpPr>
            <p:nvPr/>
          </p:nvSpPr>
          <p:spPr bwMode="auto">
            <a:xfrm>
              <a:off x="5799138" y="5707063"/>
              <a:ext cx="454025" cy="18256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85" name="Rectangle 208"/>
            <p:cNvSpPr>
              <a:spLocks noChangeArrowheads="1"/>
            </p:cNvSpPr>
            <p:nvPr/>
          </p:nvSpPr>
          <p:spPr bwMode="auto">
            <a:xfrm>
              <a:off x="5795963" y="5964238"/>
              <a:ext cx="454025" cy="1809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86" name="Rounded Rectangle 209"/>
            <p:cNvSpPr>
              <a:spLocks noChangeArrowheads="1"/>
            </p:cNvSpPr>
            <p:nvPr/>
          </p:nvSpPr>
          <p:spPr bwMode="auto">
            <a:xfrm>
              <a:off x="6615113" y="5613400"/>
              <a:ext cx="681037" cy="6937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rgbClr val="4A7EBB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87" name="Rectangle 210"/>
            <p:cNvSpPr>
              <a:spLocks noChangeArrowheads="1"/>
            </p:cNvSpPr>
            <p:nvPr/>
          </p:nvSpPr>
          <p:spPr bwMode="auto">
            <a:xfrm>
              <a:off x="6729413" y="5703888"/>
              <a:ext cx="452437" cy="18256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88" name="Rectangle 211"/>
            <p:cNvSpPr>
              <a:spLocks noChangeArrowheads="1"/>
            </p:cNvSpPr>
            <p:nvPr/>
          </p:nvSpPr>
          <p:spPr bwMode="auto">
            <a:xfrm>
              <a:off x="6726238" y="5961063"/>
              <a:ext cx="452437" cy="1809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050">
                <a:solidFill>
                  <a:srgbClr val="FFFFFF"/>
                </a:solidFill>
                <a:latin typeface="Gill Sans Light" charset="0"/>
              </a:endParaRPr>
            </a:p>
          </p:txBody>
        </p:sp>
        <p:cxnSp>
          <p:nvCxnSpPr>
            <p:cNvPr id="89" name="Straight Connector 212"/>
            <p:cNvCxnSpPr>
              <a:cxnSpLocks noChangeShapeType="1"/>
            </p:cNvCxnSpPr>
            <p:nvPr/>
          </p:nvCxnSpPr>
          <p:spPr bwMode="auto">
            <a:xfrm rot="5400000" flipH="1" flipV="1">
              <a:off x="2405063" y="5461000"/>
              <a:ext cx="322262" cy="793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" name="Straight Connector 213"/>
            <p:cNvCxnSpPr>
              <a:cxnSpLocks noChangeShapeType="1"/>
              <a:stCxn id="74" idx="0"/>
              <a:endCxn id="18" idx="2"/>
            </p:cNvCxnSpPr>
            <p:nvPr/>
          </p:nvCxnSpPr>
          <p:spPr bwMode="auto">
            <a:xfrm rot="5400000" flipH="1" flipV="1">
              <a:off x="3378201" y="5462587"/>
              <a:ext cx="322262" cy="1111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Straight Connector 216"/>
            <p:cNvCxnSpPr>
              <a:cxnSpLocks noChangeShapeType="1"/>
              <a:stCxn id="77" idx="0"/>
              <a:endCxn id="19" idx="2"/>
            </p:cNvCxnSpPr>
            <p:nvPr/>
          </p:nvCxnSpPr>
          <p:spPr bwMode="auto">
            <a:xfrm rot="16200000" flipV="1">
              <a:off x="4111626" y="5434012"/>
              <a:ext cx="328612" cy="7461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" name="TextBox 219"/>
            <p:cNvSpPr txBox="1">
              <a:spLocks noChangeArrowheads="1"/>
            </p:cNvSpPr>
            <p:nvPr/>
          </p:nvSpPr>
          <p:spPr bwMode="auto">
            <a:xfrm>
              <a:off x="3581401" y="1447800"/>
              <a:ext cx="1054824" cy="529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ko-KR" sz="1600">
                  <a:latin typeface="Calibri" pitchFamily="34" charset="0"/>
                </a:rPr>
                <a:t>K=4</a:t>
              </a:r>
            </a:p>
          </p:txBody>
        </p:sp>
        <p:cxnSp>
          <p:nvCxnSpPr>
            <p:cNvPr id="93" name="Straight Connector 220"/>
            <p:cNvCxnSpPr>
              <a:cxnSpLocks noChangeShapeType="1"/>
              <a:stCxn id="80" idx="0"/>
              <a:endCxn id="20" idx="2"/>
            </p:cNvCxnSpPr>
            <p:nvPr/>
          </p:nvCxnSpPr>
          <p:spPr bwMode="auto">
            <a:xfrm rot="16200000" flipV="1">
              <a:off x="5050631" y="5441157"/>
              <a:ext cx="325437" cy="5715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Straight Connector 223"/>
            <p:cNvCxnSpPr>
              <a:cxnSpLocks noChangeShapeType="1"/>
              <a:stCxn id="83" idx="0"/>
              <a:endCxn id="46" idx="2"/>
            </p:cNvCxnSpPr>
            <p:nvPr/>
          </p:nvCxnSpPr>
          <p:spPr bwMode="auto">
            <a:xfrm rot="16200000" flipV="1">
              <a:off x="5860257" y="5450681"/>
              <a:ext cx="309562" cy="2222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Straight Connector 226"/>
            <p:cNvCxnSpPr>
              <a:cxnSpLocks noChangeShapeType="1"/>
              <a:stCxn id="86" idx="0"/>
              <a:endCxn id="47" idx="2"/>
            </p:cNvCxnSpPr>
            <p:nvPr/>
          </p:nvCxnSpPr>
          <p:spPr bwMode="auto">
            <a:xfrm rot="16200000" flipV="1">
              <a:off x="6800056" y="5457032"/>
              <a:ext cx="306387" cy="635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6" name="Freeform 101"/>
            <p:cNvSpPr>
              <a:spLocks/>
            </p:cNvSpPr>
            <p:nvPr/>
          </p:nvSpPr>
          <p:spPr bwMode="auto">
            <a:xfrm>
              <a:off x="533400" y="2209800"/>
              <a:ext cx="4089400" cy="3683000"/>
            </a:xfrm>
            <a:custGeom>
              <a:avLst/>
              <a:gdLst>
                <a:gd name="T0" fmla="*/ 2147483647 w 2576"/>
                <a:gd name="T1" fmla="*/ 2147483647 h 2320"/>
                <a:gd name="T2" fmla="*/ 2147483647 w 2576"/>
                <a:gd name="T3" fmla="*/ 2147483647 h 2320"/>
                <a:gd name="T4" fmla="*/ 2147483647 w 2576"/>
                <a:gd name="T5" fmla="*/ 2147483647 h 2320"/>
                <a:gd name="T6" fmla="*/ 2147483647 w 2576"/>
                <a:gd name="T7" fmla="*/ 2147483647 h 2320"/>
                <a:gd name="T8" fmla="*/ 2147483647 w 2576"/>
                <a:gd name="T9" fmla="*/ 2147483647 h 2320"/>
                <a:gd name="T10" fmla="*/ 2147483647 w 2576"/>
                <a:gd name="T11" fmla="*/ 2147483647 h 23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76"/>
                <a:gd name="T19" fmla="*/ 0 h 2320"/>
                <a:gd name="T20" fmla="*/ 2576 w 2576"/>
                <a:gd name="T21" fmla="*/ 2320 h 23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76" h="2320">
                  <a:moveTo>
                    <a:pt x="136" y="2128"/>
                  </a:moveTo>
                  <a:cubicBezTo>
                    <a:pt x="68" y="1728"/>
                    <a:pt x="0" y="1328"/>
                    <a:pt x="136" y="976"/>
                  </a:cubicBezTo>
                  <a:cubicBezTo>
                    <a:pt x="272" y="624"/>
                    <a:pt x="584" y="0"/>
                    <a:pt x="952" y="16"/>
                  </a:cubicBezTo>
                  <a:cubicBezTo>
                    <a:pt x="1320" y="32"/>
                    <a:pt x="2112" y="768"/>
                    <a:pt x="2344" y="1072"/>
                  </a:cubicBezTo>
                  <a:cubicBezTo>
                    <a:pt x="2576" y="1376"/>
                    <a:pt x="2344" y="1632"/>
                    <a:pt x="2344" y="1840"/>
                  </a:cubicBezTo>
                  <a:cubicBezTo>
                    <a:pt x="2344" y="2048"/>
                    <a:pt x="2344" y="2184"/>
                    <a:pt x="2344" y="2320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ko-KR" sz="1000"/>
            </a:p>
          </p:txBody>
        </p:sp>
        <p:sp>
          <p:nvSpPr>
            <p:cNvPr id="97" name="Freeform 102"/>
            <p:cNvSpPr>
              <a:spLocks/>
            </p:cNvSpPr>
            <p:nvPr/>
          </p:nvSpPr>
          <p:spPr bwMode="auto">
            <a:xfrm>
              <a:off x="762000" y="2209800"/>
              <a:ext cx="4267200" cy="3810000"/>
            </a:xfrm>
            <a:custGeom>
              <a:avLst/>
              <a:gdLst>
                <a:gd name="T0" fmla="*/ 2147483647 w 2688"/>
                <a:gd name="T1" fmla="*/ 2147483647 h 2400"/>
                <a:gd name="T2" fmla="*/ 2147483647 w 2688"/>
                <a:gd name="T3" fmla="*/ 2147483647 h 2400"/>
                <a:gd name="T4" fmla="*/ 2147483647 w 2688"/>
                <a:gd name="T5" fmla="*/ 2147483647 h 2400"/>
                <a:gd name="T6" fmla="*/ 2147483647 w 2688"/>
                <a:gd name="T7" fmla="*/ 0 h 2400"/>
                <a:gd name="T8" fmla="*/ 2147483647 w 2688"/>
                <a:gd name="T9" fmla="*/ 2147483647 h 2400"/>
                <a:gd name="T10" fmla="*/ 2147483647 w 2688"/>
                <a:gd name="T11" fmla="*/ 2147483647 h 2400"/>
                <a:gd name="T12" fmla="*/ 2147483647 w 2688"/>
                <a:gd name="T13" fmla="*/ 2147483647 h 24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88"/>
                <a:gd name="T22" fmla="*/ 0 h 2400"/>
                <a:gd name="T23" fmla="*/ 2688 w 2688"/>
                <a:gd name="T24" fmla="*/ 2400 h 24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88" h="2400">
                  <a:moveTo>
                    <a:pt x="96" y="2256"/>
                  </a:moveTo>
                  <a:cubicBezTo>
                    <a:pt x="48" y="2072"/>
                    <a:pt x="0" y="1888"/>
                    <a:pt x="96" y="1680"/>
                  </a:cubicBezTo>
                  <a:cubicBezTo>
                    <a:pt x="192" y="1472"/>
                    <a:pt x="296" y="1288"/>
                    <a:pt x="672" y="1008"/>
                  </a:cubicBezTo>
                  <a:cubicBezTo>
                    <a:pt x="1048" y="728"/>
                    <a:pt x="2016" y="0"/>
                    <a:pt x="2352" y="0"/>
                  </a:cubicBezTo>
                  <a:cubicBezTo>
                    <a:pt x="2688" y="0"/>
                    <a:pt x="2688" y="736"/>
                    <a:pt x="2688" y="1008"/>
                  </a:cubicBezTo>
                  <a:cubicBezTo>
                    <a:pt x="2688" y="1280"/>
                    <a:pt x="2424" y="1400"/>
                    <a:pt x="2352" y="1632"/>
                  </a:cubicBezTo>
                  <a:cubicBezTo>
                    <a:pt x="2280" y="1864"/>
                    <a:pt x="2268" y="2132"/>
                    <a:pt x="2256" y="2400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ko-KR" sz="1000"/>
            </a:p>
          </p:txBody>
        </p:sp>
        <p:sp>
          <p:nvSpPr>
            <p:cNvPr id="98" name="Freeform 103"/>
            <p:cNvSpPr>
              <a:spLocks/>
            </p:cNvSpPr>
            <p:nvPr/>
          </p:nvSpPr>
          <p:spPr bwMode="auto">
            <a:xfrm>
              <a:off x="444500" y="2324100"/>
              <a:ext cx="4140200" cy="3619500"/>
            </a:xfrm>
            <a:custGeom>
              <a:avLst/>
              <a:gdLst>
                <a:gd name="T0" fmla="*/ 2147483647 w 2608"/>
                <a:gd name="T1" fmla="*/ 2147483647 h 2280"/>
                <a:gd name="T2" fmla="*/ 2147483647 w 2608"/>
                <a:gd name="T3" fmla="*/ 2147483647 h 2280"/>
                <a:gd name="T4" fmla="*/ 2147483647 w 2608"/>
                <a:gd name="T5" fmla="*/ 2147483647 h 2280"/>
                <a:gd name="T6" fmla="*/ 2147483647 w 2608"/>
                <a:gd name="T7" fmla="*/ 2147483647 h 2280"/>
                <a:gd name="T8" fmla="*/ 2147483647 w 2608"/>
                <a:gd name="T9" fmla="*/ 2147483647 h 22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8"/>
                <a:gd name="T16" fmla="*/ 0 h 2280"/>
                <a:gd name="T17" fmla="*/ 2608 w 2608"/>
                <a:gd name="T18" fmla="*/ 2280 h 22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8" h="2280">
                  <a:moveTo>
                    <a:pt x="248" y="2232"/>
                  </a:moveTo>
                  <a:cubicBezTo>
                    <a:pt x="124" y="1888"/>
                    <a:pt x="0" y="1544"/>
                    <a:pt x="248" y="1176"/>
                  </a:cubicBezTo>
                  <a:cubicBezTo>
                    <a:pt x="496" y="808"/>
                    <a:pt x="1360" y="48"/>
                    <a:pt x="1736" y="24"/>
                  </a:cubicBezTo>
                  <a:cubicBezTo>
                    <a:pt x="2112" y="0"/>
                    <a:pt x="2400" y="656"/>
                    <a:pt x="2504" y="1032"/>
                  </a:cubicBezTo>
                  <a:cubicBezTo>
                    <a:pt x="2608" y="1408"/>
                    <a:pt x="2484" y="1844"/>
                    <a:pt x="2360" y="2280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ko-KR" sz="1000"/>
            </a:p>
          </p:txBody>
        </p:sp>
        <p:sp>
          <p:nvSpPr>
            <p:cNvPr id="99" name="Freeform 104"/>
            <p:cNvSpPr>
              <a:spLocks/>
            </p:cNvSpPr>
            <p:nvPr/>
          </p:nvSpPr>
          <p:spPr bwMode="auto">
            <a:xfrm>
              <a:off x="838200" y="2247900"/>
              <a:ext cx="5130800" cy="3695700"/>
            </a:xfrm>
            <a:custGeom>
              <a:avLst/>
              <a:gdLst>
                <a:gd name="T0" fmla="*/ 2147483647 w 3232"/>
                <a:gd name="T1" fmla="*/ 2147483647 h 2328"/>
                <a:gd name="T2" fmla="*/ 2147483647 w 3232"/>
                <a:gd name="T3" fmla="*/ 2147483647 h 2328"/>
                <a:gd name="T4" fmla="*/ 2147483647 w 3232"/>
                <a:gd name="T5" fmla="*/ 2147483647 h 2328"/>
                <a:gd name="T6" fmla="*/ 2147483647 w 3232"/>
                <a:gd name="T7" fmla="*/ 2147483647 h 2328"/>
                <a:gd name="T8" fmla="*/ 2147483647 w 3232"/>
                <a:gd name="T9" fmla="*/ 2147483647 h 2328"/>
                <a:gd name="T10" fmla="*/ 2147483647 w 3232"/>
                <a:gd name="T11" fmla="*/ 2147483647 h 2328"/>
                <a:gd name="T12" fmla="*/ 2147483647 w 3232"/>
                <a:gd name="T13" fmla="*/ 2147483647 h 2328"/>
                <a:gd name="T14" fmla="*/ 2147483647 w 3232"/>
                <a:gd name="T15" fmla="*/ 2147483647 h 23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32"/>
                <a:gd name="T25" fmla="*/ 0 h 2328"/>
                <a:gd name="T26" fmla="*/ 3232 w 3232"/>
                <a:gd name="T27" fmla="*/ 2328 h 23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32" h="2328">
                  <a:moveTo>
                    <a:pt x="96" y="2184"/>
                  </a:moveTo>
                  <a:cubicBezTo>
                    <a:pt x="48" y="1976"/>
                    <a:pt x="0" y="1768"/>
                    <a:pt x="240" y="1512"/>
                  </a:cubicBezTo>
                  <a:cubicBezTo>
                    <a:pt x="480" y="1256"/>
                    <a:pt x="1080" y="896"/>
                    <a:pt x="1536" y="648"/>
                  </a:cubicBezTo>
                  <a:cubicBezTo>
                    <a:pt x="1992" y="400"/>
                    <a:pt x="2720" y="48"/>
                    <a:pt x="2976" y="24"/>
                  </a:cubicBezTo>
                  <a:cubicBezTo>
                    <a:pt x="3232" y="0"/>
                    <a:pt x="3112" y="296"/>
                    <a:pt x="3072" y="504"/>
                  </a:cubicBezTo>
                  <a:cubicBezTo>
                    <a:pt x="3032" y="712"/>
                    <a:pt x="2856" y="1088"/>
                    <a:pt x="2736" y="1272"/>
                  </a:cubicBezTo>
                  <a:cubicBezTo>
                    <a:pt x="2616" y="1456"/>
                    <a:pt x="2432" y="1432"/>
                    <a:pt x="2352" y="1608"/>
                  </a:cubicBezTo>
                  <a:cubicBezTo>
                    <a:pt x="2272" y="1784"/>
                    <a:pt x="2264" y="2056"/>
                    <a:pt x="2256" y="2328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ko-KR" sz="1000"/>
            </a:p>
          </p:txBody>
        </p:sp>
        <p:sp>
          <p:nvSpPr>
            <p:cNvPr id="100" name="TextBox 67"/>
            <p:cNvSpPr txBox="1">
              <a:spLocks noChangeArrowheads="1"/>
            </p:cNvSpPr>
            <p:nvPr/>
          </p:nvSpPr>
          <p:spPr bwMode="auto">
            <a:xfrm>
              <a:off x="6956424" y="1768475"/>
              <a:ext cx="2220912" cy="722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Calibri" pitchFamily="34" charset="0"/>
                </a:rPr>
                <a:t>Aggregation Switches</a:t>
              </a:r>
            </a:p>
          </p:txBody>
        </p:sp>
        <p:sp>
          <p:nvSpPr>
            <p:cNvPr id="101" name="TextBox 175"/>
            <p:cNvSpPr txBox="1">
              <a:spLocks noChangeArrowheads="1"/>
            </p:cNvSpPr>
            <p:nvPr/>
          </p:nvSpPr>
          <p:spPr bwMode="auto">
            <a:xfrm>
              <a:off x="7134225" y="3932238"/>
              <a:ext cx="2220913" cy="1037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ko-KR" sz="1200" dirty="0">
                  <a:latin typeface="Calibri" pitchFamily="34" charset="0"/>
                </a:rPr>
                <a:t>K Pods  with</a:t>
              </a:r>
            </a:p>
            <a:p>
              <a:pPr algn="ctr" eaLnBrk="1" hangingPunct="1"/>
              <a:r>
                <a:rPr lang="en-US" altLang="ko-KR" sz="1200" dirty="0">
                  <a:latin typeface="Calibri" pitchFamily="34" charset="0"/>
                </a:rPr>
                <a:t> K Switches </a:t>
              </a:r>
            </a:p>
            <a:p>
              <a:pPr algn="ctr" eaLnBrk="1" hangingPunct="1"/>
              <a:r>
                <a:rPr lang="en-US" altLang="ko-KR" sz="1200" dirty="0">
                  <a:latin typeface="Calibri" pitchFamily="34" charset="0"/>
                </a:rPr>
                <a:t>each</a:t>
              </a:r>
            </a:p>
          </p:txBody>
        </p:sp>
        <p:sp>
          <p:nvSpPr>
            <p:cNvPr id="102" name="TextBox 233"/>
            <p:cNvSpPr txBox="1">
              <a:spLocks noChangeArrowheads="1"/>
            </p:cNvSpPr>
            <p:nvPr/>
          </p:nvSpPr>
          <p:spPr bwMode="auto">
            <a:xfrm>
              <a:off x="7191375" y="5468937"/>
              <a:ext cx="2178050" cy="734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37931725" indent="-37474525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ko-KR" sz="1200">
                  <a:latin typeface="Calibri" pitchFamily="34" charset="0"/>
                </a:rPr>
                <a:t>Racks of </a:t>
              </a:r>
            </a:p>
            <a:p>
              <a:pPr algn="ctr" eaLnBrk="1" hangingPunct="1"/>
              <a:r>
                <a:rPr lang="en-US" altLang="ko-KR" sz="1200">
                  <a:latin typeface="Calibri" pitchFamily="34" charset="0"/>
                </a:rPr>
                <a:t>servers</a:t>
              </a: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681778" y="3685360"/>
            <a:ext cx="4262438" cy="2390935"/>
            <a:chOff x="781050" y="1709738"/>
            <a:chExt cx="6829425" cy="4394200"/>
          </a:xfrm>
        </p:grpSpPr>
        <p:sp>
          <p:nvSpPr>
            <p:cNvPr id="104" name="Rounded Rectangle 7"/>
            <p:cNvSpPr>
              <a:spLocks noChangeArrowheads="1"/>
            </p:cNvSpPr>
            <p:nvPr/>
          </p:nvSpPr>
          <p:spPr bwMode="auto">
            <a:xfrm>
              <a:off x="2543175" y="3530600"/>
              <a:ext cx="1609725" cy="1608138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>
              <a:solidFill>
                <a:srgbClr val="7F7F7F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05" name="Rounded Rectangle 8"/>
            <p:cNvSpPr>
              <a:spLocks noChangeArrowheads="1"/>
            </p:cNvSpPr>
            <p:nvPr/>
          </p:nvSpPr>
          <p:spPr bwMode="auto">
            <a:xfrm>
              <a:off x="4187825" y="3530600"/>
              <a:ext cx="1609725" cy="1608138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>
              <a:solidFill>
                <a:srgbClr val="7F7F7F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06" name="Rounded Rectangle 9"/>
            <p:cNvSpPr>
              <a:spLocks noChangeArrowheads="1"/>
            </p:cNvSpPr>
            <p:nvPr/>
          </p:nvSpPr>
          <p:spPr bwMode="auto">
            <a:xfrm>
              <a:off x="5949950" y="3530600"/>
              <a:ext cx="1611313" cy="1608138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>
              <a:solidFill>
                <a:srgbClr val="7F7F7F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07" name="Rounded Rectangle 10"/>
            <p:cNvSpPr>
              <a:spLocks noChangeArrowheads="1"/>
            </p:cNvSpPr>
            <p:nvPr/>
          </p:nvSpPr>
          <p:spPr bwMode="auto">
            <a:xfrm>
              <a:off x="781050" y="3530600"/>
              <a:ext cx="1609725" cy="1608138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>
              <a:solidFill>
                <a:srgbClr val="7F7F7F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08" name="Rectangle 11"/>
            <p:cNvSpPr>
              <a:spLocks noChangeArrowheads="1"/>
            </p:cNvSpPr>
            <p:nvPr/>
          </p:nvSpPr>
          <p:spPr bwMode="auto">
            <a:xfrm>
              <a:off x="914400" y="3581400"/>
              <a:ext cx="452438" cy="388938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09" name="Rectangle 12"/>
            <p:cNvSpPr>
              <a:spLocks noChangeArrowheads="1"/>
            </p:cNvSpPr>
            <p:nvPr/>
          </p:nvSpPr>
          <p:spPr bwMode="auto">
            <a:xfrm>
              <a:off x="2351088" y="1709738"/>
              <a:ext cx="452437" cy="388937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10" name="Rectangle 13"/>
            <p:cNvSpPr>
              <a:spLocks noChangeArrowheads="1"/>
            </p:cNvSpPr>
            <p:nvPr/>
          </p:nvSpPr>
          <p:spPr bwMode="auto">
            <a:xfrm>
              <a:off x="2647950" y="3581400"/>
              <a:ext cx="452438" cy="388938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11" name="Rectangle 14"/>
            <p:cNvSpPr>
              <a:spLocks noChangeArrowheads="1"/>
            </p:cNvSpPr>
            <p:nvPr/>
          </p:nvSpPr>
          <p:spPr bwMode="auto">
            <a:xfrm>
              <a:off x="4286250" y="3581400"/>
              <a:ext cx="454025" cy="388938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12" name="Rectangle 15"/>
            <p:cNvSpPr>
              <a:spLocks noChangeArrowheads="1"/>
            </p:cNvSpPr>
            <p:nvPr/>
          </p:nvSpPr>
          <p:spPr bwMode="auto">
            <a:xfrm>
              <a:off x="914400" y="4692650"/>
              <a:ext cx="452438" cy="388938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13" name="Rectangle 16"/>
            <p:cNvSpPr>
              <a:spLocks noChangeArrowheads="1"/>
            </p:cNvSpPr>
            <p:nvPr/>
          </p:nvSpPr>
          <p:spPr bwMode="auto">
            <a:xfrm>
              <a:off x="1820863" y="4692650"/>
              <a:ext cx="454025" cy="388938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14" name="Rectangle 17"/>
            <p:cNvSpPr>
              <a:spLocks noChangeArrowheads="1"/>
            </p:cNvSpPr>
            <p:nvPr/>
          </p:nvSpPr>
          <p:spPr bwMode="auto">
            <a:xfrm>
              <a:off x="2647950" y="4692650"/>
              <a:ext cx="452438" cy="388938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15" name="Rectangle 18"/>
            <p:cNvSpPr>
              <a:spLocks noChangeArrowheads="1"/>
            </p:cNvSpPr>
            <p:nvPr/>
          </p:nvSpPr>
          <p:spPr bwMode="auto">
            <a:xfrm>
              <a:off x="3632200" y="4692650"/>
              <a:ext cx="454025" cy="388938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16" name="Rectangle 19"/>
            <p:cNvSpPr>
              <a:spLocks noChangeArrowheads="1"/>
            </p:cNvSpPr>
            <p:nvPr/>
          </p:nvSpPr>
          <p:spPr bwMode="auto">
            <a:xfrm>
              <a:off x="4325938" y="4692650"/>
              <a:ext cx="452437" cy="388938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17" name="Rectangle 20"/>
            <p:cNvSpPr>
              <a:spLocks noChangeArrowheads="1"/>
            </p:cNvSpPr>
            <p:nvPr/>
          </p:nvSpPr>
          <p:spPr bwMode="auto">
            <a:xfrm>
              <a:off x="5272088" y="4692650"/>
              <a:ext cx="454025" cy="388938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cxnSp>
          <p:nvCxnSpPr>
            <p:cNvPr id="118" name="Straight Connector 15"/>
            <p:cNvCxnSpPr>
              <a:cxnSpLocks noChangeShapeType="1"/>
              <a:stCxn id="108" idx="0"/>
              <a:endCxn id="109" idx="2"/>
            </p:cNvCxnSpPr>
            <p:nvPr/>
          </p:nvCxnSpPr>
          <p:spPr bwMode="auto">
            <a:xfrm rot="5400000" flipH="1" flipV="1">
              <a:off x="1118394" y="2121694"/>
              <a:ext cx="1482725" cy="1436687"/>
            </a:xfrm>
            <a:prstGeom prst="line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19" name="Straight Connector 17"/>
            <p:cNvCxnSpPr>
              <a:cxnSpLocks noChangeShapeType="1"/>
              <a:stCxn id="110" idx="0"/>
              <a:endCxn id="109" idx="2"/>
            </p:cNvCxnSpPr>
            <p:nvPr/>
          </p:nvCxnSpPr>
          <p:spPr bwMode="auto">
            <a:xfrm rot="16200000" flipV="1">
              <a:off x="1985169" y="2691606"/>
              <a:ext cx="1482725" cy="296863"/>
            </a:xfrm>
            <a:prstGeom prst="line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20" name="Straight Connector 19"/>
            <p:cNvCxnSpPr>
              <a:cxnSpLocks noChangeShapeType="1"/>
              <a:stCxn id="111" idx="0"/>
              <a:endCxn id="109" idx="2"/>
            </p:cNvCxnSpPr>
            <p:nvPr/>
          </p:nvCxnSpPr>
          <p:spPr bwMode="auto">
            <a:xfrm rot="16200000" flipV="1">
              <a:off x="2804319" y="1872456"/>
              <a:ext cx="1482725" cy="1935163"/>
            </a:xfrm>
            <a:prstGeom prst="line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21" name="Straight Connector 29"/>
            <p:cNvCxnSpPr>
              <a:cxnSpLocks noChangeShapeType="1"/>
              <a:stCxn id="112" idx="0"/>
              <a:endCxn id="108" idx="2"/>
            </p:cNvCxnSpPr>
            <p:nvPr/>
          </p:nvCxnSpPr>
          <p:spPr bwMode="auto">
            <a:xfrm rot="5400000" flipH="1" flipV="1">
              <a:off x="780256" y="4331494"/>
              <a:ext cx="720725" cy="158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" name="Straight Connector 31"/>
            <p:cNvCxnSpPr>
              <a:cxnSpLocks noChangeShapeType="1"/>
              <a:stCxn id="113" idx="0"/>
              <a:endCxn id="108" idx="2"/>
            </p:cNvCxnSpPr>
            <p:nvPr/>
          </p:nvCxnSpPr>
          <p:spPr bwMode="auto">
            <a:xfrm rot="16200000" flipV="1">
              <a:off x="1233488" y="3878263"/>
              <a:ext cx="722312" cy="90646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" name="Rectangle 26"/>
            <p:cNvSpPr>
              <a:spLocks noChangeArrowheads="1"/>
            </p:cNvSpPr>
            <p:nvPr/>
          </p:nvSpPr>
          <p:spPr bwMode="auto">
            <a:xfrm>
              <a:off x="1820863" y="3582988"/>
              <a:ext cx="454025" cy="388937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24" name="Rectangle 27"/>
            <p:cNvSpPr>
              <a:spLocks noChangeArrowheads="1"/>
            </p:cNvSpPr>
            <p:nvPr/>
          </p:nvSpPr>
          <p:spPr bwMode="auto">
            <a:xfrm>
              <a:off x="3554413" y="3582988"/>
              <a:ext cx="454025" cy="388937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25" name="Rectangle 28"/>
            <p:cNvSpPr>
              <a:spLocks noChangeArrowheads="1"/>
            </p:cNvSpPr>
            <p:nvPr/>
          </p:nvSpPr>
          <p:spPr bwMode="auto">
            <a:xfrm>
              <a:off x="5194300" y="3582988"/>
              <a:ext cx="452438" cy="388937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cxnSp>
          <p:nvCxnSpPr>
            <p:cNvPr id="126" name="Straight Connector 91"/>
            <p:cNvCxnSpPr>
              <a:cxnSpLocks noChangeShapeType="1"/>
              <a:stCxn id="112" idx="0"/>
              <a:endCxn id="123" idx="2"/>
            </p:cNvCxnSpPr>
            <p:nvPr/>
          </p:nvCxnSpPr>
          <p:spPr bwMode="auto">
            <a:xfrm rot="5400000" flipH="1" flipV="1">
              <a:off x="1234281" y="3879057"/>
              <a:ext cx="720725" cy="90646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" name="Straight Connector 94"/>
            <p:cNvCxnSpPr>
              <a:cxnSpLocks noChangeShapeType="1"/>
              <a:stCxn id="113" idx="0"/>
              <a:endCxn id="123" idx="2"/>
            </p:cNvCxnSpPr>
            <p:nvPr/>
          </p:nvCxnSpPr>
          <p:spPr bwMode="auto">
            <a:xfrm rot="5400000" flipH="1" flipV="1">
              <a:off x="1687512" y="4332288"/>
              <a:ext cx="72072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8" name="Rectangle 31"/>
            <p:cNvSpPr>
              <a:spLocks noChangeArrowheads="1"/>
            </p:cNvSpPr>
            <p:nvPr/>
          </p:nvSpPr>
          <p:spPr bwMode="auto">
            <a:xfrm>
              <a:off x="3484563" y="1709738"/>
              <a:ext cx="452437" cy="388937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29" name="Rectangle 32"/>
            <p:cNvSpPr>
              <a:spLocks noChangeArrowheads="1"/>
            </p:cNvSpPr>
            <p:nvPr/>
          </p:nvSpPr>
          <p:spPr bwMode="auto">
            <a:xfrm>
              <a:off x="4668838" y="1709738"/>
              <a:ext cx="454025" cy="388937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30" name="Rectangle 33"/>
            <p:cNvSpPr>
              <a:spLocks noChangeArrowheads="1"/>
            </p:cNvSpPr>
            <p:nvPr/>
          </p:nvSpPr>
          <p:spPr bwMode="auto">
            <a:xfrm>
              <a:off x="5826125" y="1709738"/>
              <a:ext cx="452438" cy="388937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cxnSp>
          <p:nvCxnSpPr>
            <p:cNvPr id="131" name="Straight Connector 106"/>
            <p:cNvCxnSpPr>
              <a:cxnSpLocks noChangeShapeType="1"/>
              <a:stCxn id="108" idx="0"/>
              <a:endCxn id="128" idx="2"/>
            </p:cNvCxnSpPr>
            <p:nvPr/>
          </p:nvCxnSpPr>
          <p:spPr bwMode="auto">
            <a:xfrm rot="5400000" flipH="1" flipV="1">
              <a:off x="1684338" y="1555750"/>
              <a:ext cx="1482725" cy="2568575"/>
            </a:xfrm>
            <a:prstGeom prst="line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32" name="Straight Connector 109"/>
            <p:cNvCxnSpPr>
              <a:cxnSpLocks noChangeShapeType="1"/>
              <a:stCxn id="110" idx="0"/>
              <a:endCxn id="128" idx="2"/>
            </p:cNvCxnSpPr>
            <p:nvPr/>
          </p:nvCxnSpPr>
          <p:spPr bwMode="auto">
            <a:xfrm rot="5400000" flipH="1" flipV="1">
              <a:off x="2551113" y="2422525"/>
              <a:ext cx="1482725" cy="835025"/>
            </a:xfrm>
            <a:prstGeom prst="line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33" name="Straight Connector 112"/>
            <p:cNvCxnSpPr>
              <a:cxnSpLocks noChangeShapeType="1"/>
              <a:stCxn id="111" idx="0"/>
              <a:endCxn id="128" idx="2"/>
            </p:cNvCxnSpPr>
            <p:nvPr/>
          </p:nvCxnSpPr>
          <p:spPr bwMode="auto">
            <a:xfrm rot="16200000" flipV="1">
              <a:off x="3370263" y="2438400"/>
              <a:ext cx="1482725" cy="803275"/>
            </a:xfrm>
            <a:prstGeom prst="line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34" name="Straight Connector 115"/>
            <p:cNvCxnSpPr>
              <a:cxnSpLocks noChangeShapeType="1"/>
            </p:cNvCxnSpPr>
            <p:nvPr/>
          </p:nvCxnSpPr>
          <p:spPr bwMode="auto">
            <a:xfrm rot="5400000" flipH="1" flipV="1">
              <a:off x="2514601" y="4330700"/>
              <a:ext cx="722312" cy="158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" name="Straight Connector 116"/>
            <p:cNvCxnSpPr>
              <a:cxnSpLocks noChangeShapeType="1"/>
            </p:cNvCxnSpPr>
            <p:nvPr/>
          </p:nvCxnSpPr>
          <p:spPr bwMode="auto">
            <a:xfrm rot="16200000" flipV="1">
              <a:off x="2969419" y="3877469"/>
              <a:ext cx="720725" cy="90646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" name="Straight Connector 117"/>
            <p:cNvCxnSpPr>
              <a:cxnSpLocks noChangeShapeType="1"/>
            </p:cNvCxnSpPr>
            <p:nvPr/>
          </p:nvCxnSpPr>
          <p:spPr bwMode="auto">
            <a:xfrm rot="5400000" flipH="1" flipV="1">
              <a:off x="2969419" y="3877469"/>
              <a:ext cx="720725" cy="90646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" name="Straight Connector 118"/>
            <p:cNvCxnSpPr>
              <a:cxnSpLocks noChangeShapeType="1"/>
            </p:cNvCxnSpPr>
            <p:nvPr/>
          </p:nvCxnSpPr>
          <p:spPr bwMode="auto">
            <a:xfrm rot="5400000" flipH="1" flipV="1">
              <a:off x="3422650" y="4330701"/>
              <a:ext cx="72072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" name="Straight Connector 119"/>
            <p:cNvCxnSpPr>
              <a:cxnSpLocks noChangeShapeType="1"/>
            </p:cNvCxnSpPr>
            <p:nvPr/>
          </p:nvCxnSpPr>
          <p:spPr bwMode="auto">
            <a:xfrm rot="5400000" flipH="1" flipV="1">
              <a:off x="4153694" y="4329907"/>
              <a:ext cx="720725" cy="158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" name="Straight Connector 120"/>
            <p:cNvCxnSpPr>
              <a:cxnSpLocks noChangeShapeType="1"/>
            </p:cNvCxnSpPr>
            <p:nvPr/>
          </p:nvCxnSpPr>
          <p:spPr bwMode="auto">
            <a:xfrm rot="16200000" flipV="1">
              <a:off x="4606131" y="3875882"/>
              <a:ext cx="722313" cy="90805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" name="Straight Connector 121"/>
            <p:cNvCxnSpPr>
              <a:cxnSpLocks noChangeShapeType="1"/>
            </p:cNvCxnSpPr>
            <p:nvPr/>
          </p:nvCxnSpPr>
          <p:spPr bwMode="auto">
            <a:xfrm rot="5400000" flipH="1" flipV="1">
              <a:off x="4606925" y="3876676"/>
              <a:ext cx="720725" cy="90805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" name="Straight Connector 122"/>
            <p:cNvCxnSpPr>
              <a:cxnSpLocks noChangeShapeType="1"/>
            </p:cNvCxnSpPr>
            <p:nvPr/>
          </p:nvCxnSpPr>
          <p:spPr bwMode="auto">
            <a:xfrm rot="5400000" flipH="1" flipV="1">
              <a:off x="5060950" y="4330701"/>
              <a:ext cx="72072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" name="Rectangle 45"/>
            <p:cNvSpPr>
              <a:spLocks noChangeArrowheads="1"/>
            </p:cNvSpPr>
            <p:nvPr/>
          </p:nvSpPr>
          <p:spPr bwMode="auto">
            <a:xfrm>
              <a:off x="6053138" y="3582988"/>
              <a:ext cx="454025" cy="388937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43" name="Rectangle 46"/>
            <p:cNvSpPr>
              <a:spLocks noChangeArrowheads="1"/>
            </p:cNvSpPr>
            <p:nvPr/>
          </p:nvSpPr>
          <p:spPr bwMode="auto">
            <a:xfrm>
              <a:off x="6091238" y="4692650"/>
              <a:ext cx="454025" cy="388938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44" name="Rectangle 47"/>
            <p:cNvSpPr>
              <a:spLocks noChangeArrowheads="1"/>
            </p:cNvSpPr>
            <p:nvPr/>
          </p:nvSpPr>
          <p:spPr bwMode="auto">
            <a:xfrm>
              <a:off x="7037388" y="4692650"/>
              <a:ext cx="454025" cy="388938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45" name="Rectangle 48"/>
            <p:cNvSpPr>
              <a:spLocks noChangeArrowheads="1"/>
            </p:cNvSpPr>
            <p:nvPr/>
          </p:nvSpPr>
          <p:spPr bwMode="auto">
            <a:xfrm>
              <a:off x="6959600" y="3582988"/>
              <a:ext cx="454025" cy="388937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cxnSp>
          <p:nvCxnSpPr>
            <p:cNvPr id="146" name="Straight Connector 127"/>
            <p:cNvCxnSpPr>
              <a:cxnSpLocks noChangeShapeType="1"/>
            </p:cNvCxnSpPr>
            <p:nvPr/>
          </p:nvCxnSpPr>
          <p:spPr bwMode="auto">
            <a:xfrm rot="5400000" flipH="1" flipV="1">
              <a:off x="5918201" y="4330700"/>
              <a:ext cx="722312" cy="158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" name="Straight Connector 128"/>
            <p:cNvCxnSpPr>
              <a:cxnSpLocks noChangeShapeType="1"/>
            </p:cNvCxnSpPr>
            <p:nvPr/>
          </p:nvCxnSpPr>
          <p:spPr bwMode="auto">
            <a:xfrm rot="16200000" flipV="1">
              <a:off x="6373019" y="3877469"/>
              <a:ext cx="720725" cy="90646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" name="Straight Connector 129"/>
            <p:cNvCxnSpPr>
              <a:cxnSpLocks noChangeShapeType="1"/>
            </p:cNvCxnSpPr>
            <p:nvPr/>
          </p:nvCxnSpPr>
          <p:spPr bwMode="auto">
            <a:xfrm rot="5400000" flipH="1" flipV="1">
              <a:off x="6373019" y="3877469"/>
              <a:ext cx="720725" cy="90646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" name="Straight Connector 130"/>
            <p:cNvCxnSpPr>
              <a:cxnSpLocks noChangeShapeType="1"/>
            </p:cNvCxnSpPr>
            <p:nvPr/>
          </p:nvCxnSpPr>
          <p:spPr bwMode="auto">
            <a:xfrm rot="5400000" flipH="1" flipV="1">
              <a:off x="6826250" y="4330701"/>
              <a:ext cx="72072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Straight Connector 131"/>
            <p:cNvCxnSpPr>
              <a:cxnSpLocks noChangeShapeType="1"/>
              <a:stCxn id="142" idx="0"/>
              <a:endCxn id="109" idx="2"/>
            </p:cNvCxnSpPr>
            <p:nvPr/>
          </p:nvCxnSpPr>
          <p:spPr bwMode="auto">
            <a:xfrm rot="16200000" flipV="1">
              <a:off x="3686968" y="989807"/>
              <a:ext cx="1484313" cy="3702050"/>
            </a:xfrm>
            <a:prstGeom prst="line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51" name="Straight Connector 132"/>
            <p:cNvCxnSpPr>
              <a:cxnSpLocks noChangeShapeType="1"/>
              <a:stCxn id="142" idx="0"/>
              <a:endCxn id="128" idx="2"/>
            </p:cNvCxnSpPr>
            <p:nvPr/>
          </p:nvCxnSpPr>
          <p:spPr bwMode="auto">
            <a:xfrm rot="16200000" flipV="1">
              <a:off x="4252912" y="1555751"/>
              <a:ext cx="1484313" cy="2570162"/>
            </a:xfrm>
            <a:prstGeom prst="line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52" name="Straight Connector 140"/>
            <p:cNvCxnSpPr>
              <a:cxnSpLocks noChangeShapeType="1"/>
              <a:stCxn id="123" idx="0"/>
              <a:endCxn id="130" idx="2"/>
            </p:cNvCxnSpPr>
            <p:nvPr/>
          </p:nvCxnSpPr>
          <p:spPr bwMode="auto">
            <a:xfrm rot="5400000" flipH="1" flipV="1">
              <a:off x="3307556" y="838994"/>
              <a:ext cx="1484313" cy="4003675"/>
            </a:xfrm>
            <a:prstGeom prst="line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53" name="Straight Connector 141"/>
            <p:cNvCxnSpPr>
              <a:cxnSpLocks noChangeShapeType="1"/>
              <a:stCxn id="123" idx="0"/>
              <a:endCxn id="129" idx="2"/>
            </p:cNvCxnSpPr>
            <p:nvPr/>
          </p:nvCxnSpPr>
          <p:spPr bwMode="auto">
            <a:xfrm rot="5400000" flipH="1" flipV="1">
              <a:off x="2729706" y="1416844"/>
              <a:ext cx="1484313" cy="2847975"/>
            </a:xfrm>
            <a:prstGeom prst="line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54" name="Straight Connector 147"/>
            <p:cNvCxnSpPr>
              <a:cxnSpLocks noChangeShapeType="1"/>
              <a:stCxn id="124" idx="0"/>
              <a:endCxn id="129" idx="2"/>
            </p:cNvCxnSpPr>
            <p:nvPr/>
          </p:nvCxnSpPr>
          <p:spPr bwMode="auto">
            <a:xfrm rot="5400000" flipH="1" flipV="1">
              <a:off x="3596481" y="2283619"/>
              <a:ext cx="1484313" cy="1114425"/>
            </a:xfrm>
            <a:prstGeom prst="line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55" name="Straight Connector 149"/>
            <p:cNvCxnSpPr>
              <a:cxnSpLocks noChangeShapeType="1"/>
              <a:stCxn id="124" idx="0"/>
              <a:endCxn id="130" idx="2"/>
            </p:cNvCxnSpPr>
            <p:nvPr/>
          </p:nvCxnSpPr>
          <p:spPr bwMode="auto">
            <a:xfrm rot="5400000" flipH="1" flipV="1">
              <a:off x="4174331" y="1705769"/>
              <a:ext cx="1484313" cy="2270125"/>
            </a:xfrm>
            <a:prstGeom prst="line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56" name="Straight Connector 151"/>
            <p:cNvCxnSpPr>
              <a:cxnSpLocks noChangeShapeType="1"/>
              <a:stCxn id="125" idx="0"/>
              <a:endCxn id="129" idx="2"/>
            </p:cNvCxnSpPr>
            <p:nvPr/>
          </p:nvCxnSpPr>
          <p:spPr bwMode="auto">
            <a:xfrm rot="16200000" flipV="1">
              <a:off x="4416425" y="2578100"/>
              <a:ext cx="1484313" cy="525463"/>
            </a:xfrm>
            <a:prstGeom prst="line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57" name="Straight Connector 154"/>
            <p:cNvCxnSpPr>
              <a:cxnSpLocks noChangeShapeType="1"/>
              <a:stCxn id="125" idx="0"/>
              <a:endCxn id="130" idx="2"/>
            </p:cNvCxnSpPr>
            <p:nvPr/>
          </p:nvCxnSpPr>
          <p:spPr bwMode="auto">
            <a:xfrm rot="5400000" flipH="1" flipV="1">
              <a:off x="4994275" y="2525713"/>
              <a:ext cx="1484313" cy="630237"/>
            </a:xfrm>
            <a:prstGeom prst="line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58" name="Straight Connector 156"/>
            <p:cNvCxnSpPr>
              <a:cxnSpLocks noChangeShapeType="1"/>
              <a:stCxn id="145" idx="0"/>
              <a:endCxn id="129" idx="2"/>
            </p:cNvCxnSpPr>
            <p:nvPr/>
          </p:nvCxnSpPr>
          <p:spPr bwMode="auto">
            <a:xfrm rot="16200000" flipV="1">
              <a:off x="5299075" y="1695450"/>
              <a:ext cx="1484313" cy="2290763"/>
            </a:xfrm>
            <a:prstGeom prst="line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59" name="Straight Connector 158"/>
            <p:cNvCxnSpPr>
              <a:cxnSpLocks noChangeShapeType="1"/>
              <a:stCxn id="145" idx="0"/>
              <a:endCxn id="130" idx="2"/>
            </p:cNvCxnSpPr>
            <p:nvPr/>
          </p:nvCxnSpPr>
          <p:spPr bwMode="auto">
            <a:xfrm rot="16200000" flipV="1">
              <a:off x="5876925" y="2273300"/>
              <a:ext cx="1484313" cy="1135063"/>
            </a:xfrm>
            <a:prstGeom prst="line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  <p:sp>
          <p:nvSpPr>
            <p:cNvPr id="160" name="Rounded Rectangle 63"/>
            <p:cNvSpPr>
              <a:spLocks noChangeArrowheads="1"/>
            </p:cNvSpPr>
            <p:nvPr/>
          </p:nvSpPr>
          <p:spPr bwMode="auto">
            <a:xfrm>
              <a:off x="793750" y="5403850"/>
              <a:ext cx="679450" cy="693738"/>
            </a:xfrm>
            <a:prstGeom prst="roundRect">
              <a:avLst>
                <a:gd name="adj" fmla="val 16667"/>
              </a:avLst>
            </a:prstGeom>
            <a:solidFill>
              <a:srgbClr val="A6A6A6"/>
            </a:solidFill>
            <a:ln w="9525">
              <a:solidFill>
                <a:srgbClr val="4A7EBB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61" name="Rectangle 64"/>
            <p:cNvSpPr>
              <a:spLocks noChangeArrowheads="1"/>
            </p:cNvSpPr>
            <p:nvPr/>
          </p:nvSpPr>
          <p:spPr bwMode="auto">
            <a:xfrm>
              <a:off x="906463" y="5495925"/>
              <a:ext cx="454025" cy="1809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62" name="Rectangle 65"/>
            <p:cNvSpPr>
              <a:spLocks noChangeArrowheads="1"/>
            </p:cNvSpPr>
            <p:nvPr/>
          </p:nvSpPr>
          <p:spPr bwMode="auto">
            <a:xfrm>
              <a:off x="903288" y="5751513"/>
              <a:ext cx="454025" cy="1809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cxnSp>
          <p:nvCxnSpPr>
            <p:cNvPr id="163" name="Straight Connector 189"/>
            <p:cNvCxnSpPr>
              <a:cxnSpLocks noChangeShapeType="1"/>
              <a:stCxn id="160" idx="0"/>
              <a:endCxn id="112" idx="2"/>
            </p:cNvCxnSpPr>
            <p:nvPr/>
          </p:nvCxnSpPr>
          <p:spPr bwMode="auto">
            <a:xfrm rot="5400000" flipH="1" flipV="1">
              <a:off x="976313" y="5238750"/>
              <a:ext cx="322262" cy="793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" name="Rounded Rectangle 67"/>
            <p:cNvSpPr>
              <a:spLocks noChangeArrowheads="1"/>
            </p:cNvSpPr>
            <p:nvPr/>
          </p:nvSpPr>
          <p:spPr bwMode="auto">
            <a:xfrm>
              <a:off x="1724025" y="5400675"/>
              <a:ext cx="679450" cy="693738"/>
            </a:xfrm>
            <a:prstGeom prst="roundRect">
              <a:avLst>
                <a:gd name="adj" fmla="val 16667"/>
              </a:avLst>
            </a:prstGeom>
            <a:solidFill>
              <a:srgbClr val="A6A6A6"/>
            </a:solidFill>
            <a:ln w="9525">
              <a:solidFill>
                <a:srgbClr val="4A7EBB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65" name="Rectangle 68"/>
            <p:cNvSpPr>
              <a:spLocks noChangeArrowheads="1"/>
            </p:cNvSpPr>
            <p:nvPr/>
          </p:nvSpPr>
          <p:spPr bwMode="auto">
            <a:xfrm>
              <a:off x="1836738" y="5492750"/>
              <a:ext cx="454025" cy="1809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66" name="Rectangle 69"/>
            <p:cNvSpPr>
              <a:spLocks noChangeArrowheads="1"/>
            </p:cNvSpPr>
            <p:nvPr/>
          </p:nvSpPr>
          <p:spPr bwMode="auto">
            <a:xfrm>
              <a:off x="1833563" y="5748338"/>
              <a:ext cx="454025" cy="1809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cxnSp>
          <p:nvCxnSpPr>
            <p:cNvPr id="167" name="Straight Connector 193"/>
            <p:cNvCxnSpPr>
              <a:cxnSpLocks noChangeShapeType="1"/>
            </p:cNvCxnSpPr>
            <p:nvPr/>
          </p:nvCxnSpPr>
          <p:spPr bwMode="auto">
            <a:xfrm rot="5400000" flipH="1" flipV="1">
              <a:off x="1889919" y="5230019"/>
              <a:ext cx="323850" cy="793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8" name="Rounded Rectangle 71"/>
            <p:cNvSpPr>
              <a:spLocks noChangeArrowheads="1"/>
            </p:cNvSpPr>
            <p:nvPr/>
          </p:nvSpPr>
          <p:spPr bwMode="auto">
            <a:xfrm>
              <a:off x="2578100" y="5407025"/>
              <a:ext cx="679450" cy="693738"/>
            </a:xfrm>
            <a:prstGeom prst="roundRect">
              <a:avLst>
                <a:gd name="adj" fmla="val 16667"/>
              </a:avLst>
            </a:prstGeom>
            <a:solidFill>
              <a:srgbClr val="A6A6A6"/>
            </a:solidFill>
            <a:ln w="9525">
              <a:solidFill>
                <a:srgbClr val="4A7EBB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69" name="Rectangle 72"/>
            <p:cNvSpPr>
              <a:spLocks noChangeArrowheads="1"/>
            </p:cNvSpPr>
            <p:nvPr/>
          </p:nvSpPr>
          <p:spPr bwMode="auto">
            <a:xfrm>
              <a:off x="2690813" y="5499100"/>
              <a:ext cx="454025" cy="1809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70" name="Rectangle 73"/>
            <p:cNvSpPr>
              <a:spLocks noChangeArrowheads="1"/>
            </p:cNvSpPr>
            <p:nvPr/>
          </p:nvSpPr>
          <p:spPr bwMode="auto">
            <a:xfrm>
              <a:off x="2687638" y="5754688"/>
              <a:ext cx="454025" cy="1809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71" name="Rounded Rectangle 74"/>
            <p:cNvSpPr>
              <a:spLocks noChangeArrowheads="1"/>
            </p:cNvSpPr>
            <p:nvPr/>
          </p:nvSpPr>
          <p:spPr bwMode="auto">
            <a:xfrm>
              <a:off x="3506788" y="5403850"/>
              <a:ext cx="681037" cy="693738"/>
            </a:xfrm>
            <a:prstGeom prst="roundRect">
              <a:avLst>
                <a:gd name="adj" fmla="val 16667"/>
              </a:avLst>
            </a:prstGeom>
            <a:solidFill>
              <a:srgbClr val="A6A6A6"/>
            </a:solidFill>
            <a:ln w="9525">
              <a:solidFill>
                <a:srgbClr val="4A7EBB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72" name="Rectangle 75"/>
            <p:cNvSpPr>
              <a:spLocks noChangeArrowheads="1"/>
            </p:cNvSpPr>
            <p:nvPr/>
          </p:nvSpPr>
          <p:spPr bwMode="auto">
            <a:xfrm>
              <a:off x="3621088" y="5495925"/>
              <a:ext cx="454025" cy="1809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73" name="Rectangle 76"/>
            <p:cNvSpPr>
              <a:spLocks noChangeArrowheads="1"/>
            </p:cNvSpPr>
            <p:nvPr/>
          </p:nvSpPr>
          <p:spPr bwMode="auto">
            <a:xfrm>
              <a:off x="3617913" y="5751513"/>
              <a:ext cx="454025" cy="1809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74" name="Rounded Rectangle 77"/>
            <p:cNvSpPr>
              <a:spLocks noChangeArrowheads="1"/>
            </p:cNvSpPr>
            <p:nvPr/>
          </p:nvSpPr>
          <p:spPr bwMode="auto">
            <a:xfrm>
              <a:off x="4286250" y="5410200"/>
              <a:ext cx="681038" cy="693738"/>
            </a:xfrm>
            <a:prstGeom prst="roundRect">
              <a:avLst>
                <a:gd name="adj" fmla="val 16667"/>
              </a:avLst>
            </a:prstGeom>
            <a:solidFill>
              <a:srgbClr val="A6A6A6"/>
            </a:solidFill>
            <a:ln w="9525">
              <a:solidFill>
                <a:srgbClr val="4A7EBB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75" name="Rectangle 78"/>
            <p:cNvSpPr>
              <a:spLocks noChangeArrowheads="1"/>
            </p:cNvSpPr>
            <p:nvPr/>
          </p:nvSpPr>
          <p:spPr bwMode="auto">
            <a:xfrm>
              <a:off x="4400550" y="5500688"/>
              <a:ext cx="452438" cy="18256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76" name="Rectangle 79"/>
            <p:cNvSpPr>
              <a:spLocks noChangeArrowheads="1"/>
            </p:cNvSpPr>
            <p:nvPr/>
          </p:nvSpPr>
          <p:spPr bwMode="auto">
            <a:xfrm>
              <a:off x="4397375" y="5757863"/>
              <a:ext cx="452438" cy="1809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77" name="Rounded Rectangle 80"/>
            <p:cNvSpPr>
              <a:spLocks noChangeArrowheads="1"/>
            </p:cNvSpPr>
            <p:nvPr/>
          </p:nvSpPr>
          <p:spPr bwMode="auto">
            <a:xfrm>
              <a:off x="5216525" y="5407025"/>
              <a:ext cx="681038" cy="693738"/>
            </a:xfrm>
            <a:prstGeom prst="roundRect">
              <a:avLst>
                <a:gd name="adj" fmla="val 16667"/>
              </a:avLst>
            </a:prstGeom>
            <a:solidFill>
              <a:srgbClr val="A6A6A6"/>
            </a:solidFill>
            <a:ln w="9525">
              <a:solidFill>
                <a:srgbClr val="4A7EBB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78" name="Rectangle 81"/>
            <p:cNvSpPr>
              <a:spLocks noChangeArrowheads="1"/>
            </p:cNvSpPr>
            <p:nvPr/>
          </p:nvSpPr>
          <p:spPr bwMode="auto">
            <a:xfrm>
              <a:off x="5330825" y="5499100"/>
              <a:ext cx="452438" cy="1809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79" name="Rectangle 82"/>
            <p:cNvSpPr>
              <a:spLocks noChangeArrowheads="1"/>
            </p:cNvSpPr>
            <p:nvPr/>
          </p:nvSpPr>
          <p:spPr bwMode="auto">
            <a:xfrm>
              <a:off x="5327650" y="5754688"/>
              <a:ext cx="452438" cy="1809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80" name="Rounded Rectangle 83"/>
            <p:cNvSpPr>
              <a:spLocks noChangeArrowheads="1"/>
            </p:cNvSpPr>
            <p:nvPr/>
          </p:nvSpPr>
          <p:spPr bwMode="auto">
            <a:xfrm>
              <a:off x="5999163" y="5391150"/>
              <a:ext cx="681037" cy="693738"/>
            </a:xfrm>
            <a:prstGeom prst="roundRect">
              <a:avLst>
                <a:gd name="adj" fmla="val 16667"/>
              </a:avLst>
            </a:prstGeom>
            <a:solidFill>
              <a:srgbClr val="A6A6A6"/>
            </a:solidFill>
            <a:ln w="9525">
              <a:solidFill>
                <a:srgbClr val="4A7EBB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81" name="Rectangle 84"/>
            <p:cNvSpPr>
              <a:spLocks noChangeArrowheads="1"/>
            </p:cNvSpPr>
            <p:nvPr/>
          </p:nvSpPr>
          <p:spPr bwMode="auto">
            <a:xfrm>
              <a:off x="6113463" y="5481638"/>
              <a:ext cx="454025" cy="18256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82" name="Rectangle 85"/>
            <p:cNvSpPr>
              <a:spLocks noChangeArrowheads="1"/>
            </p:cNvSpPr>
            <p:nvPr/>
          </p:nvSpPr>
          <p:spPr bwMode="auto">
            <a:xfrm>
              <a:off x="6110288" y="5738813"/>
              <a:ext cx="454025" cy="1809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83" name="Rounded Rectangle 86"/>
            <p:cNvSpPr>
              <a:spLocks noChangeArrowheads="1"/>
            </p:cNvSpPr>
            <p:nvPr/>
          </p:nvSpPr>
          <p:spPr bwMode="auto">
            <a:xfrm>
              <a:off x="6929438" y="5387975"/>
              <a:ext cx="681037" cy="693738"/>
            </a:xfrm>
            <a:prstGeom prst="roundRect">
              <a:avLst>
                <a:gd name="adj" fmla="val 16667"/>
              </a:avLst>
            </a:prstGeom>
            <a:solidFill>
              <a:srgbClr val="A6A6A6"/>
            </a:solidFill>
            <a:ln w="9525">
              <a:solidFill>
                <a:srgbClr val="4A7EBB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84" name="Rectangle 87"/>
            <p:cNvSpPr>
              <a:spLocks noChangeArrowheads="1"/>
            </p:cNvSpPr>
            <p:nvPr/>
          </p:nvSpPr>
          <p:spPr bwMode="auto">
            <a:xfrm>
              <a:off x="7043738" y="5478463"/>
              <a:ext cx="452437" cy="18256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sp>
          <p:nvSpPr>
            <p:cNvPr id="185" name="Rectangle 88"/>
            <p:cNvSpPr>
              <a:spLocks noChangeArrowheads="1"/>
            </p:cNvSpPr>
            <p:nvPr/>
          </p:nvSpPr>
          <p:spPr bwMode="auto">
            <a:xfrm>
              <a:off x="7040563" y="5735638"/>
              <a:ext cx="452437" cy="1809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defTabSz="457200" eaLnBrk="1" hangingPunct="1"/>
              <a:endParaRPr lang="ko-KR" altLang="ko-KR" sz="1800">
                <a:solidFill>
                  <a:srgbClr val="FFFFFF"/>
                </a:solidFill>
                <a:latin typeface="Gill Sans Light" charset="0"/>
              </a:endParaRPr>
            </a:p>
          </p:txBody>
        </p:sp>
        <p:cxnSp>
          <p:nvCxnSpPr>
            <p:cNvPr id="186" name="Straight Connector 212"/>
            <p:cNvCxnSpPr>
              <a:cxnSpLocks noChangeShapeType="1"/>
            </p:cNvCxnSpPr>
            <p:nvPr/>
          </p:nvCxnSpPr>
          <p:spPr bwMode="auto">
            <a:xfrm rot="5400000" flipH="1" flipV="1">
              <a:off x="2719388" y="5235575"/>
              <a:ext cx="322262" cy="793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" name="Straight Connector 213"/>
            <p:cNvCxnSpPr>
              <a:cxnSpLocks noChangeShapeType="1"/>
              <a:stCxn id="171" idx="0"/>
              <a:endCxn id="115" idx="2"/>
            </p:cNvCxnSpPr>
            <p:nvPr/>
          </p:nvCxnSpPr>
          <p:spPr bwMode="auto">
            <a:xfrm rot="5400000" flipH="1" flipV="1">
              <a:off x="3692526" y="5237162"/>
              <a:ext cx="322262" cy="1111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" name="Straight Connector 216"/>
            <p:cNvCxnSpPr>
              <a:cxnSpLocks noChangeShapeType="1"/>
              <a:stCxn id="174" idx="0"/>
              <a:endCxn id="116" idx="2"/>
            </p:cNvCxnSpPr>
            <p:nvPr/>
          </p:nvCxnSpPr>
          <p:spPr bwMode="auto">
            <a:xfrm rot="16200000" flipV="1">
              <a:off x="4425951" y="5208587"/>
              <a:ext cx="328612" cy="7461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" name="Straight Connector 220"/>
            <p:cNvCxnSpPr>
              <a:cxnSpLocks noChangeShapeType="1"/>
              <a:stCxn id="177" idx="0"/>
              <a:endCxn id="117" idx="2"/>
            </p:cNvCxnSpPr>
            <p:nvPr/>
          </p:nvCxnSpPr>
          <p:spPr bwMode="auto">
            <a:xfrm rot="16200000" flipV="1">
              <a:off x="5364956" y="5215732"/>
              <a:ext cx="325437" cy="5715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" name="Straight Connector 223"/>
            <p:cNvCxnSpPr>
              <a:cxnSpLocks noChangeShapeType="1"/>
              <a:stCxn id="180" idx="0"/>
              <a:endCxn id="143" idx="2"/>
            </p:cNvCxnSpPr>
            <p:nvPr/>
          </p:nvCxnSpPr>
          <p:spPr bwMode="auto">
            <a:xfrm rot="16200000" flipV="1">
              <a:off x="6174582" y="5225256"/>
              <a:ext cx="309562" cy="2222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" name="Straight Connector 226"/>
            <p:cNvCxnSpPr>
              <a:cxnSpLocks noChangeShapeType="1"/>
              <a:stCxn id="183" idx="0"/>
              <a:endCxn id="144" idx="2"/>
            </p:cNvCxnSpPr>
            <p:nvPr/>
          </p:nvCxnSpPr>
          <p:spPr bwMode="auto">
            <a:xfrm rot="16200000" flipV="1">
              <a:off x="7114381" y="5231607"/>
              <a:ext cx="306387" cy="635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2" name="Freeform 98"/>
            <p:cNvSpPr>
              <a:spLocks/>
            </p:cNvSpPr>
            <p:nvPr/>
          </p:nvSpPr>
          <p:spPr bwMode="auto">
            <a:xfrm>
              <a:off x="1076325" y="1984375"/>
              <a:ext cx="4267200" cy="3810000"/>
            </a:xfrm>
            <a:custGeom>
              <a:avLst/>
              <a:gdLst>
                <a:gd name="T0" fmla="*/ 2147483647 w 2688"/>
                <a:gd name="T1" fmla="*/ 2147483647 h 2400"/>
                <a:gd name="T2" fmla="*/ 2147483647 w 2688"/>
                <a:gd name="T3" fmla="*/ 2147483647 h 2400"/>
                <a:gd name="T4" fmla="*/ 2147483647 w 2688"/>
                <a:gd name="T5" fmla="*/ 2147483647 h 2400"/>
                <a:gd name="T6" fmla="*/ 2147483647 w 2688"/>
                <a:gd name="T7" fmla="*/ 0 h 2400"/>
                <a:gd name="T8" fmla="*/ 2147483647 w 2688"/>
                <a:gd name="T9" fmla="*/ 2147483647 h 2400"/>
                <a:gd name="T10" fmla="*/ 2147483647 w 2688"/>
                <a:gd name="T11" fmla="*/ 2147483647 h 2400"/>
                <a:gd name="T12" fmla="*/ 2147483647 w 2688"/>
                <a:gd name="T13" fmla="*/ 2147483647 h 24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88"/>
                <a:gd name="T22" fmla="*/ 0 h 2400"/>
                <a:gd name="T23" fmla="*/ 2688 w 2688"/>
                <a:gd name="T24" fmla="*/ 2400 h 24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88" h="2400">
                  <a:moveTo>
                    <a:pt x="96" y="2256"/>
                  </a:moveTo>
                  <a:cubicBezTo>
                    <a:pt x="48" y="2072"/>
                    <a:pt x="0" y="1888"/>
                    <a:pt x="96" y="1680"/>
                  </a:cubicBezTo>
                  <a:cubicBezTo>
                    <a:pt x="192" y="1472"/>
                    <a:pt x="296" y="1288"/>
                    <a:pt x="672" y="1008"/>
                  </a:cubicBezTo>
                  <a:cubicBezTo>
                    <a:pt x="1048" y="728"/>
                    <a:pt x="2016" y="0"/>
                    <a:pt x="2352" y="0"/>
                  </a:cubicBezTo>
                  <a:cubicBezTo>
                    <a:pt x="2688" y="0"/>
                    <a:pt x="2688" y="736"/>
                    <a:pt x="2688" y="1008"/>
                  </a:cubicBezTo>
                  <a:cubicBezTo>
                    <a:pt x="2688" y="1280"/>
                    <a:pt x="2424" y="1400"/>
                    <a:pt x="2352" y="1632"/>
                  </a:cubicBezTo>
                  <a:cubicBezTo>
                    <a:pt x="2280" y="1864"/>
                    <a:pt x="2268" y="2132"/>
                    <a:pt x="2256" y="2400"/>
                  </a:cubicBezTo>
                </a:path>
              </a:pathLst>
            </a:custGeom>
            <a:noFill/>
            <a:ln w="889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193" name="Freeform 101"/>
            <p:cNvSpPr>
              <a:spLocks/>
            </p:cNvSpPr>
            <p:nvPr/>
          </p:nvSpPr>
          <p:spPr bwMode="auto">
            <a:xfrm>
              <a:off x="2752725" y="2035175"/>
              <a:ext cx="2768600" cy="3683000"/>
            </a:xfrm>
            <a:custGeom>
              <a:avLst/>
              <a:gdLst>
                <a:gd name="T0" fmla="*/ 2147483647 w 1744"/>
                <a:gd name="T1" fmla="*/ 2147483647 h 2320"/>
                <a:gd name="T2" fmla="*/ 2147483647 w 1744"/>
                <a:gd name="T3" fmla="*/ 2147483647 h 2320"/>
                <a:gd name="T4" fmla="*/ 2147483647 w 1744"/>
                <a:gd name="T5" fmla="*/ 2147483647 h 2320"/>
                <a:gd name="T6" fmla="*/ 2147483647 w 1744"/>
                <a:gd name="T7" fmla="*/ 2147483647 h 2320"/>
                <a:gd name="T8" fmla="*/ 2147483647 w 1744"/>
                <a:gd name="T9" fmla="*/ 2147483647 h 2320"/>
                <a:gd name="T10" fmla="*/ 2147483647 w 1744"/>
                <a:gd name="T11" fmla="*/ 2147483647 h 2320"/>
                <a:gd name="T12" fmla="*/ 2147483647 w 1744"/>
                <a:gd name="T13" fmla="*/ 2147483647 h 23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44"/>
                <a:gd name="T22" fmla="*/ 0 h 2320"/>
                <a:gd name="T23" fmla="*/ 1744 w 1744"/>
                <a:gd name="T24" fmla="*/ 2320 h 23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44" h="2320">
                  <a:moveTo>
                    <a:pt x="88" y="2272"/>
                  </a:moveTo>
                  <a:cubicBezTo>
                    <a:pt x="44" y="2084"/>
                    <a:pt x="0" y="1896"/>
                    <a:pt x="88" y="1696"/>
                  </a:cubicBezTo>
                  <a:cubicBezTo>
                    <a:pt x="176" y="1496"/>
                    <a:pt x="416" y="1344"/>
                    <a:pt x="616" y="1072"/>
                  </a:cubicBezTo>
                  <a:cubicBezTo>
                    <a:pt x="816" y="800"/>
                    <a:pt x="1128" y="128"/>
                    <a:pt x="1288" y="64"/>
                  </a:cubicBezTo>
                  <a:cubicBezTo>
                    <a:pt x="1448" y="0"/>
                    <a:pt x="1504" y="512"/>
                    <a:pt x="1576" y="688"/>
                  </a:cubicBezTo>
                  <a:cubicBezTo>
                    <a:pt x="1648" y="864"/>
                    <a:pt x="1696" y="848"/>
                    <a:pt x="1720" y="1120"/>
                  </a:cubicBezTo>
                  <a:cubicBezTo>
                    <a:pt x="1744" y="1392"/>
                    <a:pt x="1732" y="1856"/>
                    <a:pt x="1720" y="2320"/>
                  </a:cubicBezTo>
                </a:path>
              </a:pathLst>
            </a:custGeom>
            <a:noFill/>
            <a:ln w="1016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ko-KR"/>
            </a:p>
          </p:txBody>
        </p:sp>
        <p:cxnSp>
          <p:nvCxnSpPr>
            <p:cNvPr id="194" name="Straight Connector 130"/>
            <p:cNvCxnSpPr>
              <a:cxnSpLocks noChangeShapeType="1"/>
            </p:cNvCxnSpPr>
            <p:nvPr/>
          </p:nvCxnSpPr>
          <p:spPr bwMode="auto">
            <a:xfrm rot="5400000" flipH="1" flipV="1">
              <a:off x="6978650" y="4483101"/>
              <a:ext cx="72072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" name="Straight Connector 226"/>
            <p:cNvCxnSpPr>
              <a:cxnSpLocks noChangeShapeType="1"/>
            </p:cNvCxnSpPr>
            <p:nvPr/>
          </p:nvCxnSpPr>
          <p:spPr bwMode="auto">
            <a:xfrm rot="16200000" flipV="1">
              <a:off x="7266781" y="5384007"/>
              <a:ext cx="306387" cy="635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6" name="Freeform 100"/>
            <p:cNvSpPr>
              <a:spLocks noChangeArrowheads="1"/>
            </p:cNvSpPr>
            <p:nvPr/>
          </p:nvSpPr>
          <p:spPr bwMode="auto">
            <a:xfrm>
              <a:off x="2730500" y="2074863"/>
              <a:ext cx="2846388" cy="3436937"/>
            </a:xfrm>
            <a:custGeom>
              <a:avLst/>
              <a:gdLst>
                <a:gd name="T0" fmla="*/ 63476 w 2846917"/>
                <a:gd name="T1" fmla="*/ 2979348 h 3437467"/>
                <a:gd name="T2" fmla="*/ 139648 w 2846917"/>
                <a:gd name="T3" fmla="*/ 1493907 h 3437467"/>
                <a:gd name="T4" fmla="*/ 901364 w 2846917"/>
                <a:gd name="T5" fmla="*/ 8465 h 3437467"/>
                <a:gd name="T6" fmla="*/ 1739254 w 2846917"/>
                <a:gd name="T7" fmla="*/ 1544691 h 3437467"/>
                <a:gd name="T8" fmla="*/ 2678704 w 2846917"/>
                <a:gd name="T9" fmla="*/ 2674642 h 3437467"/>
                <a:gd name="T10" fmla="*/ 2742180 w 2846917"/>
                <a:gd name="T11" fmla="*/ 3436407 h 34374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46917"/>
                <a:gd name="T19" fmla="*/ 0 h 3437467"/>
                <a:gd name="T20" fmla="*/ 2846917 w 2846917"/>
                <a:gd name="T21" fmla="*/ 3437467 h 34374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46917" h="3437467">
                  <a:moveTo>
                    <a:pt x="63500" y="2980267"/>
                  </a:moveTo>
                  <a:cubicBezTo>
                    <a:pt x="31750" y="2484967"/>
                    <a:pt x="0" y="1989667"/>
                    <a:pt x="139700" y="1494367"/>
                  </a:cubicBezTo>
                  <a:cubicBezTo>
                    <a:pt x="279400" y="999067"/>
                    <a:pt x="635000" y="0"/>
                    <a:pt x="901700" y="8467"/>
                  </a:cubicBezTo>
                  <a:cubicBezTo>
                    <a:pt x="1168400" y="16934"/>
                    <a:pt x="1443567" y="1100667"/>
                    <a:pt x="1739900" y="1545167"/>
                  </a:cubicBezTo>
                  <a:cubicBezTo>
                    <a:pt x="2036233" y="1989667"/>
                    <a:pt x="2512483" y="2360084"/>
                    <a:pt x="2679700" y="2675467"/>
                  </a:cubicBezTo>
                  <a:cubicBezTo>
                    <a:pt x="2846917" y="2990850"/>
                    <a:pt x="2743200" y="3437467"/>
                    <a:pt x="2743200" y="3437467"/>
                  </a:cubicBezTo>
                </a:path>
              </a:pathLst>
            </a:custGeom>
            <a:noFill/>
            <a:ln w="1016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ko-KR" altLang="ko-KR"/>
            </a:p>
          </p:txBody>
        </p:sp>
        <p:sp>
          <p:nvSpPr>
            <p:cNvPr id="197" name="Freeform 101"/>
            <p:cNvSpPr>
              <a:spLocks/>
            </p:cNvSpPr>
            <p:nvPr/>
          </p:nvSpPr>
          <p:spPr bwMode="auto">
            <a:xfrm>
              <a:off x="2743200" y="2057400"/>
              <a:ext cx="2768600" cy="3683000"/>
            </a:xfrm>
            <a:custGeom>
              <a:avLst/>
              <a:gdLst>
                <a:gd name="T0" fmla="*/ 2147483647 w 1744"/>
                <a:gd name="T1" fmla="*/ 2147483647 h 2320"/>
                <a:gd name="T2" fmla="*/ 2147483647 w 1744"/>
                <a:gd name="T3" fmla="*/ 2147483647 h 2320"/>
                <a:gd name="T4" fmla="*/ 2147483647 w 1744"/>
                <a:gd name="T5" fmla="*/ 2147483647 h 2320"/>
                <a:gd name="T6" fmla="*/ 2147483647 w 1744"/>
                <a:gd name="T7" fmla="*/ 2147483647 h 2320"/>
                <a:gd name="T8" fmla="*/ 2147483647 w 1744"/>
                <a:gd name="T9" fmla="*/ 2147483647 h 2320"/>
                <a:gd name="T10" fmla="*/ 2147483647 w 1744"/>
                <a:gd name="T11" fmla="*/ 2147483647 h 2320"/>
                <a:gd name="T12" fmla="*/ 2147483647 w 1744"/>
                <a:gd name="T13" fmla="*/ 2147483647 h 23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44"/>
                <a:gd name="T22" fmla="*/ 0 h 2320"/>
                <a:gd name="T23" fmla="*/ 1744 w 1744"/>
                <a:gd name="T24" fmla="*/ 2320 h 23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44" h="2320">
                  <a:moveTo>
                    <a:pt x="88" y="2272"/>
                  </a:moveTo>
                  <a:cubicBezTo>
                    <a:pt x="44" y="2084"/>
                    <a:pt x="0" y="1896"/>
                    <a:pt x="88" y="1696"/>
                  </a:cubicBezTo>
                  <a:cubicBezTo>
                    <a:pt x="176" y="1496"/>
                    <a:pt x="416" y="1344"/>
                    <a:pt x="616" y="1072"/>
                  </a:cubicBezTo>
                  <a:cubicBezTo>
                    <a:pt x="816" y="800"/>
                    <a:pt x="1128" y="128"/>
                    <a:pt x="1288" y="64"/>
                  </a:cubicBezTo>
                  <a:cubicBezTo>
                    <a:pt x="1448" y="0"/>
                    <a:pt x="1504" y="512"/>
                    <a:pt x="1576" y="688"/>
                  </a:cubicBezTo>
                  <a:cubicBezTo>
                    <a:pt x="1648" y="864"/>
                    <a:pt x="1696" y="848"/>
                    <a:pt x="1720" y="1120"/>
                  </a:cubicBezTo>
                  <a:cubicBezTo>
                    <a:pt x="1744" y="1392"/>
                    <a:pt x="1732" y="1856"/>
                    <a:pt x="1720" y="23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ko-KR"/>
            </a:p>
          </p:txBody>
        </p:sp>
      </p:grpSp>
      <p:sp>
        <p:nvSpPr>
          <p:cNvPr id="198" name="Title 1"/>
          <p:cNvSpPr>
            <a:spLocks noGrp="1"/>
          </p:cNvSpPr>
          <p:nvPr>
            <p:ph type="title" idx="4294967295"/>
          </p:nvPr>
        </p:nvSpPr>
        <p:spPr>
          <a:xfrm>
            <a:off x="115870" y="1916832"/>
            <a:ext cx="4451168" cy="612676"/>
          </a:xfrm>
        </p:spPr>
        <p:txBody>
          <a:bodyPr anchor="ctr"/>
          <a:lstStyle/>
          <a:p>
            <a:pPr eaLnBrk="1" hangingPunct="1"/>
            <a:r>
              <a:rPr lang="en-US" altLang="ko-KR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Fat Tree Topology </a:t>
            </a:r>
            <a:r>
              <a:rPr lang="en-US" altLang="ko-KR" sz="14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[Fares et al., 2008; Clos, 1953]</a:t>
            </a:r>
            <a:endParaRPr lang="en-US" altLang="ko-KR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99" name="Title 1"/>
          <p:cNvSpPr>
            <a:spLocks noGrp="1"/>
          </p:cNvSpPr>
          <p:nvPr>
            <p:ph type="title"/>
          </p:nvPr>
        </p:nvSpPr>
        <p:spPr>
          <a:xfrm>
            <a:off x="5047385" y="3186574"/>
            <a:ext cx="3995056" cy="396875"/>
          </a:xfrm>
        </p:spPr>
        <p:txBody>
          <a:bodyPr/>
          <a:lstStyle/>
          <a:p>
            <a:pPr lvl="1"/>
            <a:r>
              <a:rPr lang="en-US" altLang="ko-KR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Multipath TCP: Congestion Control  [NSDI, 2011]</a:t>
            </a:r>
            <a:br>
              <a:rPr lang="en-US" altLang="ko-KR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n-US" altLang="ko-KR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/>
            </a:r>
            <a:br>
              <a:rPr lang="en-US" altLang="ko-KR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n-US" altLang="ko-KR" sz="1800" i="1" dirty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Map each flow to a </a:t>
            </a:r>
            <a:r>
              <a:rPr lang="en-US" altLang="ko-KR" sz="1800" i="1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path x =&gt;</a:t>
            </a:r>
            <a:r>
              <a:rPr lang="en-US" altLang="ko-KR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/>
            </a:r>
            <a:br>
              <a:rPr lang="en-US" altLang="ko-KR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n-US" altLang="ko-KR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use many random </a:t>
            </a:r>
            <a:r>
              <a:rPr lang="en-US" altLang="ko-KR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paths for a flow</a:t>
            </a:r>
            <a:br>
              <a:rPr lang="en-US" altLang="ko-KR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n-US" altLang="ko-KR" sz="1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=&gt; no collision</a:t>
            </a:r>
            <a:r>
              <a:rPr lang="en-US" altLang="ko-KR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/>
            </a:r>
            <a:br>
              <a:rPr lang="en-US" altLang="ko-KR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endParaRPr lang="en-US" altLang="ko-KR" sz="18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82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B978904D-CD15-42AA-B3CD-A5FD5A1E3DFA}" type="slidenum">
              <a:rPr lang="en-US" altLang="ko-KR"/>
              <a:pPr/>
              <a:t>12</a:t>
            </a:fld>
            <a:endParaRPr lang="en-US" altLang="ko-KR" sz="1000"/>
          </a:p>
        </p:txBody>
      </p:sp>
      <p:sp>
        <p:nvSpPr>
          <p:cNvPr id="1701890" name="Rectangle 2"/>
          <p:cNvSpPr>
            <a:spLocks noChangeArrowheads="1"/>
          </p:cNvSpPr>
          <p:nvPr/>
        </p:nvSpPr>
        <p:spPr bwMode="auto">
          <a:xfrm>
            <a:off x="1042988" y="404813"/>
            <a:ext cx="78851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600" b="1" dirty="0" smtClean="0">
                <a:solidFill>
                  <a:srgbClr val="000099"/>
                </a:solidFill>
              </a:rPr>
              <a:t>Multi-Path TCP</a:t>
            </a:r>
            <a:endParaRPr lang="en-US" altLang="ko-KR" sz="3600" b="1" dirty="0">
              <a:solidFill>
                <a:srgbClr val="000099"/>
              </a:solidFill>
            </a:endParaRPr>
          </a:p>
        </p:txBody>
      </p:sp>
      <p:pic>
        <p:nvPicPr>
          <p:cNvPr id="6" name="Content Placeholder 11" descr="ec2.ep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88" r="-26588"/>
          <a:stretch>
            <a:fillRect/>
          </a:stretch>
        </p:blipFill>
        <p:spPr>
          <a:xfrm>
            <a:off x="683568" y="1196752"/>
            <a:ext cx="6048672" cy="2763845"/>
          </a:xfrm>
        </p:spPr>
      </p:pic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107504" y="3861048"/>
            <a:ext cx="4464496" cy="2376264"/>
            <a:chOff x="685800" y="1676400"/>
            <a:chExt cx="6858000" cy="4800600"/>
          </a:xfrm>
        </p:grpSpPr>
        <p:pic>
          <p:nvPicPr>
            <p:cNvPr id="8" name="Picture 10" descr="fairness-vl2-color.eps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676400"/>
              <a:ext cx="6858000" cy="480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Straight Connector 12"/>
            <p:cNvCxnSpPr>
              <a:cxnSpLocks noChangeShapeType="1"/>
            </p:cNvCxnSpPr>
            <p:nvPr/>
          </p:nvCxnSpPr>
          <p:spPr bwMode="auto">
            <a:xfrm>
              <a:off x="5943600" y="2160000"/>
              <a:ext cx="914400" cy="15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5867400" y="2209800"/>
              <a:ext cx="1143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ko-KR" altLang="ko-KR"/>
            </a:p>
          </p:txBody>
        </p:sp>
        <p:cxnSp>
          <p:nvCxnSpPr>
            <p:cNvPr id="11" name="Straight Connector 14"/>
            <p:cNvCxnSpPr>
              <a:cxnSpLocks noChangeShapeType="1"/>
            </p:cNvCxnSpPr>
            <p:nvPr/>
          </p:nvCxnSpPr>
          <p:spPr bwMode="auto">
            <a:xfrm rot="5400000" flipH="1" flipV="1">
              <a:off x="5829300" y="2171700"/>
              <a:ext cx="152400" cy="762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2" name="Picture 6" descr="fairness-bcube-color.ep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833322"/>
            <a:ext cx="3759696" cy="26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82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B978904D-CD15-42AA-B3CD-A5FD5A1E3DFA}" type="slidenum">
              <a:rPr lang="en-US" altLang="ko-KR" sz="700"/>
              <a:pPr/>
              <a:t>13</a:t>
            </a:fld>
            <a:endParaRPr lang="en-US" altLang="ko-KR" sz="400" dirty="0"/>
          </a:p>
        </p:txBody>
      </p:sp>
      <p:sp>
        <p:nvSpPr>
          <p:cNvPr id="1701890" name="Rectangle 2"/>
          <p:cNvSpPr>
            <a:spLocks noChangeArrowheads="1"/>
          </p:cNvSpPr>
          <p:nvPr/>
        </p:nvSpPr>
        <p:spPr bwMode="auto">
          <a:xfrm>
            <a:off x="107504" y="332656"/>
            <a:ext cx="8856984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200" b="1" dirty="0">
                <a:solidFill>
                  <a:srgbClr val="000099"/>
                </a:solidFill>
              </a:rPr>
              <a:t>Virtualized Congestion </a:t>
            </a:r>
            <a:r>
              <a:rPr lang="en-US" altLang="ko-KR" sz="3200" b="1" dirty="0" smtClean="0">
                <a:solidFill>
                  <a:srgbClr val="000099"/>
                </a:solidFill>
              </a:rPr>
              <a:t>Control </a:t>
            </a:r>
            <a:r>
              <a:rPr lang="en-US" altLang="ko-KR" b="1" dirty="0" smtClean="0">
                <a:solidFill>
                  <a:srgbClr val="000099"/>
                </a:solidFill>
              </a:rPr>
              <a:t> </a:t>
            </a:r>
            <a:r>
              <a:rPr lang="fr-FR" altLang="ko-KR" b="1" dirty="0" smtClean="0">
                <a:solidFill>
                  <a:srgbClr val="000099"/>
                </a:solidFill>
              </a:rPr>
              <a:t>from</a:t>
            </a:r>
            <a:r>
              <a:rPr lang="ko-KR" altLang="en-US" b="1" dirty="0" smtClean="0">
                <a:solidFill>
                  <a:srgbClr val="000099"/>
                </a:solidFill>
              </a:rPr>
              <a:t> </a:t>
            </a:r>
            <a:r>
              <a:rPr lang="en-US" altLang="ko-KR" b="1" dirty="0" smtClean="0">
                <a:solidFill>
                  <a:srgbClr val="000099"/>
                </a:solidFill>
              </a:rPr>
              <a:t>slide of the author</a:t>
            </a:r>
            <a:endParaRPr lang="en-US" altLang="ko-KR" b="1" dirty="0">
              <a:solidFill>
                <a:srgbClr val="000099"/>
              </a:solidFill>
            </a:endParaRPr>
          </a:p>
        </p:txBody>
      </p:sp>
      <p:sp>
        <p:nvSpPr>
          <p:cNvPr id="1701891" name="Rectangle 3"/>
          <p:cNvSpPr>
            <a:spLocks noChangeArrowheads="1"/>
          </p:cNvSpPr>
          <p:nvPr/>
        </p:nvSpPr>
        <p:spPr bwMode="auto">
          <a:xfrm>
            <a:off x="107504" y="1268908"/>
            <a:ext cx="8964488" cy="504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indent="-342900">
              <a:spcBef>
                <a:spcPts val="3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altLang="ko-KR" sz="3200" dirty="0" err="1" smtClean="0"/>
              <a:t>vCC</a:t>
            </a:r>
            <a:endParaRPr lang="en-US" altLang="ko-KR" sz="3200" dirty="0"/>
          </a:p>
          <a:p>
            <a:pPr lvl="1" indent="-342900">
              <a:spcBef>
                <a:spcPts val="3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ko-KR" sz="2800" dirty="0" smtClean="0"/>
              <a:t>Translate </a:t>
            </a:r>
            <a:r>
              <a:rPr lang="en-US" altLang="ko-KR" sz="2800" dirty="0"/>
              <a:t>between Congestion Control </a:t>
            </a:r>
            <a:r>
              <a:rPr lang="en-US" altLang="ko-KR" sz="2800" dirty="0" smtClean="0"/>
              <a:t>Algorithms in </a:t>
            </a:r>
            <a:r>
              <a:rPr lang="en-US" altLang="ko-KR" sz="2800" dirty="0"/>
              <a:t>the </a:t>
            </a:r>
            <a:r>
              <a:rPr lang="en-US" altLang="ko-KR" sz="2800" dirty="0" smtClean="0"/>
              <a:t>Hypervisor</a:t>
            </a:r>
          </a:p>
          <a:p>
            <a:pPr lvl="1" indent="-342900">
              <a:spcBef>
                <a:spcPts val="3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ko-KR" sz="2800" dirty="0" smtClean="0"/>
              <a:t>in </a:t>
            </a:r>
            <a:r>
              <a:rPr lang="en-US" altLang="ko-KR" sz="2800" dirty="0"/>
              <a:t>order </a:t>
            </a:r>
            <a:r>
              <a:rPr lang="en-US" altLang="ko-KR" sz="2800" dirty="0" smtClean="0"/>
              <a:t>to</a:t>
            </a:r>
          </a:p>
          <a:p>
            <a:pPr lvl="2" indent="-342900">
              <a:spcBef>
                <a:spcPts val="3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ko-KR" sz="2400" dirty="0" smtClean="0"/>
              <a:t>Achieve </a:t>
            </a:r>
            <a:r>
              <a:rPr lang="en-US" altLang="ko-KR" sz="2400" dirty="0"/>
              <a:t>uniform congestion control </a:t>
            </a:r>
            <a:r>
              <a:rPr lang="en-US" altLang="ko-KR" sz="2400" dirty="0" smtClean="0"/>
              <a:t>in multitenant </a:t>
            </a:r>
            <a:r>
              <a:rPr lang="en-US" altLang="ko-KR" sz="2400" dirty="0"/>
              <a:t>and enterprise </a:t>
            </a:r>
            <a:r>
              <a:rPr lang="en-US" altLang="ko-KR" sz="2400" dirty="0" smtClean="0"/>
              <a:t>datacenters</a:t>
            </a:r>
          </a:p>
          <a:p>
            <a:pPr lvl="2" indent="-342900">
              <a:spcBef>
                <a:spcPts val="3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ko-KR" sz="2400" dirty="0" err="1" smtClean="0"/>
              <a:t>Programatically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assign congestion control </a:t>
            </a:r>
            <a:r>
              <a:rPr lang="en-US" altLang="ko-KR" sz="2400" dirty="0" smtClean="0"/>
              <a:t>to fine-grained </a:t>
            </a:r>
            <a:r>
              <a:rPr lang="en-US" altLang="ko-KR" sz="2400" dirty="0"/>
              <a:t>flow </a:t>
            </a:r>
            <a:r>
              <a:rPr lang="en-US" altLang="ko-KR" sz="2400" dirty="0" smtClean="0"/>
              <a:t>signatures</a:t>
            </a:r>
          </a:p>
          <a:p>
            <a:pPr lvl="2" indent="-342900">
              <a:spcBef>
                <a:spcPts val="3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ko-KR" sz="2400" dirty="0" smtClean="0"/>
              <a:t>Simplify </a:t>
            </a:r>
            <a:r>
              <a:rPr lang="en-US" altLang="ko-KR" sz="2400" dirty="0"/>
              <a:t>rollout of new congestion </a:t>
            </a:r>
            <a:r>
              <a:rPr lang="en-US" altLang="ko-KR" sz="2400" dirty="0" smtClean="0"/>
              <a:t>control algorithms</a:t>
            </a:r>
            <a:r>
              <a:rPr lang="en-US" altLang="ko-KR" sz="2400" dirty="0"/>
              <a:t>.</a:t>
            </a:r>
          </a:p>
          <a:p>
            <a:pPr marL="1257300" lvl="2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Ø"/>
            </a:pP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2435089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B978904D-CD15-42AA-B3CD-A5FD5A1E3DFA}" type="slidenum">
              <a:rPr lang="en-US" altLang="ko-KR" sz="700"/>
              <a:pPr/>
              <a:t>14</a:t>
            </a:fld>
            <a:endParaRPr lang="en-US" altLang="ko-KR" sz="400" dirty="0"/>
          </a:p>
        </p:txBody>
      </p:sp>
      <p:sp>
        <p:nvSpPr>
          <p:cNvPr id="1701890" name="Rectangle 2"/>
          <p:cNvSpPr>
            <a:spLocks noChangeArrowheads="1"/>
          </p:cNvSpPr>
          <p:nvPr/>
        </p:nvSpPr>
        <p:spPr bwMode="auto">
          <a:xfrm>
            <a:off x="107504" y="332656"/>
            <a:ext cx="8856984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200" b="1" dirty="0">
                <a:solidFill>
                  <a:srgbClr val="000099"/>
                </a:solidFill>
              </a:rPr>
              <a:t>Virtualized Congestion </a:t>
            </a:r>
            <a:r>
              <a:rPr lang="en-US" altLang="ko-KR" sz="3200" b="1" dirty="0" smtClean="0">
                <a:solidFill>
                  <a:srgbClr val="000099"/>
                </a:solidFill>
              </a:rPr>
              <a:t>Control </a:t>
            </a:r>
            <a:r>
              <a:rPr lang="en-US" altLang="ko-KR" b="1" dirty="0" smtClean="0">
                <a:solidFill>
                  <a:srgbClr val="000099"/>
                </a:solidFill>
              </a:rPr>
              <a:t>http</a:t>
            </a:r>
            <a:r>
              <a:rPr lang="en-US" altLang="ko-KR" b="1" dirty="0">
                <a:solidFill>
                  <a:srgbClr val="000099"/>
                </a:solidFill>
              </a:rPr>
              <a:t>://www.layer9.org/</a:t>
            </a:r>
          </a:p>
        </p:txBody>
      </p:sp>
      <p:sp>
        <p:nvSpPr>
          <p:cNvPr id="1701891" name="Rectangle 3"/>
          <p:cNvSpPr>
            <a:spLocks noChangeArrowheads="1"/>
          </p:cNvSpPr>
          <p:nvPr/>
        </p:nvSpPr>
        <p:spPr bwMode="auto">
          <a:xfrm>
            <a:off x="107504" y="1268908"/>
            <a:ext cx="8964488" cy="504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2400" dirty="0">
                <a:solidFill>
                  <a:srgbClr val="0000FF"/>
                </a:solidFill>
              </a:rPr>
              <a:t>Q: There are companies that do TCP header modifications. How is this work different from </a:t>
            </a:r>
            <a:r>
              <a:rPr lang="en-US" altLang="ko-KR" sz="2400" dirty="0" err="1">
                <a:solidFill>
                  <a:srgbClr val="0000FF"/>
                </a:solidFill>
              </a:rPr>
              <a:t>middleboxes</a:t>
            </a:r>
            <a:r>
              <a:rPr lang="en-US" altLang="ko-KR" sz="2400" dirty="0">
                <a:solidFill>
                  <a:srgbClr val="0000FF"/>
                </a:solidFill>
              </a:rPr>
              <a:t>?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2400" dirty="0">
                <a:solidFill>
                  <a:srgbClr val="0000FF"/>
                </a:solidFill>
              </a:rPr>
              <a:t>A: We are proposing several techniques just other than TCP header modifications for congestion control translation.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endParaRPr lang="en-US" altLang="ko-KR" sz="2400" dirty="0">
              <a:solidFill>
                <a:srgbClr val="0000FF"/>
              </a:solidFill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2400" dirty="0">
                <a:solidFill>
                  <a:srgbClr val="0000FF"/>
                </a:solidFill>
              </a:rPr>
              <a:t>Q: Could be done outside the server as a </a:t>
            </a:r>
            <a:r>
              <a:rPr lang="en-US" altLang="ko-KR" sz="2400" dirty="0" err="1">
                <a:solidFill>
                  <a:srgbClr val="0000FF"/>
                </a:solidFill>
              </a:rPr>
              <a:t>middlebox</a:t>
            </a:r>
            <a:r>
              <a:rPr lang="en-US" altLang="ko-KR" sz="2400" dirty="0">
                <a:solidFill>
                  <a:srgbClr val="0000FF"/>
                </a:solidFill>
              </a:rPr>
              <a:t>.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2400" dirty="0">
                <a:solidFill>
                  <a:srgbClr val="0000FF"/>
                </a:solidFill>
              </a:rPr>
              <a:t>A: With middle boxes, you can only to TCP header modifications. You can do more with hypervisors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endParaRPr lang="en-US" altLang="ko-KR" sz="2400" dirty="0">
              <a:solidFill>
                <a:srgbClr val="0000FF"/>
              </a:solidFill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2400" dirty="0">
                <a:solidFill>
                  <a:srgbClr val="0000FF"/>
                </a:solidFill>
              </a:rPr>
              <a:t>Q: Is there a cleaner way to do this?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2400" dirty="0">
                <a:solidFill>
                  <a:srgbClr val="0000FF"/>
                </a:solidFill>
              </a:rPr>
              <a:t>A: Yes, there could be. But, it might not get too complicated if you do this way.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36953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B978904D-CD15-42AA-B3CD-A5FD5A1E3DFA}" type="slidenum">
              <a:rPr lang="en-US" altLang="ko-KR" sz="700"/>
              <a:pPr/>
              <a:t>15</a:t>
            </a:fld>
            <a:endParaRPr lang="en-US" altLang="ko-KR" sz="400" dirty="0"/>
          </a:p>
        </p:txBody>
      </p:sp>
      <p:sp>
        <p:nvSpPr>
          <p:cNvPr id="1701890" name="Rectangle 2"/>
          <p:cNvSpPr>
            <a:spLocks noChangeArrowheads="1"/>
          </p:cNvSpPr>
          <p:nvPr/>
        </p:nvSpPr>
        <p:spPr bwMode="auto">
          <a:xfrm>
            <a:off x="107504" y="332656"/>
            <a:ext cx="8856984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200" b="1" dirty="0">
                <a:solidFill>
                  <a:srgbClr val="000099"/>
                </a:solidFill>
              </a:rPr>
              <a:t>Virtualized Congestion </a:t>
            </a:r>
            <a:r>
              <a:rPr lang="en-US" altLang="ko-KR" sz="3200" b="1" dirty="0" smtClean="0">
                <a:solidFill>
                  <a:srgbClr val="000099"/>
                </a:solidFill>
              </a:rPr>
              <a:t>Control </a:t>
            </a:r>
            <a:r>
              <a:rPr lang="en-US" altLang="ko-KR" b="1" dirty="0" smtClean="0">
                <a:solidFill>
                  <a:srgbClr val="000099"/>
                </a:solidFill>
              </a:rPr>
              <a:t>http</a:t>
            </a:r>
            <a:r>
              <a:rPr lang="en-US" altLang="ko-KR" b="1" dirty="0">
                <a:solidFill>
                  <a:srgbClr val="000099"/>
                </a:solidFill>
              </a:rPr>
              <a:t>://www.layer9.org/</a:t>
            </a:r>
          </a:p>
        </p:txBody>
      </p:sp>
      <p:sp>
        <p:nvSpPr>
          <p:cNvPr id="1701891" name="Rectangle 3"/>
          <p:cNvSpPr>
            <a:spLocks noChangeArrowheads="1"/>
          </p:cNvSpPr>
          <p:nvPr/>
        </p:nvSpPr>
        <p:spPr bwMode="auto">
          <a:xfrm>
            <a:off x="107504" y="1268908"/>
            <a:ext cx="8964488" cy="504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2400" dirty="0" smtClean="0">
                <a:solidFill>
                  <a:srgbClr val="0000FF"/>
                </a:solidFill>
              </a:rPr>
              <a:t>Q</a:t>
            </a:r>
            <a:r>
              <a:rPr lang="en-US" altLang="ko-KR" sz="2400" dirty="0">
                <a:solidFill>
                  <a:srgbClr val="0000FF"/>
                </a:solidFill>
              </a:rPr>
              <a:t>: Overhead against Open </a:t>
            </a:r>
            <a:r>
              <a:rPr lang="en-US" altLang="ko-KR" sz="2400" dirty="0" err="1">
                <a:solidFill>
                  <a:srgbClr val="0000FF"/>
                </a:solidFill>
              </a:rPr>
              <a:t>vSwitch</a:t>
            </a:r>
            <a:r>
              <a:rPr lang="en-US" altLang="ko-KR" sz="2400" dirty="0">
                <a:solidFill>
                  <a:srgbClr val="0000FF"/>
                </a:solidFill>
              </a:rPr>
              <a:t> (OVS)?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2400" dirty="0">
                <a:solidFill>
                  <a:srgbClr val="0000FF"/>
                </a:solidFill>
              </a:rPr>
              <a:t>A: We don't use OVS, and we don't have any numbers for OVS yet.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endParaRPr lang="en-US" altLang="ko-KR" sz="2400" dirty="0">
              <a:solidFill>
                <a:srgbClr val="0000FF"/>
              </a:solidFill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2400" dirty="0">
                <a:solidFill>
                  <a:srgbClr val="0000FF"/>
                </a:solidFill>
              </a:rPr>
              <a:t>Q: What are the limitations of header modifications. What can't you do?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2400" dirty="0">
                <a:solidFill>
                  <a:srgbClr val="0000FF"/>
                </a:solidFill>
              </a:rPr>
              <a:t>A: Causing the guests to send if you go more aggressively than normally you would.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endParaRPr lang="en-US" altLang="ko-KR" sz="2400" dirty="0">
              <a:solidFill>
                <a:srgbClr val="0000FF"/>
              </a:solidFill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2400" dirty="0">
                <a:solidFill>
                  <a:srgbClr val="0000FF"/>
                </a:solidFill>
              </a:rPr>
              <a:t>Q: What about UDP flows?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2400" dirty="0">
                <a:solidFill>
                  <a:srgbClr val="0000FF"/>
                </a:solidFill>
              </a:rPr>
              <a:t>A: You might be able to. But requires different techniques.</a:t>
            </a:r>
            <a:endParaRPr lang="en-US" altLang="ko-KR" sz="2400" dirty="0" smtClean="0"/>
          </a:p>
          <a:p>
            <a:pPr marL="1257300" lvl="2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Ø"/>
            </a:pP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203152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B978904D-CD15-42AA-B3CD-A5FD5A1E3DFA}" type="slidenum">
              <a:rPr lang="en-US" altLang="ko-KR"/>
              <a:pPr/>
              <a:t>2</a:t>
            </a:fld>
            <a:endParaRPr lang="en-US" altLang="ko-KR" sz="1000" dirty="0"/>
          </a:p>
        </p:txBody>
      </p:sp>
      <p:sp>
        <p:nvSpPr>
          <p:cNvPr id="1701890" name="Rectangle 2"/>
          <p:cNvSpPr>
            <a:spLocks noChangeArrowheads="1"/>
          </p:cNvSpPr>
          <p:nvPr/>
        </p:nvSpPr>
        <p:spPr bwMode="auto">
          <a:xfrm>
            <a:off x="323528" y="332656"/>
            <a:ext cx="78851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600" b="1" dirty="0" smtClean="0">
                <a:solidFill>
                  <a:srgbClr val="000099"/>
                </a:solidFill>
              </a:rPr>
              <a:t>Appropriate TCP for an application </a:t>
            </a:r>
            <a:endParaRPr lang="en-US" altLang="ko-KR" sz="3600" b="1" dirty="0">
              <a:solidFill>
                <a:srgbClr val="000099"/>
              </a:solidFill>
            </a:endParaRPr>
          </a:p>
        </p:txBody>
      </p:sp>
      <p:sp>
        <p:nvSpPr>
          <p:cNvPr id="1701891" name="Rectangle 3"/>
          <p:cNvSpPr>
            <a:spLocks noChangeArrowheads="1"/>
          </p:cNvSpPr>
          <p:nvPr/>
        </p:nvSpPr>
        <p:spPr bwMode="auto">
          <a:xfrm>
            <a:off x="35496" y="1196752"/>
            <a:ext cx="9073008" cy="504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ts val="300"/>
              </a:spcBef>
              <a:buClr>
                <a:schemeClr val="accent2"/>
              </a:buClr>
              <a:buSzPct val="75000"/>
              <a:buFont typeface="Wingdings" pitchFamily="2" charset="2"/>
              <a:buChar char="u"/>
            </a:pPr>
            <a:r>
              <a:rPr lang="en-US" altLang="ko-KR" sz="2400" dirty="0" smtClean="0"/>
              <a:t>TCP problem</a:t>
            </a:r>
            <a:endParaRPr lang="en-US" altLang="ko-KR" sz="2400" dirty="0"/>
          </a:p>
          <a:p>
            <a:pPr marL="800100" lvl="1" indent="-342900">
              <a:spcBef>
                <a:spcPts val="3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</a:pPr>
            <a:r>
              <a:rPr lang="en-US" altLang="ko-KR" sz="2000" dirty="0" smtClean="0"/>
              <a:t>Just guess what happens in the network or the other end node without any explicit indication from the networks.</a:t>
            </a:r>
            <a:endParaRPr lang="en-US" altLang="ko-KR" sz="2800" dirty="0"/>
          </a:p>
          <a:p>
            <a:pPr marL="1163638" lvl="2" indent="-342900">
              <a:spcBef>
                <a:spcPts val="3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ko-KR" sz="1800" dirty="0" smtClean="0"/>
              <a:t>Congestion? Errors? Receiver’s buffer overflow?</a:t>
            </a:r>
          </a:p>
          <a:p>
            <a:pPr marL="1163638" lvl="2" indent="-342900">
              <a:spcBef>
                <a:spcPts val="3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ko-KR" sz="1800" dirty="0" smtClean="0"/>
              <a:t>But you can modify TCP for your applications</a:t>
            </a:r>
          </a:p>
          <a:p>
            <a:pPr marL="1431925" lvl="3" indent="-342900">
              <a:spcBef>
                <a:spcPts val="3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ko-KR" dirty="0" smtClean="0"/>
              <a:t>You need to understand how TCP works.</a:t>
            </a:r>
          </a:p>
          <a:p>
            <a:pPr marL="1431925" lvl="3" indent="-342900">
              <a:spcBef>
                <a:spcPts val="3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ko-KR" dirty="0" smtClean="0"/>
              <a:t>You may either modify TCP or choose appropriate TCP version for your application.</a:t>
            </a:r>
          </a:p>
          <a:p>
            <a:pPr marL="342900" indent="-342900">
              <a:spcBef>
                <a:spcPts val="300"/>
              </a:spcBef>
              <a:buClr>
                <a:schemeClr val="accent2"/>
              </a:buClr>
              <a:buSzPct val="75000"/>
              <a:buFont typeface="Wingdings" pitchFamily="2" charset="2"/>
              <a:buChar char="u"/>
            </a:pPr>
            <a:endParaRPr lang="en-US" altLang="ko-KR" sz="2400" dirty="0" smtClean="0"/>
          </a:p>
          <a:p>
            <a:pPr marL="342900" indent="-342900">
              <a:spcBef>
                <a:spcPts val="300"/>
              </a:spcBef>
              <a:buClr>
                <a:schemeClr val="accent2"/>
              </a:buClr>
              <a:buSzPct val="75000"/>
              <a:buFont typeface="Wingdings" pitchFamily="2" charset="2"/>
              <a:buChar char="u"/>
            </a:pPr>
            <a:r>
              <a:rPr lang="en-US" altLang="ko-KR" sz="2400" dirty="0" smtClean="0"/>
              <a:t>Possible </a:t>
            </a:r>
            <a:r>
              <a:rPr lang="en-US" altLang="ko-KR" sz="2400" dirty="0" smtClean="0"/>
              <a:t>approaches </a:t>
            </a:r>
            <a:endParaRPr lang="en-US" altLang="ko-KR" sz="2400" dirty="0"/>
          </a:p>
          <a:p>
            <a:pPr marL="800100" lvl="1" indent="-342900">
              <a:spcBef>
                <a:spcPts val="3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</a:pPr>
            <a:r>
              <a:rPr lang="en-US" altLang="ko-KR" sz="2000" dirty="0" smtClean="0"/>
              <a:t>Modification of congestion window control mechanism, RTT/RTO, ..</a:t>
            </a:r>
          </a:p>
          <a:p>
            <a:pPr marL="800100" lvl="1" indent="-342900">
              <a:spcBef>
                <a:spcPts val="3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</a:pPr>
            <a:r>
              <a:rPr lang="en-US" altLang="ko-KR" sz="2000" dirty="0" smtClean="0"/>
              <a:t>Congestion control without using packet loss indication</a:t>
            </a:r>
          </a:p>
          <a:p>
            <a:pPr marL="1257300" lvl="2" indent="-342900">
              <a:spcBef>
                <a:spcPts val="3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ko-KR" sz="2000" dirty="0" smtClean="0"/>
              <a:t>Proactive control instead of reactive control such as packet loss</a:t>
            </a:r>
          </a:p>
          <a:p>
            <a:pPr marL="800100" lvl="1" indent="-342900">
              <a:spcBef>
                <a:spcPts val="3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</a:pPr>
            <a:r>
              <a:rPr lang="en-US" altLang="ko-KR" sz="2000" dirty="0" smtClean="0"/>
              <a:t>Sending rate control instead of </a:t>
            </a:r>
            <a:r>
              <a:rPr lang="en-US" altLang="ko-KR" sz="2000" dirty="0" err="1" smtClean="0"/>
              <a:t>cwnd</a:t>
            </a:r>
            <a:r>
              <a:rPr lang="en-US" altLang="ko-KR" sz="2000" dirty="0" smtClean="0"/>
              <a:t> control</a:t>
            </a:r>
          </a:p>
          <a:p>
            <a:pPr marL="800100" lvl="1" indent="-342900">
              <a:spcBef>
                <a:spcPts val="3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</a:pPr>
            <a:r>
              <a:rPr lang="en-US" altLang="ko-KR" sz="2000" dirty="0" smtClean="0"/>
              <a:t>Use of Explicit Congestion/error indication</a:t>
            </a:r>
          </a:p>
          <a:p>
            <a:pPr marL="800100" lvl="1" indent="-342900">
              <a:spcBef>
                <a:spcPts val="3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</a:pPr>
            <a:r>
              <a:rPr lang="en-US" altLang="ko-KR" sz="2000" dirty="0" smtClean="0"/>
              <a:t>….. </a:t>
            </a:r>
          </a:p>
          <a:p>
            <a:pPr marL="800100" lvl="1" indent="-342900">
              <a:spcBef>
                <a:spcPts val="3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41160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B978904D-CD15-42AA-B3CD-A5FD5A1E3DFA}" type="slidenum">
              <a:rPr lang="en-US" altLang="ko-KR"/>
              <a:pPr/>
              <a:t>3</a:t>
            </a:fld>
            <a:endParaRPr lang="en-US" altLang="ko-KR" sz="1000" dirty="0"/>
          </a:p>
        </p:txBody>
      </p:sp>
      <p:sp>
        <p:nvSpPr>
          <p:cNvPr id="1701890" name="Rectangle 2"/>
          <p:cNvSpPr>
            <a:spLocks noChangeArrowheads="1"/>
          </p:cNvSpPr>
          <p:nvPr/>
        </p:nvSpPr>
        <p:spPr bwMode="auto">
          <a:xfrm>
            <a:off x="1042988" y="404813"/>
            <a:ext cx="78851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600" b="1" dirty="0" smtClean="0">
                <a:solidFill>
                  <a:srgbClr val="000099"/>
                </a:solidFill>
              </a:rPr>
              <a:t>TCP for Data Center Networks</a:t>
            </a:r>
            <a:endParaRPr lang="en-US" altLang="ko-KR" sz="3600" b="1" dirty="0">
              <a:solidFill>
                <a:srgbClr val="000099"/>
              </a:solidFill>
            </a:endParaRPr>
          </a:p>
        </p:txBody>
      </p:sp>
      <p:sp>
        <p:nvSpPr>
          <p:cNvPr id="1701891" name="Rectangle 3"/>
          <p:cNvSpPr>
            <a:spLocks noChangeArrowheads="1"/>
          </p:cNvSpPr>
          <p:nvPr/>
        </p:nvSpPr>
        <p:spPr bwMode="auto">
          <a:xfrm>
            <a:off x="107504" y="1268908"/>
            <a:ext cx="8964488" cy="504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u"/>
            </a:pPr>
            <a:r>
              <a:rPr lang="en-US" altLang="ko-KR" sz="2400" dirty="0">
                <a:solidFill>
                  <a:srgbClr val="0000FF"/>
                </a:solidFill>
              </a:rPr>
              <a:t>Transport inside the DC: TCP &lt;= 99.9% of </a:t>
            </a:r>
            <a:r>
              <a:rPr lang="en-US" altLang="ko-KR" sz="2400" dirty="0" smtClean="0">
                <a:solidFill>
                  <a:srgbClr val="0000FF"/>
                </a:solidFill>
              </a:rPr>
              <a:t>traffic</a:t>
            </a:r>
            <a:endParaRPr lang="en-US" altLang="ko-KR" sz="24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</a:pPr>
            <a:r>
              <a:rPr lang="en-US" altLang="ko-KR" sz="2400" dirty="0"/>
              <a:t>Partition/</a:t>
            </a:r>
            <a:r>
              <a:rPr lang="en-US" altLang="ko-KR" sz="2400" dirty="0" smtClean="0"/>
              <a:t>Aggregate(query) : delay sensitive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Ø"/>
            </a:pPr>
            <a:r>
              <a:rPr lang="en-US" altLang="ko-KR" sz="2400" dirty="0" err="1" smtClean="0"/>
              <a:t>Incast</a:t>
            </a:r>
            <a:r>
              <a:rPr lang="en-US" altLang="ko-KR" sz="2400" dirty="0" smtClean="0"/>
              <a:t> : n to 1 synchronized mice collide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Ø"/>
            </a:pPr>
            <a:r>
              <a:rPr lang="en-US" altLang="ko-KR" sz="2400" dirty="0" smtClean="0">
                <a:solidFill>
                  <a:srgbClr val="FF0000"/>
                </a:solidFill>
              </a:rPr>
              <a:t>Need high burst tolerance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</a:pPr>
            <a:r>
              <a:rPr lang="en-US" altLang="ko-KR" sz="2400" dirty="0" smtClean="0"/>
              <a:t>Short messages(coordination, control) : delay sensitive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Ø"/>
            </a:pPr>
            <a:r>
              <a:rPr lang="en-US" altLang="ko-KR" sz="2400" dirty="0" smtClean="0"/>
              <a:t>Big flows buildup queues: increased latency for short flows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Ø"/>
            </a:pPr>
            <a:r>
              <a:rPr lang="en-US" altLang="ko-KR" sz="2400" dirty="0" smtClean="0">
                <a:solidFill>
                  <a:srgbClr val="FF0000"/>
                </a:solidFill>
              </a:rPr>
              <a:t>Need low latency</a:t>
            </a:r>
            <a:r>
              <a:rPr lang="en-US" altLang="ko-KR" sz="2400" dirty="0" smtClean="0">
                <a:solidFill>
                  <a:srgbClr val="000000"/>
                </a:solidFill>
              </a:rPr>
              <a:t>, </a:t>
            </a:r>
            <a:r>
              <a:rPr lang="en-US" altLang="ko-KR" sz="2400" dirty="0" smtClean="0">
                <a:solidFill>
                  <a:srgbClr val="FF0000"/>
                </a:solidFill>
              </a:rPr>
              <a:t>shallow buffer </a:t>
            </a:r>
            <a:r>
              <a:rPr lang="en-US" altLang="ko-KR" sz="2400" dirty="0" smtClean="0">
                <a:solidFill>
                  <a:srgbClr val="000000"/>
                </a:solidFill>
              </a:rPr>
              <a:t>: AQM –RED?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</a:pPr>
            <a:r>
              <a:rPr lang="en-US" sz="2400" dirty="0" smtClean="0"/>
              <a:t>Large flows(Data update) : Throughput sensitive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Ø"/>
            </a:pPr>
            <a:r>
              <a:rPr lang="en-US" sz="2400" dirty="0" smtClean="0"/>
              <a:t>Buffer pressure 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Need high throughput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deep buffer(contradiction)</a:t>
            </a:r>
            <a:r>
              <a:rPr lang="en-US" sz="2400" dirty="0" smtClean="0"/>
              <a:t>: Reduced </a:t>
            </a:r>
            <a:r>
              <a:rPr lang="en-US" sz="2400" dirty="0" err="1" smtClean="0"/>
              <a:t>RTO</a:t>
            </a:r>
            <a:r>
              <a:rPr lang="en-US" sz="2400" baseline="-25000" dirty="0" err="1" smtClean="0"/>
              <a:t>min</a:t>
            </a:r>
            <a:r>
              <a:rPr lang="en-US" sz="2400" dirty="0" smtClean="0"/>
              <a:t>?</a:t>
            </a:r>
            <a:endParaRPr lang="en-US" sz="2400" dirty="0"/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</a:pPr>
            <a:endParaRPr lang="en-US" altLang="ko-KR" sz="2400" dirty="0" smtClean="0"/>
          </a:p>
          <a:p>
            <a:pPr marL="1257300" lvl="2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Ø"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52010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B978904D-CD15-42AA-B3CD-A5FD5A1E3DFA}" type="slidenum">
              <a:rPr lang="en-US" altLang="ko-KR"/>
              <a:pPr/>
              <a:t>4</a:t>
            </a:fld>
            <a:endParaRPr lang="en-US" altLang="ko-KR" sz="1000"/>
          </a:p>
        </p:txBody>
      </p:sp>
      <p:sp>
        <p:nvSpPr>
          <p:cNvPr id="1701890" name="Rectangle 2"/>
          <p:cNvSpPr>
            <a:spLocks noChangeArrowheads="1"/>
          </p:cNvSpPr>
          <p:nvPr/>
        </p:nvSpPr>
        <p:spPr bwMode="auto">
          <a:xfrm>
            <a:off x="395536" y="271688"/>
            <a:ext cx="78851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600" b="1" dirty="0" err="1" smtClean="0">
                <a:solidFill>
                  <a:srgbClr val="000099"/>
                </a:solidFill>
              </a:rPr>
              <a:t>Incast</a:t>
            </a:r>
            <a:endParaRPr lang="en-US" altLang="ko-KR" sz="3600" b="1" dirty="0">
              <a:solidFill>
                <a:srgbClr val="000099"/>
              </a:solidFill>
            </a:endParaRPr>
          </a:p>
        </p:txBody>
      </p:sp>
      <p:sp>
        <p:nvSpPr>
          <p:cNvPr id="1701891" name="Rectangle 3"/>
          <p:cNvSpPr>
            <a:spLocks noChangeArrowheads="1"/>
          </p:cNvSpPr>
          <p:nvPr/>
        </p:nvSpPr>
        <p:spPr bwMode="auto">
          <a:xfrm>
            <a:off x="35496" y="1196752"/>
            <a:ext cx="8928992" cy="504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ko-KR" sz="2800" dirty="0" err="1" smtClean="0"/>
              <a:t>Incast</a:t>
            </a:r>
            <a:r>
              <a:rPr lang="en-US" altLang="ko-KR" sz="2800" dirty="0" smtClean="0"/>
              <a:t> problem: </a:t>
            </a:r>
            <a:r>
              <a:rPr lang="en-US" altLang="ko-KR" sz="2400" dirty="0" smtClean="0"/>
              <a:t>On Line Data Intensive applications(OLDI)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</a:pPr>
            <a:r>
              <a:rPr lang="en-US" altLang="ko-KR" sz="2000" dirty="0" smtClean="0"/>
              <a:t>Parallel cluster file systems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</a:pPr>
            <a:r>
              <a:rPr lang="en-US" altLang="ko-KR" sz="2000" dirty="0" smtClean="0"/>
              <a:t>Massive multi-server queries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</a:pPr>
            <a:r>
              <a:rPr lang="en-US" altLang="ko-KR" sz="2000" dirty="0" smtClean="0"/>
              <a:t>Web search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</a:pPr>
            <a:r>
              <a:rPr lang="en-US" altLang="ko-KR" sz="2000" dirty="0" err="1" smtClean="0"/>
              <a:t>MapReduce</a:t>
            </a:r>
            <a:r>
              <a:rPr lang="en-US" altLang="ko-KR" sz="2000" dirty="0" smtClean="0"/>
              <a:t>: </a:t>
            </a:r>
            <a:r>
              <a:rPr lang="en-US" altLang="ko-KR" sz="1800" dirty="0" smtClean="0">
                <a:solidFill>
                  <a:srgbClr val="FF0000"/>
                </a:solidFill>
              </a:rPr>
              <a:t>Reduce() procedure</a:t>
            </a:r>
          </a:p>
          <a:p>
            <a:pPr marL="1073150" lvl="2" indent="-158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</a:pPr>
            <a:r>
              <a:rPr lang="en-US" altLang="ko-KR" sz="1050" dirty="0"/>
              <a:t>Small RPC-request/response with tight deadlines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</a:pPr>
            <a:endParaRPr lang="en-US" altLang="ko-KR" sz="800" dirty="0" smtClean="0">
              <a:solidFill>
                <a:srgbClr val="FF0000"/>
              </a:solidFill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endParaRPr lang="en-US" altLang="ko-KR" sz="3600" dirty="0"/>
          </a:p>
        </p:txBody>
      </p:sp>
      <p:sp>
        <p:nvSpPr>
          <p:cNvPr id="19" name="직사각형 18"/>
          <p:cNvSpPr/>
          <p:nvPr/>
        </p:nvSpPr>
        <p:spPr>
          <a:xfrm>
            <a:off x="361480" y="5214350"/>
            <a:ext cx="3636404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altLang="ko-KR" sz="1400" dirty="0" smtClean="0">
                <a:cs typeface="Arial" pitchFamily="34" charset="0"/>
              </a:rPr>
              <a:t>Jacobson’s TCP RTO Estimator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fr-FR" altLang="ko-KR" sz="1400" dirty="0" smtClean="0">
                <a:cs typeface="Arial" pitchFamily="34" charset="0"/>
              </a:rPr>
              <a:t>RTO </a:t>
            </a:r>
            <a:r>
              <a:rPr lang="fr-FR" altLang="ko-KR" sz="1400" dirty="0">
                <a:cs typeface="Arial" pitchFamily="34" charset="0"/>
              </a:rPr>
              <a:t>= SRTT + </a:t>
            </a:r>
            <a:r>
              <a:rPr lang="fr-FR" altLang="ko-KR" sz="1400" dirty="0" smtClean="0">
                <a:cs typeface="Arial" pitchFamily="34" charset="0"/>
              </a:rPr>
              <a:t>4*SDEV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altLang="ko-KR" sz="1400" dirty="0" smtClean="0">
                <a:cs typeface="Arial" pitchFamily="34" charset="0"/>
              </a:rPr>
              <a:t>Minimum </a:t>
            </a:r>
            <a:r>
              <a:rPr lang="fr-FR" altLang="ko-KR" sz="1400" dirty="0">
                <a:cs typeface="Arial" pitchFamily="34" charset="0"/>
              </a:rPr>
              <a:t>RTO bound = 200ms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altLang="ko-KR" sz="1400" dirty="0" smtClean="0">
                <a:cs typeface="Arial" pitchFamily="34" charset="0"/>
              </a:rPr>
              <a:t>Actual </a:t>
            </a:r>
            <a:r>
              <a:rPr lang="fr-FR" altLang="ko-KR" sz="1400" dirty="0">
                <a:cs typeface="Arial" pitchFamily="34" charset="0"/>
              </a:rPr>
              <a:t>RTO Timer = max(200ms, RTO)</a:t>
            </a:r>
            <a:endParaRPr lang="ko-KR" altLang="en-US" sz="1400" dirty="0"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62050"/>
            <a:ext cx="2736304" cy="2351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직선 화살표 연결선 29"/>
          <p:cNvCxnSpPr/>
          <p:nvPr/>
        </p:nvCxnSpPr>
        <p:spPr bwMode="auto">
          <a:xfrm flipH="1" flipV="1">
            <a:off x="3203848" y="3717551"/>
            <a:ext cx="3096344" cy="20877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그룹 20"/>
          <p:cNvGrpSpPr/>
          <p:nvPr/>
        </p:nvGrpSpPr>
        <p:grpSpPr>
          <a:xfrm>
            <a:off x="1411888" y="2853038"/>
            <a:ext cx="5031731" cy="2341373"/>
            <a:chOff x="1268461" y="2492896"/>
            <a:chExt cx="5031731" cy="2341373"/>
          </a:xfrm>
        </p:grpSpPr>
        <p:grpSp>
          <p:nvGrpSpPr>
            <p:cNvPr id="12" name="그룹 11"/>
            <p:cNvGrpSpPr/>
            <p:nvPr/>
          </p:nvGrpSpPr>
          <p:grpSpPr>
            <a:xfrm>
              <a:off x="1331641" y="2492896"/>
              <a:ext cx="4968551" cy="1991081"/>
              <a:chOff x="899592" y="1916832"/>
              <a:chExt cx="6794929" cy="3265512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9592" y="3284984"/>
                <a:ext cx="1193800" cy="107950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28184" y="1916832"/>
                <a:ext cx="1466337" cy="673224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28184" y="2780928"/>
                <a:ext cx="1466337" cy="673224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28184" y="3645024"/>
                <a:ext cx="1466337" cy="673224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28184" y="4509120"/>
                <a:ext cx="1466337" cy="673224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1880" y="3607544"/>
                <a:ext cx="1114022" cy="685552"/>
              </a:xfrm>
              <a:prstGeom prst="rect">
                <a:avLst/>
              </a:prstGeom>
            </p:spPr>
          </p:pic>
          <p:grpSp>
            <p:nvGrpSpPr>
              <p:cNvPr id="18" name="Group 17"/>
              <p:cNvGrpSpPr/>
              <p:nvPr/>
            </p:nvGrpSpPr>
            <p:grpSpPr>
              <a:xfrm rot="10800000">
                <a:off x="3707904" y="3319512"/>
                <a:ext cx="576064" cy="288032"/>
                <a:chOff x="3707904" y="2780928"/>
                <a:chExt cx="864096" cy="288032"/>
              </a:xfrm>
            </p:grpSpPr>
            <p:cxnSp>
              <p:nvCxnSpPr>
                <p:cNvPr id="15" name="Straight Connector 14"/>
                <p:cNvCxnSpPr/>
                <p:nvPr/>
              </p:nvCxnSpPr>
              <p:spPr bwMode="auto">
                <a:xfrm>
                  <a:off x="3707904" y="2780928"/>
                  <a:ext cx="864096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4572000" y="2780928"/>
                  <a:ext cx="0" cy="288032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" name="Straight Connector 19"/>
                <p:cNvCxnSpPr/>
                <p:nvPr/>
              </p:nvCxnSpPr>
              <p:spPr bwMode="auto">
                <a:xfrm>
                  <a:off x="3707904" y="3068960"/>
                  <a:ext cx="864096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22" name="Straight Arrow Connector 21"/>
              <p:cNvCxnSpPr/>
              <p:nvPr/>
            </p:nvCxnSpPr>
            <p:spPr bwMode="auto">
              <a:xfrm flipH="1">
                <a:off x="4572000" y="2348880"/>
                <a:ext cx="1512168" cy="108012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Straight Arrow Connector 24"/>
              <p:cNvCxnSpPr/>
              <p:nvPr/>
            </p:nvCxnSpPr>
            <p:spPr bwMode="auto">
              <a:xfrm flipH="1">
                <a:off x="4572000" y="3140968"/>
                <a:ext cx="1512168" cy="50405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Straight Arrow Connector 25"/>
              <p:cNvCxnSpPr/>
              <p:nvPr/>
            </p:nvCxnSpPr>
            <p:spPr bwMode="auto">
              <a:xfrm flipH="1" flipV="1">
                <a:off x="4572000" y="3789040"/>
                <a:ext cx="1512168" cy="21602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Straight Arrow Connector 26"/>
              <p:cNvCxnSpPr>
                <a:endCxn id="6" idx="3"/>
              </p:cNvCxnSpPr>
              <p:nvPr/>
            </p:nvCxnSpPr>
            <p:spPr bwMode="auto">
              <a:xfrm flipH="1" flipV="1">
                <a:off x="4605902" y="3950320"/>
                <a:ext cx="1478266" cy="91884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3" name="TextBox 12"/>
            <p:cNvSpPr txBox="1"/>
            <p:nvPr/>
          </p:nvSpPr>
          <p:spPr>
            <a:xfrm>
              <a:off x="1268461" y="3961719"/>
              <a:ext cx="936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client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7500" y="3940180"/>
              <a:ext cx="8091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switch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495715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servers</a:t>
              </a:r>
              <a:endParaRPr lang="ko-KR" altLang="en-US" dirty="0"/>
            </a:p>
          </p:txBody>
        </p:sp>
        <p:cxnSp>
          <p:nvCxnSpPr>
            <p:cNvPr id="23" name="직선 연결선 22"/>
            <p:cNvCxnSpPr/>
            <p:nvPr/>
          </p:nvCxnSpPr>
          <p:spPr bwMode="auto">
            <a:xfrm>
              <a:off x="2179682" y="3643853"/>
              <a:ext cx="104747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Box 27"/>
            <p:cNvSpPr txBox="1"/>
            <p:nvPr/>
          </p:nvSpPr>
          <p:spPr>
            <a:xfrm>
              <a:off x="2566971" y="3348153"/>
              <a:ext cx="8421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</a:rPr>
                <a:t>Bottleneck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4336" name="직사각형 14335"/>
            <p:cNvSpPr/>
            <p:nvPr/>
          </p:nvSpPr>
          <p:spPr bwMode="auto">
            <a:xfrm flipH="1" flipV="1">
              <a:off x="3419646" y="3392956"/>
              <a:ext cx="72121" cy="81761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 flipH="1" flipV="1">
              <a:off x="3535985" y="3395094"/>
              <a:ext cx="72121" cy="81761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 flipH="1" flipV="1">
              <a:off x="3642076" y="3389365"/>
              <a:ext cx="72121" cy="81761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4337" name="폭발 2 14336"/>
            <p:cNvSpPr/>
            <p:nvPr/>
          </p:nvSpPr>
          <p:spPr bwMode="auto">
            <a:xfrm>
              <a:off x="3833918" y="3352216"/>
              <a:ext cx="108012" cy="128702"/>
            </a:xfrm>
            <a:prstGeom prst="irregularSeal2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4339" name="TextBox 14338"/>
            <p:cNvSpPr txBox="1"/>
            <p:nvPr/>
          </p:nvSpPr>
          <p:spPr>
            <a:xfrm>
              <a:off x="3941930" y="2850484"/>
              <a:ext cx="10436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TCP Timeout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 flipH="1" flipV="1">
              <a:off x="3758415" y="3395776"/>
              <a:ext cx="72121" cy="81761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5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B978904D-CD15-42AA-B3CD-A5FD5A1E3DFA}" type="slidenum">
              <a:rPr lang="en-US" altLang="ko-KR"/>
              <a:pPr/>
              <a:t>5</a:t>
            </a:fld>
            <a:endParaRPr lang="en-US" altLang="ko-KR" sz="1000"/>
          </a:p>
        </p:txBody>
      </p:sp>
      <p:sp>
        <p:nvSpPr>
          <p:cNvPr id="1701890" name="Rectangle 2"/>
          <p:cNvSpPr>
            <a:spLocks noChangeArrowheads="1"/>
          </p:cNvSpPr>
          <p:nvPr/>
        </p:nvSpPr>
        <p:spPr bwMode="auto">
          <a:xfrm>
            <a:off x="1042988" y="404813"/>
            <a:ext cx="78851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600" b="1" dirty="0" err="1" smtClean="0">
                <a:solidFill>
                  <a:srgbClr val="000099"/>
                </a:solidFill>
              </a:rPr>
              <a:t>Incast</a:t>
            </a:r>
            <a:r>
              <a:rPr lang="en-US" altLang="ko-KR" sz="3600" b="1" dirty="0" smtClean="0">
                <a:solidFill>
                  <a:srgbClr val="000099"/>
                </a:solidFill>
              </a:rPr>
              <a:t> – fine grained RTO </a:t>
            </a:r>
            <a:endParaRPr lang="en-US" altLang="ko-KR" sz="3600" b="1" dirty="0">
              <a:solidFill>
                <a:srgbClr val="000099"/>
              </a:solidFill>
            </a:endParaRPr>
          </a:p>
        </p:txBody>
      </p:sp>
      <p:sp>
        <p:nvSpPr>
          <p:cNvPr id="1701891" name="Rectangle 3"/>
          <p:cNvSpPr>
            <a:spLocks noChangeArrowheads="1"/>
          </p:cNvSpPr>
          <p:nvPr/>
        </p:nvSpPr>
        <p:spPr bwMode="auto">
          <a:xfrm>
            <a:off x="77113" y="1196752"/>
            <a:ext cx="8820150" cy="504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ko-KR" sz="2200" dirty="0" err="1" smtClean="0"/>
              <a:t>Vasudevan</a:t>
            </a:r>
            <a:r>
              <a:rPr lang="en-US" altLang="ko-KR" sz="2200" dirty="0" smtClean="0"/>
              <a:t> et al. “Safe and effective Fine-grained TCP Retransmissions for Datacenter Communication”, SIGCOMM 2009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</a:pPr>
            <a:r>
              <a:rPr lang="en-US" altLang="ko-KR" sz="2000" dirty="0" smtClean="0"/>
              <a:t>Reduce TCP </a:t>
            </a:r>
            <a:r>
              <a:rPr lang="en-US" altLang="ko-KR" sz="2000" dirty="0" err="1" smtClean="0"/>
              <a:t>RTO</a:t>
            </a:r>
            <a:r>
              <a:rPr lang="en-US" altLang="ko-KR" sz="2000" baseline="-25000" dirty="0" err="1" smtClean="0"/>
              <a:t>min</a:t>
            </a:r>
            <a:r>
              <a:rPr lang="en-US" altLang="ko-KR" sz="2000" baseline="-25000" dirty="0" smtClean="0"/>
              <a:t> </a:t>
            </a:r>
            <a:r>
              <a:rPr lang="en-US" altLang="ko-KR" sz="2000" dirty="0" smtClean="0"/>
              <a:t>(Unmodified TCP: 200ms): or no RTO Bound</a:t>
            </a:r>
            <a:endParaRPr lang="en-US" altLang="ko-KR" sz="2000" baseline="-25000" dirty="0" smtClean="0"/>
          </a:p>
          <a:p>
            <a:pPr marL="1257300" lvl="2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§"/>
            </a:pPr>
            <a:r>
              <a:rPr lang="en-US" altLang="ko-KR" sz="1800" dirty="0" smtClean="0"/>
              <a:t>1 line change in Linux: but1ms timer =&gt; not enough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</a:pPr>
            <a:r>
              <a:rPr lang="en-US" altLang="ko-KR" sz="2000" dirty="0" smtClean="0"/>
              <a:t>Use high resolution timers</a:t>
            </a:r>
          </a:p>
          <a:p>
            <a:pPr marL="1257300" lvl="2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§"/>
            </a:pPr>
            <a:r>
              <a:rPr lang="en-US" altLang="ko-KR" sz="1800" dirty="0" smtClean="0"/>
              <a:t>Track RTT in microseconds for RTO</a:t>
            </a:r>
          </a:p>
          <a:p>
            <a:pPr marL="1257300" lvl="2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§"/>
            </a:pPr>
            <a:r>
              <a:rPr lang="en-US" altLang="ko-KR" sz="1800" dirty="0" smtClean="0"/>
              <a:t>Efficient high resolution kernel timers</a:t>
            </a:r>
          </a:p>
          <a:p>
            <a:pPr marL="1257300" lvl="2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§"/>
            </a:pPr>
            <a:r>
              <a:rPr lang="en-US" altLang="ko-KR" sz="1800" dirty="0" smtClean="0"/>
              <a:t>HPET for interrupt signaling</a:t>
            </a:r>
          </a:p>
          <a:p>
            <a:pPr marL="1714500" lvl="3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itchFamily="34" charset="0"/>
              <a:buChar char="•"/>
            </a:pPr>
            <a:r>
              <a:rPr lang="en-US" altLang="ko-KR" dirty="0" smtClean="0"/>
              <a:t>HPET: High Precision Event Timer: hardware timer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4365104"/>
            <a:ext cx="662328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00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B978904D-CD15-42AA-B3CD-A5FD5A1E3DFA}" type="slidenum">
              <a:rPr lang="en-US" altLang="ko-KR"/>
              <a:pPr/>
              <a:t>6</a:t>
            </a:fld>
            <a:endParaRPr lang="en-US" altLang="ko-KR" sz="1000"/>
          </a:p>
        </p:txBody>
      </p:sp>
      <p:sp>
        <p:nvSpPr>
          <p:cNvPr id="1701890" name="Rectangle 2"/>
          <p:cNvSpPr>
            <a:spLocks noChangeArrowheads="1"/>
          </p:cNvSpPr>
          <p:nvPr/>
        </p:nvSpPr>
        <p:spPr bwMode="auto">
          <a:xfrm>
            <a:off x="1042988" y="404813"/>
            <a:ext cx="78851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600" b="1" dirty="0" err="1" smtClean="0">
                <a:solidFill>
                  <a:srgbClr val="000099"/>
                </a:solidFill>
              </a:rPr>
              <a:t>Incast</a:t>
            </a:r>
            <a:r>
              <a:rPr lang="en-US" altLang="ko-KR" sz="3600" b="1" dirty="0" smtClean="0">
                <a:solidFill>
                  <a:srgbClr val="000099"/>
                </a:solidFill>
              </a:rPr>
              <a:t> – fine grained RTO </a:t>
            </a:r>
            <a:endParaRPr lang="en-US" altLang="ko-KR" sz="3600" b="1" dirty="0">
              <a:solidFill>
                <a:srgbClr val="000099"/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430633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040883"/>
            <a:ext cx="2195860" cy="247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18" y="3721110"/>
            <a:ext cx="4717163" cy="256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/>
          <p:nvPr/>
        </p:nvCxnSpPr>
        <p:spPr bwMode="auto">
          <a:xfrm flipV="1">
            <a:off x="2987824" y="4365104"/>
            <a:ext cx="0" cy="3600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2915816" y="4437112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</a:rPr>
              <a:t>Still need to improve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051" y="1470423"/>
            <a:ext cx="2227945" cy="255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 rot="20958616">
            <a:off x="7396177" y="1227361"/>
            <a:ext cx="1132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Different H/W</a:t>
            </a:r>
            <a:endParaRPr lang="ko-KR" altLang="en-US" sz="1200" dirty="0"/>
          </a:p>
        </p:txBody>
      </p:sp>
      <p:cxnSp>
        <p:nvCxnSpPr>
          <p:cNvPr id="9" name="직선 화살표 연결선 8"/>
          <p:cNvCxnSpPr>
            <a:stCxn id="7" idx="1"/>
          </p:cNvCxnSpPr>
          <p:nvPr/>
        </p:nvCxnSpPr>
        <p:spPr bwMode="auto">
          <a:xfrm flipH="1">
            <a:off x="7020272" y="1470882"/>
            <a:ext cx="385731" cy="1360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 rot="20958616">
            <a:off x="7900233" y="3459610"/>
            <a:ext cx="1132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Different H/W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>
            <a:stCxn id="18" idx="1"/>
            <a:endCxn id="16387" idx="0"/>
          </p:cNvCxnSpPr>
          <p:nvPr/>
        </p:nvCxnSpPr>
        <p:spPr bwMode="auto">
          <a:xfrm flipH="1">
            <a:off x="7614146" y="3703131"/>
            <a:ext cx="295913" cy="3377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 rot="20958616">
            <a:off x="4354031" y="3866291"/>
            <a:ext cx="1132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Adaptive </a:t>
            </a:r>
            <a:r>
              <a:rPr lang="en-US" altLang="ko-KR" sz="1000" dirty="0" err="1" smtClean="0"/>
              <a:t>cwd</a:t>
            </a:r>
            <a:r>
              <a:rPr lang="en-US" altLang="ko-KR" sz="1000" dirty="0" smtClean="0"/>
              <a:t> management?</a:t>
            </a:r>
            <a:endParaRPr lang="ko-KR" altLang="en-US" sz="1000" dirty="0"/>
          </a:p>
        </p:txBody>
      </p:sp>
      <p:cxnSp>
        <p:nvCxnSpPr>
          <p:cNvPr id="22" name="직선 화살표 연결선 21"/>
          <p:cNvCxnSpPr/>
          <p:nvPr/>
        </p:nvCxnSpPr>
        <p:spPr bwMode="auto">
          <a:xfrm flipH="1">
            <a:off x="4067947" y="4292341"/>
            <a:ext cx="216021" cy="2167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591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B978904D-CD15-42AA-B3CD-A5FD5A1E3DFA}" type="slidenum">
              <a:rPr lang="en-US" altLang="ko-KR"/>
              <a:pPr/>
              <a:t>7</a:t>
            </a:fld>
            <a:endParaRPr lang="en-US" altLang="ko-KR" sz="1000"/>
          </a:p>
        </p:txBody>
      </p:sp>
      <p:sp>
        <p:nvSpPr>
          <p:cNvPr id="1701890" name="Rectangle 2"/>
          <p:cNvSpPr>
            <a:spLocks noChangeArrowheads="1"/>
          </p:cNvSpPr>
          <p:nvPr/>
        </p:nvSpPr>
        <p:spPr bwMode="auto">
          <a:xfrm>
            <a:off x="251520" y="404813"/>
            <a:ext cx="878497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600" b="1" dirty="0" smtClean="0">
                <a:solidFill>
                  <a:srgbClr val="000099"/>
                </a:solidFill>
              </a:rPr>
              <a:t>Wide area performance without </a:t>
            </a:r>
            <a:r>
              <a:rPr lang="en-US" altLang="ko-KR" sz="3600" b="1" dirty="0" err="1" smtClean="0">
                <a:solidFill>
                  <a:srgbClr val="000099"/>
                </a:solidFill>
              </a:rPr>
              <a:t>RTO</a:t>
            </a:r>
            <a:r>
              <a:rPr lang="en-US" altLang="ko-KR" sz="3600" b="1" baseline="-25000" dirty="0" err="1" smtClean="0">
                <a:solidFill>
                  <a:srgbClr val="000099"/>
                </a:solidFill>
              </a:rPr>
              <a:t>min</a:t>
            </a:r>
            <a:r>
              <a:rPr lang="en-US" altLang="ko-KR" sz="3600" b="1" dirty="0" smtClean="0">
                <a:solidFill>
                  <a:srgbClr val="000099"/>
                </a:solidFill>
              </a:rPr>
              <a:t> </a:t>
            </a:r>
            <a:endParaRPr lang="en-US" altLang="ko-KR" sz="3600" b="1" dirty="0">
              <a:solidFill>
                <a:srgbClr val="000099"/>
              </a:solidFill>
            </a:endParaRPr>
          </a:p>
        </p:txBody>
      </p:sp>
      <p:sp>
        <p:nvSpPr>
          <p:cNvPr id="1701891" name="Rectangle 3"/>
          <p:cNvSpPr>
            <a:spLocks noChangeArrowheads="1"/>
          </p:cNvSpPr>
          <p:nvPr/>
        </p:nvSpPr>
        <p:spPr bwMode="auto">
          <a:xfrm>
            <a:off x="179512" y="1340768"/>
            <a:ext cx="889248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ko-KR" sz="2400" dirty="0" smtClean="0"/>
              <a:t>No </a:t>
            </a:r>
            <a:r>
              <a:rPr lang="en-US" altLang="ko-KR" sz="2400" dirty="0" err="1" smtClean="0"/>
              <a:t>RTObound</a:t>
            </a:r>
            <a:r>
              <a:rPr lang="en-US" altLang="ko-KR" sz="2400" dirty="0" smtClean="0"/>
              <a:t> (</a:t>
            </a:r>
            <a:r>
              <a:rPr lang="en-US" altLang="ko-KR" sz="2400" dirty="0" err="1" smtClean="0"/>
              <a:t>RTO</a:t>
            </a:r>
            <a:r>
              <a:rPr lang="en-US" altLang="ko-KR" sz="2400" baseline="-25000" dirty="0" err="1" smtClean="0"/>
              <a:t>min</a:t>
            </a:r>
            <a:r>
              <a:rPr lang="en-US" altLang="ko-KR" sz="2400" dirty="0" smtClean="0"/>
              <a:t>) is safe for wide area communications </a:t>
            </a:r>
            <a:r>
              <a:rPr lang="en-US" altLang="ko-KR" sz="1800" dirty="0" smtClean="0"/>
              <a:t> 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204864"/>
            <a:ext cx="7236361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88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B978904D-CD15-42AA-B3CD-A5FD5A1E3DFA}" type="slidenum">
              <a:rPr lang="en-US" altLang="ko-KR"/>
              <a:pPr/>
              <a:t>8</a:t>
            </a:fld>
            <a:endParaRPr lang="en-US" altLang="ko-KR" sz="1000" dirty="0"/>
          </a:p>
        </p:txBody>
      </p:sp>
      <p:sp>
        <p:nvSpPr>
          <p:cNvPr id="1701890" name="Rectangle 2"/>
          <p:cNvSpPr>
            <a:spLocks noChangeArrowheads="1"/>
          </p:cNvSpPr>
          <p:nvPr/>
        </p:nvSpPr>
        <p:spPr bwMode="auto">
          <a:xfrm>
            <a:off x="1042988" y="404813"/>
            <a:ext cx="78851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600" b="1" dirty="0" smtClean="0">
                <a:solidFill>
                  <a:srgbClr val="000099"/>
                </a:solidFill>
              </a:rPr>
              <a:t>Tail latency</a:t>
            </a:r>
            <a:endParaRPr lang="en-US" altLang="ko-KR" sz="3600" b="1" dirty="0">
              <a:solidFill>
                <a:srgbClr val="000099"/>
              </a:solidFill>
            </a:endParaRPr>
          </a:p>
        </p:txBody>
      </p:sp>
      <p:sp>
        <p:nvSpPr>
          <p:cNvPr id="1701891" name="Rectangle 3"/>
          <p:cNvSpPr>
            <a:spLocks noChangeArrowheads="1"/>
          </p:cNvSpPr>
          <p:nvPr/>
        </p:nvSpPr>
        <p:spPr bwMode="auto">
          <a:xfrm>
            <a:off x="35496" y="1124744"/>
            <a:ext cx="9066888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ts val="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fr-FR" altLang="ko-KR" sz="2000" dirty="0" smtClean="0"/>
              <a:t>Causes</a:t>
            </a:r>
          </a:p>
          <a:p>
            <a:pPr marL="800100" lvl="1" indent="-342900">
              <a:spcBef>
                <a:spcPts val="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fr-FR" altLang="ko-KR" sz="1800" dirty="0" smtClean="0"/>
              <a:t>Device failure, Uneven-split of data btw tasks</a:t>
            </a:r>
          </a:p>
          <a:p>
            <a:pPr marL="800100" lvl="1" indent="-342900">
              <a:spcBef>
                <a:spcPts val="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fr-FR" altLang="ko-KR" sz="1800" dirty="0" smtClean="0"/>
              <a:t>Network congestion for reducers</a:t>
            </a:r>
          </a:p>
          <a:p>
            <a:pPr marL="1257300" lvl="2" indent="-342900">
              <a:spcBef>
                <a:spcPts val="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</a:pPr>
            <a:r>
              <a:rPr lang="fr-FR" altLang="ko-KR" dirty="0" smtClean="0">
                <a:solidFill>
                  <a:srgbClr val="0000FF"/>
                </a:solidFill>
              </a:rPr>
              <a:t>Approach: Spread out reducers?: not sufficient</a:t>
            </a:r>
            <a:endParaRPr lang="en-US" altLang="ko-KR" dirty="0" smtClean="0"/>
          </a:p>
          <a:p>
            <a:pPr marL="342900" indent="-342900" eaLnBrk="1" hangingPunct="1">
              <a:spcBef>
                <a:spcPts val="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fr-FR" altLang="ko-KR" sz="2000" dirty="0" smtClean="0"/>
              <a:t>RTT?</a:t>
            </a:r>
          </a:p>
          <a:p>
            <a:pPr marL="800100" lvl="1" indent="-342900">
              <a:spcBef>
                <a:spcPts val="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fr-FR" altLang="ko-KR" sz="1800" dirty="0" smtClean="0"/>
              <a:t>Average RTT: few hundreds of micro sec</a:t>
            </a:r>
          </a:p>
          <a:p>
            <a:pPr marL="800100" lvl="1" indent="-342900">
              <a:spcBef>
                <a:spcPts val="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fr-FR" altLang="ko-KR" sz="1800" dirty="0" smtClean="0"/>
              <a:t>But 5~6% of them : multi msec</a:t>
            </a:r>
          </a:p>
          <a:p>
            <a:pPr marL="800100" lvl="1" indent="-342900">
              <a:spcBef>
                <a:spcPts val="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fr-FR" altLang="ko-KR" sz="1800" dirty="0" smtClean="0"/>
              <a:t>Longest: 10 ~ 20ms</a:t>
            </a:r>
            <a:endParaRPr lang="en-US" altLang="ko-KR" dirty="0"/>
          </a:p>
          <a:p>
            <a:pPr marL="1257300" lvl="2" indent="-342900">
              <a:spcBef>
                <a:spcPts val="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ko-KR" sz="1400" dirty="0" smtClean="0"/>
              <a:t>From Server through multiple intermediate switches =&gt; multi hundreds of msec. </a:t>
            </a:r>
          </a:p>
          <a:p>
            <a:pPr marL="1257300" lvl="2" indent="-342900">
              <a:spcBef>
                <a:spcPts val="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ko-KR" sz="1400" dirty="0" smtClean="0"/>
              <a:t>sometimes more than 300 </a:t>
            </a:r>
            <a:r>
              <a:rPr lang="en-US" altLang="ko-KR" sz="1400" dirty="0" err="1" smtClean="0"/>
              <a:t>mses</a:t>
            </a:r>
            <a:r>
              <a:rPr lang="en-US" altLang="ko-KR" sz="1400" dirty="0" smtClean="0"/>
              <a:t> =&gt; affects OLDI service quality</a:t>
            </a:r>
          </a:p>
          <a:p>
            <a:pPr marL="342900" indent="-342900">
              <a:spcBef>
                <a:spcPts val="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u"/>
            </a:pPr>
            <a:r>
              <a:rPr lang="fr-FR" altLang="ko-KR" sz="2000" dirty="0" smtClean="0"/>
              <a:t>Approaches</a:t>
            </a:r>
            <a:endParaRPr lang="fr-FR" altLang="ko-KR" sz="2000" dirty="0"/>
          </a:p>
          <a:p>
            <a:pPr marL="800100" lvl="1" indent="-342900">
              <a:spcBef>
                <a:spcPts val="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fr-FR" altLang="ko-KR" sz="1800" dirty="0" smtClean="0"/>
              <a:t>Make the network faster: HULL, DeTail, DCTCP</a:t>
            </a:r>
          </a:p>
          <a:p>
            <a:pPr marL="1257300" lvl="2" indent="-342900">
              <a:spcBef>
                <a:spcPts val="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fr-FR" altLang="ko-KR" sz="1800" dirty="0" smtClean="0"/>
              <a:t>Fat-Tree... + increase throughput: not latency </a:t>
            </a:r>
          </a:p>
          <a:p>
            <a:pPr marL="1714500" lvl="3" indent="-342900">
              <a:spcBef>
                <a:spcPts val="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fr-FR" altLang="ko-KR" sz="1800" dirty="0" smtClean="0"/>
              <a:t>but </a:t>
            </a:r>
            <a:r>
              <a:rPr lang="fr-FR" altLang="ko-KR" sz="1800" dirty="0" smtClean="0"/>
              <a:t>usually</a:t>
            </a:r>
            <a:r>
              <a:rPr lang="fr-FR" altLang="ko-KR" sz="1800" dirty="0" smtClean="0"/>
              <a:t> </a:t>
            </a:r>
            <a:r>
              <a:rPr lang="fr-FR" altLang="ko-KR" sz="1800" dirty="0" smtClean="0"/>
              <a:t>smaller </a:t>
            </a:r>
            <a:r>
              <a:rPr lang="fr-FR" altLang="ko-KR" sz="1800" dirty="0"/>
              <a:t>tail with faster network </a:t>
            </a:r>
            <a:endParaRPr lang="fr-FR" altLang="ko-KR" sz="1800" dirty="0" smtClean="0"/>
          </a:p>
          <a:p>
            <a:pPr marL="1257300" lvl="2" indent="-342900">
              <a:spcBef>
                <a:spcPts val="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fr-FR" altLang="ko-KR" sz="1800" dirty="0" smtClean="0"/>
              <a:t>Eliminate bursts and buffering: </a:t>
            </a:r>
            <a:r>
              <a:rPr lang="fr-FR" altLang="ko-KR" sz="1800" dirty="0" smtClean="0"/>
              <a:t>Hull(introduce longer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latency)</a:t>
            </a:r>
            <a:endParaRPr lang="fr-FR" altLang="ko-KR" sz="1800" dirty="0"/>
          </a:p>
          <a:p>
            <a:pPr marL="800100" lvl="1" indent="-342900">
              <a:spcBef>
                <a:spcPts val="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fr-FR" altLang="ko-KR" sz="1800" dirty="0" smtClean="0"/>
              <a:t>Optimize how application use the network: Orchestra, CoFlow</a:t>
            </a:r>
          </a:p>
          <a:p>
            <a:pPr marL="800100" lvl="1" indent="-342900">
              <a:spcBef>
                <a:spcPts val="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fr-FR" altLang="ko-KR" sz="1800" dirty="0" smtClean="0"/>
              <a:t>Make the network aware of Dealine: D3, PDQ, D</a:t>
            </a:r>
            <a:r>
              <a:rPr lang="fr-FR" altLang="ko-KR" sz="1800" baseline="30000" dirty="0" smtClean="0"/>
              <a:t>2</a:t>
            </a:r>
            <a:r>
              <a:rPr lang="fr-FR" altLang="ko-KR" sz="1800" dirty="0" smtClean="0"/>
              <a:t>TCP</a:t>
            </a:r>
          </a:p>
          <a:p>
            <a:pPr marL="1257300" lvl="2" indent="-342900">
              <a:spcBef>
                <a:spcPts val="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fr-FR" altLang="ko-KR" dirty="0" smtClean="0"/>
              <a:t>Earlist deadline first: PDQ</a:t>
            </a:r>
          </a:p>
          <a:p>
            <a:pPr marL="1257300" lvl="2" indent="-342900">
              <a:spcBef>
                <a:spcPts val="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fr-FR" altLang="ko-KR" dirty="0" smtClean="0"/>
              <a:t>BW reservation for each flow: </a:t>
            </a:r>
            <a:r>
              <a:rPr lang="fr-FR" altLang="ko-KR" dirty="0" smtClean="0">
                <a:solidFill>
                  <a:srgbClr val="FF0000"/>
                </a:solidFill>
              </a:rPr>
              <a:t>need extreamly fast control</a:t>
            </a:r>
          </a:p>
          <a:p>
            <a:pPr marL="1257300" lvl="2" indent="-342900">
              <a:spcBef>
                <a:spcPts val="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ko-KR" dirty="0" smtClean="0"/>
              <a:t>Vary </a:t>
            </a:r>
            <a:r>
              <a:rPr lang="en-US" altLang="ko-KR" dirty="0"/>
              <a:t>sending rate based on both deadline and extent of </a:t>
            </a:r>
            <a:r>
              <a:rPr lang="en-US" altLang="ko-KR" dirty="0" smtClean="0"/>
              <a:t>congestion: </a:t>
            </a:r>
            <a:r>
              <a:rPr lang="fr-FR" altLang="ko-KR" dirty="0" smtClean="0"/>
              <a:t>D</a:t>
            </a:r>
            <a:r>
              <a:rPr lang="fr-FR" altLang="ko-KR" baseline="30000" dirty="0" smtClean="0"/>
              <a:t>2</a:t>
            </a:r>
            <a:r>
              <a:rPr lang="fr-FR" altLang="ko-KR" dirty="0" smtClean="0"/>
              <a:t>TCP</a:t>
            </a:r>
            <a:endParaRPr lang="fr-FR" altLang="ko-KR" dirty="0"/>
          </a:p>
        </p:txBody>
      </p:sp>
    </p:spTree>
    <p:extLst>
      <p:ext uri="{BB962C8B-B14F-4D97-AF65-F5344CB8AC3E}">
        <p14:creationId xmlns:p14="http://schemas.microsoft.com/office/powerpoint/2010/main" val="372118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B978904D-CD15-42AA-B3CD-A5FD5A1E3DFA}" type="slidenum">
              <a:rPr lang="en-US" altLang="ko-KR"/>
              <a:pPr/>
              <a:t>9</a:t>
            </a:fld>
            <a:endParaRPr lang="en-US" altLang="ko-KR" sz="1000"/>
          </a:p>
        </p:txBody>
      </p:sp>
      <p:sp>
        <p:nvSpPr>
          <p:cNvPr id="1701890" name="Rectangle 2"/>
          <p:cNvSpPr>
            <a:spLocks noChangeArrowheads="1"/>
          </p:cNvSpPr>
          <p:nvPr/>
        </p:nvSpPr>
        <p:spPr bwMode="auto">
          <a:xfrm>
            <a:off x="638079" y="404813"/>
            <a:ext cx="8290021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600" b="1" dirty="0" smtClean="0">
                <a:solidFill>
                  <a:srgbClr val="000099"/>
                </a:solidFill>
              </a:rPr>
              <a:t>Data Center TCP (DCTCP)</a:t>
            </a:r>
            <a:r>
              <a:rPr lang="en-US" altLang="ko-KR" sz="3600" dirty="0"/>
              <a:t> </a:t>
            </a:r>
            <a:r>
              <a:rPr lang="en-US" altLang="ko-KR" sz="2000" dirty="0"/>
              <a:t>SIGCOMM </a:t>
            </a:r>
            <a:r>
              <a:rPr lang="en-US" altLang="ko-KR" sz="2000" dirty="0" smtClean="0"/>
              <a:t>2010</a:t>
            </a:r>
            <a:endParaRPr lang="en-US" altLang="ko-KR" sz="2000" b="1" dirty="0">
              <a:solidFill>
                <a:srgbClr val="000099"/>
              </a:solidFill>
            </a:endParaRPr>
          </a:p>
        </p:txBody>
      </p:sp>
      <p:sp>
        <p:nvSpPr>
          <p:cNvPr id="1701891" name="Rectangle 3"/>
          <p:cNvSpPr>
            <a:spLocks noChangeArrowheads="1"/>
          </p:cNvSpPr>
          <p:nvPr/>
        </p:nvSpPr>
        <p:spPr bwMode="auto">
          <a:xfrm>
            <a:off x="77112" y="1124744"/>
            <a:ext cx="8959383" cy="504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ko-KR" sz="2400" dirty="0" smtClean="0"/>
              <a:t>Explicit Congestion </a:t>
            </a:r>
            <a:r>
              <a:rPr lang="en-US" altLang="ko-KR" sz="2400" dirty="0" smtClean="0"/>
              <a:t>Notification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</a:pPr>
            <a:r>
              <a:rPr lang="en-US" altLang="ko-KR" sz="2000" dirty="0" smtClean="0"/>
              <a:t>Switch: mark packets when queue length exceed threshold k</a:t>
            </a:r>
          </a:p>
          <a:p>
            <a:pPr marL="1257300" lvl="2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ko-KR" sz="1800" dirty="0" smtClean="0"/>
              <a:t>F: the </a:t>
            </a:r>
            <a:r>
              <a:rPr lang="en-US" altLang="ko-KR" sz="1800" dirty="0"/>
              <a:t>fraction of packets that were marked in the last </a:t>
            </a:r>
            <a:r>
              <a:rPr lang="en-US" altLang="ko-KR" sz="1800" dirty="0" smtClean="0"/>
              <a:t>window </a:t>
            </a:r>
            <a:r>
              <a:rPr lang="fr-FR" altLang="ko-KR" sz="1800" dirty="0" smtClean="0"/>
              <a:t>of data</a:t>
            </a:r>
          </a:p>
          <a:p>
            <a:pPr marL="1257300" lvl="2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endParaRPr lang="en-US" altLang="ko-KR" sz="2000" dirty="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endParaRPr lang="en-US" altLang="ko-KR" sz="2000" dirty="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endParaRPr lang="en-US" altLang="ko-KR" sz="2000" dirty="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endParaRPr lang="en-US" altLang="ko-KR" sz="2000" dirty="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endParaRPr lang="en-US" altLang="ko-KR" sz="2000" dirty="0" smtClean="0"/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</a:pPr>
            <a:r>
              <a:rPr lang="en-US" altLang="ko-KR" sz="2000" dirty="0" smtClean="0"/>
              <a:t>Adaptive window decrease</a:t>
            </a:r>
            <a:endParaRPr lang="en-US" altLang="ko-KR" sz="2000" dirty="0"/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</a:pPr>
            <a:endParaRPr lang="en-US" altLang="ko-KR" sz="2000" dirty="0" smtClean="0"/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</a:pPr>
            <a:endParaRPr lang="en-US" altLang="ko-KR" sz="2000" dirty="0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ko-KR" sz="2400" dirty="0" smtClean="0"/>
              <a:t>Mark based on instantaneous queue length for faster feedback to better deal with bursts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ko-KR" sz="2400" dirty="0" smtClean="0"/>
              <a:t>ECN </a:t>
            </a:r>
            <a:r>
              <a:rPr lang="en-US" altLang="ko-KR" sz="2400" dirty="0"/>
              <a:t>mechanisms already available </a:t>
            </a:r>
            <a:r>
              <a:rPr lang="en-US" altLang="ko-KR" sz="2400" dirty="0" smtClean="0"/>
              <a:t>in </a:t>
            </a:r>
            <a:r>
              <a:rPr lang="fr-FR" altLang="ko-KR" sz="2400" dirty="0" smtClean="0"/>
              <a:t>commodity </a:t>
            </a:r>
            <a:r>
              <a:rPr lang="fr-FR" altLang="ko-KR" sz="2400" dirty="0"/>
              <a:t>switch.</a:t>
            </a:r>
            <a:endParaRPr lang="en-US" altLang="ko-KR" sz="24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dirty="0" smtClean="0"/>
              <a:t> 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84984"/>
            <a:ext cx="3945243" cy="455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79" y="4615770"/>
            <a:ext cx="4221953" cy="507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20" y="2348880"/>
            <a:ext cx="3294248" cy="749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038" y="2204864"/>
            <a:ext cx="4214466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51398" y="2967335"/>
            <a:ext cx="1468274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0000FF"/>
                </a:solidFill>
                <a:ea typeface="굴림" charset="-127"/>
                <a:cs typeface="Arial" pitchFamily="34" charset="0"/>
              </a:rPr>
              <a:t>Exponential </a:t>
            </a:r>
            <a:r>
              <a:rPr lang="en-US" altLang="ko-KR" sz="1200" b="1" dirty="0">
                <a:solidFill>
                  <a:srgbClr val="0000FF"/>
                </a:solidFill>
                <a:ea typeface="굴림" charset="-127"/>
                <a:cs typeface="Arial" pitchFamily="34" charset="0"/>
              </a:rPr>
              <a:t>moving </a:t>
            </a:r>
            <a:r>
              <a:rPr lang="en-US" altLang="ko-KR" sz="1200" b="1" dirty="0" smtClean="0">
                <a:solidFill>
                  <a:srgbClr val="0000FF"/>
                </a:solidFill>
                <a:ea typeface="굴림" charset="-127"/>
                <a:cs typeface="Arial" pitchFamily="34" charset="0"/>
              </a:rPr>
              <a:t>average</a:t>
            </a:r>
            <a:endParaRPr lang="ko-KR" altLang="en-US" sz="1200" b="1" dirty="0">
              <a:solidFill>
                <a:srgbClr val="0000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878463"/>
      </p:ext>
    </p:extLst>
  </p:cSld>
  <p:clrMapOvr>
    <a:masterClrMapping/>
  </p:clrMapOvr>
</p:sld>
</file>

<file path=ppt/theme/theme1.xml><?xml version="1.0" encoding="utf-8"?>
<a:theme xmlns:a="http://schemas.openxmlformats.org/drawingml/2006/main" name="1_NVC(3.0)">
  <a:themeElements>
    <a:clrScheme name="1_NVC(3.0) 3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B2B2B2"/>
      </a:accent1>
      <a:accent2>
        <a:srgbClr val="868686"/>
      </a:accent2>
      <a:accent3>
        <a:srgbClr val="FFFFFF"/>
      </a:accent3>
      <a:accent4>
        <a:srgbClr val="000000"/>
      </a:accent4>
      <a:accent5>
        <a:srgbClr val="D5D5D5"/>
      </a:accent5>
      <a:accent6>
        <a:srgbClr val="797979"/>
      </a:accent6>
      <a:hlink>
        <a:srgbClr val="5F5F5F"/>
      </a:hlink>
      <a:folHlink>
        <a:srgbClr val="DDDDDD"/>
      </a:folHlink>
    </a:clrScheme>
    <a:fontScheme name="1_NVC(3.0)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NVC(3.0)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VC(3.0)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VC(3.0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VC(3.0)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44647</TotalTime>
  <Words>903</Words>
  <Application>Microsoft Office PowerPoint</Application>
  <PresentationFormat>화면 슬라이드 쇼(4:3)</PresentationFormat>
  <Paragraphs>174</Paragraphs>
  <Slides>15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1_NVC(3.0)</vt:lpstr>
      <vt:lpstr>2_디자인 사용자 지정</vt:lpstr>
      <vt:lpstr>1_디자인 사용자 지정</vt:lpstr>
      <vt:lpstr>디자인 사용자 지정</vt:lpstr>
      <vt:lpstr>CS 540 Network Architecture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Fat Tree Topology [Fares et al., 2008; Clos, 1953]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ICU-SICE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</dc:title>
  <dc:creator>Younghee Lee</dc:creator>
  <cp:lastModifiedBy>USER</cp:lastModifiedBy>
  <cp:revision>392</cp:revision>
  <cp:lastPrinted>2000-09-05T05:09:43Z</cp:lastPrinted>
  <dcterms:created xsi:type="dcterms:W3CDTF">1998-07-19T12:47:56Z</dcterms:created>
  <dcterms:modified xsi:type="dcterms:W3CDTF">2016-11-07T08:14:30Z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yhlee@pec.etri.re.kr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G:\이영희강의TP</vt:lpwstr>
  </property>
  <property fmtid="{D5CDD505-2E9C-101B-9397-08002B2CF9AE}" pid="22" name="EncodingType">
    <vt:i4>-99</vt:i4>
  </property>
</Properties>
</file>